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5" r:id="rId3"/>
    <p:sldId id="257" r:id="rId4"/>
    <p:sldId id="277" r:id="rId5"/>
    <p:sldId id="283" r:id="rId6"/>
    <p:sldId id="284" r:id="rId7"/>
    <p:sldId id="285" r:id="rId8"/>
    <p:sldId id="286" r:id="rId9"/>
    <p:sldId id="258" r:id="rId10"/>
    <p:sldId id="270" r:id="rId11"/>
    <p:sldId id="259" r:id="rId12"/>
    <p:sldId id="276" r:id="rId13"/>
    <p:sldId id="260" r:id="rId14"/>
    <p:sldId id="271" r:id="rId15"/>
    <p:sldId id="272" r:id="rId16"/>
    <p:sldId id="273" r:id="rId17"/>
    <p:sldId id="261" r:id="rId18"/>
    <p:sldId id="290" r:id="rId19"/>
    <p:sldId id="262" r:id="rId20"/>
    <p:sldId id="288" r:id="rId21"/>
    <p:sldId id="263" r:id="rId22"/>
    <p:sldId id="289" r:id="rId23"/>
    <p:sldId id="269" r:id="rId24"/>
    <p:sldId id="267" r:id="rId25"/>
    <p:sldId id="287" r:id="rId26"/>
    <p:sldId id="268" r:id="rId27"/>
    <p:sldId id="26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45"/>
    <p:restoredTop sz="94746"/>
  </p:normalViewPr>
  <p:slideViewPr>
    <p:cSldViewPr>
      <p:cViewPr>
        <p:scale>
          <a:sx n="200" d="100"/>
          <a:sy n="200" d="100"/>
        </p:scale>
        <p:origin x="5268" y="1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B31C-EF02-49A2-819D-A0CE2B8F9788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E5B343-30F0-4BDF-AA7C-73092DC596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B31C-EF02-49A2-819D-A0CE2B8F9788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B343-30F0-4BDF-AA7C-73092DC59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B31C-EF02-49A2-819D-A0CE2B8F9788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B343-30F0-4BDF-AA7C-73092DC59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B31C-EF02-49A2-819D-A0CE2B8F9788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B343-30F0-4BDF-AA7C-73092DC59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B31C-EF02-49A2-819D-A0CE2B8F9788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B343-30F0-4BDF-AA7C-73092DC5966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B31C-EF02-49A2-819D-A0CE2B8F9788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B343-30F0-4BDF-AA7C-73092DC596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B31C-EF02-49A2-819D-A0CE2B8F9788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B343-30F0-4BDF-AA7C-73092DC596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B31C-EF02-49A2-819D-A0CE2B8F9788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B343-30F0-4BDF-AA7C-73092DC59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B31C-EF02-49A2-819D-A0CE2B8F9788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B343-30F0-4BDF-AA7C-73092DC59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B31C-EF02-49A2-819D-A0CE2B8F9788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B343-30F0-4BDF-AA7C-73092DC59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B31C-EF02-49A2-819D-A0CE2B8F9788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B343-30F0-4BDF-AA7C-73092DC59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1B8B31C-EF02-49A2-819D-A0CE2B8F9788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1E5B343-30F0-4BDF-AA7C-73092DC5966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Mid-Term Report</a:t>
            </a:r>
            <a:br>
              <a:rPr lang="en-US" dirty="0"/>
            </a:br>
            <a:r>
              <a:rPr lang="en-US" dirty="0"/>
              <a:t>Rotary Club of Boise Southwest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>
                <a:solidFill>
                  <a:schemeClr val="tx2"/>
                </a:solidFill>
              </a:rPr>
              <a:t>July-December 2018</a:t>
            </a:r>
          </a:p>
        </p:txBody>
      </p:sp>
    </p:spTree>
    <p:extLst>
      <p:ext uri="{BB962C8B-B14F-4D97-AF65-F5344CB8AC3E}">
        <p14:creationId xmlns:p14="http://schemas.microsoft.com/office/powerpoint/2010/main" val="227426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28800"/>
          </a:xfrm>
        </p:spPr>
        <p:txBody>
          <a:bodyPr/>
          <a:lstStyle/>
          <a:p>
            <a:r>
              <a:rPr lang="en-US" dirty="0"/>
              <a:t>Rotary International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Global Grants to the Rotary International Foundation 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02060"/>
                </a:solidFill>
              </a:rPr>
              <a:t>       </a:t>
            </a:r>
            <a:r>
              <a:rPr lang="en-US" sz="2100" b="1" dirty="0">
                <a:solidFill>
                  <a:srgbClr val="002060"/>
                </a:solidFill>
              </a:rPr>
              <a:t>Global grant for </a:t>
            </a:r>
            <a:r>
              <a:rPr lang="en-US" sz="2100" b="1" dirty="0" err="1">
                <a:solidFill>
                  <a:srgbClr val="002060"/>
                </a:solidFill>
              </a:rPr>
              <a:t>Semilla</a:t>
            </a:r>
            <a:r>
              <a:rPr lang="en-US" sz="2100" b="1" dirty="0">
                <a:solidFill>
                  <a:srgbClr val="002060"/>
                </a:solidFill>
              </a:rPr>
              <a:t> Nueva—Boise Southwest 	Rotary is the grant sponsor in the United States</a:t>
            </a:r>
          </a:p>
          <a:p>
            <a:pPr marL="457200" lvl="1" indent="0">
              <a:buNone/>
            </a:pPr>
            <a:r>
              <a:rPr lang="en-US" sz="2100" b="1" dirty="0">
                <a:solidFill>
                  <a:srgbClr val="002060"/>
                </a:solidFill>
              </a:rPr>
              <a:t>      Grants Committee: John Verity, Chair; Dennis 	Hanrahan, and  Erin </a:t>
            </a:r>
            <a:r>
              <a:rPr lang="en-US" sz="2100" b="1" dirty="0" err="1">
                <a:solidFill>
                  <a:srgbClr val="002060"/>
                </a:solidFill>
              </a:rPr>
              <a:t>Hasler</a:t>
            </a:r>
            <a:endParaRPr lang="en-US" sz="2100" b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US" sz="2100" b="1" dirty="0">
                <a:solidFill>
                  <a:srgbClr val="002060"/>
                </a:solidFill>
              </a:rPr>
              <a:t>                    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Donations to the Polio Plus Fund</a:t>
            </a:r>
          </a:p>
          <a:p>
            <a:pPr lvl="1"/>
            <a:r>
              <a:rPr lang="en-US" sz="2100" b="1" dirty="0">
                <a:solidFill>
                  <a:srgbClr val="002060"/>
                </a:solidFill>
              </a:rPr>
              <a:t>  Mike </a:t>
            </a:r>
            <a:r>
              <a:rPr lang="en-US" sz="2100" b="1" dirty="0" err="1">
                <a:solidFill>
                  <a:srgbClr val="002060"/>
                </a:solidFill>
              </a:rPr>
              <a:t>Fease’s</a:t>
            </a:r>
            <a:r>
              <a:rPr lang="en-US" sz="2100" b="1" dirty="0">
                <a:solidFill>
                  <a:srgbClr val="002060"/>
                </a:solidFill>
              </a:rPr>
              <a:t> games to raise funds for Polio Plus</a:t>
            </a:r>
          </a:p>
          <a:p>
            <a:pPr lvl="1"/>
            <a:r>
              <a:rPr lang="en-US" sz="2100" b="1" dirty="0">
                <a:solidFill>
                  <a:srgbClr val="002060"/>
                </a:solidFill>
              </a:rPr>
              <a:t>  Donations from club members</a:t>
            </a:r>
          </a:p>
        </p:txBody>
      </p:sp>
    </p:spTree>
    <p:extLst>
      <p:ext uri="{BB962C8B-B14F-4D97-AF65-F5344CB8AC3E}">
        <p14:creationId xmlns:p14="http://schemas.microsoft.com/office/powerpoint/2010/main" val="373090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/>
          <a:lstStyle/>
          <a:p>
            <a:r>
              <a:rPr lang="en-US" sz="4800" dirty="0"/>
              <a:t>Boise Southwest Rotary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15400" cy="5334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     </a:t>
            </a:r>
            <a:r>
              <a:rPr lang="en-US" sz="2600" b="1" dirty="0">
                <a:solidFill>
                  <a:srgbClr val="002060"/>
                </a:solidFill>
              </a:rPr>
              <a:t>Budget set for 2018-19 included</a:t>
            </a:r>
            <a:r>
              <a:rPr lang="en-US" b="1" dirty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endParaRPr lang="en-US" sz="800" b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rgbClr val="002060"/>
                </a:solidFill>
              </a:rPr>
              <a:t>Funding for the Whittier Christmas party with lunch,  gifts for students, teachers, Santa, and photos provided</a:t>
            </a:r>
          </a:p>
          <a:p>
            <a:pPr marL="457200" lvl="1" indent="0">
              <a:buNone/>
            </a:pPr>
            <a:endParaRPr lang="en-US" sz="800" b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rgbClr val="002060"/>
                </a:solidFill>
              </a:rPr>
              <a:t>Funding for MISTI included funds for turkeys, food boxes from St. Mary’s 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02060"/>
                </a:solidFill>
              </a:rPr>
              <a:t>     Food Bank, and additional purchases</a:t>
            </a:r>
          </a:p>
          <a:p>
            <a:pPr marL="457200" lvl="1" indent="0">
              <a:buNone/>
            </a:pPr>
            <a:endParaRPr lang="en-US" sz="800" b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US" sz="2600" b="1" dirty="0">
                <a:solidFill>
                  <a:srgbClr val="002060"/>
                </a:solidFill>
              </a:rPr>
              <a:t>Grants Awarded</a:t>
            </a:r>
          </a:p>
          <a:p>
            <a:pPr marL="457200" lvl="1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rgbClr val="002060"/>
                </a:solidFill>
              </a:rPr>
              <a:t>Grants of $1,000 each to Silver Sage Girl Scouts and </a:t>
            </a:r>
            <a:r>
              <a:rPr lang="en-US" b="1" dirty="0" err="1">
                <a:solidFill>
                  <a:srgbClr val="002060"/>
                </a:solidFill>
              </a:rPr>
              <a:t>Jannus</a:t>
            </a:r>
            <a:r>
              <a:rPr lang="en-US" b="1" dirty="0">
                <a:solidFill>
                  <a:srgbClr val="002060"/>
                </a:solidFill>
              </a:rPr>
              <a:t> Economic Opportunities for programs that help girls and young women. Grant recipients selected by Grants Committee from nine grants requests.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(</a:t>
            </a:r>
            <a:r>
              <a:rPr lang="en-US" sz="1400" b="1" dirty="0">
                <a:solidFill>
                  <a:srgbClr val="002060"/>
                </a:solidFill>
              </a:rPr>
              <a:t>Grants Committee: Conrad Colby, chair; Terry Bowman, Doug Cooper, Erin </a:t>
            </a:r>
            <a:r>
              <a:rPr lang="en-US" sz="1400" b="1" dirty="0" err="1">
                <a:solidFill>
                  <a:srgbClr val="002060"/>
                </a:solidFill>
              </a:rPr>
              <a:t>Hasler</a:t>
            </a:r>
            <a:r>
              <a:rPr lang="en-US" sz="1400" b="1" dirty="0">
                <a:solidFill>
                  <a:srgbClr val="002060"/>
                </a:solidFill>
              </a:rPr>
              <a:t>, Bonnie Helms, </a:t>
            </a:r>
            <a:r>
              <a:rPr lang="en-US" sz="1400" b="1" dirty="0" err="1">
                <a:solidFill>
                  <a:srgbClr val="002060"/>
                </a:solidFill>
              </a:rPr>
              <a:t>Edenn</a:t>
            </a:r>
            <a:r>
              <a:rPr lang="en-US" sz="1400" b="1" dirty="0">
                <a:solidFill>
                  <a:srgbClr val="002060"/>
                </a:solidFill>
              </a:rPr>
              <a:t> Jablonski, John Verity, Kyle Woods)</a:t>
            </a:r>
          </a:p>
          <a:p>
            <a:pPr marL="457200" lvl="1" indent="0">
              <a:buNone/>
            </a:pPr>
            <a:endParaRPr lang="en-US" sz="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1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Boise Southwest Rotary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600200"/>
            <a:ext cx="5334000" cy="5029200"/>
          </a:xfrm>
        </p:spPr>
        <p:txBody>
          <a:bodyPr/>
          <a:lstStyle/>
          <a:p>
            <a:pPr marL="457200" lvl="1" indent="0"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Paradise Fire Fund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02060"/>
                </a:solidFill>
              </a:rPr>
              <a:t>Member donations-$1696 matched by Boise Southwest </a:t>
            </a:r>
            <a:r>
              <a:rPr lang="en-US" b="1" dirty="0" smtClean="0">
                <a:solidFill>
                  <a:srgbClr val="002060"/>
                </a:solidFill>
              </a:rPr>
              <a:t>Foundation—check </a:t>
            </a:r>
            <a:r>
              <a:rPr lang="en-US" b="1" dirty="0">
                <a:solidFill>
                  <a:srgbClr val="002060"/>
                </a:solidFill>
              </a:rPr>
              <a:t>sent for </a:t>
            </a:r>
            <a:r>
              <a:rPr lang="en-US" b="1" dirty="0" smtClean="0">
                <a:solidFill>
                  <a:srgbClr val="002060"/>
                </a:solidFill>
              </a:rPr>
              <a:t>$3,392—matched </a:t>
            </a:r>
            <a:r>
              <a:rPr lang="en-US" b="1" dirty="0">
                <a:solidFill>
                  <a:srgbClr val="002060"/>
                </a:solidFill>
              </a:rPr>
              <a:t>by Rotary District 5400 funds</a:t>
            </a:r>
          </a:p>
          <a:p>
            <a:pPr marL="457200" lvl="1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      International Grant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2060"/>
                </a:solidFill>
              </a:rPr>
              <a:t>          $2,500 allotted to the Semilla Nueva 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2060"/>
                </a:solidFill>
              </a:rPr>
              <a:t>	Project in Guatemala</a:t>
            </a:r>
          </a:p>
          <a:p>
            <a:pPr marL="457200" lvl="1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3B2542F-CF0F-9F49-A5B4-38E356D4C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4988"/>
            <a:ext cx="319539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6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dirty="0"/>
              <a:t>Service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Bike Locks for Refugees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Tree Watering—District 5400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Farmstead—Whittier Elementary School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Make a Splash—Whittier Elementary School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Sorting Coats—Salvation Army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Rake-up Boise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Santa Paws—Humane Society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Christmas  Party—Whittier Elementary School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Mountain States Tumor Institute—Christmas gifts and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     boxes of food and household items </a:t>
            </a:r>
          </a:p>
        </p:txBody>
      </p:sp>
    </p:spTree>
    <p:extLst>
      <p:ext uri="{BB962C8B-B14F-4D97-AF65-F5344CB8AC3E}">
        <p14:creationId xmlns:p14="http://schemas.microsoft.com/office/powerpoint/2010/main" val="166772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4F13B65-8D3E-3946-BBAA-2DB33AD632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09800"/>
            <a:ext cx="5791200" cy="43434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C9090A79-801F-2647-9BC6-983CE27D2C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87378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2289B4-661C-3E4C-BC83-6A4C791B4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E8EEF1-BFE1-B64B-8A48-67F45A2E8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20"/>
            <a:ext cx="6858000" cy="4572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B9548DDD-DDA9-7F45-BF5B-8DF0A56AD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391" y="3303587"/>
            <a:ext cx="4739217" cy="3554413"/>
          </a:xfrm>
        </p:spPr>
      </p:pic>
    </p:spTree>
    <p:extLst>
      <p:ext uri="{BB962C8B-B14F-4D97-AF65-F5344CB8AC3E}">
        <p14:creationId xmlns:p14="http://schemas.microsoft.com/office/powerpoint/2010/main" val="146818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2289B4-661C-3E4C-BC83-6A4C791B4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089375E-65A8-934E-8A71-37DBD6F1D8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100" y="3553301"/>
            <a:ext cx="5181600" cy="34570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765402C-9E4C-1245-8F9C-7DA8655C6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-180498"/>
            <a:ext cx="5867400" cy="3914656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91752D44-B554-424D-8804-5B919BDFA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37" y="731837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2767724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</a:rPr>
              <a:t>Updated calendars on Boise SW website and Facebook </a:t>
            </a:r>
            <a:r>
              <a:rPr lang="en-US" sz="2000" b="1" dirty="0" smtClean="0">
                <a:solidFill>
                  <a:srgbClr val="002060"/>
                </a:solidFill>
              </a:rPr>
              <a:t>page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</a:rPr>
              <a:t>Posts of BSW activities on website and Facebook page in a timely </a:t>
            </a:r>
            <a:r>
              <a:rPr lang="en-US" sz="2000" b="1" dirty="0" smtClean="0">
                <a:solidFill>
                  <a:srgbClr val="002060"/>
                </a:solidFill>
              </a:rPr>
              <a:t>fashion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</a:rPr>
              <a:t>Updated directory on </a:t>
            </a:r>
            <a:r>
              <a:rPr lang="en-US" sz="2000" b="1" dirty="0" err="1">
                <a:solidFill>
                  <a:srgbClr val="002060"/>
                </a:solidFill>
              </a:rPr>
              <a:t>Clubrunner</a:t>
            </a:r>
            <a:r>
              <a:rPr lang="en-US" sz="2000" b="1" dirty="0">
                <a:solidFill>
                  <a:srgbClr val="002060"/>
                </a:solidFill>
              </a:rPr>
              <a:t>—new members </a:t>
            </a:r>
            <a:r>
              <a:rPr lang="en-US" sz="2000" b="1" dirty="0" smtClean="0">
                <a:solidFill>
                  <a:srgbClr val="002060"/>
                </a:solidFill>
              </a:rPr>
              <a:t>added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</a:rPr>
              <a:t>Updated directory published by International Mountain </a:t>
            </a:r>
            <a:r>
              <a:rPr lang="en-US" sz="2000" b="1" dirty="0" smtClean="0">
                <a:solidFill>
                  <a:srgbClr val="002060"/>
                </a:solidFill>
              </a:rPr>
              <a:t>Press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</a:rPr>
              <a:t>Constitution revised and approved</a:t>
            </a:r>
          </a:p>
        </p:txBody>
      </p:sp>
    </p:spTree>
    <p:extLst>
      <p:ext uri="{BB962C8B-B14F-4D97-AF65-F5344CB8AC3E}">
        <p14:creationId xmlns:p14="http://schemas.microsoft.com/office/powerpoint/2010/main" val="1623158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5257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</a:rPr>
              <a:t>Bylaws revised to include new membership options and other </a:t>
            </a:r>
            <a:r>
              <a:rPr lang="en-US" sz="2000" b="1" dirty="0" smtClean="0">
                <a:solidFill>
                  <a:srgbClr val="002060"/>
                </a:solidFill>
              </a:rPr>
              <a:t>changes—approved </a:t>
            </a:r>
            <a:r>
              <a:rPr lang="en-US" sz="2000" b="1" dirty="0">
                <a:solidFill>
                  <a:srgbClr val="002060"/>
                </a:solidFill>
              </a:rPr>
              <a:t>by Board and membership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</a:rPr>
              <a:t>Sponsored new </a:t>
            </a:r>
            <a:r>
              <a:rPr lang="en-US" sz="2000" b="1" dirty="0" err="1">
                <a:solidFill>
                  <a:srgbClr val="002060"/>
                </a:solidFill>
              </a:rPr>
              <a:t>Rotaract</a:t>
            </a:r>
            <a:r>
              <a:rPr lang="en-US" sz="2000" b="1" dirty="0">
                <a:solidFill>
                  <a:srgbClr val="002060"/>
                </a:solidFill>
              </a:rPr>
              <a:t> Club with Sunrise, Centennial, and 	Downtown clubs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</a:rPr>
              <a:t>Modified weekly sign-in sheet to identify guests with an interest </a:t>
            </a:r>
            <a:r>
              <a:rPr lang="en-US" sz="2000" b="1" dirty="0" smtClean="0">
                <a:solidFill>
                  <a:srgbClr val="002060"/>
                </a:solidFill>
              </a:rPr>
              <a:t>in </a:t>
            </a:r>
            <a:r>
              <a:rPr lang="en-US" sz="2000" b="1" dirty="0">
                <a:solidFill>
                  <a:srgbClr val="002060"/>
                </a:solidFill>
              </a:rPr>
              <a:t>becoming members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</a:rPr>
              <a:t>Weekly newsletter changing over to RI branded newsletter </a:t>
            </a:r>
            <a:r>
              <a:rPr lang="en-US" sz="2000" b="1" dirty="0" smtClean="0">
                <a:solidFill>
                  <a:srgbClr val="002060"/>
                </a:solidFill>
              </a:rPr>
              <a:t>template </a:t>
            </a:r>
            <a:r>
              <a:rPr lang="en-US" sz="2000" b="1" dirty="0">
                <a:solidFill>
                  <a:srgbClr val="002060"/>
                </a:solidFill>
              </a:rPr>
              <a:t>to permit access to newsletter on the website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C3AFD23-E9D7-CF44-8867-D223FB678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87"/>
          <a:stretch/>
        </p:blipFill>
        <p:spPr>
          <a:xfrm>
            <a:off x="4953000" y="2057400"/>
            <a:ext cx="4038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14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Student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endParaRPr lang="en-US" sz="800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Hosted exchange students from France and Spain</a:t>
            </a:r>
          </a:p>
          <a:p>
            <a:endParaRPr lang="en-US" sz="800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Outbound coordinator for District 5400 and committee member for training for North American Youth Exchange Network</a:t>
            </a:r>
          </a:p>
          <a:p>
            <a:endParaRPr lang="en-US" sz="800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Promotion of New Generation Service Exchange as possible program for District 5400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045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Goals 2018-2019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4221163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b="1" dirty="0"/>
              <a:t>	</a:t>
            </a:r>
            <a:r>
              <a:rPr lang="en-US" sz="4100" b="1" dirty="0">
                <a:solidFill>
                  <a:srgbClr val="002060"/>
                </a:solidFill>
              </a:rPr>
              <a:t>Area			       Goal	       Current					  		   </a:t>
            </a:r>
          </a:p>
          <a:p>
            <a:pPr marL="0" indent="0">
              <a:buNone/>
            </a:pPr>
            <a:r>
              <a:rPr lang="en-US" sz="4100" b="1" dirty="0">
                <a:solidFill>
                  <a:srgbClr val="002060"/>
                </a:solidFill>
              </a:rPr>
              <a:t>	Membership			   80		  </a:t>
            </a:r>
            <a:r>
              <a:rPr lang="en-US" sz="4100" b="1" dirty="0" smtClean="0">
                <a:solidFill>
                  <a:srgbClr val="002060"/>
                </a:solidFill>
              </a:rPr>
              <a:t>   77</a:t>
            </a:r>
            <a:endParaRPr lang="en-US" sz="41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41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4100" b="1" dirty="0">
                <a:solidFill>
                  <a:srgbClr val="002060"/>
                </a:solidFill>
              </a:rPr>
              <a:t>	Foundation Giving		$14,000		 $11,970</a:t>
            </a:r>
          </a:p>
          <a:p>
            <a:pPr marL="0" indent="0" algn="ctr">
              <a:buNone/>
            </a:pPr>
            <a:endParaRPr lang="en-US" sz="41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4100" b="1" dirty="0">
                <a:solidFill>
                  <a:srgbClr val="002060"/>
                </a:solidFill>
              </a:rPr>
              <a:t>	Polio Plus Giving		  $1,500	 	    $151</a:t>
            </a:r>
          </a:p>
          <a:p>
            <a:pPr marL="0" indent="0" algn="ctr">
              <a:buNone/>
            </a:pPr>
            <a:endParaRPr lang="en-US" sz="41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4100" b="1" dirty="0">
                <a:solidFill>
                  <a:srgbClr val="002060"/>
                </a:solidFill>
              </a:rPr>
              <a:t>	Service Projects		     10		      </a:t>
            </a:r>
            <a:r>
              <a:rPr lang="en-US" sz="4100" b="1" dirty="0" smtClean="0">
                <a:solidFill>
                  <a:srgbClr val="002060"/>
                </a:solidFill>
              </a:rPr>
              <a:t>  9</a:t>
            </a:r>
            <a:endParaRPr lang="en-US" sz="41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41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4100" b="1" dirty="0">
                <a:solidFill>
                  <a:srgbClr val="002060"/>
                </a:solidFill>
              </a:rPr>
              <a:t>	Volunteer Service hours	  250/mo.	   </a:t>
            </a:r>
            <a:r>
              <a:rPr lang="en-US" sz="4100" b="1" dirty="0" smtClean="0">
                <a:solidFill>
                  <a:srgbClr val="002060"/>
                </a:solidFill>
              </a:rPr>
              <a:t>435 </a:t>
            </a:r>
            <a:r>
              <a:rPr lang="en-US" sz="4100" b="1" dirty="0">
                <a:solidFill>
                  <a:srgbClr val="002060"/>
                </a:solidFill>
              </a:rPr>
              <a:t>hrs</a:t>
            </a:r>
            <a:r>
              <a:rPr lang="en-US" sz="4100" b="1" dirty="0" smtClean="0">
                <a:solidFill>
                  <a:srgbClr val="002060"/>
                </a:solidFill>
              </a:rPr>
              <a:t>./mo.</a:t>
            </a:r>
            <a:endParaRPr lang="en-US" sz="41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41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	     </a:t>
            </a:r>
          </a:p>
        </p:txBody>
      </p:sp>
    </p:spTree>
    <p:extLst>
      <p:ext uri="{BB962C8B-B14F-4D97-AF65-F5344CB8AC3E}">
        <p14:creationId xmlns:p14="http://schemas.microsoft.com/office/powerpoint/2010/main" val="273023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Student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b="1" dirty="0">
                <a:solidFill>
                  <a:srgbClr val="002060"/>
                </a:solidFill>
              </a:rPr>
              <a:t>Approved support for 1½ exchange students next year—sharing expenses to allow Centennial to participate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2E67310-3690-FF4B-8CCD-EBB227C699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49" b="13750"/>
          <a:stretch/>
        </p:blipFill>
        <p:spPr>
          <a:xfrm>
            <a:off x="457200" y="3657600"/>
            <a:ext cx="8128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2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/>
              <a:t>Program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060"/>
                </a:solidFill>
              </a:rPr>
              <a:t>Tour the </a:t>
            </a:r>
            <a:r>
              <a:rPr lang="en-US" b="1" dirty="0" err="1">
                <a:solidFill>
                  <a:srgbClr val="002060"/>
                </a:solidFill>
              </a:rPr>
              <a:t>Yanke</a:t>
            </a:r>
            <a:r>
              <a:rPr lang="en-US" b="1" dirty="0">
                <a:solidFill>
                  <a:srgbClr val="002060"/>
                </a:solidFill>
              </a:rPr>
              <a:t> Motor Museum and lunch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060"/>
                </a:solidFill>
              </a:rPr>
              <a:t>Celebration of 25, 30, 40, 45- year members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060"/>
                </a:solidFill>
              </a:rPr>
              <a:t>Zone Meeting-Boise Centre—All-club luncheon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060"/>
                </a:solidFill>
              </a:rPr>
              <a:t>Paulette Jordan—Democratic gubernatorial candidate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060"/>
                </a:solidFill>
              </a:rPr>
              <a:t>Brad Little—Republican gubernatorial candidate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AE95D99-028C-A547-B97F-5C752A791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035" y="1586753"/>
            <a:ext cx="3352800" cy="2514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1EAB1CC-6579-5C41-A31C-51399622A9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0" t="6453" b="11289"/>
          <a:stretch/>
        </p:blipFill>
        <p:spPr>
          <a:xfrm>
            <a:off x="4979894" y="4212846"/>
            <a:ext cx="3724835" cy="266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61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Program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060"/>
                </a:solidFill>
              </a:rPr>
              <a:t>Jennifer </a:t>
            </a:r>
            <a:r>
              <a:rPr lang="en-US" b="1" dirty="0" err="1">
                <a:solidFill>
                  <a:srgbClr val="002060"/>
                </a:solidFill>
              </a:rPr>
              <a:t>Deroin</a:t>
            </a:r>
            <a:r>
              <a:rPr lang="en-US" b="1" dirty="0">
                <a:solidFill>
                  <a:srgbClr val="002060"/>
                </a:solidFill>
              </a:rPr>
              <a:t>—District 5400 Governor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060"/>
                </a:solidFill>
              </a:rPr>
              <a:t>Helena Garcia </a:t>
            </a:r>
            <a:r>
              <a:rPr lang="en-US" b="1" dirty="0" err="1">
                <a:solidFill>
                  <a:srgbClr val="002060"/>
                </a:solidFill>
              </a:rPr>
              <a:t>Rodero</a:t>
            </a:r>
            <a:r>
              <a:rPr lang="en-US" b="1" dirty="0">
                <a:solidFill>
                  <a:srgbClr val="002060"/>
                </a:solidFill>
              </a:rPr>
              <a:t>—International Exchange Student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060"/>
                </a:solidFill>
              </a:rPr>
              <a:t>Laurie Zuckerman—Rotary Environmental Programs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060"/>
                </a:solidFill>
              </a:rPr>
              <a:t>Diane </a:t>
            </a:r>
            <a:r>
              <a:rPr lang="en-US" b="1" dirty="0" err="1">
                <a:solidFill>
                  <a:srgbClr val="002060"/>
                </a:solidFill>
              </a:rPr>
              <a:t>Mykelgard</a:t>
            </a:r>
            <a:r>
              <a:rPr lang="en-US" b="1" dirty="0">
                <a:solidFill>
                  <a:srgbClr val="002060"/>
                </a:solidFill>
              </a:rPr>
              <a:t>—Julie Davis Park </a:t>
            </a:r>
            <a:r>
              <a:rPr lang="en-US" b="1" dirty="0" smtClean="0">
                <a:solidFill>
                  <a:srgbClr val="002060"/>
                </a:solidFill>
              </a:rPr>
              <a:t>renovations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</a:rPr>
              <a:t>Art Gregory—Radio museum</a:t>
            </a:r>
            <a:endParaRPr lang="en-US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060"/>
                </a:solidFill>
              </a:rPr>
              <a:t>Chad Spears—Classic pianist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060"/>
                </a:solidFill>
              </a:rPr>
              <a:t>Rotary Moments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3A812F3-694E-5B41-BA2C-3802B699BD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0"/>
          <a:stretch/>
        </p:blipFill>
        <p:spPr>
          <a:xfrm>
            <a:off x="5351928" y="1371600"/>
            <a:ext cx="3106271" cy="25632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A046D1E-F005-A240-B479-23B67939FE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163496"/>
            <a:ext cx="4038600" cy="269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01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Info &amp;</a:t>
            </a:r>
            <a:br>
              <a:rPr lang="en-US" dirty="0"/>
            </a:br>
            <a:r>
              <a:rPr lang="en-US" dirty="0"/>
              <a:t>Sergeant at Arms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221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002060"/>
                </a:solidFill>
              </a:rPr>
              <a:t>District 5400 </a:t>
            </a:r>
            <a:r>
              <a:rPr lang="en-US" b="1" u="sng" dirty="0" err="1">
                <a:solidFill>
                  <a:srgbClr val="002060"/>
                </a:solidFill>
              </a:rPr>
              <a:t>Liason</a:t>
            </a:r>
            <a:endParaRPr lang="en-US" b="1" u="sng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Keeping club updated on District Deadlines</a:t>
            </a:r>
          </a:p>
          <a:p>
            <a:r>
              <a:rPr lang="en-US" b="1" dirty="0">
                <a:solidFill>
                  <a:srgbClr val="002060"/>
                </a:solidFill>
              </a:rPr>
              <a:t>Establishing our club’s 2019 – 2020 Officers and Directors</a:t>
            </a:r>
          </a:p>
          <a:p>
            <a:r>
              <a:rPr lang="en-US" b="1" dirty="0">
                <a:solidFill>
                  <a:srgbClr val="002060"/>
                </a:solidFill>
              </a:rPr>
              <a:t>Auditing District 5400 Matching Grants</a:t>
            </a:r>
          </a:p>
          <a:p>
            <a:r>
              <a:rPr lang="en-US" b="1" dirty="0">
                <a:solidFill>
                  <a:srgbClr val="002060"/>
                </a:solidFill>
              </a:rPr>
              <a:t>Writing articles for District 5400 Newsletter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u="sng" dirty="0">
                <a:solidFill>
                  <a:srgbClr val="002060"/>
                </a:solidFill>
              </a:rPr>
              <a:t>Sergeant-at-Arms</a:t>
            </a:r>
          </a:p>
          <a:p>
            <a:r>
              <a:rPr lang="en-US" b="1" dirty="0">
                <a:solidFill>
                  <a:srgbClr val="002060"/>
                </a:solidFill>
              </a:rPr>
              <a:t>Raising funds for Whittier with happy dollars, fines and bake sales</a:t>
            </a:r>
          </a:p>
          <a:p>
            <a:r>
              <a:rPr lang="en-US" b="1" dirty="0">
                <a:solidFill>
                  <a:srgbClr val="002060"/>
                </a:solidFill>
              </a:rPr>
              <a:t>This day in history Moment</a:t>
            </a:r>
          </a:p>
          <a:p>
            <a:r>
              <a:rPr lang="en-US" b="1" dirty="0">
                <a:solidFill>
                  <a:srgbClr val="002060"/>
                </a:solidFill>
              </a:rPr>
              <a:t>Five Alive birthday celebration</a:t>
            </a:r>
          </a:p>
          <a:p>
            <a:r>
              <a:rPr lang="en-US" b="1" dirty="0">
                <a:solidFill>
                  <a:srgbClr val="002060"/>
                </a:solidFill>
              </a:rPr>
              <a:t>New prayer every week to honor various religious groups</a:t>
            </a:r>
          </a:p>
        </p:txBody>
      </p:sp>
    </p:spTree>
    <p:extLst>
      <p:ext uri="{BB962C8B-B14F-4D97-AF65-F5344CB8AC3E}">
        <p14:creationId xmlns:p14="http://schemas.microsoft.com/office/powerpoint/2010/main" val="1783046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dirty="0"/>
              <a:t>Upcoming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Saturday, February 9—Hearts in Service, Hillcrest Country Club, 6:00 p.m., delicious food and wine, awards, casino night—dress semi-formal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9F0E1E3-5962-4A4C-9A6C-63026F883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866" y="3021013"/>
            <a:ext cx="5520267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52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dirty="0"/>
              <a:t>Upcoming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Thursday, March 7—Dixie Jazz and Crawfish Boil, Basque Center, 5:30 p.m. Rotary Awareness Day and fund-raiser for Boise High School band uniforms.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Tickets: Adults/children 13 and over--$25 until Feb</a:t>
            </a:r>
            <a:r>
              <a:rPr lang="en-US" b="1" dirty="0" smtClean="0">
                <a:solidFill>
                  <a:srgbClr val="002060"/>
                </a:solidFill>
              </a:rPr>
              <a:t>. 7</a:t>
            </a: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$35 after February 1.  Children 6-12--$15, under 6—free.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CD91BB9-FABE-CD48-9E39-E647165590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r="19781"/>
          <a:stretch/>
        </p:blipFill>
        <p:spPr>
          <a:xfrm rot="16200000">
            <a:off x="2959100" y="2908300"/>
            <a:ext cx="28194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43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Upcoming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Saturday, April </a:t>
            </a:r>
            <a:r>
              <a:rPr lang="en-US" b="1" dirty="0" smtClean="0">
                <a:solidFill>
                  <a:srgbClr val="002060"/>
                </a:solidFill>
              </a:rPr>
              <a:t>27, </a:t>
            </a:r>
            <a:r>
              <a:rPr lang="en-US" b="1" dirty="0">
                <a:solidFill>
                  <a:srgbClr val="002060"/>
                </a:solidFill>
              </a:rPr>
              <a:t>Spring Fling, Crane Creek Country Club, Rotary Club of Boise Southwest’s fundraiser. More details soon.</a:t>
            </a: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Friday/Saturday, May 17-18, District 5400 Conference, Boise Centre. More details soon.</a:t>
            </a:r>
          </a:p>
        </p:txBody>
      </p:sp>
    </p:spTree>
    <p:extLst>
      <p:ext uri="{BB962C8B-B14F-4D97-AF65-F5344CB8AC3E}">
        <p14:creationId xmlns:p14="http://schemas.microsoft.com/office/powerpoint/2010/main" val="531393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Special thanks to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the Set-up Committee</a:t>
            </a:r>
            <a:br>
              <a:rPr lang="en-US" sz="4000" dirty="0"/>
            </a:br>
            <a:r>
              <a:rPr lang="en-US" sz="4000" dirty="0"/>
              <a:t>Jim Baldwin, Erik Lund, Mike Markley, Jon </a:t>
            </a:r>
            <a:r>
              <a:rPr lang="en-US" sz="4000" dirty="0" err="1"/>
              <a:t>Seetin</a:t>
            </a:r>
            <a:r>
              <a:rPr lang="en-US" sz="4000" dirty="0"/>
              <a:t>, Dave Shaw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63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         </a:t>
            </a:r>
            <a:r>
              <a:rPr lang="en-US" sz="2900" b="1" dirty="0">
                <a:solidFill>
                  <a:srgbClr val="002060"/>
                </a:solidFill>
              </a:rPr>
              <a:t>New members</a:t>
            </a:r>
          </a:p>
          <a:p>
            <a:pPr marL="457200" lvl="1" indent="0">
              <a:buNone/>
            </a:pPr>
            <a:r>
              <a:rPr lang="en-US" sz="2900" b="1" dirty="0">
                <a:solidFill>
                  <a:srgbClr val="002060"/>
                </a:solidFill>
              </a:rPr>
              <a:t>Increased membership +2</a:t>
            </a:r>
          </a:p>
          <a:p>
            <a:pPr marL="457200" lvl="1" indent="0">
              <a:buNone/>
            </a:pPr>
            <a:r>
              <a:rPr lang="en-US" sz="2900" b="1" dirty="0">
                <a:solidFill>
                  <a:srgbClr val="002060"/>
                </a:solidFill>
              </a:rPr>
              <a:t>Added 3 new members</a:t>
            </a:r>
          </a:p>
          <a:p>
            <a:pPr marL="457200" lvl="1" indent="0">
              <a:buNone/>
            </a:pPr>
            <a:r>
              <a:rPr lang="en-US" sz="2900" b="1" dirty="0">
                <a:solidFill>
                  <a:srgbClr val="002060"/>
                </a:solidFill>
              </a:rPr>
              <a:t>Resignation-1 member</a:t>
            </a:r>
          </a:p>
          <a:p>
            <a:pPr marL="457200" lvl="1" indent="0">
              <a:buNone/>
            </a:pPr>
            <a:endParaRPr lang="en-US" sz="2900" b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US" sz="2900" b="1" dirty="0">
                <a:solidFill>
                  <a:srgbClr val="002060"/>
                </a:solidFill>
              </a:rPr>
              <a:t>Rotary information meetings held –2</a:t>
            </a:r>
          </a:p>
          <a:p>
            <a:pPr marL="457200" lvl="1" indent="0">
              <a:buNone/>
            </a:pPr>
            <a:endParaRPr lang="en-US" sz="2200" b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US" sz="2900" b="1" dirty="0">
                <a:solidFill>
                  <a:srgbClr val="002060"/>
                </a:solidFill>
              </a:rPr>
              <a:t>New membership category –FLEX member</a:t>
            </a:r>
          </a:p>
          <a:p>
            <a:pPr marL="457200" lvl="1" indent="0">
              <a:buNone/>
            </a:pPr>
            <a:r>
              <a:rPr lang="en-US" sz="2900" b="1" dirty="0">
                <a:solidFill>
                  <a:srgbClr val="002060"/>
                </a:solidFill>
              </a:rPr>
              <a:t>Attend at least 3 meetings per quarter</a:t>
            </a:r>
          </a:p>
          <a:p>
            <a:pPr marL="457200" lvl="1" indent="0">
              <a:buNone/>
            </a:pPr>
            <a:r>
              <a:rPr lang="en-US" sz="2900" b="1" dirty="0">
                <a:solidFill>
                  <a:srgbClr val="002060"/>
                </a:solidFill>
              </a:rPr>
              <a:t>Participate in club activities and service projects</a:t>
            </a:r>
          </a:p>
          <a:p>
            <a:pPr marL="457200" lvl="1" indent="0">
              <a:buNone/>
            </a:pPr>
            <a:endParaRPr lang="en-US" sz="2900" b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US" sz="2900" b="1" dirty="0">
                <a:solidFill>
                  <a:srgbClr val="002060"/>
                </a:solidFill>
              </a:rPr>
              <a:t>Alternate Meetings</a:t>
            </a:r>
          </a:p>
          <a:p>
            <a:pPr marL="457200" lvl="1" indent="0">
              <a:buNone/>
            </a:pPr>
            <a:r>
              <a:rPr lang="en-US" sz="2900" b="1" dirty="0">
                <a:solidFill>
                  <a:srgbClr val="002060"/>
                </a:solidFill>
              </a:rPr>
              <a:t>Held on third Friday of each month</a:t>
            </a:r>
          </a:p>
          <a:p>
            <a:pPr marL="457200" lvl="1" indent="0">
              <a:buNone/>
            </a:pPr>
            <a:r>
              <a:rPr lang="en-US" sz="2900" b="1" dirty="0">
                <a:solidFill>
                  <a:srgbClr val="002060"/>
                </a:solidFill>
              </a:rPr>
              <a:t>Provides  focus on some aspects of Rotary activities</a:t>
            </a:r>
          </a:p>
          <a:p>
            <a:pPr marL="457200" lvl="1" indent="0">
              <a:buNone/>
            </a:pPr>
            <a:endParaRPr lang="en-US" sz="2200" b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US" sz="2900" b="1" dirty="0">
                <a:solidFill>
                  <a:srgbClr val="002060"/>
                </a:solidFill>
              </a:rPr>
              <a:t>InTouch Committee established to send cards/notes for get-well and sympathy and encourage attendance at club meetings </a:t>
            </a:r>
          </a:p>
          <a:p>
            <a:pPr marL="457200" lvl="1" indent="0">
              <a:buNone/>
            </a:pPr>
            <a:endParaRPr lang="en-US" sz="2900" b="1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US" sz="2900" b="1" dirty="0" smtClean="0">
                <a:solidFill>
                  <a:srgbClr val="002060"/>
                </a:solidFill>
              </a:rPr>
              <a:t>Official greeters at every meeting</a:t>
            </a:r>
            <a:r>
              <a:rPr lang="en-US" sz="2900" b="1" dirty="0">
                <a:solidFill>
                  <a:srgbClr val="002060"/>
                </a:solidFill>
              </a:rPr>
              <a:t>	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5346FFC-D2F2-654A-8906-E529C909B9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1336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5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/>
              <a:t>Rotarians of the Month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2" y="1990724"/>
            <a:ext cx="8229600" cy="16668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</a:rPr>
              <a:t>August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</a:rPr>
              <a:t/>
            </a:r>
            <a:br>
              <a:rPr lang="en-US" sz="4000" b="1" dirty="0">
                <a:solidFill>
                  <a:srgbClr val="002060"/>
                </a:solidFill>
              </a:rPr>
            </a:br>
            <a:r>
              <a:rPr lang="en-US" sz="4000" b="1" dirty="0">
                <a:solidFill>
                  <a:srgbClr val="002060"/>
                </a:solidFill>
              </a:rPr>
              <a:t>Kyle Woods</a:t>
            </a:r>
          </a:p>
          <a:p>
            <a:pPr marL="0" indent="0">
              <a:buNone/>
            </a:pP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8A05468-2AD3-154F-AC76-6A8A67FA3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81200"/>
            <a:ext cx="4495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/>
              <a:t>Rotarians of the Month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2" y="1990724"/>
            <a:ext cx="8229600" cy="16668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</a:rPr>
              <a:t>September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</a:rPr>
              <a:t/>
            </a:r>
            <a:br>
              <a:rPr lang="en-US" sz="4000" b="1" dirty="0">
                <a:solidFill>
                  <a:srgbClr val="002060"/>
                </a:solidFill>
              </a:rPr>
            </a:br>
            <a:r>
              <a:rPr lang="en-US" sz="4000" b="1" dirty="0">
                <a:solidFill>
                  <a:srgbClr val="002060"/>
                </a:solidFill>
              </a:rPr>
              <a:t>Julie Taylor</a:t>
            </a:r>
          </a:p>
          <a:p>
            <a:pPr marL="0" indent="0">
              <a:buNone/>
            </a:pP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DC35D91-5707-A441-8655-82D07E4A8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524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0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/>
              <a:t>Rotarians of the Month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2" y="1990724"/>
            <a:ext cx="8229600" cy="16668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</a:rPr>
              <a:t>October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</a:rPr>
              <a:t/>
            </a:r>
            <a:br>
              <a:rPr lang="en-US" sz="4000" b="1" dirty="0">
                <a:solidFill>
                  <a:srgbClr val="002060"/>
                </a:solidFill>
              </a:rPr>
            </a:br>
            <a:r>
              <a:rPr lang="en-US" sz="4000" b="1" dirty="0">
                <a:solidFill>
                  <a:srgbClr val="002060"/>
                </a:solidFill>
              </a:rPr>
              <a:t>John Verity</a:t>
            </a:r>
          </a:p>
          <a:p>
            <a:pPr marL="0" indent="0">
              <a:buNone/>
            </a:pP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3ACBC61-69D5-5547-8C51-68D442890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1714500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5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/>
              <a:t>Rotarians of the Month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2" y="1990724"/>
            <a:ext cx="8229600" cy="16668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</a:rPr>
              <a:t>November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</a:rPr>
              <a:t/>
            </a:r>
            <a:br>
              <a:rPr lang="en-US" sz="4000" b="1" dirty="0">
                <a:solidFill>
                  <a:srgbClr val="002060"/>
                </a:solidFill>
              </a:rPr>
            </a:br>
            <a:r>
              <a:rPr lang="en-US" sz="4000" b="1" dirty="0">
                <a:solidFill>
                  <a:srgbClr val="002060"/>
                </a:solidFill>
              </a:rPr>
              <a:t>Rod McDowell</a:t>
            </a:r>
          </a:p>
          <a:p>
            <a:pPr marL="0" indent="0">
              <a:buNone/>
            </a:pP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35D36B8-4E9E-B04D-BA1B-9219AB581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447800"/>
            <a:ext cx="4724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2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/>
              <a:t>Rotarians of the Month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2" y="1990724"/>
            <a:ext cx="8229600" cy="16668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</a:rPr>
              <a:t>December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</a:rPr>
              <a:t/>
            </a:r>
            <a:br>
              <a:rPr lang="en-US" sz="4000" b="1" dirty="0">
                <a:solidFill>
                  <a:srgbClr val="002060"/>
                </a:solidFill>
              </a:rPr>
            </a:br>
            <a:r>
              <a:rPr lang="en-US" sz="4000" b="1" dirty="0">
                <a:solidFill>
                  <a:srgbClr val="002060"/>
                </a:solidFill>
              </a:rPr>
              <a:t>Dana Kauffman</a:t>
            </a:r>
          </a:p>
          <a:p>
            <a:pPr marL="0" indent="0">
              <a:buNone/>
            </a:pP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8D6579C-6DA4-C34F-8471-FF8F593241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20833"/>
          <a:stretch/>
        </p:blipFill>
        <p:spPr>
          <a:xfrm>
            <a:off x="4648200" y="1634067"/>
            <a:ext cx="4221480" cy="469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International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       Rotary Foundation Month—</a:t>
            </a:r>
            <a:r>
              <a:rPr lang="en-US" sz="1900" b="1" dirty="0">
                <a:solidFill>
                  <a:srgbClr val="002060"/>
                </a:solidFill>
              </a:rPr>
              <a:t>Peter’s Points offered to all 	members throughout the month</a:t>
            </a:r>
          </a:p>
          <a:p>
            <a:pPr marL="0" indent="0">
              <a:buNone/>
            </a:pPr>
            <a:endParaRPr lang="en-US" sz="900" b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US" sz="1900" b="1" dirty="0">
                <a:solidFill>
                  <a:srgbClr val="002060"/>
                </a:solidFill>
              </a:rPr>
              <a:t>  Member donations--$5,971</a:t>
            </a:r>
          </a:p>
          <a:p>
            <a:pPr marL="457200" lvl="1" indent="0">
              <a:buNone/>
            </a:pPr>
            <a:endParaRPr lang="en-US" sz="900" b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US" sz="1900" b="1" dirty="0">
                <a:solidFill>
                  <a:srgbClr val="002060"/>
                </a:solidFill>
              </a:rPr>
              <a:t>   27 Paul Harris recognitions to members for donations</a:t>
            </a:r>
          </a:p>
          <a:p>
            <a:pPr marL="457200" lvl="1" indent="0">
              <a:buNone/>
            </a:pPr>
            <a:r>
              <a:rPr lang="en-US" sz="1900" b="1" dirty="0">
                <a:solidFill>
                  <a:srgbClr val="002060"/>
                </a:solidFill>
              </a:rPr>
              <a:t> </a:t>
            </a:r>
            <a:endParaRPr lang="en-US" sz="2100" b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Wink and </a:t>
            </a:r>
            <a:r>
              <a:rPr lang="en-US" sz="2000" b="1" dirty="0" err="1">
                <a:solidFill>
                  <a:srgbClr val="002060"/>
                </a:solidFill>
              </a:rPr>
              <a:t>Resa</a:t>
            </a:r>
            <a:r>
              <a:rPr lang="en-US" sz="2000" b="1" dirty="0">
                <a:solidFill>
                  <a:srgbClr val="002060"/>
                </a:solidFill>
              </a:rPr>
              <a:t> Jones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receive awards as 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major donors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C96BF6E-2772-E547-9A13-A85D3C098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03" y="3429000"/>
            <a:ext cx="35814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7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2685</TotalTime>
  <Words>706</Words>
  <Application>Microsoft Office PowerPoint</Application>
  <PresentationFormat>On-screen Show (4:3)</PresentationFormat>
  <Paragraphs>164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Executive</vt:lpstr>
      <vt:lpstr>Mid-Term Report Rotary Club of Boise Southwest</vt:lpstr>
      <vt:lpstr>Goals 2018-2019</vt:lpstr>
      <vt:lpstr>Membership</vt:lpstr>
      <vt:lpstr>Rotarians of the Month </vt:lpstr>
      <vt:lpstr>Rotarians of the Month </vt:lpstr>
      <vt:lpstr>Rotarians of the Month </vt:lpstr>
      <vt:lpstr>Rotarians of the Month </vt:lpstr>
      <vt:lpstr>Rotarians of the Month </vt:lpstr>
      <vt:lpstr>Rotary International Foundation</vt:lpstr>
      <vt:lpstr>Rotary International Foundation</vt:lpstr>
      <vt:lpstr>Boise Southwest Rotary Foundation</vt:lpstr>
      <vt:lpstr>Boise Southwest Rotary Foundation</vt:lpstr>
      <vt:lpstr>Service Projects</vt:lpstr>
      <vt:lpstr>PowerPoint Presentation</vt:lpstr>
      <vt:lpstr>PowerPoint Presentation</vt:lpstr>
      <vt:lpstr>PowerPoint Presentation</vt:lpstr>
      <vt:lpstr>Club Administration</vt:lpstr>
      <vt:lpstr>Club Administration</vt:lpstr>
      <vt:lpstr>International Student Exchange</vt:lpstr>
      <vt:lpstr>International Student Exchange</vt:lpstr>
      <vt:lpstr>Program Highlights</vt:lpstr>
      <vt:lpstr>Program Highlights</vt:lpstr>
      <vt:lpstr>District Info &amp; Sergeant at Arms</vt:lpstr>
      <vt:lpstr>Upcoming Events</vt:lpstr>
      <vt:lpstr>Upcoming Events</vt:lpstr>
      <vt:lpstr>More Upcoming Events</vt:lpstr>
      <vt:lpstr>Special thanks to  the Set-up Committee Jim Baldwin, Erik Lund, Mike Markley, Jon Seetin, Dave Shaw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Mid-Term Report Rotary Club of Boise Southwest</dc:title>
  <dc:creator>Owner</dc:creator>
  <cp:lastModifiedBy>Owner</cp:lastModifiedBy>
  <cp:revision>45</cp:revision>
  <dcterms:created xsi:type="dcterms:W3CDTF">2019-01-02T02:53:39Z</dcterms:created>
  <dcterms:modified xsi:type="dcterms:W3CDTF">2019-01-11T19:56:41Z</dcterms:modified>
</cp:coreProperties>
</file>