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76" r:id="rId16"/>
    <p:sldId id="274" r:id="rId17"/>
    <p:sldId id="269" r:id="rId18"/>
    <p:sldId id="270" r:id="rId19"/>
    <p:sldId id="271" r:id="rId20"/>
    <p:sldId id="272" r:id="rId21"/>
    <p:sldId id="273" r:id="rId22"/>
    <p:sldId id="275" r:id="rId23"/>
    <p:sldId id="282" r:id="rId24"/>
    <p:sldId id="283" r:id="rId25"/>
    <p:sldId id="280" r:id="rId26"/>
    <p:sldId id="281" r:id="rId27"/>
    <p:sldId id="278" r:id="rId28"/>
    <p:sldId id="279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BOISE SCHOOL DISTRICT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TOTAL ENROLLMENT 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1994-95 to 2019-20 (2016-19 PROJECTED)</a:t>
            </a:r>
            <a:endParaRPr lang="en-US" sz="2400" dirty="0"/>
          </a:p>
        </c:rich>
      </c:tx>
      <c:layout>
        <c:manualLayout>
          <c:xMode val="edge"/>
          <c:yMode val="edge"/>
          <c:x val="0.18351257655293088"/>
          <c:y val="3.28578639208560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"/>
          <c:y val="0.21957040572792363"/>
          <c:w val="0.8774193548387097"/>
          <c:h val="0.67303102625298328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21"/>
            <c:marker>
              <c:spPr>
                <a:solidFill>
                  <a:schemeClr val="tx2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06-46B1-AF5A-88C3C613022C}"/>
              </c:ext>
            </c:extLst>
          </c:dPt>
          <c:dPt>
            <c:idx val="22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106-46B1-AF5A-88C3C613022C}"/>
              </c:ext>
            </c:extLst>
          </c:dPt>
          <c:dPt>
            <c:idx val="23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106-46B1-AF5A-88C3C613022C}"/>
              </c:ext>
            </c:extLst>
          </c:dPt>
          <c:dPt>
            <c:idx val="24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106-46B1-AF5A-88C3C613022C}"/>
              </c:ext>
            </c:extLst>
          </c:dPt>
          <c:dPt>
            <c:idx val="25"/>
            <c:marker>
              <c:spPr>
                <a:solidFill>
                  <a:srgbClr val="C0504D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106-46B1-AF5A-88C3C613022C}"/>
              </c:ext>
            </c:extLst>
          </c:dPt>
          <c:dPt>
            <c:idx val="26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106-46B1-AF5A-88C3C613022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06-46B1-AF5A-88C3C613022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06-46B1-AF5A-88C3C613022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06-46B1-AF5A-88C3C613022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06-46B1-AF5A-88C3C613022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06-46B1-AF5A-88C3C613022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06-46B1-AF5A-88C3C613022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06-46B1-AF5A-88C3C613022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06-46B1-AF5A-88C3C613022C}"/>
                </c:ext>
              </c:extLst>
            </c:dLbl>
            <c:dLbl>
              <c:idx val="13"/>
              <c:layout>
                <c:manualLayout>
                  <c:x val="-5.5913978494623658E-2"/>
                  <c:y val="1.2728719172633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06-46B1-AF5A-88C3C613022C}"/>
                </c:ext>
              </c:extLst>
            </c:dLbl>
            <c:dLbl>
              <c:idx val="14"/>
              <c:layout>
                <c:manualLayout>
                  <c:x val="-5.215053763440855E-2"/>
                  <c:y val="2.3513301887383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06-46B1-AF5A-88C3C613022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06-46B1-AF5A-88C3C613022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06-46B1-AF5A-88C3C613022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06-46B1-AF5A-88C3C613022C}"/>
                </c:ext>
              </c:extLst>
            </c:dLbl>
            <c:dLbl>
              <c:idx val="19"/>
              <c:layout>
                <c:manualLayout>
                  <c:x val="-8.1720430107526887E-2"/>
                  <c:y val="-3.07503075030750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06-46B1-AF5A-88C3C613022C}"/>
                </c:ext>
              </c:extLst>
            </c:dLbl>
            <c:dLbl>
              <c:idx val="20"/>
              <c:layout>
                <c:manualLayout>
                  <c:x val="-2.5806451612903226E-2"/>
                  <c:y val="2.767527675276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106-46B1-AF5A-88C3C613022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06-46B1-AF5A-88C3C613022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06-46B1-AF5A-88C3C613022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06-46B1-AF5A-88C3C613022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6-46B1-AF5A-88C3C613022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06-46B1-AF5A-88C3C613022C}"/>
                </c:ext>
              </c:extLst>
            </c:dLbl>
            <c:dLbl>
              <c:idx val="26"/>
              <c:layout>
                <c:manualLayout>
                  <c:x val="-2.3655913978494623E-2"/>
                  <c:y val="3.0750307503075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06-46B1-AF5A-88C3C613022C}"/>
                </c:ext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Sheet1!$B$5:$AA$5</c:f>
              <c:strCache>
                <c:ptCount val="2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strCache>
            </c:strRef>
          </c:cat>
          <c:val>
            <c:numRef>
              <c:f>Sheet1!$B$33:$AA$33</c:f>
              <c:numCache>
                <c:formatCode>General</c:formatCode>
                <c:ptCount val="26"/>
                <c:pt idx="0">
                  <c:v>26495</c:v>
                </c:pt>
                <c:pt idx="1">
                  <c:v>26804</c:v>
                </c:pt>
                <c:pt idx="2">
                  <c:v>26993</c:v>
                </c:pt>
                <c:pt idx="3">
                  <c:v>27070</c:v>
                </c:pt>
                <c:pt idx="4">
                  <c:v>26953</c:v>
                </c:pt>
                <c:pt idx="5">
                  <c:v>26735</c:v>
                </c:pt>
                <c:pt idx="6">
                  <c:v>26473</c:v>
                </c:pt>
                <c:pt idx="7">
                  <c:v>26356</c:v>
                </c:pt>
                <c:pt idx="8">
                  <c:v>25883</c:v>
                </c:pt>
                <c:pt idx="9">
                  <c:v>25797</c:v>
                </c:pt>
                <c:pt idx="10">
                  <c:v>25752</c:v>
                </c:pt>
                <c:pt idx="11">
                  <c:v>25287</c:v>
                </c:pt>
                <c:pt idx="12">
                  <c:v>24826</c:v>
                </c:pt>
                <c:pt idx="13">
                  <c:v>24908</c:v>
                </c:pt>
                <c:pt idx="14">
                  <c:v>24763</c:v>
                </c:pt>
                <c:pt idx="15">
                  <c:v>25097</c:v>
                </c:pt>
                <c:pt idx="16">
                  <c:v>25228</c:v>
                </c:pt>
                <c:pt idx="17">
                  <c:v>25430</c:v>
                </c:pt>
                <c:pt idx="18">
                  <c:v>25565</c:v>
                </c:pt>
                <c:pt idx="19" formatCode="0">
                  <c:v>26079</c:v>
                </c:pt>
                <c:pt idx="20" formatCode="0">
                  <c:v>26016</c:v>
                </c:pt>
                <c:pt idx="21" formatCode="0">
                  <c:v>25986.34</c:v>
                </c:pt>
                <c:pt idx="22" formatCode="0">
                  <c:v>25971.865399999995</c:v>
                </c:pt>
                <c:pt idx="23" formatCode="0">
                  <c:v>25846.060844</c:v>
                </c:pt>
                <c:pt idx="24" formatCode="0">
                  <c:v>25652.285002479999</c:v>
                </c:pt>
                <c:pt idx="25" formatCode="0">
                  <c:v>25462.599286279998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106-46B1-AF5A-88C3C6130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07264"/>
        <c:axId val="86108800"/>
      </c:lineChart>
      <c:catAx>
        <c:axId val="861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78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10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108800"/>
        <c:scaling>
          <c:orientation val="minMax"/>
          <c:max val="27500"/>
          <c:min val="24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107264"/>
        <c:crosses val="autoZero"/>
        <c:crossBetween val="between"/>
        <c:majorUnit val="5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00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2013 Boise District College-Bound Grads</a:t>
            </a:r>
          </a:p>
          <a:p>
            <a:pPr>
              <a:defRPr sz="2800"/>
            </a:pPr>
            <a:r>
              <a:rPr lang="en-US" sz="2800" dirty="0"/>
              <a:t> College Destination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18362648526254E-2"/>
          <c:y val="0.25527277356584294"/>
          <c:w val="0.82656327470294744"/>
          <c:h val="0.70608685524216597"/>
        </c:manualLayout>
      </c:layout>
      <c:pie3DChart>
        <c:varyColors val="1"/>
        <c:ser>
          <c:idx val="1"/>
          <c:order val="0"/>
          <c:explosion val="11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6D3A-434B-82FC-B0B2F00CFB5A}"/>
              </c:ext>
            </c:extLst>
          </c:dPt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1-6D3A-434B-82FC-B0B2F00CFB5A}"/>
              </c:ext>
            </c:extLst>
          </c:dPt>
          <c:dLbls>
            <c:dLbl>
              <c:idx val="0"/>
              <c:layout>
                <c:manualLayout>
                  <c:x val="5.86563898799308E-4"/>
                  <c:y val="-2.8422840333812763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Utah - 7%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A-434B-82FC-B0B2F00CFB5A}"/>
                </c:ext>
              </c:extLst>
            </c:dLbl>
            <c:dLbl>
              <c:idx val="1"/>
              <c:layout>
                <c:manualLayout>
                  <c:x val="2.5285004004618312E-2"/>
                  <c:y val="-5.4046301487855816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 WA - 4%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3A-434B-82FC-B0B2F00CFB5A}"/>
                </c:ext>
              </c:extLst>
            </c:dLbl>
            <c:dLbl>
              <c:idx val="2"/>
              <c:layout>
                <c:manualLayout>
                  <c:x val="3.3205306899385265E-2"/>
                  <c:y val="-7.7937045794972223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OR - 5%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3A-434B-82FC-B0B2F00CFB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/>
                      <a:t>CA - 4%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3A-434B-82FC-B0B2F00CFB5A}"/>
                </c:ext>
              </c:extLst>
            </c:dLbl>
            <c:dLbl>
              <c:idx val="4"/>
              <c:layout>
                <c:manualLayout>
                  <c:x val="-0.19126027996500439"/>
                  <c:y val="-0.16885487628653159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BSU</a:t>
                    </a:r>
                    <a:r>
                      <a:rPr lang="en-US" sz="1600" baseline="0"/>
                      <a:t> - </a:t>
                    </a:r>
                    <a:r>
                      <a:rPr lang="en-US" sz="1600"/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3A-434B-82FC-B0B2F00CFB5A}"/>
                </c:ext>
              </c:extLst>
            </c:dLbl>
            <c:dLbl>
              <c:idx val="5"/>
              <c:layout>
                <c:manualLayout>
                  <c:x val="8.1583263122492783E-2"/>
                  <c:y val="-0.261845017050887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UI - 12%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3A-434B-82FC-B0B2F00CFB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/>
                      <a:t>CWI - 16%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3A-434B-82FC-B0B2F00CFB5A}"/>
                </c:ext>
              </c:extLst>
            </c:dLbl>
            <c:dLbl>
              <c:idx val="7"/>
              <c:layout>
                <c:manualLayout>
                  <c:x val="-3.9416972647243399E-2"/>
                  <c:y val="-3.253726411133593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ISU - 3%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3A-434B-82FC-B0B2F00CFB5A}"/>
                </c:ext>
              </c:extLst>
            </c:dLbl>
            <c:dLbl>
              <c:idx val="8"/>
              <c:layout>
                <c:manualLayout>
                  <c:x val="-5.002288353321753E-2"/>
                  <c:y val="-6.497864237558539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C of I - 3%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3A-434B-82FC-B0B2F00CFB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600"/>
                      <a:t> Other Idaho</a:t>
                    </a:r>
                    <a:r>
                      <a:rPr lang="en-US" sz="1600" baseline="0"/>
                      <a:t> - 4</a:t>
                    </a:r>
                    <a:r>
                      <a:rPr lang="en-US" sz="16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3A-434B-82FC-B0B2F00CFB5A}"/>
                </c:ext>
              </c:extLst>
            </c:dLbl>
            <c:dLbl>
              <c:idx val="10"/>
              <c:layout>
                <c:manualLayout>
                  <c:x val="8.8921697287839274E-3"/>
                  <c:y val="-1.8183352080989854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Other Out of State - 13%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3A-434B-82FC-B0B2F00CFB5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'Class of 2013 stats'!$J$7:$J$17</c:f>
              <c:strCache>
                <c:ptCount val="11"/>
                <c:pt idx="0">
                  <c:v>Utah</c:v>
                </c:pt>
                <c:pt idx="1">
                  <c:v>Washington</c:v>
                </c:pt>
                <c:pt idx="2">
                  <c:v>Oregon</c:v>
                </c:pt>
                <c:pt idx="3">
                  <c:v>California</c:v>
                </c:pt>
                <c:pt idx="4">
                  <c:v>BSU</c:v>
                </c:pt>
                <c:pt idx="5">
                  <c:v>Idaho</c:v>
                </c:pt>
                <c:pt idx="6">
                  <c:v>CWI</c:v>
                </c:pt>
                <c:pt idx="7">
                  <c:v>ISU</c:v>
                </c:pt>
                <c:pt idx="8">
                  <c:v>C of I</c:v>
                </c:pt>
                <c:pt idx="9">
                  <c:v>Other Idaho</c:v>
                </c:pt>
                <c:pt idx="10">
                  <c:v>Other  </c:v>
                </c:pt>
              </c:strCache>
            </c:strRef>
          </c:cat>
          <c:val>
            <c:numRef>
              <c:f>'Class of 2013 stats'!$K$7:$K$17</c:f>
              <c:numCache>
                <c:formatCode>General</c:formatCode>
                <c:ptCount val="11"/>
                <c:pt idx="0">
                  <c:v>67</c:v>
                </c:pt>
                <c:pt idx="1">
                  <c:v>46</c:v>
                </c:pt>
                <c:pt idx="2">
                  <c:v>52</c:v>
                </c:pt>
                <c:pt idx="3">
                  <c:v>38</c:v>
                </c:pt>
                <c:pt idx="4">
                  <c:v>293</c:v>
                </c:pt>
                <c:pt idx="5">
                  <c:v>124</c:v>
                </c:pt>
                <c:pt idx="6">
                  <c:v>159</c:v>
                </c:pt>
                <c:pt idx="7">
                  <c:v>35</c:v>
                </c:pt>
                <c:pt idx="8">
                  <c:v>34</c:v>
                </c:pt>
                <c:pt idx="9">
                  <c:v>41</c:v>
                </c:pt>
                <c:pt idx="10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3A-434B-82FC-B0B2F00C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rgbClr val="00B0F0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UTAH/UTAH</a:t>
            </a:r>
            <a:r>
              <a:rPr lang="en-US" sz="2800" baseline="0"/>
              <a:t> STATE</a:t>
            </a:r>
          </a:p>
          <a:p>
            <a:pPr>
              <a:defRPr sz="2800"/>
            </a:pPr>
            <a:r>
              <a:rPr lang="en-US" sz="2800"/>
              <a:t>DIRECT ENROLLMENT FROM BOISE SCHOOLS</a:t>
            </a:r>
          </a:p>
        </c:rich>
      </c:tx>
      <c:overlay val="0"/>
      <c:spPr>
        <a:solidFill>
          <a:schemeClr val="bg1"/>
        </a:solidFill>
      </c:spPr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'[UTAH USU ENROLL.xlsx]Sheet1'!$A$7:$A$14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'[UTAH USU ENROLL.xlsx]Sheet1'!$F$31:$F$38</c:f>
              <c:numCache>
                <c:formatCode>General</c:formatCode>
                <c:ptCount val="8"/>
                <c:pt idx="0">
                  <c:v>24</c:v>
                </c:pt>
                <c:pt idx="1">
                  <c:v>25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  <c:pt idx="5">
                  <c:v>32</c:v>
                </c:pt>
                <c:pt idx="6">
                  <c:v>37</c:v>
                </c:pt>
                <c:pt idx="7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2-4046-80CE-4A5609544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26784"/>
        <c:axId val="112728320"/>
      </c:lineChart>
      <c:catAx>
        <c:axId val="11272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728320"/>
        <c:crosses val="autoZero"/>
        <c:auto val="1"/>
        <c:lblAlgn val="ctr"/>
        <c:lblOffset val="100"/>
        <c:noMultiLvlLbl val="0"/>
      </c:catAx>
      <c:valAx>
        <c:axId val="11272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726784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ADA COUNTY LIVE BIRTHS
(Source: Idaho Department of Health and Welfare)</a:t>
            </a:r>
          </a:p>
        </c:rich>
      </c:tx>
      <c:layout>
        <c:manualLayout>
          <c:xMode val="edge"/>
          <c:yMode val="edge"/>
          <c:x val="0.19224576228356566"/>
          <c:y val="3.11004215970231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315099419347155E-2"/>
          <c:y val="0.20334951983674099"/>
          <c:w val="0.87560650653027383"/>
          <c:h val="0.64354142160098027"/>
        </c:manualLayout>
      </c:layout>
      <c:lineChart>
        <c:grouping val="standard"/>
        <c:varyColors val="0"/>
        <c:ser>
          <c:idx val="1"/>
          <c:order val="0"/>
          <c:dLbls>
            <c:dLbl>
              <c:idx val="0"/>
              <c:layout>
                <c:manualLayout>
                  <c:x val="2.8002154011847084E-2"/>
                  <c:y val="2.232854864433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31-4D62-8A4E-CFFD5C674C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1-4D62-8A4E-CFFD5C674C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31-4D62-8A4E-CFFD5C674C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31-4D62-8A4E-CFFD5C674C3B}"/>
                </c:ext>
              </c:extLst>
            </c:dLbl>
            <c:dLbl>
              <c:idx val="4"/>
              <c:layout>
                <c:manualLayout>
                  <c:x val="-2.3694130317716746E-2"/>
                  <c:y val="3.5087719298245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31-4D62-8A4E-CFFD5C674C3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31-4D62-8A4E-CFFD5C674C3B}"/>
                </c:ext>
              </c:extLst>
            </c:dLbl>
            <c:dLbl>
              <c:idx val="6"/>
              <c:layout>
                <c:manualLayout>
                  <c:x val="1.9386106623586429E-2"/>
                  <c:y val="9.56937799043068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31-4D62-8A4E-CFFD5C674C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31-4D62-8A4E-CFFD5C674C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31-4D62-8A4E-CFFD5C674C3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31-4D62-8A4E-CFFD5C674C3B}"/>
                </c:ext>
              </c:extLst>
            </c:dLbl>
            <c:dLbl>
              <c:idx val="10"/>
              <c:layout>
                <c:manualLayout>
                  <c:x val="2.1540118470651588E-2"/>
                  <c:y val="6.3795853269537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31-4D62-8A4E-CFFD5C674C3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31-4D62-8A4E-CFFD5C674C3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31-4D62-8A4E-CFFD5C674C3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31-4D62-8A4E-CFFD5C674C3B}"/>
                </c:ext>
              </c:extLst>
            </c:dLbl>
            <c:dLbl>
              <c:idx val="14"/>
              <c:layout>
                <c:manualLayout>
                  <c:x val="-4.3080236941303175E-2"/>
                  <c:y val="2.8708133971291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31-4D62-8A4E-CFFD5C674C3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31-4D62-8A4E-CFFD5C674C3B}"/>
                </c:ext>
              </c:extLst>
            </c:dLbl>
            <c:dLbl>
              <c:idx val="17"/>
              <c:layout>
                <c:manualLayout>
                  <c:x val="-4.065040650406504E-2"/>
                  <c:y val="2.7726432532347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31-4D62-8A4E-CFFD5C674C3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31-4D62-8A4E-CFFD5C674C3B}"/>
                </c:ext>
              </c:extLst>
            </c:dLbl>
            <c:dLbl>
              <c:idx val="19"/>
              <c:layout>
                <c:manualLayout>
                  <c:x val="-3.6371416345742404E-2"/>
                  <c:y val="3.388786198398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731-4D62-8A4E-CFFD5C674C3B}"/>
                </c:ext>
              </c:extLst>
            </c:dLbl>
            <c:spPr>
              <a:solidFill>
                <a:srgbClr val="FFFFFF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data!$C$4:$X$4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 formatCode="0">
                  <c:v>2014</c:v>
                </c:pt>
              </c:numCache>
            </c:numRef>
          </c:cat>
          <c:val>
            <c:numRef>
              <c:f>data!$C$5:$X$5</c:f>
              <c:numCache>
                <c:formatCode>General</c:formatCode>
                <c:ptCount val="22"/>
                <c:pt idx="0">
                  <c:v>3596</c:v>
                </c:pt>
                <c:pt idx="1">
                  <c:v>3622</c:v>
                </c:pt>
                <c:pt idx="2">
                  <c:v>3947</c:v>
                </c:pt>
                <c:pt idx="3">
                  <c:v>4100</c:v>
                </c:pt>
                <c:pt idx="4">
                  <c:v>4073</c:v>
                </c:pt>
                <c:pt idx="5">
                  <c:v>4487</c:v>
                </c:pt>
                <c:pt idx="6">
                  <c:v>4717</c:v>
                </c:pt>
                <c:pt idx="7">
                  <c:v>4868</c:v>
                </c:pt>
                <c:pt idx="8">
                  <c:v>4832</c:v>
                </c:pt>
                <c:pt idx="9">
                  <c:v>4939</c:v>
                </c:pt>
                <c:pt idx="10">
                  <c:v>5108</c:v>
                </c:pt>
                <c:pt idx="11">
                  <c:v>5209</c:v>
                </c:pt>
                <c:pt idx="12">
                  <c:v>5415</c:v>
                </c:pt>
                <c:pt idx="13">
                  <c:v>5700</c:v>
                </c:pt>
                <c:pt idx="14">
                  <c:v>5788</c:v>
                </c:pt>
                <c:pt idx="15">
                  <c:v>5705</c:v>
                </c:pt>
                <c:pt idx="16">
                  <c:v>5240</c:v>
                </c:pt>
                <c:pt idx="17">
                  <c:v>5044</c:v>
                </c:pt>
                <c:pt idx="18">
                  <c:v>5151</c:v>
                </c:pt>
                <c:pt idx="19">
                  <c:v>5079</c:v>
                </c:pt>
                <c:pt idx="20">
                  <c:v>4980</c:v>
                </c:pt>
                <c:pt idx="21">
                  <c:v>5128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731-4D62-8A4E-CFFD5C674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21376"/>
        <c:axId val="105062400"/>
      </c:lineChart>
      <c:catAx>
        <c:axId val="1036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06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062400"/>
        <c:scaling>
          <c:orientation val="minMax"/>
          <c:max val="6000"/>
          <c:min val="3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213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C000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PERCENTAGE OF ADA COUNTY LIVE BIRTHS 
ENROLLED IN BOISE DISTRICT KINDERGARTENS 
5 YEARS LATER</a:t>
            </a:r>
          </a:p>
        </c:rich>
      </c:tx>
      <c:layout>
        <c:manualLayout>
          <c:xMode val="edge"/>
          <c:yMode val="edge"/>
          <c:x val="0.18829115700160123"/>
          <c:y val="3.11750267327695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860759493670889E-2"/>
          <c:y val="0.22542019217483555"/>
          <c:w val="0.89398734177215189"/>
          <c:h val="0.6666682279213221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4E-4533-890F-FA0793B5B4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4E-4533-890F-FA0793B5B4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4E-4533-890F-FA0793B5B46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4E-4533-890F-FA0793B5B46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4E-4533-890F-FA0793B5B46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4E-4533-890F-FA0793B5B46A}"/>
                </c:ext>
              </c:extLst>
            </c:dLbl>
            <c:dLbl>
              <c:idx val="11"/>
              <c:layout>
                <c:manualLayout>
                  <c:x val="-3.0760324263264562E-2"/>
                  <c:y val="7.96868017397105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4E-4533-890F-FA0793B5B46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4E-4533-890F-FA0793B5B46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4E-4533-890F-FA0793B5B46A}"/>
                </c:ext>
              </c:extLst>
            </c:dLbl>
            <c:dLbl>
              <c:idx val="14"/>
              <c:layout>
                <c:manualLayout>
                  <c:x val="-4.8642598920417966E-2"/>
                  <c:y val="2.788884028385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4E-4533-890F-FA0793B5B46A}"/>
                </c:ext>
              </c:extLst>
            </c:dLbl>
            <c:dLbl>
              <c:idx val="15"/>
              <c:layout>
                <c:manualLayout>
                  <c:x val="-6.506908334571386E-2"/>
                  <c:y val="-2.9332166812481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4E-4533-890F-FA0793B5B46A}"/>
                </c:ext>
              </c:extLst>
            </c:dLbl>
            <c:dLbl>
              <c:idx val="16"/>
              <c:layout>
                <c:manualLayout>
                  <c:x val="3.170514555635167E-2"/>
                  <c:y val="3.7390300810948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4E-4533-890F-FA0793B5B46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4E-4533-890F-FA0793B5B46A}"/>
                </c:ext>
              </c:extLst>
            </c:dLbl>
            <c:numFmt formatCode="0.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data!$C$4:$T$4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data!$C$8:$T$8</c:f>
              <c:numCache>
                <c:formatCode>0.00%</c:formatCode>
                <c:ptCount val="18"/>
                <c:pt idx="0">
                  <c:v>0.54810901001112344</c:v>
                </c:pt>
                <c:pt idx="1">
                  <c:v>0.50524572059635564</c:v>
                </c:pt>
                <c:pt idx="2">
                  <c:v>0.46516341525209021</c:v>
                </c:pt>
                <c:pt idx="3">
                  <c:v>0.46146341463414636</c:v>
                </c:pt>
                <c:pt idx="4">
                  <c:v>0.44291676896636384</c:v>
                </c:pt>
                <c:pt idx="5">
                  <c:v>0.41542233117896143</c:v>
                </c:pt>
                <c:pt idx="6">
                  <c:v>0.39643841424634302</c:v>
                </c:pt>
                <c:pt idx="7">
                  <c:v>0.37674609695973704</c:v>
                </c:pt>
                <c:pt idx="8">
                  <c:v>0.37665562913907286</c:v>
                </c:pt>
                <c:pt idx="9">
                  <c:v>0.36485118445029358</c:v>
                </c:pt>
                <c:pt idx="10">
                  <c:v>0.36100234925606889</c:v>
                </c:pt>
                <c:pt idx="11">
                  <c:v>0.35822614705317718</c:v>
                </c:pt>
                <c:pt idx="12">
                  <c:v>0.33591874422899354</c:v>
                </c:pt>
                <c:pt idx="13">
                  <c:v>0.32736842105263159</c:v>
                </c:pt>
                <c:pt idx="14">
                  <c:v>0.31599861782999311</c:v>
                </c:pt>
                <c:pt idx="15">
                  <c:v>0.33619631901840491</c:v>
                </c:pt>
                <c:pt idx="16">
                  <c:v>0.33645038167938929</c:v>
                </c:pt>
                <c:pt idx="17">
                  <c:v>0.33584456780333066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54E-4533-890F-FA0793B5B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35968"/>
        <c:axId val="103642240"/>
      </c:lineChart>
      <c:catAx>
        <c:axId val="1036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42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642240"/>
        <c:scaling>
          <c:orientation val="minMax"/>
          <c:min val="0.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35968"/>
        <c:crosses val="autoZero"/>
        <c:crossBetween val="between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BOISE DISTRICT KINDERGARTEN ENROLLMENT
(Projections for 2016-19</a:t>
            </a:r>
            <a:r>
              <a:rPr lang="en-US" sz="2000" baseline="0"/>
              <a:t> based on live birth trends)</a:t>
            </a:r>
            <a:endParaRPr lang="en-US" sz="2000"/>
          </a:p>
        </c:rich>
      </c:tx>
      <c:layout>
        <c:manualLayout>
          <c:xMode val="edge"/>
          <c:yMode val="edge"/>
          <c:x val="0.19247308028804092"/>
          <c:y val="3.73906790249004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39211925432398"/>
          <c:y val="0.18133867952852756"/>
          <c:w val="0.87580645161290327"/>
          <c:h val="0.6443914081145584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7"/>
            <c:marker>
              <c:spPr>
                <a:solidFill>
                  <a:schemeClr val="tx2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AFA-4D6A-B7E5-4CB347F54F24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AFA-4D6A-B7E5-4CB347F54F24}"/>
              </c:ext>
            </c:extLst>
          </c:dPt>
          <c:dPt>
            <c:idx val="19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AFA-4D6A-B7E5-4CB347F54F24}"/>
              </c:ext>
            </c:extLst>
          </c:dPt>
          <c:dPt>
            <c:idx val="20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AFA-4D6A-B7E5-4CB347F54F24}"/>
              </c:ext>
            </c:extLst>
          </c:dPt>
          <c:dPt>
            <c:idx val="21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AFA-4D6A-B7E5-4CB347F54F2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FA-4D6A-B7E5-4CB347F54F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FA-4D6A-B7E5-4CB347F54F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FA-4D6A-B7E5-4CB347F54F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FA-4D6A-B7E5-4CB347F54F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FA-4D6A-B7E5-4CB347F54F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FA-4D6A-B7E5-4CB347F54F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FA-4D6A-B7E5-4CB347F54F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FA-4D6A-B7E5-4CB347F54F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FA-4D6A-B7E5-4CB347F54F24}"/>
                </c:ext>
              </c:extLst>
            </c:dLbl>
            <c:dLbl>
              <c:idx val="14"/>
              <c:layout>
                <c:manualLayout>
                  <c:x val="-1.9040648765058215E-2"/>
                  <c:y val="2.303367521864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FA-4D6A-B7E5-4CB347F54F24}"/>
                </c:ext>
              </c:extLst>
            </c:dLbl>
            <c:dLbl>
              <c:idx val="17"/>
              <c:layout>
                <c:manualLayout>
                  <c:x val="-4.7008547008547008E-2"/>
                  <c:y val="2.7675276752767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A-4D6A-B7E5-4CB347F54F24}"/>
                </c:ext>
              </c:extLst>
            </c:dLbl>
            <c:dLbl>
              <c:idx val="18"/>
              <c:layout>
                <c:manualLayout>
                  <c:x val="-1.0246544446694541E-3"/>
                  <c:y val="-1.5375153751537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FA-4D6A-B7E5-4CB347F54F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FA-4D6A-B7E5-4CB347F54F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FA-4D6A-B7E5-4CB347F54F24}"/>
                </c:ext>
              </c:extLst>
            </c:dLbl>
            <c:dLbl>
              <c:idx val="21"/>
              <c:layout>
                <c:manualLayout>
                  <c:x val="-2.0171457387796268E-2"/>
                  <c:y val="2.152521525215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FA-4D6A-B7E5-4CB347F54F24}"/>
                </c:ext>
              </c:extLst>
            </c:dLbl>
            <c:numFmt formatCode="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data!$C$6:$X$6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data!$C$7:$X$7</c:f>
              <c:numCache>
                <c:formatCode>General</c:formatCode>
                <c:ptCount val="22"/>
                <c:pt idx="0">
                  <c:v>1971</c:v>
                </c:pt>
                <c:pt idx="1">
                  <c:v>1830</c:v>
                </c:pt>
                <c:pt idx="2">
                  <c:v>1836</c:v>
                </c:pt>
                <c:pt idx="3">
                  <c:v>1892</c:v>
                </c:pt>
                <c:pt idx="4">
                  <c:v>1804</c:v>
                </c:pt>
                <c:pt idx="5">
                  <c:v>1864</c:v>
                </c:pt>
                <c:pt idx="6">
                  <c:v>1870</c:v>
                </c:pt>
                <c:pt idx="7">
                  <c:v>1834</c:v>
                </c:pt>
                <c:pt idx="8" formatCode="0">
                  <c:v>1820</c:v>
                </c:pt>
                <c:pt idx="9" formatCode="0">
                  <c:v>1802</c:v>
                </c:pt>
                <c:pt idx="10" formatCode="0">
                  <c:v>1844</c:v>
                </c:pt>
                <c:pt idx="11" formatCode="0">
                  <c:v>1866</c:v>
                </c:pt>
                <c:pt idx="12" formatCode="0">
                  <c:v>1819</c:v>
                </c:pt>
                <c:pt idx="13" formatCode="0">
                  <c:v>1866</c:v>
                </c:pt>
                <c:pt idx="14" formatCode="0">
                  <c:v>1829</c:v>
                </c:pt>
                <c:pt idx="15" formatCode="0">
                  <c:v>1918</c:v>
                </c:pt>
                <c:pt idx="16" formatCode="0">
                  <c:v>1763</c:v>
                </c:pt>
                <c:pt idx="17" formatCode="0">
                  <c:v>1694</c:v>
                </c:pt>
                <c:pt idx="18" formatCode="0">
                  <c:v>1730.7360000000001</c:v>
                </c:pt>
                <c:pt idx="19" formatCode="0">
                  <c:v>1706.5440000000001</c:v>
                </c:pt>
                <c:pt idx="20" formatCode="0">
                  <c:v>1673.2800000000002</c:v>
                </c:pt>
                <c:pt idx="21" formatCode="0">
                  <c:v>1723.008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AFA-4D6A-B7E5-4CB347F54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06816"/>
        <c:axId val="103691392"/>
      </c:lineChart>
      <c:catAx>
        <c:axId val="10510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9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691392"/>
        <c:scaling>
          <c:orientation val="minMax"/>
          <c:max val="2100"/>
          <c:min val="15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106816"/>
        <c:crosses val="autoZero"/>
        <c:crossBetween val="between"/>
        <c:majorUnit val="50"/>
      </c:valAx>
      <c:spPr>
        <a:solidFill>
          <a:srgbClr val="92D05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BOISE SCHOOL DISTRICT
2015-16</a:t>
            </a:r>
            <a:r>
              <a:rPr lang="en-US" sz="2000" baseline="0" dirty="0"/>
              <a:t> </a:t>
            </a:r>
            <a:r>
              <a:rPr lang="en-US" sz="2000" dirty="0"/>
              <a:t> ENROLLMENT BY GRADE</a:t>
            </a:r>
          </a:p>
        </c:rich>
      </c:tx>
      <c:layout>
        <c:manualLayout>
          <c:xMode val="edge"/>
          <c:yMode val="edge"/>
          <c:x val="0.25022517497812774"/>
          <c:y val="3.26087780694079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324324324324328E-2"/>
          <c:y val="0.22282608695652173"/>
          <c:w val="0.90675675675675671"/>
          <c:h val="0.65760869565217395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Sheet1!$AD$5:$AP$5</c:f>
              <c:strCache>
                <c:ptCount val="13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Sheet1!$AD$7:$AP$7</c:f>
              <c:numCache>
                <c:formatCode>General</c:formatCode>
                <c:ptCount val="13"/>
                <c:pt idx="0">
                  <c:v>1694</c:v>
                </c:pt>
                <c:pt idx="1">
                  <c:v>1816</c:v>
                </c:pt>
                <c:pt idx="2">
                  <c:v>1974</c:v>
                </c:pt>
                <c:pt idx="3">
                  <c:v>1953</c:v>
                </c:pt>
                <c:pt idx="4">
                  <c:v>1904</c:v>
                </c:pt>
                <c:pt idx="5">
                  <c:v>1983</c:v>
                </c:pt>
                <c:pt idx="6">
                  <c:v>1992</c:v>
                </c:pt>
                <c:pt idx="7">
                  <c:v>1922</c:v>
                </c:pt>
                <c:pt idx="8">
                  <c:v>1922</c:v>
                </c:pt>
                <c:pt idx="9" formatCode="0">
                  <c:v>2070</c:v>
                </c:pt>
                <c:pt idx="10" formatCode="0">
                  <c:v>2081</c:v>
                </c:pt>
                <c:pt idx="11" formatCode="0">
                  <c:v>2062</c:v>
                </c:pt>
                <c:pt idx="12" formatCode="0">
                  <c:v>1936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B9-49E9-81AF-EEFC42978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5664"/>
        <c:axId val="21132032"/>
      </c:lineChart>
      <c:catAx>
        <c:axId val="211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32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32032"/>
        <c:scaling>
          <c:orientation val="minMax"/>
          <c:max val="2150"/>
          <c:min val="16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05664"/>
        <c:crosses val="autoZero"/>
        <c:crossBetween val="between"/>
        <c:majorUnit val="100"/>
      </c:valAx>
      <c:spPr>
        <a:solidFill>
          <a:srgbClr val="00B0F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BOISE SCHOOL DISTRICT
2019-20 ENROLLMENT BY GRADE (PROJECTED)</a:t>
            </a:r>
          </a:p>
        </c:rich>
      </c:tx>
      <c:layout>
        <c:manualLayout>
          <c:xMode val="edge"/>
          <c:yMode val="edge"/>
          <c:x val="0.15037500000000004"/>
          <c:y val="4.37198891805191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324324324324328E-2"/>
          <c:y val="0.22282608695652173"/>
          <c:w val="0.90675675675675671"/>
          <c:h val="0.65760869565217395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Sheet1!$AD$5:$AP$5</c:f>
              <c:strCache>
                <c:ptCount val="13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Sheet1!$AD$6:$AP$6</c:f>
              <c:numCache>
                <c:formatCode>General</c:formatCode>
                <c:ptCount val="13"/>
                <c:pt idx="0">
                  <c:v>1723</c:v>
                </c:pt>
                <c:pt idx="1">
                  <c:v>1723</c:v>
                </c:pt>
                <c:pt idx="2">
                  <c:v>1741</c:v>
                </c:pt>
                <c:pt idx="3">
                  <c:v>1783</c:v>
                </c:pt>
                <c:pt idx="4">
                  <c:v>1710</c:v>
                </c:pt>
                <c:pt idx="5">
                  <c:v>1779</c:v>
                </c:pt>
                <c:pt idx="6">
                  <c:v>1934</c:v>
                </c:pt>
                <c:pt idx="7">
                  <c:v>1952</c:v>
                </c:pt>
                <c:pt idx="8">
                  <c:v>1942</c:v>
                </c:pt>
                <c:pt idx="9">
                  <c:v>2123</c:v>
                </c:pt>
                <c:pt idx="10">
                  <c:v>2219</c:v>
                </c:pt>
                <c:pt idx="11">
                  <c:v>2099</c:v>
                </c:pt>
                <c:pt idx="12">
                  <c:v>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B0-4AF8-82E3-0ED2B94CD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96224"/>
        <c:axId val="22905216"/>
      </c:lineChart>
      <c:catAx>
        <c:axId val="225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0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05216"/>
        <c:scaling>
          <c:orientation val="minMax"/>
          <c:max val="2250"/>
          <c:min val="16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96224"/>
        <c:crosses val="autoZero"/>
        <c:crossBetween val="between"/>
        <c:majorUnit val="100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Boise District Limited English</a:t>
            </a:r>
            <a:r>
              <a:rPr lang="en-US" sz="2400" baseline="0"/>
              <a:t> Students</a:t>
            </a:r>
            <a:endParaRPr lang="en-US" sz="240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602339181286552E-2"/>
          <c:y val="0.18040244969378827"/>
          <c:w val="0.80190058479532167"/>
          <c:h val="0.705296255388890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7222589158263111"/>
                  <c:y val="-0.1012386865791219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LEP</a:t>
                    </a:r>
                    <a:r>
                      <a:rPr lang="en-US" sz="1600" baseline="0"/>
                      <a:t> </a:t>
                    </a:r>
                    <a:r>
                      <a:rPr lang="en-US" sz="1600"/>
                      <a:t>1344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A-4CC1-81C1-B1C5AFE048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LEP1 497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8A-4CC1-81C1-B1C5AFE048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LEP x1 190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A-4CC1-81C1-B1C5AFE048F1}"/>
                </c:ext>
              </c:extLst>
            </c:dLbl>
            <c:dLbl>
              <c:idx val="3"/>
              <c:layout>
                <c:manualLayout>
                  <c:x val="-1.6484421766358153E-2"/>
                  <c:y val="-1.06307558137108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LEP x2</a:t>
                    </a:r>
                    <a:r>
                      <a:rPr lang="en-US" baseline="0"/>
                      <a:t> </a:t>
                    </a:r>
                    <a:r>
                      <a:rPr lang="en-US"/>
                      <a:t>237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A-4CC1-81C1-B1C5AFE048F1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Sheet3!$A$1:$A$4</c:f>
              <c:strCache>
                <c:ptCount val="4"/>
                <c:pt idx="0">
                  <c:v>lep</c:v>
                </c:pt>
                <c:pt idx="1">
                  <c:v>lep 1</c:v>
                </c:pt>
                <c:pt idx="2">
                  <c:v>lep x1</c:v>
                </c:pt>
                <c:pt idx="3">
                  <c:v>lep x2</c:v>
                </c:pt>
              </c:strCache>
            </c:strRef>
          </c:cat>
          <c:val>
            <c:numRef>
              <c:f>Sheet3!$B$1:$B$4</c:f>
              <c:numCache>
                <c:formatCode>General</c:formatCode>
                <c:ptCount val="4"/>
                <c:pt idx="0">
                  <c:v>1344</c:v>
                </c:pt>
                <c:pt idx="1">
                  <c:v>497</c:v>
                </c:pt>
                <c:pt idx="2">
                  <c:v>190</c:v>
                </c:pt>
                <c:pt idx="3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A-4CC1-81C1-B1C5AFE04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SAT COMPOSITE SCORES </a:t>
            </a:r>
          </a:p>
          <a:p>
            <a:pPr>
              <a:defRPr sz="2400"/>
            </a:pPr>
            <a:r>
              <a:rPr lang="en-US" sz="2400"/>
              <a:t>LARGE DISTRICTS 2016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13"/>
            <c:spPr>
              <a:solidFill>
                <a:srgbClr val="7030A0"/>
              </a:solidFill>
            </c:spPr>
          </c:marker>
          <c:dPt>
            <c:idx val="2"/>
            <c:marker>
              <c:spPr>
                <a:solidFill>
                  <a:srgbClr val="00B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B54-4B53-BBAD-66CD21E463F7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B54-4B53-BBAD-66CD21E463F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BOISE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4-4B53-BBAD-66CD21E463F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b="1"/>
                      <a:t>IDAHO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4-4B53-BBAD-66CD21E463F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Sheet1!$G$2:$G$26</c:f>
              <c:numCache>
                <c:formatCode>0%</c:formatCode>
                <c:ptCount val="25"/>
                <c:pt idx="0">
                  <c:v>0.49</c:v>
                </c:pt>
                <c:pt idx="1">
                  <c:v>0.41</c:v>
                </c:pt>
                <c:pt idx="2">
                  <c:v>0.46</c:v>
                </c:pt>
                <c:pt idx="3">
                  <c:v>0.31</c:v>
                </c:pt>
                <c:pt idx="4">
                  <c:v>0.59</c:v>
                </c:pt>
                <c:pt idx="5">
                  <c:v>0.43</c:v>
                </c:pt>
                <c:pt idx="6">
                  <c:v>0.52</c:v>
                </c:pt>
                <c:pt idx="7">
                  <c:v>0.52</c:v>
                </c:pt>
                <c:pt idx="8">
                  <c:v>0.5</c:v>
                </c:pt>
                <c:pt idx="9">
                  <c:v>0.43</c:v>
                </c:pt>
                <c:pt idx="10">
                  <c:v>0.49</c:v>
                </c:pt>
                <c:pt idx="11">
                  <c:v>0.37</c:v>
                </c:pt>
                <c:pt idx="12">
                  <c:v>0.52</c:v>
                </c:pt>
                <c:pt idx="13">
                  <c:v>0.49</c:v>
                </c:pt>
                <c:pt idx="14">
                  <c:v>0.44</c:v>
                </c:pt>
                <c:pt idx="15">
                  <c:v>0.44</c:v>
                </c:pt>
                <c:pt idx="16">
                  <c:v>0.51</c:v>
                </c:pt>
                <c:pt idx="17">
                  <c:v>0.44</c:v>
                </c:pt>
                <c:pt idx="18">
                  <c:v>0.43</c:v>
                </c:pt>
                <c:pt idx="19">
                  <c:v>0.66</c:v>
                </c:pt>
                <c:pt idx="20">
                  <c:v>0.67</c:v>
                </c:pt>
                <c:pt idx="21">
                  <c:v>0.45</c:v>
                </c:pt>
                <c:pt idx="22">
                  <c:v>0.56999999999999995</c:v>
                </c:pt>
                <c:pt idx="23">
                  <c:v>0.84</c:v>
                </c:pt>
                <c:pt idx="24">
                  <c:v>0.66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1066</c:v>
                </c:pt>
                <c:pt idx="1">
                  <c:v>1055</c:v>
                </c:pt>
                <c:pt idx="2">
                  <c:v>1049</c:v>
                </c:pt>
                <c:pt idx="3">
                  <c:v>1045</c:v>
                </c:pt>
                <c:pt idx="4">
                  <c:v>1039</c:v>
                </c:pt>
                <c:pt idx="5">
                  <c:v>1027</c:v>
                </c:pt>
                <c:pt idx="6">
                  <c:v>1026</c:v>
                </c:pt>
                <c:pt idx="7">
                  <c:v>1023</c:v>
                </c:pt>
                <c:pt idx="8">
                  <c:v>1022</c:v>
                </c:pt>
                <c:pt idx="9">
                  <c:v>1012</c:v>
                </c:pt>
                <c:pt idx="10">
                  <c:v>1002</c:v>
                </c:pt>
                <c:pt idx="11">
                  <c:v>996</c:v>
                </c:pt>
                <c:pt idx="12">
                  <c:v>994</c:v>
                </c:pt>
                <c:pt idx="13">
                  <c:v>994</c:v>
                </c:pt>
                <c:pt idx="14">
                  <c:v>993</c:v>
                </c:pt>
                <c:pt idx="15">
                  <c:v>986</c:v>
                </c:pt>
                <c:pt idx="16">
                  <c:v>985</c:v>
                </c:pt>
                <c:pt idx="17">
                  <c:v>985</c:v>
                </c:pt>
                <c:pt idx="18">
                  <c:v>976</c:v>
                </c:pt>
                <c:pt idx="19">
                  <c:v>956</c:v>
                </c:pt>
                <c:pt idx="20">
                  <c:v>951</c:v>
                </c:pt>
                <c:pt idx="21">
                  <c:v>948</c:v>
                </c:pt>
                <c:pt idx="22">
                  <c:v>948</c:v>
                </c:pt>
                <c:pt idx="23">
                  <c:v>908</c:v>
                </c:pt>
                <c:pt idx="24">
                  <c:v>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54-4B53-BBAD-66CD21E46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71968"/>
        <c:axId val="22791680"/>
      </c:scatterChart>
      <c:valAx>
        <c:axId val="227719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791680"/>
        <c:crosses val="autoZero"/>
        <c:crossBetween val="midCat"/>
      </c:valAx>
      <c:valAx>
        <c:axId val="2279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2771968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00B0F0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/>
              <a:t>Percentage of Boise District Seniors Attending College First Semester After Graduation </a:t>
            </a:r>
          </a:p>
        </c:rich>
      </c:tx>
      <c:layout>
        <c:manualLayout>
          <c:xMode val="edge"/>
          <c:yMode val="edge"/>
          <c:x val="0.1125"/>
          <c:y val="3.81944444444444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833333333333331E-2"/>
          <c:y val="0.26041666666666669"/>
          <c:w val="0.92083333333333328"/>
          <c:h val="0.52422192199165463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PowerPoint]charts'!$A$6</c:f>
              <c:strCache>
                <c:ptCount val="1"/>
                <c:pt idx="0">
                  <c:v>Boise Direct to College</c:v>
                </c:pt>
              </c:strCache>
            </c:strRef>
          </c:tx>
          <c:dLbls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PowerPoint]charts'!$B$4:$J$4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'[Chart in Microsoft PowerPoint]charts'!$B$6:$J$6</c:f>
              <c:numCache>
                <c:formatCode>General</c:formatCode>
                <c:ptCount val="9"/>
                <c:pt idx="0">
                  <c:v>53</c:v>
                </c:pt>
                <c:pt idx="1">
                  <c:v>55</c:v>
                </c:pt>
                <c:pt idx="2">
                  <c:v>58</c:v>
                </c:pt>
                <c:pt idx="3">
                  <c:v>59</c:v>
                </c:pt>
                <c:pt idx="4">
                  <c:v>57</c:v>
                </c:pt>
                <c:pt idx="5">
                  <c:v>59</c:v>
                </c:pt>
                <c:pt idx="6">
                  <c:v>60</c:v>
                </c:pt>
                <c:pt idx="7">
                  <c:v>58</c:v>
                </c:pt>
                <c:pt idx="8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E-431D-8BE4-55AFB02A1711}"/>
            </c:ext>
          </c:extLst>
        </c:ser>
        <c:ser>
          <c:idx val="1"/>
          <c:order val="1"/>
          <c:tx>
            <c:strRef>
              <c:f>'[Chart in Microsoft PowerPoint]charts'!$A$5</c:f>
              <c:strCache>
                <c:ptCount val="1"/>
                <c:pt idx="0">
                  <c:v>Idaho Direct to College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PowerPoint]charts'!$B$4:$J$4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'[Chart in Microsoft PowerPoint]charts'!$B$5:$H$5</c:f>
              <c:numCache>
                <c:formatCode>General</c:formatCode>
                <c:ptCount val="7"/>
                <c:pt idx="1">
                  <c:v>49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0E-431D-8BE4-55AFB02A1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93312"/>
        <c:axId val="103835136"/>
      </c:lineChart>
      <c:catAx>
        <c:axId val="1036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3835136"/>
        <c:crosses val="autoZero"/>
        <c:auto val="1"/>
        <c:lblAlgn val="ctr"/>
        <c:lblOffset val="100"/>
        <c:noMultiLvlLbl val="0"/>
      </c:catAx>
      <c:valAx>
        <c:axId val="103835136"/>
        <c:scaling>
          <c:orientation val="minMax"/>
          <c:max val="70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3693312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B5BE2-4AFE-4248-867F-F96023EBF37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E281-B6D2-406C-AAB0-591E8E0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8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5146-CF80-471C-8695-3A6A8E2E818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DD0A-C6CF-4A00-9059-83AD3D339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BOISE SCHOOL DISTRICT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DEMOGRAPHICS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ENROLLMENT TRENDS</a:t>
            </a:r>
          </a:p>
          <a:p>
            <a:pPr marL="0" indent="0" algn="ctr">
              <a:buNone/>
            </a:pPr>
            <a:r>
              <a:rPr lang="en-US" dirty="0"/>
              <a:t>FREE/REDUCED LUNCH</a:t>
            </a:r>
          </a:p>
          <a:p>
            <a:pPr marL="0" indent="0" algn="ctr">
              <a:buNone/>
            </a:pPr>
            <a:r>
              <a:rPr lang="en-US" dirty="0"/>
              <a:t>LIMITED ENGLISH POPULATION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0244" name="Chart 4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0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There are currently 1841 Limited English students in the Boise School District (about 7% of the total District population), and another  427 who have been exited in the past two years.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147787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4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sz="1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400" dirty="0"/>
              <a:t>In terms of numbers, the Boise District has by far the largest population of Limited English students in the state of Idaho.</a:t>
            </a:r>
          </a:p>
        </p:txBody>
      </p:sp>
      <p:graphicFrame>
        <p:nvGraphicFramePr>
          <p:cNvPr id="1434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975338"/>
              </p:ext>
            </p:extLst>
          </p:nvPr>
        </p:nvGraphicFramePr>
        <p:xfrm>
          <a:off x="-50800" y="-50800"/>
          <a:ext cx="9245600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9242337" imgH="5663675" progId="Excel.Chart.8">
                  <p:embed/>
                </p:oleObj>
              </mc:Choice>
              <mc:Fallback>
                <p:oleObj r:id="rId3" imgW="9242337" imgH="56636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566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9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5364" name="Chart 3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1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6388" name="Chart 3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6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BOISE SCHOOL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ACHIEVEMENT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ADVANCED PLACEMENT</a:t>
            </a:r>
          </a:p>
          <a:p>
            <a:pPr marL="0" indent="0" algn="ctr">
              <a:buNone/>
            </a:pPr>
            <a:r>
              <a:rPr lang="en-US" sz="2800" dirty="0"/>
              <a:t>SAT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COLLEGE-GOING RATES</a:t>
            </a:r>
          </a:p>
        </p:txBody>
      </p:sp>
    </p:spTree>
    <p:extLst>
      <p:ext uri="{BB962C8B-B14F-4D97-AF65-F5344CB8AC3E}">
        <p14:creationId xmlns:p14="http://schemas.microsoft.com/office/powerpoint/2010/main" val="9193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2" name="Chart 3"/>
          <p:cNvGraphicFramePr>
            <a:graphicFrameLocks/>
          </p:cNvGraphicFramePr>
          <p:nvPr/>
        </p:nvGraphicFramePr>
        <p:xfrm>
          <a:off x="-50800" y="-15875"/>
          <a:ext cx="9169400" cy="692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3" imgW="9169179" imgH="6925656" progId="Excel.Chart.8">
                  <p:embed/>
                </p:oleObj>
              </mc:Choice>
              <mc:Fallback>
                <p:oleObj r:id="rId3" imgW="9169179" imgH="69256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15875"/>
                        <a:ext cx="9169400" cy="692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4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 U.S. History Released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72. 	Richard Nixon's 1968 political comeback to win the presidency can be partly attributed to: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sz="2200" dirty="0"/>
              <a:t>(A) dissension within the Democratic party over Vietnam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(B) the defection of Black voters to the Republican party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(C) Nixon's cordial relations with the news media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(D) Nixon's great popularity as Eisenhower's vice president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(E) Nixon's promise of immediate withdrawal of American 		forces from Vietnam.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 U.S. History Released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72. 	Richard Nixon's 1968 political comeback to win the presidency can be partly attributed to: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sz="2200" dirty="0"/>
              <a:t>(A) dissension within the Democratic party over Vietnam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(B) the defection of Black voters to the Republican party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(C) Nixon's cordial relations with the news media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(D) Nixon's great popularity as Eisenhower's vice president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(E) Nixon's promise of immediate withdrawal of American 		forces from Vietnam.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Correct answer: A  28% of students responded correctly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dirty="0"/>
          </a:p>
          <a:p>
            <a:pPr marL="0" indent="0" algn="ctr" eaLnBrk="1" hangingPunct="1">
              <a:buFont typeface="Arial" charset="0"/>
              <a:buNone/>
            </a:pPr>
            <a:endParaRPr lang="en-US" dirty="0"/>
          </a:p>
          <a:p>
            <a:pPr marL="0" indent="0" algn="ctr" eaLnBrk="1" hangingPunct="1">
              <a:buFont typeface="Arial" charset="0"/>
              <a:buNone/>
            </a:pPr>
            <a:r>
              <a:rPr lang="en-US" sz="4400" dirty="0"/>
              <a:t>ADVANCED PLACEMENT EXAMINATIONS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4400" dirty="0"/>
          </a:p>
          <a:p>
            <a:pPr marL="0" indent="0" algn="ctr" eaLnBrk="1" hangingPunct="1">
              <a:buFont typeface="Arial" charset="0"/>
              <a:buNone/>
            </a:pPr>
            <a:r>
              <a:rPr lang="en-US" sz="4400" dirty="0"/>
              <a:t>FREE RESPONSE QUESTIONS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800" dirty="0"/>
              <a:t>AP U.S. GOVERNMENT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800" dirty="0"/>
              <a:t>AP CALCULUS AB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226221"/>
              </p:ext>
            </p:extLst>
          </p:nvPr>
        </p:nvGraphicFramePr>
        <p:xfrm>
          <a:off x="0" y="0"/>
          <a:ext cx="91440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Sample AP Government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SOCIAL SECURITY RECEIPTS, SPENDING, AND RESERVE ESTIMATES, 2001–2035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In recent decades, entitlement programs have constituted a substantial portion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of the United States federal budget. Social Security is the largest entitlement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program in the United States. From the information in the chart and your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knowledge of United States government and politics, perform the following tasks.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(a) Define entitlement program.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(b) What is the primary source of revenue for the Social Security program?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(c) Identify one threat to the future of the Social Security program should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trends depicted in the chart above continue.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(d) Describe one demographic trend that threatens the future of the Social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Security program AND explain how it is responsible for the threat that you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identified in (c).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(e) Explain how any one of the trends in the chart above would change if the 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of eligibility for Social Security were raised.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b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 b="1">
                <a:latin typeface="Times New Roman" pitchFamily="18" charset="0"/>
              </a:rPr>
              <a:t>2009-10 Boise Pass Rate – 83% (21% “5” Scores</a:t>
            </a:r>
            <a:r>
              <a:rPr lang="en-US" sz="14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400" b="1">
              <a:latin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4114800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4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Sample AP Human Geography Question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2400"/>
              <a:t>1. Walls and other barriers built by countries to establish their borders are some of the oldest and most controversial elements in the cultural landscape.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/>
              <a:t>a. Identify three examples of walls or other barriers built by countries in the twentieth and twenty-first centuries.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/>
              <a:t>b. Explain the purpose of one of the examples you identified in part a.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/>
              <a:t>c. For each of the categories listed below, discuss a consequence faced by countries as a result of walls or other barriers established along their borders.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US"/>
              <a:t>i. social or political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/>
              <a:t>	ii. economic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/>
              <a:t>	iii. environmental</a:t>
            </a: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535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3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326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0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87708"/>
              </p:ext>
            </p:extLst>
          </p:nvPr>
        </p:nvGraphicFramePr>
        <p:xfrm>
          <a:off x="-152400" y="0"/>
          <a:ext cx="9296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8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29700" name="Chart 3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4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4-Year Degrees Granted by Major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Boise School District Classes 2007-2010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22763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Major			Number of Degrees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Biology 			101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Business			  98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Psychology		  89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Communications		  64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English			  61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Health Science		  52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History			  51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Elementary Education	  50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Mechanical Engineering	  47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Political Science		  42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8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6072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2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Utah/Utah State Enrollees</a:t>
            </a:r>
            <a:br>
              <a:rPr lang="en-US" dirty="0"/>
            </a:br>
            <a:r>
              <a:rPr lang="en-US" dirty="0"/>
              <a:t>Boise District Class of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	Average	Average		Average</a:t>
            </a:r>
          </a:p>
          <a:p>
            <a:pPr marL="0" indent="0">
              <a:buNone/>
            </a:pPr>
            <a:r>
              <a:rPr lang="en-US" sz="2400" dirty="0"/>
              <a:t>School		HS GPA	 	</a:t>
            </a:r>
            <a:r>
              <a:rPr lang="en-US" sz="2400" dirty="0" err="1"/>
              <a:t>Mth</a:t>
            </a:r>
            <a:r>
              <a:rPr lang="en-US" sz="2400" dirty="0"/>
              <a:t>/</a:t>
            </a:r>
            <a:r>
              <a:rPr lang="en-US" sz="2400" dirty="0" err="1"/>
              <a:t>Rdg</a:t>
            </a:r>
            <a:r>
              <a:rPr lang="en-US" sz="2400" dirty="0"/>
              <a:t> SAT		AP tests 3+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Utah		3.94		1206			6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Utah State	3.76		1144			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Total		3.86		1180			5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8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881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7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8445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2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428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8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7733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300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8196" name="Chart 3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90600" y="1905000"/>
            <a:ext cx="19812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400"/>
              <a:t>2 schools above 50%</a:t>
            </a:r>
          </a:p>
        </p:txBody>
      </p:sp>
    </p:spTree>
    <p:extLst>
      <p:ext uri="{BB962C8B-B14F-4D97-AF65-F5344CB8AC3E}">
        <p14:creationId xmlns:p14="http://schemas.microsoft.com/office/powerpoint/2010/main" val="40191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9220" name="Chart 3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5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563</Words>
  <Application>Microsoft Office PowerPoint</Application>
  <PresentationFormat>On-screen Show (4:3)</PresentationFormat>
  <Paragraphs>174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Wingdings</vt:lpstr>
      <vt:lpstr>Office Theme</vt:lpstr>
      <vt:lpstr>Microsoft Excel Chart</vt:lpstr>
      <vt:lpstr>BOISE SCHOOL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BOISE SCHOOL DISTRICT</vt:lpstr>
      <vt:lpstr>PowerPoint Presentation</vt:lpstr>
      <vt:lpstr>AP U.S. History Released Exam</vt:lpstr>
      <vt:lpstr>AP U.S. History Released Exam</vt:lpstr>
      <vt:lpstr>PowerPoint Presentation</vt:lpstr>
      <vt:lpstr>Sample AP Government Question</vt:lpstr>
      <vt:lpstr>Sample AP Human Geography Question</vt:lpstr>
      <vt:lpstr>PowerPoint Presentation</vt:lpstr>
      <vt:lpstr>PowerPoint Presentation</vt:lpstr>
      <vt:lpstr>PowerPoint Presentation</vt:lpstr>
      <vt:lpstr>PowerPoint Presentation</vt:lpstr>
      <vt:lpstr>4-Year Degrees Granted by Major Boise School District Classes 2007-2010</vt:lpstr>
      <vt:lpstr>PowerPoint Presentation</vt:lpstr>
      <vt:lpstr>Utah/Utah State Enrollees Boise District Class of 2015</vt:lpstr>
    </vt:vector>
  </TitlesOfParts>
  <Company>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BSD</dc:creator>
  <cp:lastModifiedBy>Nancy Chinn</cp:lastModifiedBy>
  <cp:revision>14</cp:revision>
  <cp:lastPrinted>2016-06-16T16:12:31Z</cp:lastPrinted>
  <dcterms:created xsi:type="dcterms:W3CDTF">2016-06-05T20:11:02Z</dcterms:created>
  <dcterms:modified xsi:type="dcterms:W3CDTF">2016-06-16T19:32:20Z</dcterms:modified>
</cp:coreProperties>
</file>