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</p:sldIdLst>
  <p:sldSz cx="7772400" cy="10058400"/>
  <p:notesSz cx="7077075" cy="9345613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5" autoAdjust="0"/>
    <p:restoredTop sz="94660"/>
  </p:normalViewPr>
  <p:slideViewPr>
    <p:cSldViewPr>
      <p:cViewPr varScale="1">
        <p:scale>
          <a:sx n="70" d="100"/>
          <a:sy n="70" d="100"/>
        </p:scale>
        <p:origin x="3402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9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5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4BA4-29B2-467E-B917-8E66CEEFD4D4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2880-6A8E-433E-9477-6AEE8521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gimlin@sbcglobal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rlene@designconnectioninc.co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B8AECDF-2DF1-3AE5-0629-497FA4C7BAA9}"/>
              </a:ext>
            </a:extLst>
          </p:cNvPr>
          <p:cNvCxnSpPr>
            <a:cxnSpLocks/>
          </p:cNvCxnSpPr>
          <p:nvPr/>
        </p:nvCxnSpPr>
        <p:spPr>
          <a:xfrm>
            <a:off x="311881" y="1226612"/>
            <a:ext cx="71308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4638DBC-E6B8-8984-E467-46DABCD418CB}"/>
              </a:ext>
            </a:extLst>
          </p:cNvPr>
          <p:cNvSpPr txBox="1"/>
          <p:nvPr/>
        </p:nvSpPr>
        <p:spPr>
          <a:xfrm>
            <a:off x="322048" y="1250300"/>
            <a:ext cx="7215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sterama" panose="020B0504020200020000" pitchFamily="34" charset="0"/>
                <a:cs typeface="Posterama" panose="020B0504020200020000" pitchFamily="34" charset="0"/>
              </a:rPr>
              <a:t>Celebrating 30 Years!                                 </a:t>
            </a:r>
            <a:r>
              <a:rPr lang="en-US" sz="1200" b="1" dirty="0">
                <a:latin typeface="Posterama" panose="020B0504020200020000" pitchFamily="34" charset="0"/>
                <a:cs typeface="Posterama" panose="020B0504020200020000" pitchFamily="34" charset="0"/>
              </a:rPr>
              <a:t>leawoodrotary.org</a:t>
            </a:r>
            <a:r>
              <a:rPr lang="en-US" sz="1200" dirty="0">
                <a:latin typeface="Posterama" panose="020B0504020200020000" pitchFamily="34" charset="0"/>
                <a:cs typeface="Posterama" panose="020B0504020200020000" pitchFamily="34" charset="0"/>
              </a:rPr>
              <a:t>                                       April 13, 2025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9595DA9-B621-11A1-7ED6-A006FCA2A9EA}"/>
              </a:ext>
            </a:extLst>
          </p:cNvPr>
          <p:cNvCxnSpPr>
            <a:cxnSpLocks/>
          </p:cNvCxnSpPr>
          <p:nvPr/>
        </p:nvCxnSpPr>
        <p:spPr>
          <a:xfrm>
            <a:off x="311881" y="1510113"/>
            <a:ext cx="71308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1B5204A-085D-46B3-BD2C-494EB4CBF3B0}"/>
              </a:ext>
            </a:extLst>
          </p:cNvPr>
          <p:cNvSpPr txBox="1"/>
          <p:nvPr/>
        </p:nvSpPr>
        <p:spPr>
          <a:xfrm>
            <a:off x="1421922" y="798437"/>
            <a:ext cx="576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The Newsletter of the Leawood Rotary Club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F10133-736A-0568-F67F-0F67812F2D76}"/>
              </a:ext>
            </a:extLst>
          </p:cNvPr>
          <p:cNvSpPr txBox="1"/>
          <p:nvPr/>
        </p:nvSpPr>
        <p:spPr>
          <a:xfrm>
            <a:off x="171465" y="3854203"/>
            <a:ext cx="1553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aleway" panose="020B0503030101060003" pitchFamily="34" charset="0"/>
              </a:rPr>
              <a:t>Steve Everley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1915E-F1EB-3EC8-7B88-021C0C7AD639}"/>
              </a:ext>
            </a:extLst>
          </p:cNvPr>
          <p:cNvSpPr txBox="1"/>
          <p:nvPr/>
        </p:nvSpPr>
        <p:spPr>
          <a:xfrm>
            <a:off x="36394" y="4632250"/>
            <a:ext cx="767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April 17 Meeting: 7:15 to 8:30 a.m.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535A3-6C13-AEEB-FF7F-C6E4012FE088}"/>
              </a:ext>
            </a:extLst>
          </p:cNvPr>
          <p:cNvSpPr txBox="1"/>
          <p:nvPr/>
        </p:nvSpPr>
        <p:spPr>
          <a:xfrm>
            <a:off x="395745" y="6305632"/>
            <a:ext cx="712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Posterama" panose="020B0504020200020000" pitchFamily="34" charset="0"/>
                <a:cs typeface="Posterama" panose="020B0504020200020000" pitchFamily="34" charset="0"/>
              </a:rPr>
              <a:t>Greeters</a:t>
            </a:r>
            <a:r>
              <a:rPr lang="en-US" sz="1600" b="1" dirty="0">
                <a:latin typeface="Posterama" panose="020B0504020200020000" pitchFamily="34" charset="0"/>
                <a:cs typeface="Posterama" panose="020B0504020200020000" pitchFamily="34" charset="0"/>
              </a:rPr>
              <a:t>: </a:t>
            </a:r>
            <a:r>
              <a:rPr lang="en-US" sz="1600" dirty="0">
                <a:latin typeface="Posterama" panose="020B0504020200020000" pitchFamily="34" charset="0"/>
                <a:cs typeface="Posterama" panose="020B0504020200020000" pitchFamily="34" charset="0"/>
              </a:rPr>
              <a:t>Mary Jo Holland, Lorna Jarrett, Roxanne Kerr-Lindsey</a:t>
            </a:r>
            <a:r>
              <a:rPr lang="en-US" sz="1600" i="1" dirty="0">
                <a:latin typeface="Posterama" panose="020B0504020200020000" pitchFamily="34" charset="0"/>
                <a:cs typeface="Posterama" panose="020B0504020200020000" pitchFamily="34" charset="0"/>
              </a:rPr>
              <a:t>, </a:t>
            </a:r>
          </a:p>
          <a:p>
            <a:r>
              <a:rPr lang="en-US" sz="1600" dirty="0">
                <a:latin typeface="Posterama" panose="020B0504020200020000" pitchFamily="34" charset="0"/>
                <a:cs typeface="Posterama" panose="020B0504020200020000" pitchFamily="34" charset="0"/>
              </a:rPr>
              <a:t>Tom Koch, Arlene Ladegaard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32BC249-C12E-6BB0-A320-5365C0246876}"/>
              </a:ext>
            </a:extLst>
          </p:cNvPr>
          <p:cNvGrpSpPr/>
          <p:nvPr/>
        </p:nvGrpSpPr>
        <p:grpSpPr>
          <a:xfrm>
            <a:off x="870221" y="201881"/>
            <a:ext cx="6902179" cy="788895"/>
            <a:chOff x="388081" y="211958"/>
            <a:chExt cx="6902179" cy="7888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E87C83-D097-DC89-889E-42AE63BEF711}"/>
                </a:ext>
              </a:extLst>
            </p:cNvPr>
            <p:cNvSpPr txBox="1"/>
            <p:nvPr/>
          </p:nvSpPr>
          <p:spPr>
            <a:xfrm>
              <a:off x="418705" y="231412"/>
              <a:ext cx="687155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>
                      <a:lumMod val="50000"/>
                    </a:schemeClr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The Leawood Rotarian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5D3995-EBDF-DA06-664A-C38B2BE9924F}"/>
                </a:ext>
              </a:extLst>
            </p:cNvPr>
            <p:cNvSpPr txBox="1"/>
            <p:nvPr/>
          </p:nvSpPr>
          <p:spPr>
            <a:xfrm>
              <a:off x="388081" y="211958"/>
              <a:ext cx="687155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2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The Leawood Rotarian</a:t>
              </a:r>
            </a:p>
          </p:txBody>
        </p:sp>
      </p:grpSp>
      <p:pic>
        <p:nvPicPr>
          <p:cNvPr id="46" name="Picture 4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63BF12-01BF-C89F-E960-DF295B072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9"/>
          <a:stretch/>
        </p:blipFill>
        <p:spPr>
          <a:xfrm>
            <a:off x="235439" y="104005"/>
            <a:ext cx="983761" cy="979644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81651204-4F1E-B738-3BE8-C54F9AC8FC85}"/>
              </a:ext>
            </a:extLst>
          </p:cNvPr>
          <p:cNvGrpSpPr/>
          <p:nvPr/>
        </p:nvGrpSpPr>
        <p:grpSpPr>
          <a:xfrm>
            <a:off x="-13541" y="4087990"/>
            <a:ext cx="7772400" cy="664533"/>
            <a:chOff x="1238250" y="1557130"/>
            <a:chExt cx="5093765" cy="66453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E680C5-64B1-4A20-7A23-BD8D7F1CE2E1}"/>
                </a:ext>
              </a:extLst>
            </p:cNvPr>
            <p:cNvSpPr txBox="1"/>
            <p:nvPr/>
          </p:nvSpPr>
          <p:spPr>
            <a:xfrm>
              <a:off x="1260601" y="1575332"/>
              <a:ext cx="5071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chemeClr val="bg1">
                      <a:lumMod val="50000"/>
                    </a:schemeClr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THE WEEK AHEAD: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E530F9-BEE9-3117-7042-DEEDF668448E}"/>
                </a:ext>
              </a:extLst>
            </p:cNvPr>
            <p:cNvSpPr txBox="1"/>
            <p:nvPr/>
          </p:nvSpPr>
          <p:spPr>
            <a:xfrm>
              <a:off x="1238250" y="1557130"/>
              <a:ext cx="5071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chemeClr val="tx2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THE WEEK AHEAD: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579E953-F08E-F5B5-CB65-0B323BB1BC9C}"/>
              </a:ext>
            </a:extLst>
          </p:cNvPr>
          <p:cNvSpPr txBox="1"/>
          <p:nvPr/>
        </p:nvSpPr>
        <p:spPr>
          <a:xfrm>
            <a:off x="415024" y="5045476"/>
            <a:ext cx="70804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Program</a:t>
            </a:r>
            <a:r>
              <a:rPr lang="en-US" b="1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: </a:t>
            </a:r>
            <a:r>
              <a:rPr lang="en-US" sz="2400" b="1" i="1" dirty="0"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“The Listyning Room” – Kelsyn Rooks </a:t>
            </a:r>
            <a:endParaRPr lang="en-US" b="1" i="1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  <a:p>
            <a:pPr algn="just"/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The Lystyning Room, located at 3510 W. 95</a:t>
            </a:r>
            <a:r>
              <a:rPr lang="en-US" sz="1400" b="0" i="0" baseline="3000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th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St. in Leawood, is dedicated to the concept of social listening and learning.  Committed to building a community resource anchored in celebrating the artistic, technical, historical, and social importance of recorded music. </a:t>
            </a:r>
            <a:endParaRPr lang="en-US" sz="16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773FCE-7008-6B79-FF22-1CC1E5BD2392}"/>
              </a:ext>
            </a:extLst>
          </p:cNvPr>
          <p:cNvSpPr txBox="1"/>
          <p:nvPr/>
        </p:nvSpPr>
        <p:spPr>
          <a:xfrm>
            <a:off x="411764" y="6855895"/>
            <a:ext cx="712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Posterama" panose="020B0504020200020000" pitchFamily="34" charset="0"/>
                <a:cs typeface="Posterama" panose="020B0504020200020000" pitchFamily="34" charset="0"/>
              </a:rPr>
              <a:t>Invocator</a:t>
            </a:r>
            <a:r>
              <a:rPr lang="en-US" sz="1600" b="1" dirty="0">
                <a:latin typeface="Posterama" panose="020B0504020200020000" pitchFamily="34" charset="0"/>
                <a:cs typeface="Posterama" panose="020B0504020200020000" pitchFamily="34" charset="0"/>
              </a:rPr>
              <a:t>: </a:t>
            </a:r>
            <a:r>
              <a:rPr lang="en-US" sz="1600" dirty="0">
                <a:latin typeface="Posterama" panose="020B0504020200020000" pitchFamily="34" charset="0"/>
                <a:cs typeface="Posterama" panose="020B0504020200020000" pitchFamily="34" charset="0"/>
              </a:rPr>
              <a:t>Diane Stoddard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7265E93-B140-2E00-EDEE-2BA01F2A3448}"/>
              </a:ext>
            </a:extLst>
          </p:cNvPr>
          <p:cNvGrpSpPr/>
          <p:nvPr/>
        </p:nvGrpSpPr>
        <p:grpSpPr>
          <a:xfrm>
            <a:off x="152400" y="7250102"/>
            <a:ext cx="7394650" cy="537949"/>
            <a:chOff x="373664" y="7522849"/>
            <a:chExt cx="7178665" cy="5379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DD1E37-7459-86F7-5517-5F83D08EA0D3}"/>
                </a:ext>
              </a:extLst>
            </p:cNvPr>
            <p:cNvSpPr txBox="1"/>
            <p:nvPr/>
          </p:nvSpPr>
          <p:spPr>
            <a:xfrm>
              <a:off x="373664" y="7537578"/>
              <a:ext cx="7125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1">
                      <a:lumMod val="50000"/>
                    </a:schemeClr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FINAL CALL FOR RSVPs - MONDAY!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5B4A52-20BA-D77C-0278-86C5E477B445}"/>
                </a:ext>
              </a:extLst>
            </p:cNvPr>
            <p:cNvSpPr txBox="1"/>
            <p:nvPr/>
          </p:nvSpPr>
          <p:spPr>
            <a:xfrm>
              <a:off x="426490" y="7522849"/>
              <a:ext cx="7125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tx2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FINAL CALL FOR RSVPs – MONDAY!!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CF8B0FC-99A4-0D02-3836-F28FB877DC27}"/>
              </a:ext>
            </a:extLst>
          </p:cNvPr>
          <p:cNvSpPr txBox="1"/>
          <p:nvPr/>
        </p:nvSpPr>
        <p:spPr>
          <a:xfrm>
            <a:off x="507943" y="7711574"/>
            <a:ext cx="743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Posterama" panose="020B0504020200020000" pitchFamily="34" charset="0"/>
                <a:cs typeface="Posterama" panose="020B0504020200020000" pitchFamily="34" charset="0"/>
              </a:rPr>
              <a:t>April 15</a:t>
            </a:r>
            <a:r>
              <a:rPr lang="en-US" sz="1400" b="1" dirty="0">
                <a:latin typeface="Posterama" panose="020B0504020200020000" pitchFamily="34" charset="0"/>
                <a:cs typeface="Posterama" panose="020B0504020200020000" pitchFamily="34" charset="0"/>
              </a:rPr>
              <a:t>: Happy Hour Tuesday, 4:30–6:00 p.m. Brass Onion at Prairie Fire</a:t>
            </a:r>
          </a:p>
        </p:txBody>
      </p:sp>
      <p:pic>
        <p:nvPicPr>
          <p:cNvPr id="2" name="Picture 1" descr="Leawood Kelsyn Rooks">
            <a:extLst>
              <a:ext uri="{FF2B5EF4-FFF2-40B4-BE49-F238E27FC236}">
                <a16:creationId xmlns:a16="http://schemas.microsoft.com/office/drawing/2014/main" id="{C57592C8-F750-AF08-C2D5-632945478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/>
          <a:stretch/>
        </p:blipFill>
        <p:spPr bwMode="auto">
          <a:xfrm>
            <a:off x="2927940" y="1630787"/>
            <a:ext cx="4463460" cy="248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enter For Recorded Music Logo">
            <a:extLst>
              <a:ext uri="{FF2B5EF4-FFF2-40B4-BE49-F238E27FC236}">
                <a16:creationId xmlns:a16="http://schemas.microsoft.com/office/drawing/2014/main" id="{EBC02044-CC7C-5CB9-6AD3-5A2F6408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34605"/>
            <a:ext cx="1487778" cy="9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2870F8A-8188-F60D-3FE1-133AC03C1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5" y="1499252"/>
            <a:ext cx="2395187" cy="27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4680C6-40C6-0321-66FE-3931CF916719}"/>
              </a:ext>
            </a:extLst>
          </p:cNvPr>
          <p:cNvSpPr txBox="1"/>
          <p:nvPr/>
        </p:nvSpPr>
        <p:spPr>
          <a:xfrm>
            <a:off x="275933" y="7951559"/>
            <a:ext cx="72880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Please remember to RSVP by Monday, April 14</a:t>
            </a:r>
            <a:r>
              <a:rPr lang="en-US" sz="1400" b="0" i="0" baseline="3000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th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, to Arlene Ladegaard 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(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  <a:hlinkClick r:id="rId6"/>
              </a:rPr>
              <a:t>arlene@designconnectioninc.com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)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 or Terri GImlin 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(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  <a:hlinkClick r:id="rId7"/>
              </a:rPr>
              <a:t>gimlin@sbcglobal.net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)</a:t>
            </a:r>
          </a:p>
          <a:p>
            <a:pPr algn="l" rtl="0">
              <a:buNone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 if you plan to attend the Rotary social at the Brass Onion.  The social is Tuesday April 15th from 4:30 to 6:00.  There is some parking on the street and also a parking garage across the street from the restaurant.  And, Brass Onion has valet parking available starting at 5:00. It's important to RSVP by Monday so we can be sure to have enough appetizers ordered for everyone. Brass Onion is located at 5501 West 135th Street,</a:t>
            </a:r>
          </a:p>
          <a:p>
            <a:pPr algn="l" rtl="0"/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Overland Park, KS 66224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7A6B4-6023-F90C-8517-C4B7AE1EB9DD}"/>
              </a:ext>
            </a:extLst>
          </p:cNvPr>
          <p:cNvSpPr/>
          <p:nvPr/>
        </p:nvSpPr>
        <p:spPr>
          <a:xfrm>
            <a:off x="277617" y="1630787"/>
            <a:ext cx="7130836" cy="250694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26EEF8-9A1A-7453-83EB-42071166F6CD}"/>
              </a:ext>
            </a:extLst>
          </p:cNvPr>
          <p:cNvSpPr/>
          <p:nvPr/>
        </p:nvSpPr>
        <p:spPr>
          <a:xfrm>
            <a:off x="289854" y="7273491"/>
            <a:ext cx="7278981" cy="250694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EE79B99-78D6-133F-BB8C-E0BA43A46E96}"/>
              </a:ext>
            </a:extLst>
          </p:cNvPr>
          <p:cNvGrpSpPr/>
          <p:nvPr/>
        </p:nvGrpSpPr>
        <p:grpSpPr>
          <a:xfrm>
            <a:off x="17072" y="264465"/>
            <a:ext cx="7755328" cy="660043"/>
            <a:chOff x="17072" y="178494"/>
            <a:chExt cx="7755328" cy="66004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1351A7E-1E85-A673-3425-A0798294A774}"/>
                </a:ext>
              </a:extLst>
            </p:cNvPr>
            <p:cNvSpPr txBox="1"/>
            <p:nvPr/>
          </p:nvSpPr>
          <p:spPr>
            <a:xfrm>
              <a:off x="34105" y="192206"/>
              <a:ext cx="7738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chemeClr val="bg1">
                      <a:lumMod val="50000"/>
                    </a:schemeClr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LAST WEEK (April 10, 2025):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7016B5-0384-7513-3253-6FC58160CE8F}"/>
                </a:ext>
              </a:extLst>
            </p:cNvPr>
            <p:cNvSpPr txBox="1"/>
            <p:nvPr/>
          </p:nvSpPr>
          <p:spPr>
            <a:xfrm>
              <a:off x="17072" y="178494"/>
              <a:ext cx="7738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chemeClr val="tx2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LAST WEEK (April 10, 2025):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79363E-256B-F1C4-382F-A78E6CF4FA0F}"/>
              </a:ext>
            </a:extLst>
          </p:cNvPr>
          <p:cNvSpPr txBox="1"/>
          <p:nvPr/>
        </p:nvSpPr>
        <p:spPr>
          <a:xfrm>
            <a:off x="5410200" y="6341382"/>
            <a:ext cx="19718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The club inducted our newest member, Terence Mack. Welcome to Leawood Rotary, Terence!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7C1A1-3803-C82C-4708-ED3E502D5FDE}"/>
              </a:ext>
            </a:extLst>
          </p:cNvPr>
          <p:cNvSpPr txBox="1"/>
          <p:nvPr/>
        </p:nvSpPr>
        <p:spPr>
          <a:xfrm>
            <a:off x="3702524" y="952559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5" name="Picture 14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0F5A716A-633C-FE94-6A7B-3AAAF5D89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14260" r="16667" b="9052"/>
          <a:stretch/>
        </p:blipFill>
        <p:spPr>
          <a:xfrm>
            <a:off x="2932619" y="3509817"/>
            <a:ext cx="4433925" cy="2601236"/>
          </a:xfrm>
          <a:prstGeom prst="rect">
            <a:avLst/>
          </a:prstGeom>
          <a:ln w="38100">
            <a:solidFill>
              <a:schemeClr val="tx2"/>
            </a:solidFill>
            <a:miter lim="800000"/>
          </a:ln>
        </p:spPr>
      </p:pic>
      <p:pic>
        <p:nvPicPr>
          <p:cNvPr id="17" name="Picture 1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E17AC290-FF07-A653-63E0-8BEDF77B5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r="15686" b="8148"/>
          <a:stretch/>
        </p:blipFill>
        <p:spPr>
          <a:xfrm>
            <a:off x="390391" y="6454984"/>
            <a:ext cx="4876800" cy="2833953"/>
          </a:xfrm>
          <a:prstGeom prst="rect">
            <a:avLst/>
          </a:prstGeom>
          <a:ln w="38100">
            <a:solidFill>
              <a:schemeClr val="tx2"/>
            </a:solidFill>
            <a:miter lim="800000"/>
          </a:ln>
        </p:spPr>
      </p:pic>
      <p:pic>
        <p:nvPicPr>
          <p:cNvPr id="19" name="Picture 18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42D82815-8C21-D76B-B108-ED5C16040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26457" r="18137" b="12540"/>
          <a:stretch/>
        </p:blipFill>
        <p:spPr>
          <a:xfrm>
            <a:off x="415791" y="1014431"/>
            <a:ext cx="4733791" cy="2151724"/>
          </a:xfrm>
          <a:prstGeom prst="rect">
            <a:avLst/>
          </a:prstGeom>
          <a:ln w="38100">
            <a:solidFill>
              <a:schemeClr val="tx2"/>
            </a:solidFill>
            <a:miter lim="800000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5CAA3D-7C63-239B-07FE-F8640725C4AD}"/>
              </a:ext>
            </a:extLst>
          </p:cNvPr>
          <p:cNvSpPr txBox="1"/>
          <p:nvPr/>
        </p:nvSpPr>
        <p:spPr>
          <a:xfrm>
            <a:off x="5267191" y="951463"/>
            <a:ext cx="22423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Fellow Rotarian Darren Lippe gave a very informative and entertaining historical program titled “How 116 Kansans Saved the U.S.A.” Edutainment at its finest, and there was no test. Thanks Darren!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5A2FC0-5FB4-370D-28F8-0A2086F78A92}"/>
              </a:ext>
            </a:extLst>
          </p:cNvPr>
          <p:cNvSpPr txBox="1"/>
          <p:nvPr/>
        </p:nvSpPr>
        <p:spPr>
          <a:xfrm>
            <a:off x="415791" y="3397958"/>
            <a:ext cx="22423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/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Polio Plus Society Certificates were presented to Darren Lippe, Sonya Evans and Paul Rueschhoff.</a:t>
            </a:r>
          </a:p>
        </p:txBody>
      </p:sp>
      <p:pic>
        <p:nvPicPr>
          <p:cNvPr id="2050" name="Picture 2" descr="Join the Polio Plus Society! | Rotary District 6400">
            <a:extLst>
              <a:ext uri="{FF2B5EF4-FFF2-40B4-BE49-F238E27FC236}">
                <a16:creationId xmlns:a16="http://schemas.microsoft.com/office/drawing/2014/main" id="{AC3F3A46-75EE-CFF7-1CD7-E5B039794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5" y="4586818"/>
            <a:ext cx="1934819" cy="135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blue background with white text and a yellow gear&#10;&#10;AI-generated content may be incorrect.">
            <a:extLst>
              <a:ext uri="{FF2B5EF4-FFF2-40B4-BE49-F238E27FC236}">
                <a16:creationId xmlns:a16="http://schemas.microsoft.com/office/drawing/2014/main" id="{7ABD2106-6D11-EB50-5E6A-3CE64EF43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208" y="7839303"/>
            <a:ext cx="1498328" cy="14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6E423A-D495-4E0B-949B-510F92440C7C}"/>
              </a:ext>
            </a:extLst>
          </p:cNvPr>
          <p:cNvSpPr txBox="1"/>
          <p:nvPr/>
        </p:nvSpPr>
        <p:spPr>
          <a:xfrm>
            <a:off x="438866" y="3805202"/>
            <a:ext cx="7061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1400" b="1" u="sng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April 29</a:t>
            </a:r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: </a:t>
            </a:r>
            <a:r>
              <a:rPr lang="en-US" sz="1400" b="1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Membership Committee Meeting, 4:30 p.m. </a:t>
            </a:r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at Jake Schloegel’s home: 2201 W. 120</a:t>
            </a:r>
            <a:r>
              <a:rPr lang="en-US" sz="1400" baseline="300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th</a:t>
            </a:r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Terrace, Leawood, KS, 66209</a:t>
            </a:r>
            <a:endParaRPr lang="en-US" sz="12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64F7E-A7D5-D1E6-6EE0-A8A19EAD62DE}"/>
              </a:ext>
            </a:extLst>
          </p:cNvPr>
          <p:cNvSpPr txBox="1"/>
          <p:nvPr/>
        </p:nvSpPr>
        <p:spPr>
          <a:xfrm>
            <a:off x="445900" y="2558706"/>
            <a:ext cx="70618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b="1" u="sng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April 29</a:t>
            </a:r>
            <a:r>
              <a:rPr lang="en-US" sz="1400" b="1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: Project Cure, 1 – 3:30 p.m.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Project Cure Warehouse in the Hunt Midwest Subtropolis. If you wish to carpool, meet at 12:30p.m. in the parking lot just east of the UMB bank at I-435 and State Line. This is another great chance to do good and have some fun with your Rotarian friends.  We will also be presenting Project Cure with a check for financial support.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A9E1E-324C-CF35-3B60-D0FFB7C52493}"/>
              </a:ext>
            </a:extLst>
          </p:cNvPr>
          <p:cNvSpPr txBox="1"/>
          <p:nvPr/>
        </p:nvSpPr>
        <p:spPr>
          <a:xfrm>
            <a:off x="3702524" y="9525598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D42A5-AE0D-1FE8-34B2-755425E8FDCD}"/>
              </a:ext>
            </a:extLst>
          </p:cNvPr>
          <p:cNvGrpSpPr/>
          <p:nvPr/>
        </p:nvGrpSpPr>
        <p:grpSpPr>
          <a:xfrm>
            <a:off x="167529" y="170792"/>
            <a:ext cx="7354946" cy="658705"/>
            <a:chOff x="359382" y="7525204"/>
            <a:chExt cx="7140121" cy="6587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6D7A1A-D09A-27D4-7433-6145A94F42BD}"/>
                </a:ext>
              </a:extLst>
            </p:cNvPr>
            <p:cNvSpPr txBox="1"/>
            <p:nvPr/>
          </p:nvSpPr>
          <p:spPr>
            <a:xfrm>
              <a:off x="373664" y="7537578"/>
              <a:ext cx="7125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chemeClr val="bg1">
                      <a:lumMod val="50000"/>
                    </a:schemeClr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Mark Your Calendars: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B0F5AE-269D-930C-B388-3113D4F01A5C}"/>
                </a:ext>
              </a:extLst>
            </p:cNvPr>
            <p:cNvSpPr txBox="1"/>
            <p:nvPr/>
          </p:nvSpPr>
          <p:spPr>
            <a:xfrm>
              <a:off x="359382" y="7525204"/>
              <a:ext cx="7125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u="sng" dirty="0">
                  <a:solidFill>
                    <a:schemeClr val="tx2"/>
                  </a:solidFill>
                  <a:latin typeface="Posterama" panose="020B0504020200020000" pitchFamily="34" charset="0"/>
                  <a:cs typeface="Posterama" panose="020B0504020200020000" pitchFamily="34" charset="0"/>
                </a:rPr>
                <a:t>Mark Your Calendars: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EFCA796-4580-C1E4-114A-7CA62F74228F}"/>
              </a:ext>
            </a:extLst>
          </p:cNvPr>
          <p:cNvSpPr txBox="1"/>
          <p:nvPr/>
        </p:nvSpPr>
        <p:spPr>
          <a:xfrm>
            <a:off x="444709" y="990600"/>
            <a:ext cx="7430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Posterama" panose="020B0504020200020000" pitchFamily="34" charset="0"/>
                <a:cs typeface="Posterama" panose="020B0504020200020000" pitchFamily="34" charset="0"/>
              </a:rPr>
              <a:t>April 22</a:t>
            </a:r>
            <a:r>
              <a:rPr lang="en-US" sz="1400" b="1" dirty="0">
                <a:latin typeface="Posterama" panose="020B0504020200020000" pitchFamily="34" charset="0"/>
                <a:cs typeface="Posterama" panose="020B0504020200020000" pitchFamily="34" charset="0"/>
              </a:rPr>
              <a:t>: We Make Pour Choices Society, 5:30–7:30 p.m. </a:t>
            </a:r>
          </a:p>
          <a:p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Chuck and Ester Udell are hosting this gathering at their home: 4323 W. 112</a:t>
            </a:r>
            <a:r>
              <a:rPr lang="en-US" sz="1400" baseline="30000" dirty="0">
                <a:latin typeface="Posterama" panose="020B0504020200020000" pitchFamily="34" charset="0"/>
                <a:cs typeface="Posterama" panose="020B0504020200020000" pitchFamily="34" charset="0"/>
              </a:rPr>
              <a:t>th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 St., Leawood, KS. Please bring a bottle of wine from New Zealand. If you plan to attend, please inform Paul Rueschhoff or Chris Sagovac, your Leawood Wine Guys!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3DCEFA-DDEE-AFC7-2C59-033D641E7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5" y="8456367"/>
            <a:ext cx="2960803" cy="1128098"/>
          </a:xfrm>
          <a:prstGeom prst="rect">
            <a:avLst/>
          </a:prstGeom>
        </p:spPr>
      </p:pic>
      <p:pic>
        <p:nvPicPr>
          <p:cNvPr id="11" name="Picture 10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8E917EC0-B82E-D43D-F1DF-AD1C3DC75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8" y="8346944"/>
            <a:ext cx="2436747" cy="1441712"/>
          </a:xfrm>
          <a:prstGeom prst="rect">
            <a:avLst/>
          </a:prstGeom>
        </p:spPr>
      </p:pic>
      <p:pic>
        <p:nvPicPr>
          <p:cNvPr id="20" name="Picture 19" descr="A purple and yellow sign&#10;&#10;AI-generated content may be incorrect.">
            <a:extLst>
              <a:ext uri="{FF2B5EF4-FFF2-40B4-BE49-F238E27FC236}">
                <a16:creationId xmlns:a16="http://schemas.microsoft.com/office/drawing/2014/main" id="{43062ADC-CF4C-1CE3-76F7-1E43DEDC0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7" y="5938586"/>
            <a:ext cx="6786311" cy="10206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2E01C73-4116-B21B-7909-852AB02F92AD}"/>
              </a:ext>
            </a:extLst>
          </p:cNvPr>
          <p:cNvSpPr txBox="1"/>
          <p:nvPr/>
        </p:nvSpPr>
        <p:spPr>
          <a:xfrm>
            <a:off x="493594" y="7024196"/>
            <a:ext cx="70288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Spread Awareness. Get Vaccinated. Save Lives.</a:t>
            </a:r>
          </a:p>
          <a:p>
            <a:pPr marL="0" marR="0" algn="just">
              <a:spcAft>
                <a:spcPts val="80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Our work on polio eradication is proof that vaccines save lives. 3 billion children have been vaccinated against polio and the cases of polio have been reduced by 99.9% since 1988. But we know the job is not done until every child is vaccinated, and polio is stopped for good. Help us share the message that #VaccinesWork.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33BBEA-DCE0-AC70-1EAE-8E91A72B8F67}"/>
              </a:ext>
            </a:extLst>
          </p:cNvPr>
          <p:cNvSpPr txBox="1"/>
          <p:nvPr/>
        </p:nvSpPr>
        <p:spPr>
          <a:xfrm>
            <a:off x="444709" y="1975891"/>
            <a:ext cx="678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latin typeface="Posterama" panose="020B0504020200020000" pitchFamily="34" charset="0"/>
                <a:cs typeface="Posterama" panose="020B0504020200020000" pitchFamily="34" charset="0"/>
              </a:rPr>
              <a:t>April 25</a:t>
            </a:r>
            <a:r>
              <a:rPr lang="en-US" sz="1400" b="1" dirty="0">
                <a:latin typeface="Posterama" panose="020B0504020200020000" pitchFamily="34" charset="0"/>
                <a:cs typeface="Posterama" panose="020B0504020200020000" pitchFamily="34" charset="0"/>
              </a:rPr>
              <a:t>: Pints for Polio, 5:30–7:00 p.m. </a:t>
            </a:r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at Martin City Brewing Company in Mission Farms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6385F2-1CB6-EC37-56B1-2C219EC30C04}"/>
              </a:ext>
            </a:extLst>
          </p:cNvPr>
          <p:cNvSpPr/>
          <p:nvPr/>
        </p:nvSpPr>
        <p:spPr>
          <a:xfrm>
            <a:off x="337783" y="5844738"/>
            <a:ext cx="7184692" cy="23490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75F2EF-DBE4-6182-BA98-DF09C14C593C}"/>
              </a:ext>
            </a:extLst>
          </p:cNvPr>
          <p:cNvSpPr txBox="1"/>
          <p:nvPr/>
        </p:nvSpPr>
        <p:spPr>
          <a:xfrm>
            <a:off x="460612" y="4457970"/>
            <a:ext cx="7061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/>
            <a:r>
              <a:rPr lang="en-US" sz="1400" b="1" u="sng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May 7</a:t>
            </a:r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: </a:t>
            </a:r>
            <a:r>
              <a:rPr lang="en-US" sz="1400" b="1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Happy Bottoms, 10 a.m. to Noon, </a:t>
            </a:r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303 W. 79</a:t>
            </a:r>
            <a:r>
              <a:rPr lang="en-US" sz="1400" baseline="300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th</a:t>
            </a:r>
            <a:r>
              <a:rPr lang="en-US" sz="1400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St., Kansas City, MO 64114</a:t>
            </a:r>
            <a:r>
              <a:rPr lang="en-US" sz="1400" b="1" dirty="0">
                <a:solidFill>
                  <a:srgbClr val="080809"/>
                </a:solidFill>
                <a:effectLst/>
                <a:latin typeface="Posterama" panose="020B0504020200020000" pitchFamily="34" charset="0"/>
                <a:ea typeface="Calibri" panose="020F0502020204030204" pitchFamily="34" charset="0"/>
                <a:cs typeface="Posterama" panose="020B0504020200020000" pitchFamily="34" charset="0"/>
              </a:rPr>
              <a:t> </a:t>
            </a:r>
            <a:endParaRPr lang="en-US" sz="1200" b="1" dirty="0">
              <a:effectLst/>
              <a:latin typeface="Posterama" panose="020B0504020200020000" pitchFamily="34" charset="0"/>
              <a:ea typeface="Calibri" panose="020F0502020204030204" pitchFamily="34" charset="0"/>
              <a:cs typeface="Posterama" panose="020B0504020200020000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44445C-31FE-B904-37BB-32EF81EB2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356" y="4792072"/>
            <a:ext cx="3572374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9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666</Words>
  <Application>Microsoft Office PowerPoint</Application>
  <PresentationFormat>Custom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Posterama</vt:lpstr>
      <vt:lpstr>Raleway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BRR ARCHITECTURE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Moore</dc:creator>
  <cp:lastModifiedBy>Brad Moore</cp:lastModifiedBy>
  <cp:revision>23</cp:revision>
  <cp:lastPrinted>2020-11-19T15:58:01Z</cp:lastPrinted>
  <dcterms:created xsi:type="dcterms:W3CDTF">2013-01-04T13:05:28Z</dcterms:created>
  <dcterms:modified xsi:type="dcterms:W3CDTF">2025-04-13T00:29:03Z</dcterms:modified>
</cp:coreProperties>
</file>