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4" r:id="rId31"/>
    <p:sldId id="285" r:id="rId32"/>
    <p:sldId id="286" r:id="rId33"/>
    <p:sldId id="288" r:id="rId34"/>
    <p:sldId id="289" r:id="rId35"/>
    <p:sldId id="290" r:id="rId36"/>
    <p:sldId id="291" r:id="rId37"/>
    <p:sldId id="293" r:id="rId38"/>
    <p:sldId id="294" r:id="rId39"/>
    <p:sldId id="29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2" d="100"/>
          <a:sy n="72" d="100"/>
        </p:scale>
        <p:origin x="3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5AEAA-F24E-4CBF-A503-4A40E085B08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AB01659-372B-49DD-9BBF-F6CB860EDED1}">
      <dgm:prSet/>
      <dgm:spPr/>
      <dgm:t>
        <a:bodyPr/>
        <a:lstStyle/>
        <a:p>
          <a:r>
            <a:rPr lang="en-US" dirty="0"/>
            <a:t>Brazil</a:t>
          </a:r>
        </a:p>
      </dgm:t>
    </dgm:pt>
    <dgm:pt modelId="{4C8D16D6-6612-4FBA-89B1-CA678678E59E}" type="parTrans" cxnId="{F81A4767-79DC-454D-A191-3D71209238FC}">
      <dgm:prSet/>
      <dgm:spPr/>
      <dgm:t>
        <a:bodyPr/>
        <a:lstStyle/>
        <a:p>
          <a:endParaRPr lang="en-US"/>
        </a:p>
      </dgm:t>
    </dgm:pt>
    <dgm:pt modelId="{42944317-DB65-4FB9-9E15-2AC0AEE07E03}" type="sibTrans" cxnId="{F81A4767-79DC-454D-A191-3D71209238FC}">
      <dgm:prSet/>
      <dgm:spPr/>
      <dgm:t>
        <a:bodyPr/>
        <a:lstStyle/>
        <a:p>
          <a:endParaRPr lang="en-US"/>
        </a:p>
      </dgm:t>
    </dgm:pt>
    <dgm:pt modelId="{9C6D8C4C-BFFC-49F2-B629-44989CA1AEE2}">
      <dgm:prSet/>
      <dgm:spPr/>
      <dgm:t>
        <a:bodyPr/>
        <a:lstStyle/>
        <a:p>
          <a:r>
            <a:rPr lang="en-US" dirty="0"/>
            <a:t>Japan</a:t>
          </a:r>
        </a:p>
      </dgm:t>
    </dgm:pt>
    <dgm:pt modelId="{498CD11D-C61B-43FB-A6D4-4AC00335B4C7}" type="parTrans" cxnId="{56543AF3-4E65-422A-96B4-A0F29B7A688F}">
      <dgm:prSet/>
      <dgm:spPr/>
      <dgm:t>
        <a:bodyPr/>
        <a:lstStyle/>
        <a:p>
          <a:endParaRPr lang="en-US"/>
        </a:p>
      </dgm:t>
    </dgm:pt>
    <dgm:pt modelId="{4234F589-4AE2-467C-A684-D242D4D4511C}" type="sibTrans" cxnId="{56543AF3-4E65-422A-96B4-A0F29B7A688F}">
      <dgm:prSet/>
      <dgm:spPr/>
      <dgm:t>
        <a:bodyPr/>
        <a:lstStyle/>
        <a:p>
          <a:endParaRPr lang="en-US"/>
        </a:p>
      </dgm:t>
    </dgm:pt>
    <dgm:pt modelId="{F7A02FB9-5CA7-4D6F-86A9-D997B6DEDB03}">
      <dgm:prSet/>
      <dgm:spPr/>
      <dgm:t>
        <a:bodyPr/>
        <a:lstStyle/>
        <a:p>
          <a:r>
            <a:rPr lang="en-US" dirty="0"/>
            <a:t>Thailand</a:t>
          </a:r>
        </a:p>
      </dgm:t>
    </dgm:pt>
    <dgm:pt modelId="{202B482E-F5AC-43F2-ADC5-04DF26BC23B0}" type="parTrans" cxnId="{9DB3A50D-62E2-4E5F-972B-89F9DD3A62E0}">
      <dgm:prSet/>
      <dgm:spPr/>
      <dgm:t>
        <a:bodyPr/>
        <a:lstStyle/>
        <a:p>
          <a:endParaRPr lang="en-US"/>
        </a:p>
      </dgm:t>
    </dgm:pt>
    <dgm:pt modelId="{5810F1A7-6DCD-4C41-8E3E-08D8FE0878CD}" type="sibTrans" cxnId="{9DB3A50D-62E2-4E5F-972B-89F9DD3A62E0}">
      <dgm:prSet/>
      <dgm:spPr/>
      <dgm:t>
        <a:bodyPr/>
        <a:lstStyle/>
        <a:p>
          <a:endParaRPr lang="en-US"/>
        </a:p>
      </dgm:t>
    </dgm:pt>
    <dgm:pt modelId="{23B3AA83-3077-48A6-A3F6-54FD9860446D}">
      <dgm:prSet/>
      <dgm:spPr/>
      <dgm:t>
        <a:bodyPr/>
        <a:lstStyle/>
        <a:p>
          <a:r>
            <a:rPr lang="en-US"/>
            <a:t>Spain</a:t>
          </a:r>
        </a:p>
      </dgm:t>
    </dgm:pt>
    <dgm:pt modelId="{21503637-55F9-4F36-A35E-9E2C41A979E4}" type="parTrans" cxnId="{B6838D94-DB81-455B-B8D7-DDE32069A60B}">
      <dgm:prSet/>
      <dgm:spPr/>
      <dgm:t>
        <a:bodyPr/>
        <a:lstStyle/>
        <a:p>
          <a:endParaRPr lang="en-US"/>
        </a:p>
      </dgm:t>
    </dgm:pt>
    <dgm:pt modelId="{204E6F6E-6D8A-4448-9B69-91FE0D34D9F9}" type="sibTrans" cxnId="{B6838D94-DB81-455B-B8D7-DDE32069A60B}">
      <dgm:prSet/>
      <dgm:spPr/>
      <dgm:t>
        <a:bodyPr/>
        <a:lstStyle/>
        <a:p>
          <a:endParaRPr lang="en-US"/>
        </a:p>
      </dgm:t>
    </dgm:pt>
    <dgm:pt modelId="{B4330911-2B88-4C75-BCCD-685F6CF5510F}">
      <dgm:prSet/>
      <dgm:spPr/>
      <dgm:t>
        <a:bodyPr/>
        <a:lstStyle/>
        <a:p>
          <a:r>
            <a:rPr lang="en-US"/>
            <a:t>Italy</a:t>
          </a:r>
        </a:p>
      </dgm:t>
    </dgm:pt>
    <dgm:pt modelId="{44A49DD0-7F2C-4586-98BA-4ED7F37C3708}" type="parTrans" cxnId="{658C2534-D14F-499B-9BA6-A2F9FF84C4B1}">
      <dgm:prSet/>
      <dgm:spPr/>
      <dgm:t>
        <a:bodyPr/>
        <a:lstStyle/>
        <a:p>
          <a:endParaRPr lang="en-US"/>
        </a:p>
      </dgm:t>
    </dgm:pt>
    <dgm:pt modelId="{7BADD64E-74E6-4C40-B0B6-44624DFC8863}" type="sibTrans" cxnId="{658C2534-D14F-499B-9BA6-A2F9FF84C4B1}">
      <dgm:prSet/>
      <dgm:spPr/>
      <dgm:t>
        <a:bodyPr/>
        <a:lstStyle/>
        <a:p>
          <a:endParaRPr lang="en-US"/>
        </a:p>
      </dgm:t>
    </dgm:pt>
    <dgm:pt modelId="{B2605F69-D216-4FD4-9C68-2840060093B4}">
      <dgm:prSet/>
      <dgm:spPr/>
      <dgm:t>
        <a:bodyPr/>
        <a:lstStyle/>
        <a:p>
          <a:r>
            <a:rPr lang="en-US"/>
            <a:t>France</a:t>
          </a:r>
        </a:p>
      </dgm:t>
    </dgm:pt>
    <dgm:pt modelId="{754CCB39-8998-4944-A9A9-5C6086E7C2A8}" type="parTrans" cxnId="{7D73EF44-D35B-4E6E-A837-0B72631980A1}">
      <dgm:prSet/>
      <dgm:spPr/>
      <dgm:t>
        <a:bodyPr/>
        <a:lstStyle/>
        <a:p>
          <a:endParaRPr lang="en-US"/>
        </a:p>
      </dgm:t>
    </dgm:pt>
    <dgm:pt modelId="{AA74D2FC-0469-4A87-B1B5-94DE9A0A1DA1}" type="sibTrans" cxnId="{7D73EF44-D35B-4E6E-A837-0B72631980A1}">
      <dgm:prSet/>
      <dgm:spPr/>
      <dgm:t>
        <a:bodyPr/>
        <a:lstStyle/>
        <a:p>
          <a:endParaRPr lang="en-US"/>
        </a:p>
      </dgm:t>
    </dgm:pt>
    <dgm:pt modelId="{3DE3118B-AAB0-4BEC-9E5D-70CB96B700E1}">
      <dgm:prSet/>
      <dgm:spPr/>
      <dgm:t>
        <a:bodyPr/>
        <a:lstStyle/>
        <a:p>
          <a:r>
            <a:rPr lang="en-US" dirty="0"/>
            <a:t>Germany</a:t>
          </a:r>
        </a:p>
      </dgm:t>
    </dgm:pt>
    <dgm:pt modelId="{D356193B-74A9-420C-8DA5-786BB5A94DF2}" type="parTrans" cxnId="{18227AB6-8788-4C07-BF75-3BAA1F872231}">
      <dgm:prSet/>
      <dgm:spPr/>
      <dgm:t>
        <a:bodyPr/>
        <a:lstStyle/>
        <a:p>
          <a:endParaRPr lang="en-US"/>
        </a:p>
      </dgm:t>
    </dgm:pt>
    <dgm:pt modelId="{040B1665-7FA3-4D01-9130-4301C22F0DCF}" type="sibTrans" cxnId="{18227AB6-8788-4C07-BF75-3BAA1F872231}">
      <dgm:prSet/>
      <dgm:spPr/>
      <dgm:t>
        <a:bodyPr/>
        <a:lstStyle/>
        <a:p>
          <a:endParaRPr lang="en-US"/>
        </a:p>
      </dgm:t>
    </dgm:pt>
    <dgm:pt modelId="{56C65586-0249-4CCF-AF39-88389ECAFE74}">
      <dgm:prSet/>
      <dgm:spPr/>
      <dgm:t>
        <a:bodyPr/>
        <a:lstStyle/>
        <a:p>
          <a:r>
            <a:rPr lang="en-US"/>
            <a:t>Austria</a:t>
          </a:r>
        </a:p>
      </dgm:t>
    </dgm:pt>
    <dgm:pt modelId="{34E4CF13-9384-4896-830A-561300CA7DEE}" type="parTrans" cxnId="{B2109682-C4F7-4EF9-A6A3-503F2F1C8341}">
      <dgm:prSet/>
      <dgm:spPr/>
      <dgm:t>
        <a:bodyPr/>
        <a:lstStyle/>
        <a:p>
          <a:endParaRPr lang="en-US"/>
        </a:p>
      </dgm:t>
    </dgm:pt>
    <dgm:pt modelId="{7F74849C-DDC3-4F45-83FF-571844DF36D9}" type="sibTrans" cxnId="{B2109682-C4F7-4EF9-A6A3-503F2F1C8341}">
      <dgm:prSet/>
      <dgm:spPr/>
      <dgm:t>
        <a:bodyPr/>
        <a:lstStyle/>
        <a:p>
          <a:endParaRPr lang="en-US"/>
        </a:p>
      </dgm:t>
    </dgm:pt>
    <dgm:pt modelId="{57C4A541-5412-42DB-9AEE-11B3E8F77F72}">
      <dgm:prSet/>
      <dgm:spPr/>
      <dgm:t>
        <a:bodyPr/>
        <a:lstStyle/>
        <a:p>
          <a:r>
            <a:rPr lang="en-US"/>
            <a:t>And so many more!</a:t>
          </a:r>
        </a:p>
      </dgm:t>
    </dgm:pt>
    <dgm:pt modelId="{6F57846A-F399-4CB7-92E3-6DCB02FCC4F1}" type="parTrans" cxnId="{8DA8EB00-CC5A-4FE6-A758-B422EF6052C1}">
      <dgm:prSet/>
      <dgm:spPr/>
      <dgm:t>
        <a:bodyPr/>
        <a:lstStyle/>
        <a:p>
          <a:endParaRPr lang="en-US"/>
        </a:p>
      </dgm:t>
    </dgm:pt>
    <dgm:pt modelId="{FEA7D6BE-4145-4F67-B8FD-71BDB6A95573}" type="sibTrans" cxnId="{8DA8EB00-CC5A-4FE6-A758-B422EF6052C1}">
      <dgm:prSet/>
      <dgm:spPr/>
      <dgm:t>
        <a:bodyPr/>
        <a:lstStyle/>
        <a:p>
          <a:endParaRPr lang="en-US"/>
        </a:p>
      </dgm:t>
    </dgm:pt>
    <dgm:pt modelId="{FDD88DE8-C7E7-4E84-A1A2-F1EC1C2BCC97}" type="pres">
      <dgm:prSet presAssocID="{66A5AEAA-F24E-4CBF-A503-4A40E085B082}" presName="linear" presStyleCnt="0">
        <dgm:presLayoutVars>
          <dgm:animLvl val="lvl"/>
          <dgm:resizeHandles val="exact"/>
        </dgm:presLayoutVars>
      </dgm:prSet>
      <dgm:spPr/>
    </dgm:pt>
    <dgm:pt modelId="{3BBBB12E-42A7-4412-B62C-8B310655F730}" type="pres">
      <dgm:prSet presAssocID="{1AB01659-372B-49DD-9BBF-F6CB860EDED1}" presName="parentText" presStyleLbl="node1" presStyleIdx="0" presStyleCnt="9">
        <dgm:presLayoutVars>
          <dgm:chMax val="0"/>
          <dgm:bulletEnabled val="1"/>
        </dgm:presLayoutVars>
      </dgm:prSet>
      <dgm:spPr/>
    </dgm:pt>
    <dgm:pt modelId="{4489DD8A-2C4E-42E3-B8E2-3D66996F9421}" type="pres">
      <dgm:prSet presAssocID="{42944317-DB65-4FB9-9E15-2AC0AEE07E03}" presName="spacer" presStyleCnt="0"/>
      <dgm:spPr/>
    </dgm:pt>
    <dgm:pt modelId="{C1127138-9BA9-4963-A5D3-011E04A90F74}" type="pres">
      <dgm:prSet presAssocID="{9C6D8C4C-BFFC-49F2-B629-44989CA1AEE2}" presName="parentText" presStyleLbl="node1" presStyleIdx="1" presStyleCnt="9">
        <dgm:presLayoutVars>
          <dgm:chMax val="0"/>
          <dgm:bulletEnabled val="1"/>
        </dgm:presLayoutVars>
      </dgm:prSet>
      <dgm:spPr/>
    </dgm:pt>
    <dgm:pt modelId="{91EDAD07-43AA-487D-8512-2835B21CE2E1}" type="pres">
      <dgm:prSet presAssocID="{4234F589-4AE2-467C-A684-D242D4D4511C}" presName="spacer" presStyleCnt="0"/>
      <dgm:spPr/>
    </dgm:pt>
    <dgm:pt modelId="{4B327213-1CA8-4ED7-BA85-C4197972B0E0}" type="pres">
      <dgm:prSet presAssocID="{F7A02FB9-5CA7-4D6F-86A9-D997B6DEDB03}" presName="parentText" presStyleLbl="node1" presStyleIdx="2" presStyleCnt="9">
        <dgm:presLayoutVars>
          <dgm:chMax val="0"/>
          <dgm:bulletEnabled val="1"/>
        </dgm:presLayoutVars>
      </dgm:prSet>
      <dgm:spPr/>
    </dgm:pt>
    <dgm:pt modelId="{186FF497-EA30-4895-83AD-C7F3BB7B4FC9}" type="pres">
      <dgm:prSet presAssocID="{5810F1A7-6DCD-4C41-8E3E-08D8FE0878CD}" presName="spacer" presStyleCnt="0"/>
      <dgm:spPr/>
    </dgm:pt>
    <dgm:pt modelId="{AEC6F9A3-F8BE-45DE-B676-F03CACC65191}" type="pres">
      <dgm:prSet presAssocID="{23B3AA83-3077-48A6-A3F6-54FD9860446D}" presName="parentText" presStyleLbl="node1" presStyleIdx="3" presStyleCnt="9">
        <dgm:presLayoutVars>
          <dgm:chMax val="0"/>
          <dgm:bulletEnabled val="1"/>
        </dgm:presLayoutVars>
      </dgm:prSet>
      <dgm:spPr/>
    </dgm:pt>
    <dgm:pt modelId="{33111CCA-EB33-4620-858F-A83AF1BCA854}" type="pres">
      <dgm:prSet presAssocID="{204E6F6E-6D8A-4448-9B69-91FE0D34D9F9}" presName="spacer" presStyleCnt="0"/>
      <dgm:spPr/>
    </dgm:pt>
    <dgm:pt modelId="{38804B47-37F9-4CBE-B57F-BD3E894F0DC6}" type="pres">
      <dgm:prSet presAssocID="{B4330911-2B88-4C75-BCCD-685F6CF5510F}" presName="parentText" presStyleLbl="node1" presStyleIdx="4" presStyleCnt="9">
        <dgm:presLayoutVars>
          <dgm:chMax val="0"/>
          <dgm:bulletEnabled val="1"/>
        </dgm:presLayoutVars>
      </dgm:prSet>
      <dgm:spPr/>
    </dgm:pt>
    <dgm:pt modelId="{F29CAF2F-80C6-4857-953B-4D533C9BED8C}" type="pres">
      <dgm:prSet presAssocID="{7BADD64E-74E6-4C40-B0B6-44624DFC8863}" presName="spacer" presStyleCnt="0"/>
      <dgm:spPr/>
    </dgm:pt>
    <dgm:pt modelId="{31625E13-51DA-456E-9A69-1F80475CFE3D}" type="pres">
      <dgm:prSet presAssocID="{B2605F69-D216-4FD4-9C68-2840060093B4}" presName="parentText" presStyleLbl="node1" presStyleIdx="5" presStyleCnt="9">
        <dgm:presLayoutVars>
          <dgm:chMax val="0"/>
          <dgm:bulletEnabled val="1"/>
        </dgm:presLayoutVars>
      </dgm:prSet>
      <dgm:spPr/>
    </dgm:pt>
    <dgm:pt modelId="{2CAE5F6A-B195-48B2-9DBC-7049ECEC268F}" type="pres">
      <dgm:prSet presAssocID="{AA74D2FC-0469-4A87-B1B5-94DE9A0A1DA1}" presName="spacer" presStyleCnt="0"/>
      <dgm:spPr/>
    </dgm:pt>
    <dgm:pt modelId="{4E2602E4-8F9B-4CD2-AC79-9AF5DB41AC21}" type="pres">
      <dgm:prSet presAssocID="{3DE3118B-AAB0-4BEC-9E5D-70CB96B700E1}" presName="parentText" presStyleLbl="node1" presStyleIdx="6" presStyleCnt="9">
        <dgm:presLayoutVars>
          <dgm:chMax val="0"/>
          <dgm:bulletEnabled val="1"/>
        </dgm:presLayoutVars>
      </dgm:prSet>
      <dgm:spPr/>
    </dgm:pt>
    <dgm:pt modelId="{5A6C467C-2B89-4ABE-B44E-990ADA8D57C0}" type="pres">
      <dgm:prSet presAssocID="{040B1665-7FA3-4D01-9130-4301C22F0DCF}" presName="spacer" presStyleCnt="0"/>
      <dgm:spPr/>
    </dgm:pt>
    <dgm:pt modelId="{8EC7A7DB-A0AD-4A5D-B814-370CA9A03F6E}" type="pres">
      <dgm:prSet presAssocID="{56C65586-0249-4CCF-AF39-88389ECAFE74}" presName="parentText" presStyleLbl="node1" presStyleIdx="7" presStyleCnt="9">
        <dgm:presLayoutVars>
          <dgm:chMax val="0"/>
          <dgm:bulletEnabled val="1"/>
        </dgm:presLayoutVars>
      </dgm:prSet>
      <dgm:spPr/>
    </dgm:pt>
    <dgm:pt modelId="{6FC70C5F-00C9-4286-B28D-E23045D80A8B}" type="pres">
      <dgm:prSet presAssocID="{7F74849C-DDC3-4F45-83FF-571844DF36D9}" presName="spacer" presStyleCnt="0"/>
      <dgm:spPr/>
    </dgm:pt>
    <dgm:pt modelId="{F9AA8347-863E-412A-91CF-89DA1D482DBE}" type="pres">
      <dgm:prSet presAssocID="{57C4A541-5412-42DB-9AEE-11B3E8F77F72}" presName="parentText" presStyleLbl="node1" presStyleIdx="8" presStyleCnt="9">
        <dgm:presLayoutVars>
          <dgm:chMax val="0"/>
          <dgm:bulletEnabled val="1"/>
        </dgm:presLayoutVars>
      </dgm:prSet>
      <dgm:spPr/>
    </dgm:pt>
  </dgm:ptLst>
  <dgm:cxnLst>
    <dgm:cxn modelId="{8DA8EB00-CC5A-4FE6-A758-B422EF6052C1}" srcId="{66A5AEAA-F24E-4CBF-A503-4A40E085B082}" destId="{57C4A541-5412-42DB-9AEE-11B3E8F77F72}" srcOrd="8" destOrd="0" parTransId="{6F57846A-F399-4CB7-92E3-6DCB02FCC4F1}" sibTransId="{FEA7D6BE-4145-4F67-B8FD-71BDB6A95573}"/>
    <dgm:cxn modelId="{190F4D07-2A88-4089-832D-6A72782E55C0}" type="presOf" srcId="{57C4A541-5412-42DB-9AEE-11B3E8F77F72}" destId="{F9AA8347-863E-412A-91CF-89DA1D482DBE}" srcOrd="0" destOrd="0" presId="urn:microsoft.com/office/officeart/2005/8/layout/vList2"/>
    <dgm:cxn modelId="{9DB3A50D-62E2-4E5F-972B-89F9DD3A62E0}" srcId="{66A5AEAA-F24E-4CBF-A503-4A40E085B082}" destId="{F7A02FB9-5CA7-4D6F-86A9-D997B6DEDB03}" srcOrd="2" destOrd="0" parTransId="{202B482E-F5AC-43F2-ADC5-04DF26BC23B0}" sibTransId="{5810F1A7-6DCD-4C41-8E3E-08D8FE0878CD}"/>
    <dgm:cxn modelId="{2B1A0F19-1750-4947-B188-FBDA86ED2EB5}" type="presOf" srcId="{56C65586-0249-4CCF-AF39-88389ECAFE74}" destId="{8EC7A7DB-A0AD-4A5D-B814-370CA9A03F6E}" srcOrd="0" destOrd="0" presId="urn:microsoft.com/office/officeart/2005/8/layout/vList2"/>
    <dgm:cxn modelId="{EAAF9724-05B4-466D-A819-1E0E7B83C319}" type="presOf" srcId="{B4330911-2B88-4C75-BCCD-685F6CF5510F}" destId="{38804B47-37F9-4CBE-B57F-BD3E894F0DC6}" srcOrd="0" destOrd="0" presId="urn:microsoft.com/office/officeart/2005/8/layout/vList2"/>
    <dgm:cxn modelId="{658C2534-D14F-499B-9BA6-A2F9FF84C4B1}" srcId="{66A5AEAA-F24E-4CBF-A503-4A40E085B082}" destId="{B4330911-2B88-4C75-BCCD-685F6CF5510F}" srcOrd="4" destOrd="0" parTransId="{44A49DD0-7F2C-4586-98BA-4ED7F37C3708}" sibTransId="{7BADD64E-74E6-4C40-B0B6-44624DFC8863}"/>
    <dgm:cxn modelId="{C46F0F5B-5044-4C54-9E6F-8569F992EB48}" type="presOf" srcId="{F7A02FB9-5CA7-4D6F-86A9-D997B6DEDB03}" destId="{4B327213-1CA8-4ED7-BA85-C4197972B0E0}" srcOrd="0" destOrd="0" presId="urn:microsoft.com/office/officeart/2005/8/layout/vList2"/>
    <dgm:cxn modelId="{7D73EF44-D35B-4E6E-A837-0B72631980A1}" srcId="{66A5AEAA-F24E-4CBF-A503-4A40E085B082}" destId="{B2605F69-D216-4FD4-9C68-2840060093B4}" srcOrd="5" destOrd="0" parTransId="{754CCB39-8998-4944-A9A9-5C6086E7C2A8}" sibTransId="{AA74D2FC-0469-4A87-B1B5-94DE9A0A1DA1}"/>
    <dgm:cxn modelId="{F81A4767-79DC-454D-A191-3D71209238FC}" srcId="{66A5AEAA-F24E-4CBF-A503-4A40E085B082}" destId="{1AB01659-372B-49DD-9BBF-F6CB860EDED1}" srcOrd="0" destOrd="0" parTransId="{4C8D16D6-6612-4FBA-89B1-CA678678E59E}" sibTransId="{42944317-DB65-4FB9-9E15-2AC0AEE07E03}"/>
    <dgm:cxn modelId="{13F0476F-2421-4122-B5E1-F61480A38339}" type="presOf" srcId="{66A5AEAA-F24E-4CBF-A503-4A40E085B082}" destId="{FDD88DE8-C7E7-4E84-A1A2-F1EC1C2BCC97}" srcOrd="0" destOrd="0" presId="urn:microsoft.com/office/officeart/2005/8/layout/vList2"/>
    <dgm:cxn modelId="{F2D6AC7B-A9A7-4E39-974F-8D9D5832ACA1}" type="presOf" srcId="{23B3AA83-3077-48A6-A3F6-54FD9860446D}" destId="{AEC6F9A3-F8BE-45DE-B676-F03CACC65191}" srcOrd="0" destOrd="0" presId="urn:microsoft.com/office/officeart/2005/8/layout/vList2"/>
    <dgm:cxn modelId="{B2109682-C4F7-4EF9-A6A3-503F2F1C8341}" srcId="{66A5AEAA-F24E-4CBF-A503-4A40E085B082}" destId="{56C65586-0249-4CCF-AF39-88389ECAFE74}" srcOrd="7" destOrd="0" parTransId="{34E4CF13-9384-4896-830A-561300CA7DEE}" sibTransId="{7F74849C-DDC3-4F45-83FF-571844DF36D9}"/>
    <dgm:cxn modelId="{B6838D94-DB81-455B-B8D7-DDE32069A60B}" srcId="{66A5AEAA-F24E-4CBF-A503-4A40E085B082}" destId="{23B3AA83-3077-48A6-A3F6-54FD9860446D}" srcOrd="3" destOrd="0" parTransId="{21503637-55F9-4F36-A35E-9E2C41A979E4}" sibTransId="{204E6F6E-6D8A-4448-9B69-91FE0D34D9F9}"/>
    <dgm:cxn modelId="{18227AB6-8788-4C07-BF75-3BAA1F872231}" srcId="{66A5AEAA-F24E-4CBF-A503-4A40E085B082}" destId="{3DE3118B-AAB0-4BEC-9E5D-70CB96B700E1}" srcOrd="6" destOrd="0" parTransId="{D356193B-74A9-420C-8DA5-786BB5A94DF2}" sibTransId="{040B1665-7FA3-4D01-9130-4301C22F0DCF}"/>
    <dgm:cxn modelId="{2B6207BD-01F4-40C1-85F9-E54281B0F30F}" type="presOf" srcId="{B2605F69-D216-4FD4-9C68-2840060093B4}" destId="{31625E13-51DA-456E-9A69-1F80475CFE3D}" srcOrd="0" destOrd="0" presId="urn:microsoft.com/office/officeart/2005/8/layout/vList2"/>
    <dgm:cxn modelId="{59AAFAD6-52AE-4F57-B0D1-787E7F803E15}" type="presOf" srcId="{3DE3118B-AAB0-4BEC-9E5D-70CB96B700E1}" destId="{4E2602E4-8F9B-4CD2-AC79-9AF5DB41AC21}" srcOrd="0" destOrd="0" presId="urn:microsoft.com/office/officeart/2005/8/layout/vList2"/>
    <dgm:cxn modelId="{10B9A3E3-E1B4-4C04-A29A-43F312905DAF}" type="presOf" srcId="{9C6D8C4C-BFFC-49F2-B629-44989CA1AEE2}" destId="{C1127138-9BA9-4963-A5D3-011E04A90F74}" srcOrd="0" destOrd="0" presId="urn:microsoft.com/office/officeart/2005/8/layout/vList2"/>
    <dgm:cxn modelId="{56543AF3-4E65-422A-96B4-A0F29B7A688F}" srcId="{66A5AEAA-F24E-4CBF-A503-4A40E085B082}" destId="{9C6D8C4C-BFFC-49F2-B629-44989CA1AEE2}" srcOrd="1" destOrd="0" parTransId="{498CD11D-C61B-43FB-A6D4-4AC00335B4C7}" sibTransId="{4234F589-4AE2-467C-A684-D242D4D4511C}"/>
    <dgm:cxn modelId="{EEBFB8FD-5FF6-4212-B858-FC1DE3F3267F}" type="presOf" srcId="{1AB01659-372B-49DD-9BBF-F6CB860EDED1}" destId="{3BBBB12E-42A7-4412-B62C-8B310655F730}" srcOrd="0" destOrd="0" presId="urn:microsoft.com/office/officeart/2005/8/layout/vList2"/>
    <dgm:cxn modelId="{42C4E1E0-6D42-40A6-AA37-FB30436109F0}" type="presParOf" srcId="{FDD88DE8-C7E7-4E84-A1A2-F1EC1C2BCC97}" destId="{3BBBB12E-42A7-4412-B62C-8B310655F730}" srcOrd="0" destOrd="0" presId="urn:microsoft.com/office/officeart/2005/8/layout/vList2"/>
    <dgm:cxn modelId="{CE875580-C706-40FD-BAA1-1338EC2E95C9}" type="presParOf" srcId="{FDD88DE8-C7E7-4E84-A1A2-F1EC1C2BCC97}" destId="{4489DD8A-2C4E-42E3-B8E2-3D66996F9421}" srcOrd="1" destOrd="0" presId="urn:microsoft.com/office/officeart/2005/8/layout/vList2"/>
    <dgm:cxn modelId="{17821757-FA73-4F1A-ABA4-C2F9DA570D03}" type="presParOf" srcId="{FDD88DE8-C7E7-4E84-A1A2-F1EC1C2BCC97}" destId="{C1127138-9BA9-4963-A5D3-011E04A90F74}" srcOrd="2" destOrd="0" presId="urn:microsoft.com/office/officeart/2005/8/layout/vList2"/>
    <dgm:cxn modelId="{0764B1E5-0148-4BDF-94D3-2FA6CD8DCF74}" type="presParOf" srcId="{FDD88DE8-C7E7-4E84-A1A2-F1EC1C2BCC97}" destId="{91EDAD07-43AA-487D-8512-2835B21CE2E1}" srcOrd="3" destOrd="0" presId="urn:microsoft.com/office/officeart/2005/8/layout/vList2"/>
    <dgm:cxn modelId="{70A46631-2A9E-4DA7-ADFF-5E7716352EE0}" type="presParOf" srcId="{FDD88DE8-C7E7-4E84-A1A2-F1EC1C2BCC97}" destId="{4B327213-1CA8-4ED7-BA85-C4197972B0E0}" srcOrd="4" destOrd="0" presId="urn:microsoft.com/office/officeart/2005/8/layout/vList2"/>
    <dgm:cxn modelId="{1B8F2011-C252-48E2-B348-42E94F82445A}" type="presParOf" srcId="{FDD88DE8-C7E7-4E84-A1A2-F1EC1C2BCC97}" destId="{186FF497-EA30-4895-83AD-C7F3BB7B4FC9}" srcOrd="5" destOrd="0" presId="urn:microsoft.com/office/officeart/2005/8/layout/vList2"/>
    <dgm:cxn modelId="{F409FAD8-4C24-466F-B422-E7307E5DEBA3}" type="presParOf" srcId="{FDD88DE8-C7E7-4E84-A1A2-F1EC1C2BCC97}" destId="{AEC6F9A3-F8BE-45DE-B676-F03CACC65191}" srcOrd="6" destOrd="0" presId="urn:microsoft.com/office/officeart/2005/8/layout/vList2"/>
    <dgm:cxn modelId="{59E8646C-9FEF-4DF4-92DC-A548ACF11CE2}" type="presParOf" srcId="{FDD88DE8-C7E7-4E84-A1A2-F1EC1C2BCC97}" destId="{33111CCA-EB33-4620-858F-A83AF1BCA854}" srcOrd="7" destOrd="0" presId="urn:microsoft.com/office/officeart/2005/8/layout/vList2"/>
    <dgm:cxn modelId="{8C9DA9A8-D7C1-414C-8704-EDA663DEA9C3}" type="presParOf" srcId="{FDD88DE8-C7E7-4E84-A1A2-F1EC1C2BCC97}" destId="{38804B47-37F9-4CBE-B57F-BD3E894F0DC6}" srcOrd="8" destOrd="0" presId="urn:microsoft.com/office/officeart/2005/8/layout/vList2"/>
    <dgm:cxn modelId="{2738FEEF-125B-4B6A-9B45-0A173D81F0F9}" type="presParOf" srcId="{FDD88DE8-C7E7-4E84-A1A2-F1EC1C2BCC97}" destId="{F29CAF2F-80C6-4857-953B-4D533C9BED8C}" srcOrd="9" destOrd="0" presId="urn:microsoft.com/office/officeart/2005/8/layout/vList2"/>
    <dgm:cxn modelId="{318D2101-5637-4F54-B33F-E9DF932B65DC}" type="presParOf" srcId="{FDD88DE8-C7E7-4E84-A1A2-F1EC1C2BCC97}" destId="{31625E13-51DA-456E-9A69-1F80475CFE3D}" srcOrd="10" destOrd="0" presId="urn:microsoft.com/office/officeart/2005/8/layout/vList2"/>
    <dgm:cxn modelId="{A480B91C-57E7-4A8C-B3E2-19639305B17E}" type="presParOf" srcId="{FDD88DE8-C7E7-4E84-A1A2-F1EC1C2BCC97}" destId="{2CAE5F6A-B195-48B2-9DBC-7049ECEC268F}" srcOrd="11" destOrd="0" presId="urn:microsoft.com/office/officeart/2005/8/layout/vList2"/>
    <dgm:cxn modelId="{0810C50A-2648-4E2A-9035-2D903B90C130}" type="presParOf" srcId="{FDD88DE8-C7E7-4E84-A1A2-F1EC1C2BCC97}" destId="{4E2602E4-8F9B-4CD2-AC79-9AF5DB41AC21}" srcOrd="12" destOrd="0" presId="urn:microsoft.com/office/officeart/2005/8/layout/vList2"/>
    <dgm:cxn modelId="{5A0F086A-4210-4DC5-A622-996B7E78FDBA}" type="presParOf" srcId="{FDD88DE8-C7E7-4E84-A1A2-F1EC1C2BCC97}" destId="{5A6C467C-2B89-4ABE-B44E-990ADA8D57C0}" srcOrd="13" destOrd="0" presId="urn:microsoft.com/office/officeart/2005/8/layout/vList2"/>
    <dgm:cxn modelId="{450CC16A-F6CB-474D-8246-0800FE4C5868}" type="presParOf" srcId="{FDD88DE8-C7E7-4E84-A1A2-F1EC1C2BCC97}" destId="{8EC7A7DB-A0AD-4A5D-B814-370CA9A03F6E}" srcOrd="14" destOrd="0" presId="urn:microsoft.com/office/officeart/2005/8/layout/vList2"/>
    <dgm:cxn modelId="{8BA65953-0632-4B2C-B890-DA118A1249FE}" type="presParOf" srcId="{FDD88DE8-C7E7-4E84-A1A2-F1EC1C2BCC97}" destId="{6FC70C5F-00C9-4286-B28D-E23045D80A8B}" srcOrd="15" destOrd="0" presId="urn:microsoft.com/office/officeart/2005/8/layout/vList2"/>
    <dgm:cxn modelId="{6BE81E17-417C-4C54-BBB6-0A6A310F592C}" type="presParOf" srcId="{FDD88DE8-C7E7-4E84-A1A2-F1EC1C2BCC97}" destId="{F9AA8347-863E-412A-91CF-89DA1D482DBE}"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B9108-971A-442A-82A5-DDAF1D1030F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FE0FA45-A9C5-4B94-96C3-6A1EF600DC3B}">
      <dgm:prSet/>
      <dgm:spPr/>
      <dgm:t>
        <a:bodyPr/>
        <a:lstStyle/>
        <a:p>
          <a:r>
            <a:rPr lang="en-US" dirty="0"/>
            <a:t>Polio plus</a:t>
          </a:r>
        </a:p>
      </dgm:t>
    </dgm:pt>
    <dgm:pt modelId="{556BE802-4262-44C9-8B81-FAE1B38BAC8D}" type="parTrans" cxnId="{B7A928FE-BCD1-48D8-86E3-AA778D4EC43C}">
      <dgm:prSet/>
      <dgm:spPr/>
      <dgm:t>
        <a:bodyPr/>
        <a:lstStyle/>
        <a:p>
          <a:endParaRPr lang="en-US"/>
        </a:p>
      </dgm:t>
    </dgm:pt>
    <dgm:pt modelId="{9663D816-38A5-4853-92A9-C8839779811A}" type="sibTrans" cxnId="{B7A928FE-BCD1-48D8-86E3-AA778D4EC43C}">
      <dgm:prSet/>
      <dgm:spPr/>
      <dgm:t>
        <a:bodyPr/>
        <a:lstStyle/>
        <a:p>
          <a:endParaRPr lang="en-US"/>
        </a:p>
      </dgm:t>
    </dgm:pt>
    <dgm:pt modelId="{97D2C98E-87F7-4F58-A9F2-B7AB0FE8BBF6}">
      <dgm:prSet/>
      <dgm:spPr/>
      <dgm:t>
        <a:bodyPr/>
        <a:lstStyle/>
        <a:p>
          <a:r>
            <a:rPr lang="en-US"/>
            <a:t>ShelterBox</a:t>
          </a:r>
        </a:p>
      </dgm:t>
    </dgm:pt>
    <dgm:pt modelId="{69579AFF-8A7F-42A9-A8DD-85BA4635BF3E}" type="parTrans" cxnId="{3A99A5D7-5E73-40EB-8B7C-90DAC5B8DA5A}">
      <dgm:prSet/>
      <dgm:spPr/>
      <dgm:t>
        <a:bodyPr/>
        <a:lstStyle/>
        <a:p>
          <a:endParaRPr lang="en-US"/>
        </a:p>
      </dgm:t>
    </dgm:pt>
    <dgm:pt modelId="{51610E0A-D434-4366-A21F-3CA7AAAAF831}" type="sibTrans" cxnId="{3A99A5D7-5E73-40EB-8B7C-90DAC5B8DA5A}">
      <dgm:prSet/>
      <dgm:spPr/>
      <dgm:t>
        <a:bodyPr/>
        <a:lstStyle/>
        <a:p>
          <a:endParaRPr lang="en-US"/>
        </a:p>
      </dgm:t>
    </dgm:pt>
    <dgm:pt modelId="{9F45DE70-51F6-4E13-9062-C1A8222A2D6B}">
      <dgm:prSet/>
      <dgm:spPr/>
      <dgm:t>
        <a:bodyPr/>
        <a:lstStyle/>
        <a:p>
          <a:r>
            <a:rPr lang="en-US"/>
            <a:t>Emergency Preparedness</a:t>
          </a:r>
        </a:p>
      </dgm:t>
    </dgm:pt>
    <dgm:pt modelId="{77421197-B7A0-42D8-8C12-8BFF88B40CDB}" type="parTrans" cxnId="{95C529F7-83F8-4082-B3AB-4DA4FE671DF5}">
      <dgm:prSet/>
      <dgm:spPr/>
      <dgm:t>
        <a:bodyPr/>
        <a:lstStyle/>
        <a:p>
          <a:endParaRPr lang="en-US"/>
        </a:p>
      </dgm:t>
    </dgm:pt>
    <dgm:pt modelId="{5059EA4B-06A9-4B5F-A4A7-7F3A5E55CFA0}" type="sibTrans" cxnId="{95C529F7-83F8-4082-B3AB-4DA4FE671DF5}">
      <dgm:prSet/>
      <dgm:spPr/>
      <dgm:t>
        <a:bodyPr/>
        <a:lstStyle/>
        <a:p>
          <a:endParaRPr lang="en-US"/>
        </a:p>
      </dgm:t>
    </dgm:pt>
    <dgm:pt modelId="{6DC5EE73-C5B8-42E4-B84A-5A4AA48038EB}">
      <dgm:prSet/>
      <dgm:spPr/>
      <dgm:t>
        <a:bodyPr/>
        <a:lstStyle/>
        <a:p>
          <a:r>
            <a:rPr lang="en-US"/>
            <a:t>Rotary and the Covid 19 Pandemic</a:t>
          </a:r>
        </a:p>
      </dgm:t>
    </dgm:pt>
    <dgm:pt modelId="{34AF20E9-932E-4B76-B48B-1A826E0F097A}" type="parTrans" cxnId="{05ECC8F0-25F3-47A7-A912-2955FC8DD48A}">
      <dgm:prSet/>
      <dgm:spPr/>
      <dgm:t>
        <a:bodyPr/>
        <a:lstStyle/>
        <a:p>
          <a:endParaRPr lang="en-US"/>
        </a:p>
      </dgm:t>
    </dgm:pt>
    <dgm:pt modelId="{30D6C3D0-B688-4266-9253-9F1E4E820C5C}" type="sibTrans" cxnId="{05ECC8F0-25F3-47A7-A912-2955FC8DD48A}">
      <dgm:prSet/>
      <dgm:spPr/>
      <dgm:t>
        <a:bodyPr/>
        <a:lstStyle/>
        <a:p>
          <a:endParaRPr lang="en-US"/>
        </a:p>
      </dgm:t>
    </dgm:pt>
    <dgm:pt modelId="{B10AC00B-6F76-406D-B1A5-8770ADAD4607}">
      <dgm:prSet/>
      <dgm:spPr/>
      <dgm:t>
        <a:bodyPr/>
        <a:lstStyle/>
        <a:p>
          <a:r>
            <a:rPr lang="en-US"/>
            <a:t>Mental health and recovery</a:t>
          </a:r>
        </a:p>
      </dgm:t>
    </dgm:pt>
    <dgm:pt modelId="{1505C5C4-57DA-4F22-916C-7AFD06F3ADE3}" type="parTrans" cxnId="{CBB345E2-75F2-4826-9375-519CF5CE5F06}">
      <dgm:prSet/>
      <dgm:spPr/>
      <dgm:t>
        <a:bodyPr/>
        <a:lstStyle/>
        <a:p>
          <a:endParaRPr lang="en-US"/>
        </a:p>
      </dgm:t>
    </dgm:pt>
    <dgm:pt modelId="{FAB848A2-D1FA-46BE-BE39-3399DAA5DF9F}" type="sibTrans" cxnId="{CBB345E2-75F2-4826-9375-519CF5CE5F06}">
      <dgm:prSet/>
      <dgm:spPr/>
      <dgm:t>
        <a:bodyPr/>
        <a:lstStyle/>
        <a:p>
          <a:endParaRPr lang="en-US"/>
        </a:p>
      </dgm:t>
    </dgm:pt>
    <dgm:pt modelId="{86607277-6052-4D77-A57E-22A964D38F36}">
      <dgm:prSet/>
      <dgm:spPr/>
      <dgm:t>
        <a:bodyPr/>
        <a:lstStyle/>
        <a:p>
          <a:r>
            <a:rPr lang="en-US"/>
            <a:t>Autism</a:t>
          </a:r>
        </a:p>
      </dgm:t>
    </dgm:pt>
    <dgm:pt modelId="{5301C502-4277-44D3-ABDB-091174814C9A}" type="parTrans" cxnId="{D1805518-101F-4841-B04C-4589EE1B3A8A}">
      <dgm:prSet/>
      <dgm:spPr/>
      <dgm:t>
        <a:bodyPr/>
        <a:lstStyle/>
        <a:p>
          <a:endParaRPr lang="en-US"/>
        </a:p>
      </dgm:t>
    </dgm:pt>
    <dgm:pt modelId="{275E8E8F-BE88-4E72-99E3-39A1035B203B}" type="sibTrans" cxnId="{D1805518-101F-4841-B04C-4589EE1B3A8A}">
      <dgm:prSet/>
      <dgm:spPr/>
      <dgm:t>
        <a:bodyPr/>
        <a:lstStyle/>
        <a:p>
          <a:endParaRPr lang="en-US"/>
        </a:p>
      </dgm:t>
    </dgm:pt>
    <dgm:pt modelId="{9D8CA46F-E45A-4997-8C07-9A32915CB471}">
      <dgm:prSet/>
      <dgm:spPr/>
      <dgm:t>
        <a:bodyPr/>
        <a:lstStyle/>
        <a:p>
          <a:r>
            <a:rPr lang="en-US"/>
            <a:t>Service animals</a:t>
          </a:r>
        </a:p>
      </dgm:t>
    </dgm:pt>
    <dgm:pt modelId="{F65317C5-09AE-4A9E-9466-3A2DE1E37739}" type="parTrans" cxnId="{A0625ED6-5CC9-4294-916F-6A0ADF72BDC7}">
      <dgm:prSet/>
      <dgm:spPr/>
      <dgm:t>
        <a:bodyPr/>
        <a:lstStyle/>
        <a:p>
          <a:endParaRPr lang="en-US"/>
        </a:p>
      </dgm:t>
    </dgm:pt>
    <dgm:pt modelId="{27B5AA78-D122-4ECD-8816-C500A47EEDA3}" type="sibTrans" cxnId="{A0625ED6-5CC9-4294-916F-6A0ADF72BDC7}">
      <dgm:prSet/>
      <dgm:spPr/>
      <dgm:t>
        <a:bodyPr/>
        <a:lstStyle/>
        <a:p>
          <a:endParaRPr lang="en-US"/>
        </a:p>
      </dgm:t>
    </dgm:pt>
    <dgm:pt modelId="{05C60EDE-3CC2-4DCD-A7FE-766D88E6751D}">
      <dgm:prSet/>
      <dgm:spPr/>
      <dgm:t>
        <a:bodyPr/>
        <a:lstStyle/>
        <a:p>
          <a:r>
            <a:rPr lang="en-US"/>
            <a:t>. . . and so much more!</a:t>
          </a:r>
        </a:p>
      </dgm:t>
    </dgm:pt>
    <dgm:pt modelId="{D06E8F81-A1E4-4389-87A6-47026F77398D}" type="parTrans" cxnId="{28917BD5-7241-40C4-A1CC-24B48D0A26BB}">
      <dgm:prSet/>
      <dgm:spPr/>
      <dgm:t>
        <a:bodyPr/>
        <a:lstStyle/>
        <a:p>
          <a:endParaRPr lang="en-US"/>
        </a:p>
      </dgm:t>
    </dgm:pt>
    <dgm:pt modelId="{2DEB9C10-0CCE-497B-9713-B4AE2AD01EF5}" type="sibTrans" cxnId="{28917BD5-7241-40C4-A1CC-24B48D0A26BB}">
      <dgm:prSet/>
      <dgm:spPr/>
      <dgm:t>
        <a:bodyPr/>
        <a:lstStyle/>
        <a:p>
          <a:endParaRPr lang="en-US"/>
        </a:p>
      </dgm:t>
    </dgm:pt>
    <dgm:pt modelId="{50B26926-D3F8-43C6-95FC-CA04C52E5795}" type="pres">
      <dgm:prSet presAssocID="{8EAB9108-971A-442A-82A5-DDAF1D1030F8}" presName="linear" presStyleCnt="0">
        <dgm:presLayoutVars>
          <dgm:animLvl val="lvl"/>
          <dgm:resizeHandles val="exact"/>
        </dgm:presLayoutVars>
      </dgm:prSet>
      <dgm:spPr/>
    </dgm:pt>
    <dgm:pt modelId="{00DC8AA1-D088-4836-ABB6-3E210E057B7E}" type="pres">
      <dgm:prSet presAssocID="{5FE0FA45-A9C5-4B94-96C3-6A1EF600DC3B}" presName="parentText" presStyleLbl="node1" presStyleIdx="0" presStyleCnt="8">
        <dgm:presLayoutVars>
          <dgm:chMax val="0"/>
          <dgm:bulletEnabled val="1"/>
        </dgm:presLayoutVars>
      </dgm:prSet>
      <dgm:spPr/>
    </dgm:pt>
    <dgm:pt modelId="{308651B3-6AC1-4A1B-8313-8FB6C328187F}" type="pres">
      <dgm:prSet presAssocID="{9663D816-38A5-4853-92A9-C8839779811A}" presName="spacer" presStyleCnt="0"/>
      <dgm:spPr/>
    </dgm:pt>
    <dgm:pt modelId="{F19D4E3E-5F94-4FA6-8EE2-6100A34E8F07}" type="pres">
      <dgm:prSet presAssocID="{97D2C98E-87F7-4F58-A9F2-B7AB0FE8BBF6}" presName="parentText" presStyleLbl="node1" presStyleIdx="1" presStyleCnt="8">
        <dgm:presLayoutVars>
          <dgm:chMax val="0"/>
          <dgm:bulletEnabled val="1"/>
        </dgm:presLayoutVars>
      </dgm:prSet>
      <dgm:spPr/>
    </dgm:pt>
    <dgm:pt modelId="{EE10DD5F-FCA7-4F11-B3B2-3F4125BA8624}" type="pres">
      <dgm:prSet presAssocID="{51610E0A-D434-4366-A21F-3CA7AAAAF831}" presName="spacer" presStyleCnt="0"/>
      <dgm:spPr/>
    </dgm:pt>
    <dgm:pt modelId="{E6D847F3-5B5E-4DAF-BBC6-BB3B7A8AD35C}" type="pres">
      <dgm:prSet presAssocID="{9F45DE70-51F6-4E13-9062-C1A8222A2D6B}" presName="parentText" presStyleLbl="node1" presStyleIdx="2" presStyleCnt="8">
        <dgm:presLayoutVars>
          <dgm:chMax val="0"/>
          <dgm:bulletEnabled val="1"/>
        </dgm:presLayoutVars>
      </dgm:prSet>
      <dgm:spPr/>
    </dgm:pt>
    <dgm:pt modelId="{5A682F42-8020-4257-8341-77485861CF74}" type="pres">
      <dgm:prSet presAssocID="{5059EA4B-06A9-4B5F-A4A7-7F3A5E55CFA0}" presName="spacer" presStyleCnt="0"/>
      <dgm:spPr/>
    </dgm:pt>
    <dgm:pt modelId="{FEFAD761-032F-4EF6-A9A0-6D69D6FD4C24}" type="pres">
      <dgm:prSet presAssocID="{6DC5EE73-C5B8-42E4-B84A-5A4AA48038EB}" presName="parentText" presStyleLbl="node1" presStyleIdx="3" presStyleCnt="8">
        <dgm:presLayoutVars>
          <dgm:chMax val="0"/>
          <dgm:bulletEnabled val="1"/>
        </dgm:presLayoutVars>
      </dgm:prSet>
      <dgm:spPr/>
    </dgm:pt>
    <dgm:pt modelId="{98FA868A-0928-4015-A2CE-3DB714D2781F}" type="pres">
      <dgm:prSet presAssocID="{30D6C3D0-B688-4266-9253-9F1E4E820C5C}" presName="spacer" presStyleCnt="0"/>
      <dgm:spPr/>
    </dgm:pt>
    <dgm:pt modelId="{7D13FCFC-AEEA-4092-84F1-ADE81F32D5FD}" type="pres">
      <dgm:prSet presAssocID="{B10AC00B-6F76-406D-B1A5-8770ADAD4607}" presName="parentText" presStyleLbl="node1" presStyleIdx="4" presStyleCnt="8">
        <dgm:presLayoutVars>
          <dgm:chMax val="0"/>
          <dgm:bulletEnabled val="1"/>
        </dgm:presLayoutVars>
      </dgm:prSet>
      <dgm:spPr/>
    </dgm:pt>
    <dgm:pt modelId="{513E302C-CD5B-42DD-B709-CC18A7A682AC}" type="pres">
      <dgm:prSet presAssocID="{FAB848A2-D1FA-46BE-BE39-3399DAA5DF9F}" presName="spacer" presStyleCnt="0"/>
      <dgm:spPr/>
    </dgm:pt>
    <dgm:pt modelId="{30359DB5-5B99-46D8-8BFD-5587A36C797E}" type="pres">
      <dgm:prSet presAssocID="{86607277-6052-4D77-A57E-22A964D38F36}" presName="parentText" presStyleLbl="node1" presStyleIdx="5" presStyleCnt="8">
        <dgm:presLayoutVars>
          <dgm:chMax val="0"/>
          <dgm:bulletEnabled val="1"/>
        </dgm:presLayoutVars>
      </dgm:prSet>
      <dgm:spPr/>
    </dgm:pt>
    <dgm:pt modelId="{943540CB-C7E1-47C0-853E-FC47BAA74979}" type="pres">
      <dgm:prSet presAssocID="{275E8E8F-BE88-4E72-99E3-39A1035B203B}" presName="spacer" presStyleCnt="0"/>
      <dgm:spPr/>
    </dgm:pt>
    <dgm:pt modelId="{DE99864D-04AF-4F77-95D8-134168F12CBC}" type="pres">
      <dgm:prSet presAssocID="{9D8CA46F-E45A-4997-8C07-9A32915CB471}" presName="parentText" presStyleLbl="node1" presStyleIdx="6" presStyleCnt="8">
        <dgm:presLayoutVars>
          <dgm:chMax val="0"/>
          <dgm:bulletEnabled val="1"/>
        </dgm:presLayoutVars>
      </dgm:prSet>
      <dgm:spPr/>
    </dgm:pt>
    <dgm:pt modelId="{172DEE17-AEA1-4BF1-B1B6-94F3462E1126}" type="pres">
      <dgm:prSet presAssocID="{27B5AA78-D122-4ECD-8816-C500A47EEDA3}" presName="spacer" presStyleCnt="0"/>
      <dgm:spPr/>
    </dgm:pt>
    <dgm:pt modelId="{F64F1E34-A40B-461B-A6AB-38170ACB022B}" type="pres">
      <dgm:prSet presAssocID="{05C60EDE-3CC2-4DCD-A7FE-766D88E6751D}" presName="parentText" presStyleLbl="node1" presStyleIdx="7" presStyleCnt="8">
        <dgm:presLayoutVars>
          <dgm:chMax val="0"/>
          <dgm:bulletEnabled val="1"/>
        </dgm:presLayoutVars>
      </dgm:prSet>
      <dgm:spPr/>
    </dgm:pt>
  </dgm:ptLst>
  <dgm:cxnLst>
    <dgm:cxn modelId="{F0D7A012-A64F-49AC-BCEE-EF03B44E09FA}" type="presOf" srcId="{97D2C98E-87F7-4F58-A9F2-B7AB0FE8BBF6}" destId="{F19D4E3E-5F94-4FA6-8EE2-6100A34E8F07}" srcOrd="0" destOrd="0" presId="urn:microsoft.com/office/officeart/2005/8/layout/vList2"/>
    <dgm:cxn modelId="{98580014-E821-4762-8582-B5AB761AAD7B}" type="presOf" srcId="{9D8CA46F-E45A-4997-8C07-9A32915CB471}" destId="{DE99864D-04AF-4F77-95D8-134168F12CBC}" srcOrd="0" destOrd="0" presId="urn:microsoft.com/office/officeart/2005/8/layout/vList2"/>
    <dgm:cxn modelId="{D1805518-101F-4841-B04C-4589EE1B3A8A}" srcId="{8EAB9108-971A-442A-82A5-DDAF1D1030F8}" destId="{86607277-6052-4D77-A57E-22A964D38F36}" srcOrd="5" destOrd="0" parTransId="{5301C502-4277-44D3-ABDB-091174814C9A}" sibTransId="{275E8E8F-BE88-4E72-99E3-39A1035B203B}"/>
    <dgm:cxn modelId="{A0F27D40-418C-45A7-87F5-F6EA0023F753}" type="presOf" srcId="{05C60EDE-3CC2-4DCD-A7FE-766D88E6751D}" destId="{F64F1E34-A40B-461B-A6AB-38170ACB022B}" srcOrd="0" destOrd="0" presId="urn:microsoft.com/office/officeart/2005/8/layout/vList2"/>
    <dgm:cxn modelId="{C4DEAC73-BCBF-4112-AD53-C90DD426B9B9}" type="presOf" srcId="{5FE0FA45-A9C5-4B94-96C3-6A1EF600DC3B}" destId="{00DC8AA1-D088-4836-ABB6-3E210E057B7E}" srcOrd="0" destOrd="0" presId="urn:microsoft.com/office/officeart/2005/8/layout/vList2"/>
    <dgm:cxn modelId="{AD878189-A753-4091-A340-1BDD2167F6AA}" type="presOf" srcId="{8EAB9108-971A-442A-82A5-DDAF1D1030F8}" destId="{50B26926-D3F8-43C6-95FC-CA04C52E5795}" srcOrd="0" destOrd="0" presId="urn:microsoft.com/office/officeart/2005/8/layout/vList2"/>
    <dgm:cxn modelId="{6DC4DDA9-2B5A-4D54-A749-7C301B89438E}" type="presOf" srcId="{B10AC00B-6F76-406D-B1A5-8770ADAD4607}" destId="{7D13FCFC-AEEA-4092-84F1-ADE81F32D5FD}" srcOrd="0" destOrd="0" presId="urn:microsoft.com/office/officeart/2005/8/layout/vList2"/>
    <dgm:cxn modelId="{B79337AF-998A-42E9-9C4A-9BDE41C12F32}" type="presOf" srcId="{86607277-6052-4D77-A57E-22A964D38F36}" destId="{30359DB5-5B99-46D8-8BFD-5587A36C797E}" srcOrd="0" destOrd="0" presId="urn:microsoft.com/office/officeart/2005/8/layout/vList2"/>
    <dgm:cxn modelId="{179A37B6-7655-4800-A6FD-E9D23863C697}" type="presOf" srcId="{9F45DE70-51F6-4E13-9062-C1A8222A2D6B}" destId="{E6D847F3-5B5E-4DAF-BBC6-BB3B7A8AD35C}" srcOrd="0" destOrd="0" presId="urn:microsoft.com/office/officeart/2005/8/layout/vList2"/>
    <dgm:cxn modelId="{28917BD5-7241-40C4-A1CC-24B48D0A26BB}" srcId="{8EAB9108-971A-442A-82A5-DDAF1D1030F8}" destId="{05C60EDE-3CC2-4DCD-A7FE-766D88E6751D}" srcOrd="7" destOrd="0" parTransId="{D06E8F81-A1E4-4389-87A6-47026F77398D}" sibTransId="{2DEB9C10-0CCE-497B-9713-B4AE2AD01EF5}"/>
    <dgm:cxn modelId="{A0625ED6-5CC9-4294-916F-6A0ADF72BDC7}" srcId="{8EAB9108-971A-442A-82A5-DDAF1D1030F8}" destId="{9D8CA46F-E45A-4997-8C07-9A32915CB471}" srcOrd="6" destOrd="0" parTransId="{F65317C5-09AE-4A9E-9466-3A2DE1E37739}" sibTransId="{27B5AA78-D122-4ECD-8816-C500A47EEDA3}"/>
    <dgm:cxn modelId="{3A99A5D7-5E73-40EB-8B7C-90DAC5B8DA5A}" srcId="{8EAB9108-971A-442A-82A5-DDAF1D1030F8}" destId="{97D2C98E-87F7-4F58-A9F2-B7AB0FE8BBF6}" srcOrd="1" destOrd="0" parTransId="{69579AFF-8A7F-42A9-A8DD-85BA4635BF3E}" sibTransId="{51610E0A-D434-4366-A21F-3CA7AAAAF831}"/>
    <dgm:cxn modelId="{CBB345E2-75F2-4826-9375-519CF5CE5F06}" srcId="{8EAB9108-971A-442A-82A5-DDAF1D1030F8}" destId="{B10AC00B-6F76-406D-B1A5-8770ADAD4607}" srcOrd="4" destOrd="0" parTransId="{1505C5C4-57DA-4F22-916C-7AFD06F3ADE3}" sibTransId="{FAB848A2-D1FA-46BE-BE39-3399DAA5DF9F}"/>
    <dgm:cxn modelId="{05ECC8F0-25F3-47A7-A912-2955FC8DD48A}" srcId="{8EAB9108-971A-442A-82A5-DDAF1D1030F8}" destId="{6DC5EE73-C5B8-42E4-B84A-5A4AA48038EB}" srcOrd="3" destOrd="0" parTransId="{34AF20E9-932E-4B76-B48B-1A826E0F097A}" sibTransId="{30D6C3D0-B688-4266-9253-9F1E4E820C5C}"/>
    <dgm:cxn modelId="{95C529F7-83F8-4082-B3AB-4DA4FE671DF5}" srcId="{8EAB9108-971A-442A-82A5-DDAF1D1030F8}" destId="{9F45DE70-51F6-4E13-9062-C1A8222A2D6B}" srcOrd="2" destOrd="0" parTransId="{77421197-B7A0-42D8-8C12-8BFF88B40CDB}" sibTransId="{5059EA4B-06A9-4B5F-A4A7-7F3A5E55CFA0}"/>
    <dgm:cxn modelId="{2E81DEFD-7772-48DA-8432-F6ADBA1479A4}" type="presOf" srcId="{6DC5EE73-C5B8-42E4-B84A-5A4AA48038EB}" destId="{FEFAD761-032F-4EF6-A9A0-6D69D6FD4C24}" srcOrd="0" destOrd="0" presId="urn:microsoft.com/office/officeart/2005/8/layout/vList2"/>
    <dgm:cxn modelId="{B7A928FE-BCD1-48D8-86E3-AA778D4EC43C}" srcId="{8EAB9108-971A-442A-82A5-DDAF1D1030F8}" destId="{5FE0FA45-A9C5-4B94-96C3-6A1EF600DC3B}" srcOrd="0" destOrd="0" parTransId="{556BE802-4262-44C9-8B81-FAE1B38BAC8D}" sibTransId="{9663D816-38A5-4853-92A9-C8839779811A}"/>
    <dgm:cxn modelId="{4D9C8CE1-39C9-4029-9ACC-783F65BACFF8}" type="presParOf" srcId="{50B26926-D3F8-43C6-95FC-CA04C52E5795}" destId="{00DC8AA1-D088-4836-ABB6-3E210E057B7E}" srcOrd="0" destOrd="0" presId="urn:microsoft.com/office/officeart/2005/8/layout/vList2"/>
    <dgm:cxn modelId="{1910B869-4150-4E39-9171-772CBF813B96}" type="presParOf" srcId="{50B26926-D3F8-43C6-95FC-CA04C52E5795}" destId="{308651B3-6AC1-4A1B-8313-8FB6C328187F}" srcOrd="1" destOrd="0" presId="urn:microsoft.com/office/officeart/2005/8/layout/vList2"/>
    <dgm:cxn modelId="{92FED0D8-DF7E-4224-B8BE-4D3FC4073D2F}" type="presParOf" srcId="{50B26926-D3F8-43C6-95FC-CA04C52E5795}" destId="{F19D4E3E-5F94-4FA6-8EE2-6100A34E8F07}" srcOrd="2" destOrd="0" presId="urn:microsoft.com/office/officeart/2005/8/layout/vList2"/>
    <dgm:cxn modelId="{674B69E8-6FD8-41A9-8D66-0D1D0DDD1AB0}" type="presParOf" srcId="{50B26926-D3F8-43C6-95FC-CA04C52E5795}" destId="{EE10DD5F-FCA7-4F11-B3B2-3F4125BA8624}" srcOrd="3" destOrd="0" presId="urn:microsoft.com/office/officeart/2005/8/layout/vList2"/>
    <dgm:cxn modelId="{23CDBDA9-71E3-4226-8E56-B3566374FAEC}" type="presParOf" srcId="{50B26926-D3F8-43C6-95FC-CA04C52E5795}" destId="{E6D847F3-5B5E-4DAF-BBC6-BB3B7A8AD35C}" srcOrd="4" destOrd="0" presId="urn:microsoft.com/office/officeart/2005/8/layout/vList2"/>
    <dgm:cxn modelId="{89D3E420-77D2-4FE9-984A-BE283D824B77}" type="presParOf" srcId="{50B26926-D3F8-43C6-95FC-CA04C52E5795}" destId="{5A682F42-8020-4257-8341-77485861CF74}" srcOrd="5" destOrd="0" presId="urn:microsoft.com/office/officeart/2005/8/layout/vList2"/>
    <dgm:cxn modelId="{C78B4AF8-6C9A-4308-9A6E-81229BE14D63}" type="presParOf" srcId="{50B26926-D3F8-43C6-95FC-CA04C52E5795}" destId="{FEFAD761-032F-4EF6-A9A0-6D69D6FD4C24}" srcOrd="6" destOrd="0" presId="urn:microsoft.com/office/officeart/2005/8/layout/vList2"/>
    <dgm:cxn modelId="{06E7D8AA-1F9C-4654-A2EB-E8402755DE86}" type="presParOf" srcId="{50B26926-D3F8-43C6-95FC-CA04C52E5795}" destId="{98FA868A-0928-4015-A2CE-3DB714D2781F}" srcOrd="7" destOrd="0" presId="urn:microsoft.com/office/officeart/2005/8/layout/vList2"/>
    <dgm:cxn modelId="{417A69C3-D001-450B-AF8C-F3B18AEB84A4}" type="presParOf" srcId="{50B26926-D3F8-43C6-95FC-CA04C52E5795}" destId="{7D13FCFC-AEEA-4092-84F1-ADE81F32D5FD}" srcOrd="8" destOrd="0" presId="urn:microsoft.com/office/officeart/2005/8/layout/vList2"/>
    <dgm:cxn modelId="{5340ED11-DE98-41A9-950B-712CA4AA8BB6}" type="presParOf" srcId="{50B26926-D3F8-43C6-95FC-CA04C52E5795}" destId="{513E302C-CD5B-42DD-B709-CC18A7A682AC}" srcOrd="9" destOrd="0" presId="urn:microsoft.com/office/officeart/2005/8/layout/vList2"/>
    <dgm:cxn modelId="{AD29E4D1-2827-455F-BFBF-C2BC544E31B7}" type="presParOf" srcId="{50B26926-D3F8-43C6-95FC-CA04C52E5795}" destId="{30359DB5-5B99-46D8-8BFD-5587A36C797E}" srcOrd="10" destOrd="0" presId="urn:microsoft.com/office/officeart/2005/8/layout/vList2"/>
    <dgm:cxn modelId="{146B3C1F-5B69-4DC9-B3ED-91CAEF692CA4}" type="presParOf" srcId="{50B26926-D3F8-43C6-95FC-CA04C52E5795}" destId="{943540CB-C7E1-47C0-853E-FC47BAA74979}" srcOrd="11" destOrd="0" presId="urn:microsoft.com/office/officeart/2005/8/layout/vList2"/>
    <dgm:cxn modelId="{D7C67F20-984B-4967-B790-97B563F232C4}" type="presParOf" srcId="{50B26926-D3F8-43C6-95FC-CA04C52E5795}" destId="{DE99864D-04AF-4F77-95D8-134168F12CBC}" srcOrd="12" destOrd="0" presId="urn:microsoft.com/office/officeart/2005/8/layout/vList2"/>
    <dgm:cxn modelId="{583D8442-1071-43AB-9F54-B919A7AF1CFD}" type="presParOf" srcId="{50B26926-D3F8-43C6-95FC-CA04C52E5795}" destId="{172DEE17-AEA1-4BF1-B1B6-94F3462E1126}" srcOrd="13" destOrd="0" presId="urn:microsoft.com/office/officeart/2005/8/layout/vList2"/>
    <dgm:cxn modelId="{C58F8C26-361E-423E-85A3-667224720DA7}" type="presParOf" srcId="{50B26926-D3F8-43C6-95FC-CA04C52E5795}" destId="{F64F1E34-A40B-461B-A6AB-38170ACB022B}"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BB12E-42A7-4412-B62C-8B310655F730}">
      <dsp:nvSpPr>
        <dsp:cNvPr id="0" name=""/>
        <dsp:cNvSpPr/>
      </dsp:nvSpPr>
      <dsp:spPr>
        <a:xfrm>
          <a:off x="0" y="36570"/>
          <a:ext cx="6628804" cy="491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Brazil</a:t>
          </a:r>
        </a:p>
      </dsp:txBody>
      <dsp:txXfrm>
        <a:off x="23988" y="60558"/>
        <a:ext cx="6580828" cy="443423"/>
      </dsp:txXfrm>
    </dsp:sp>
    <dsp:sp modelId="{C1127138-9BA9-4963-A5D3-011E04A90F74}">
      <dsp:nvSpPr>
        <dsp:cNvPr id="0" name=""/>
        <dsp:cNvSpPr/>
      </dsp:nvSpPr>
      <dsp:spPr>
        <a:xfrm>
          <a:off x="0" y="588450"/>
          <a:ext cx="6628804" cy="491399"/>
        </a:xfrm>
        <a:prstGeom prst="roundRect">
          <a:avLst/>
        </a:prstGeom>
        <a:gradFill rotWithShape="0">
          <a:gsLst>
            <a:gs pos="0">
              <a:schemeClr val="accent2">
                <a:hueOff val="-370536"/>
                <a:satOff val="1775"/>
                <a:lumOff val="1642"/>
                <a:alphaOff val="0"/>
                <a:tint val="96000"/>
                <a:lumMod val="100000"/>
              </a:schemeClr>
            </a:gs>
            <a:gs pos="78000">
              <a:schemeClr val="accent2">
                <a:hueOff val="-370536"/>
                <a:satOff val="1775"/>
                <a:lumOff val="164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Japan</a:t>
          </a:r>
        </a:p>
      </dsp:txBody>
      <dsp:txXfrm>
        <a:off x="23988" y="612438"/>
        <a:ext cx="6580828" cy="443423"/>
      </dsp:txXfrm>
    </dsp:sp>
    <dsp:sp modelId="{4B327213-1CA8-4ED7-BA85-C4197972B0E0}">
      <dsp:nvSpPr>
        <dsp:cNvPr id="0" name=""/>
        <dsp:cNvSpPr/>
      </dsp:nvSpPr>
      <dsp:spPr>
        <a:xfrm>
          <a:off x="0" y="1140330"/>
          <a:ext cx="6628804" cy="491399"/>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Thailand</a:t>
          </a:r>
        </a:p>
      </dsp:txBody>
      <dsp:txXfrm>
        <a:off x="23988" y="1164318"/>
        <a:ext cx="6580828" cy="443423"/>
      </dsp:txXfrm>
    </dsp:sp>
    <dsp:sp modelId="{AEC6F9A3-F8BE-45DE-B676-F03CACC65191}">
      <dsp:nvSpPr>
        <dsp:cNvPr id="0" name=""/>
        <dsp:cNvSpPr/>
      </dsp:nvSpPr>
      <dsp:spPr>
        <a:xfrm>
          <a:off x="0" y="1692210"/>
          <a:ext cx="6628804" cy="491399"/>
        </a:xfrm>
        <a:prstGeom prst="roundRect">
          <a:avLst/>
        </a:prstGeom>
        <a:gradFill rotWithShape="0">
          <a:gsLst>
            <a:gs pos="0">
              <a:schemeClr val="accent2">
                <a:hueOff val="-1111607"/>
                <a:satOff val="5325"/>
                <a:lumOff val="4926"/>
                <a:alphaOff val="0"/>
                <a:tint val="96000"/>
                <a:lumMod val="100000"/>
              </a:schemeClr>
            </a:gs>
            <a:gs pos="78000">
              <a:schemeClr val="accent2">
                <a:hueOff val="-1111607"/>
                <a:satOff val="5325"/>
                <a:lumOff val="4926"/>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Spain</a:t>
          </a:r>
        </a:p>
      </dsp:txBody>
      <dsp:txXfrm>
        <a:off x="23988" y="1716198"/>
        <a:ext cx="6580828" cy="443423"/>
      </dsp:txXfrm>
    </dsp:sp>
    <dsp:sp modelId="{38804B47-37F9-4CBE-B57F-BD3E894F0DC6}">
      <dsp:nvSpPr>
        <dsp:cNvPr id="0" name=""/>
        <dsp:cNvSpPr/>
      </dsp:nvSpPr>
      <dsp:spPr>
        <a:xfrm>
          <a:off x="0" y="2244090"/>
          <a:ext cx="6628804" cy="49139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Italy</a:t>
          </a:r>
        </a:p>
      </dsp:txBody>
      <dsp:txXfrm>
        <a:off x="23988" y="2268078"/>
        <a:ext cx="6580828" cy="443423"/>
      </dsp:txXfrm>
    </dsp:sp>
    <dsp:sp modelId="{31625E13-51DA-456E-9A69-1F80475CFE3D}">
      <dsp:nvSpPr>
        <dsp:cNvPr id="0" name=""/>
        <dsp:cNvSpPr/>
      </dsp:nvSpPr>
      <dsp:spPr>
        <a:xfrm>
          <a:off x="0" y="2795970"/>
          <a:ext cx="6628804" cy="491399"/>
        </a:xfrm>
        <a:prstGeom prst="roundRect">
          <a:avLst/>
        </a:prstGeom>
        <a:gradFill rotWithShape="0">
          <a:gsLst>
            <a:gs pos="0">
              <a:schemeClr val="accent2">
                <a:hueOff val="-1852679"/>
                <a:satOff val="8875"/>
                <a:lumOff val="8211"/>
                <a:alphaOff val="0"/>
                <a:tint val="96000"/>
                <a:lumMod val="100000"/>
              </a:schemeClr>
            </a:gs>
            <a:gs pos="78000">
              <a:schemeClr val="accent2">
                <a:hueOff val="-1852679"/>
                <a:satOff val="8875"/>
                <a:lumOff val="821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France</a:t>
          </a:r>
        </a:p>
      </dsp:txBody>
      <dsp:txXfrm>
        <a:off x="23988" y="2819958"/>
        <a:ext cx="6580828" cy="443423"/>
      </dsp:txXfrm>
    </dsp:sp>
    <dsp:sp modelId="{4E2602E4-8F9B-4CD2-AC79-9AF5DB41AC21}">
      <dsp:nvSpPr>
        <dsp:cNvPr id="0" name=""/>
        <dsp:cNvSpPr/>
      </dsp:nvSpPr>
      <dsp:spPr>
        <a:xfrm>
          <a:off x="0" y="3347850"/>
          <a:ext cx="6628804" cy="491399"/>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Germany</a:t>
          </a:r>
        </a:p>
      </dsp:txBody>
      <dsp:txXfrm>
        <a:off x="23988" y="3371838"/>
        <a:ext cx="6580828" cy="443423"/>
      </dsp:txXfrm>
    </dsp:sp>
    <dsp:sp modelId="{8EC7A7DB-A0AD-4A5D-B814-370CA9A03F6E}">
      <dsp:nvSpPr>
        <dsp:cNvPr id="0" name=""/>
        <dsp:cNvSpPr/>
      </dsp:nvSpPr>
      <dsp:spPr>
        <a:xfrm>
          <a:off x="0" y="3899730"/>
          <a:ext cx="6628804" cy="491399"/>
        </a:xfrm>
        <a:prstGeom prst="roundRect">
          <a:avLst/>
        </a:prstGeom>
        <a:gradFill rotWithShape="0">
          <a:gsLst>
            <a:gs pos="0">
              <a:schemeClr val="accent2">
                <a:hueOff val="-2593750"/>
                <a:satOff val="12425"/>
                <a:lumOff val="11495"/>
                <a:alphaOff val="0"/>
                <a:tint val="96000"/>
                <a:lumMod val="100000"/>
              </a:schemeClr>
            </a:gs>
            <a:gs pos="78000">
              <a:schemeClr val="accent2">
                <a:hueOff val="-2593750"/>
                <a:satOff val="12425"/>
                <a:lumOff val="114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Austria</a:t>
          </a:r>
        </a:p>
      </dsp:txBody>
      <dsp:txXfrm>
        <a:off x="23988" y="3923718"/>
        <a:ext cx="6580828" cy="443423"/>
      </dsp:txXfrm>
    </dsp:sp>
    <dsp:sp modelId="{F9AA8347-863E-412A-91CF-89DA1D482DBE}">
      <dsp:nvSpPr>
        <dsp:cNvPr id="0" name=""/>
        <dsp:cNvSpPr/>
      </dsp:nvSpPr>
      <dsp:spPr>
        <a:xfrm>
          <a:off x="0" y="4451610"/>
          <a:ext cx="6628804" cy="4913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And so many more!</a:t>
          </a:r>
        </a:p>
      </dsp:txBody>
      <dsp:txXfrm>
        <a:off x="23988" y="4475598"/>
        <a:ext cx="6580828"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C8AA1-D088-4836-ABB6-3E210E057B7E}">
      <dsp:nvSpPr>
        <dsp:cNvPr id="0" name=""/>
        <dsp:cNvSpPr/>
      </dsp:nvSpPr>
      <dsp:spPr>
        <a:xfrm>
          <a:off x="0" y="1470"/>
          <a:ext cx="6628804" cy="5615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Polio plus</a:t>
          </a:r>
        </a:p>
      </dsp:txBody>
      <dsp:txXfrm>
        <a:off x="27415" y="28885"/>
        <a:ext cx="6573974" cy="506769"/>
      </dsp:txXfrm>
    </dsp:sp>
    <dsp:sp modelId="{F19D4E3E-5F94-4FA6-8EE2-6100A34E8F07}">
      <dsp:nvSpPr>
        <dsp:cNvPr id="0" name=""/>
        <dsp:cNvSpPr/>
      </dsp:nvSpPr>
      <dsp:spPr>
        <a:xfrm>
          <a:off x="0" y="632190"/>
          <a:ext cx="6628804" cy="561599"/>
        </a:xfrm>
        <a:prstGeom prst="roundRect">
          <a:avLst/>
        </a:prstGeom>
        <a:gradFill rotWithShape="0">
          <a:gsLst>
            <a:gs pos="0">
              <a:schemeClr val="accent2">
                <a:hueOff val="-423469"/>
                <a:satOff val="2029"/>
                <a:lumOff val="1877"/>
                <a:alphaOff val="0"/>
                <a:tint val="96000"/>
                <a:lumMod val="100000"/>
              </a:schemeClr>
            </a:gs>
            <a:gs pos="78000">
              <a:schemeClr val="accent2">
                <a:hueOff val="-423469"/>
                <a:satOff val="2029"/>
                <a:lumOff val="18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ShelterBox</a:t>
          </a:r>
        </a:p>
      </dsp:txBody>
      <dsp:txXfrm>
        <a:off x="27415" y="659605"/>
        <a:ext cx="6573974" cy="506769"/>
      </dsp:txXfrm>
    </dsp:sp>
    <dsp:sp modelId="{E6D847F3-5B5E-4DAF-BBC6-BB3B7A8AD35C}">
      <dsp:nvSpPr>
        <dsp:cNvPr id="0" name=""/>
        <dsp:cNvSpPr/>
      </dsp:nvSpPr>
      <dsp:spPr>
        <a:xfrm>
          <a:off x="0" y="1262910"/>
          <a:ext cx="6628804" cy="561599"/>
        </a:xfrm>
        <a:prstGeom prst="roundRect">
          <a:avLst/>
        </a:prstGeom>
        <a:gradFill rotWithShape="0">
          <a:gsLst>
            <a:gs pos="0">
              <a:schemeClr val="accent2">
                <a:hueOff val="-846939"/>
                <a:satOff val="4057"/>
                <a:lumOff val="3753"/>
                <a:alphaOff val="0"/>
                <a:tint val="96000"/>
                <a:lumMod val="100000"/>
              </a:schemeClr>
            </a:gs>
            <a:gs pos="78000">
              <a:schemeClr val="accent2">
                <a:hueOff val="-846939"/>
                <a:satOff val="4057"/>
                <a:lumOff val="37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Emergency Preparedness</a:t>
          </a:r>
        </a:p>
      </dsp:txBody>
      <dsp:txXfrm>
        <a:off x="27415" y="1290325"/>
        <a:ext cx="6573974" cy="506769"/>
      </dsp:txXfrm>
    </dsp:sp>
    <dsp:sp modelId="{FEFAD761-032F-4EF6-A9A0-6D69D6FD4C24}">
      <dsp:nvSpPr>
        <dsp:cNvPr id="0" name=""/>
        <dsp:cNvSpPr/>
      </dsp:nvSpPr>
      <dsp:spPr>
        <a:xfrm>
          <a:off x="0" y="1893630"/>
          <a:ext cx="6628804" cy="561599"/>
        </a:xfrm>
        <a:prstGeom prst="roundRect">
          <a:avLst/>
        </a:prstGeom>
        <a:gradFill rotWithShape="0">
          <a:gsLst>
            <a:gs pos="0">
              <a:schemeClr val="accent2">
                <a:hueOff val="-1270408"/>
                <a:satOff val="6086"/>
                <a:lumOff val="5630"/>
                <a:alphaOff val="0"/>
                <a:tint val="96000"/>
                <a:lumMod val="100000"/>
              </a:schemeClr>
            </a:gs>
            <a:gs pos="78000">
              <a:schemeClr val="accent2">
                <a:hueOff val="-1270408"/>
                <a:satOff val="6086"/>
                <a:lumOff val="563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Rotary and the Covid 19 Pandemic</a:t>
          </a:r>
        </a:p>
      </dsp:txBody>
      <dsp:txXfrm>
        <a:off x="27415" y="1921045"/>
        <a:ext cx="6573974" cy="506769"/>
      </dsp:txXfrm>
    </dsp:sp>
    <dsp:sp modelId="{7D13FCFC-AEEA-4092-84F1-ADE81F32D5FD}">
      <dsp:nvSpPr>
        <dsp:cNvPr id="0" name=""/>
        <dsp:cNvSpPr/>
      </dsp:nvSpPr>
      <dsp:spPr>
        <a:xfrm>
          <a:off x="0" y="2524350"/>
          <a:ext cx="6628804" cy="561599"/>
        </a:xfrm>
        <a:prstGeom prst="roundRect">
          <a:avLst/>
        </a:prstGeom>
        <a:gradFill rotWithShape="0">
          <a:gsLst>
            <a:gs pos="0">
              <a:schemeClr val="accent2">
                <a:hueOff val="-1693878"/>
                <a:satOff val="8114"/>
                <a:lumOff val="7507"/>
                <a:alphaOff val="0"/>
                <a:tint val="96000"/>
                <a:lumMod val="100000"/>
              </a:schemeClr>
            </a:gs>
            <a:gs pos="78000">
              <a:schemeClr val="accent2">
                <a:hueOff val="-1693878"/>
                <a:satOff val="8114"/>
                <a:lumOff val="750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Mental health and recovery</a:t>
          </a:r>
        </a:p>
      </dsp:txBody>
      <dsp:txXfrm>
        <a:off x="27415" y="2551765"/>
        <a:ext cx="6573974" cy="506769"/>
      </dsp:txXfrm>
    </dsp:sp>
    <dsp:sp modelId="{30359DB5-5B99-46D8-8BFD-5587A36C797E}">
      <dsp:nvSpPr>
        <dsp:cNvPr id="0" name=""/>
        <dsp:cNvSpPr/>
      </dsp:nvSpPr>
      <dsp:spPr>
        <a:xfrm>
          <a:off x="0" y="3155070"/>
          <a:ext cx="6628804" cy="561599"/>
        </a:xfrm>
        <a:prstGeom prst="roundRect">
          <a:avLst/>
        </a:prstGeom>
        <a:gradFill rotWithShape="0">
          <a:gsLst>
            <a:gs pos="0">
              <a:schemeClr val="accent2">
                <a:hueOff val="-2117347"/>
                <a:satOff val="10143"/>
                <a:lumOff val="9384"/>
                <a:alphaOff val="0"/>
                <a:tint val="96000"/>
                <a:lumMod val="100000"/>
              </a:schemeClr>
            </a:gs>
            <a:gs pos="78000">
              <a:schemeClr val="accent2">
                <a:hueOff val="-2117347"/>
                <a:satOff val="10143"/>
                <a:lumOff val="93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Autism</a:t>
          </a:r>
        </a:p>
      </dsp:txBody>
      <dsp:txXfrm>
        <a:off x="27415" y="3182485"/>
        <a:ext cx="6573974" cy="506769"/>
      </dsp:txXfrm>
    </dsp:sp>
    <dsp:sp modelId="{DE99864D-04AF-4F77-95D8-134168F12CBC}">
      <dsp:nvSpPr>
        <dsp:cNvPr id="0" name=""/>
        <dsp:cNvSpPr/>
      </dsp:nvSpPr>
      <dsp:spPr>
        <a:xfrm>
          <a:off x="0" y="3785790"/>
          <a:ext cx="6628804" cy="561599"/>
        </a:xfrm>
        <a:prstGeom prst="roundRect">
          <a:avLst/>
        </a:prstGeom>
        <a:gradFill rotWithShape="0">
          <a:gsLst>
            <a:gs pos="0">
              <a:schemeClr val="accent2">
                <a:hueOff val="-2540817"/>
                <a:satOff val="12171"/>
                <a:lumOff val="11260"/>
                <a:alphaOff val="0"/>
                <a:tint val="96000"/>
                <a:lumMod val="100000"/>
              </a:schemeClr>
            </a:gs>
            <a:gs pos="78000">
              <a:schemeClr val="accent2">
                <a:hueOff val="-2540817"/>
                <a:satOff val="12171"/>
                <a:lumOff val="1126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Service animals</a:t>
          </a:r>
        </a:p>
      </dsp:txBody>
      <dsp:txXfrm>
        <a:off x="27415" y="3813205"/>
        <a:ext cx="6573974" cy="506769"/>
      </dsp:txXfrm>
    </dsp:sp>
    <dsp:sp modelId="{F64F1E34-A40B-461B-A6AB-38170ACB022B}">
      <dsp:nvSpPr>
        <dsp:cNvPr id="0" name=""/>
        <dsp:cNvSpPr/>
      </dsp:nvSpPr>
      <dsp:spPr>
        <a:xfrm>
          <a:off x="0" y="4416510"/>
          <a:ext cx="6628804" cy="5615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 . . and so much more!</a:t>
          </a:r>
        </a:p>
      </dsp:txBody>
      <dsp:txXfrm>
        <a:off x="27415" y="4443925"/>
        <a:ext cx="6573974"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realcountryhv.com/" TargetMode="External"/><Relationship Id="rId2" Type="http://schemas.openxmlformats.org/officeDocument/2006/relationships/hyperlink" Target="http://www.radiorotary.org/cms/www.wbpmfm.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breaker.audio/radiorotary" TargetMode="External"/><Relationship Id="rId13" Type="http://schemas.openxmlformats.org/officeDocument/2006/relationships/hyperlink" Target="https://www.stitcher.com/podcast/anchor-podcasts/radiorotary" TargetMode="External"/><Relationship Id="rId3" Type="http://schemas.openxmlformats.org/officeDocument/2006/relationships/hyperlink" Target="https://www.google.com/podcasts?feed=aHR0cHM6Ly9hbmNob3IuZm0vcy81NGQxYjg4L3BvZGNhc3QvcnNz" TargetMode="External"/><Relationship Id="rId7" Type="http://schemas.openxmlformats.org/officeDocument/2006/relationships/hyperlink" Target="https://l.facebook.com/l.php?u=https%3A%2F%2Fplay.radiopublic.com%2Fradiorotary-85n3Dz&amp;h=AT3E1834nW7Uf-KKG9M1SmXJxKJCNe9x5yw9klGm-Zy7Ds5ZArurZHZkFHisjHtalNb_0HQVAsn8NDup2oxddlE0XmjfBXwgxGkx1w785YOvP5LCgOyYlPH85kle-z-sICSHRnrDjenZ2tKIZB96CIM" TargetMode="External"/><Relationship Id="rId12" Type="http://schemas.openxmlformats.org/officeDocument/2006/relationships/hyperlink" Target="https://www.podbean.com/podcast-detail/9a4jb-71b94/RadioRotary-Podcast" TargetMode="External"/><Relationship Id="rId2" Type="http://schemas.openxmlformats.org/officeDocument/2006/relationships/hyperlink" Target="https://itunes.apple.com/us/podcast/radiorotary/id1412396239?mt=2" TargetMode="External"/><Relationship Id="rId1" Type="http://schemas.openxmlformats.org/officeDocument/2006/relationships/slideLayout" Target="../slideLayouts/slideLayout2.xml"/><Relationship Id="rId6" Type="http://schemas.openxmlformats.org/officeDocument/2006/relationships/hyperlink" Target="https://anchor.fm/radiorotary" TargetMode="External"/><Relationship Id="rId11" Type="http://schemas.openxmlformats.org/officeDocument/2006/relationships/hyperlink" Target="https://overcast.fm/itunes1412396239/radiorotary" TargetMode="External"/><Relationship Id="rId5" Type="http://schemas.openxmlformats.org/officeDocument/2006/relationships/hyperlink" Target="https://l.facebook.com/l.php?u=https%3A%2F%2Fwww.stitcher.com%2Fpodcast%2Fanchor-podcasts%2Fradiorotary&amp;h=AT2GILqt1ZKQXdvVtqvGMbu_kxUJHZCfHNo0HLytYo_1SBIvpjBOvg2in627hn3xWKmLi1jO27hXKMoLHvoYD-gO-Vl9wejENBZif4AFV25uWRQ0DYH7YcCvrZa769Vsr6H0yPo9Hh-SqUkNxUAHUbo" TargetMode="External"/><Relationship Id="rId10" Type="http://schemas.openxmlformats.org/officeDocument/2006/relationships/hyperlink" Target="https://castbox.fm/channel/id1376565" TargetMode="External"/><Relationship Id="rId4" Type="http://schemas.openxmlformats.org/officeDocument/2006/relationships/hyperlink" Target="https://l.facebook.com/l.php?u=https%3A%2F%2Fopen.spotify.com%2Fshow%2F5OxiufAMMo49dh5bvorVG9&amp;h=AT3viApak0R4Bw-IVSNderE_juNzN426HdvuZ2ZhTK72r8cZMNZ2D8qNtyy8QZWysYZJ6FltkT6fO8WkINSq2vFqDB8ZcejIb1NEna-bu_y63nIES1vFn1YEc8gA4-rKrHV2knR8XB9U1tY4RnI8duY" TargetMode="External"/><Relationship Id="rId9" Type="http://schemas.openxmlformats.org/officeDocument/2006/relationships/hyperlink" Target="https://pca.st/Qdxz"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1rzF-3SU-UA?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realcountryhv.com/" TargetMode="External"/><Relationship Id="rId2" Type="http://schemas.openxmlformats.org/officeDocument/2006/relationships/hyperlink" Target="http://www.wbpmfm.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breaker.audio/radiorotary" TargetMode="External"/><Relationship Id="rId13" Type="http://schemas.openxmlformats.org/officeDocument/2006/relationships/hyperlink" Target="https://www.stitcher.com/podcast/anchor-podcasts/radiorotary" TargetMode="External"/><Relationship Id="rId3" Type="http://schemas.openxmlformats.org/officeDocument/2006/relationships/hyperlink" Target="https://www.google.com/podcasts?feed=aHR0cHM6Ly9hbmNob3IuZm0vcy81NGQxYjg4L3BvZGNhc3QvcnNz" TargetMode="External"/><Relationship Id="rId7" Type="http://schemas.openxmlformats.org/officeDocument/2006/relationships/hyperlink" Target="https://l.facebook.com/l.php?u=https%3A%2F%2Fplay.radiopublic.com%2Fradiorotary-85n3Dz&amp;h=AT3E1834nW7Uf-KKG9M1SmXJxKJCNe9x5yw9klGm-Zy7Ds5ZArurZHZkFHisjHtalNb_0HQVAsn8NDup2oxddlE0XmjfBXwgxGkx1w785YOvP5LCgOyYlPH85kle-z-sICSHRnrDjenZ2tKIZB96CIM" TargetMode="External"/><Relationship Id="rId12" Type="http://schemas.openxmlformats.org/officeDocument/2006/relationships/hyperlink" Target="https://www.podbean.com/podcast-detail/9a4jb-71b94/RadioRotary-Podcast" TargetMode="External"/><Relationship Id="rId2" Type="http://schemas.openxmlformats.org/officeDocument/2006/relationships/hyperlink" Target="https://itunes.apple.com/us/podcast/radiorotary/id1412396239?mt=2" TargetMode="External"/><Relationship Id="rId1" Type="http://schemas.openxmlformats.org/officeDocument/2006/relationships/slideLayout" Target="../slideLayouts/slideLayout2.xml"/><Relationship Id="rId6" Type="http://schemas.openxmlformats.org/officeDocument/2006/relationships/hyperlink" Target="https://anchor.fm/radiorotary" TargetMode="External"/><Relationship Id="rId11" Type="http://schemas.openxmlformats.org/officeDocument/2006/relationships/hyperlink" Target="https://overcast.fm/itunes1412396239/radiorotary" TargetMode="External"/><Relationship Id="rId5" Type="http://schemas.openxmlformats.org/officeDocument/2006/relationships/hyperlink" Target="https://l.facebook.com/l.php?u=https%3A%2F%2Fwww.stitcher.com%2Fpodcast%2Fanchor-podcasts%2Fradiorotary&amp;h=AT2GILqt1ZKQXdvVtqvGMbu_kxUJHZCfHNo0HLytYo_1SBIvpjBOvg2in627hn3xWKmLi1jO27hXKMoLHvoYD-gO-Vl9wejENBZif4AFV25uWRQ0DYH7YcCvrZa769Vsr6H0yPo9Hh-SqUkNxUAHUbo" TargetMode="External"/><Relationship Id="rId10" Type="http://schemas.openxmlformats.org/officeDocument/2006/relationships/hyperlink" Target="https://castbox.fm/channel/id1376565" TargetMode="External"/><Relationship Id="rId4" Type="http://schemas.openxmlformats.org/officeDocument/2006/relationships/hyperlink" Target="https://l.facebook.com/l.php?u=https%3A%2F%2Fopen.spotify.com%2Fshow%2F5OxiufAMMo49dh5bvorVG9&amp;h=AT3viApak0R4Bw-IVSNderE_juNzN426HdvuZ2ZhTK72r8cZMNZ2D8qNtyy8QZWysYZJ6FltkT6fO8WkINSq2vFqDB8ZcejIb1NEna-bu_y63nIES1vFn1YEc8gA4-rKrHV2knR8XB9U1tY4RnI8duY" TargetMode="External"/><Relationship Id="rId9" Type="http://schemas.openxmlformats.org/officeDocument/2006/relationships/hyperlink" Target="https://pca.st/Qdxz"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ED7-F4DB-48F6-9B58-CCFACF5B650A}"/>
              </a:ext>
            </a:extLst>
          </p:cNvPr>
          <p:cNvSpPr>
            <a:spLocks noGrp="1"/>
          </p:cNvSpPr>
          <p:nvPr>
            <p:ph type="ctrTitle"/>
          </p:nvPr>
        </p:nvSpPr>
        <p:spPr>
          <a:xfrm>
            <a:off x="4974337" y="1265314"/>
            <a:ext cx="4299666" cy="3249131"/>
          </a:xfrm>
        </p:spPr>
        <p:txBody>
          <a:bodyPr>
            <a:normAutofit/>
          </a:bodyPr>
          <a:lstStyle/>
          <a:p>
            <a:pPr algn="l"/>
            <a:r>
              <a:rPr lang="en-US" dirty="0"/>
              <a:t>Welcome to Red Hook Rotary Club!</a:t>
            </a:r>
          </a:p>
        </p:txBody>
      </p:sp>
      <p:sp>
        <p:nvSpPr>
          <p:cNvPr id="3" name="Subtitle 2">
            <a:extLst>
              <a:ext uri="{FF2B5EF4-FFF2-40B4-BE49-F238E27FC236}">
                <a16:creationId xmlns:a16="http://schemas.microsoft.com/office/drawing/2014/main" id="{7417B546-4B5F-4823-9C3D-72515C2E6871}"/>
              </a:ext>
            </a:extLst>
          </p:cNvPr>
          <p:cNvSpPr>
            <a:spLocks noGrp="1"/>
          </p:cNvSpPr>
          <p:nvPr>
            <p:ph type="subTitle" idx="1"/>
          </p:nvPr>
        </p:nvSpPr>
        <p:spPr>
          <a:xfrm>
            <a:off x="4974336" y="4920342"/>
            <a:ext cx="4299666" cy="758512"/>
          </a:xfrm>
        </p:spPr>
        <p:txBody>
          <a:bodyPr>
            <a:noAutofit/>
          </a:bodyPr>
          <a:lstStyle/>
          <a:p>
            <a:pPr algn="l">
              <a:lnSpc>
                <a:spcPct val="90000"/>
              </a:lnSpc>
            </a:pPr>
            <a:r>
              <a:rPr lang="en-US" sz="2400" dirty="0">
                <a:solidFill>
                  <a:srgbClr val="FF0000"/>
                </a:solidFill>
              </a:rPr>
              <a:t>Since 1955, dedicated to Service Above Self!</a:t>
            </a:r>
          </a:p>
          <a:p>
            <a:pPr algn="l">
              <a:lnSpc>
                <a:spcPct val="90000"/>
              </a:lnSpc>
            </a:pPr>
            <a:r>
              <a:rPr lang="en-US" sz="2400" dirty="0">
                <a:solidFill>
                  <a:srgbClr val="FF0000"/>
                </a:solidFill>
              </a:rPr>
              <a:t>www.redhookrotaryclub.org</a:t>
            </a:r>
          </a:p>
        </p:txBody>
      </p:sp>
      <p:sp>
        <p:nvSpPr>
          <p:cNvPr id="71" name="Isosceles Triangle 70">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Rotary Masterbrand-Rotary Club Supplies - Russell Hampton Company">
            <a:extLst>
              <a:ext uri="{FF2B5EF4-FFF2-40B4-BE49-F238E27FC236}">
                <a16:creationId xmlns:a16="http://schemas.microsoft.com/office/drawing/2014/main" id="{2BB8FDEF-37D2-4434-9335-2CDE68AD70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8604" y="1550139"/>
            <a:ext cx="3765692" cy="376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66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2B4A-CD2B-4857-9A62-346E4E3402B4}"/>
              </a:ext>
            </a:extLst>
          </p:cNvPr>
          <p:cNvSpPr>
            <a:spLocks noGrp="1"/>
          </p:cNvSpPr>
          <p:nvPr>
            <p:ph type="title"/>
          </p:nvPr>
        </p:nvSpPr>
        <p:spPr/>
        <p:txBody>
          <a:bodyPr>
            <a:noAutofit/>
          </a:bodyPr>
          <a:lstStyle/>
          <a:p>
            <a:r>
              <a:rPr lang="en-US" sz="2800" dirty="0" err="1">
                <a:solidFill>
                  <a:schemeClr val="tx1"/>
                </a:solidFill>
              </a:rPr>
              <a:t>Franceska</a:t>
            </a:r>
            <a:r>
              <a:rPr lang="en-US" sz="2800" dirty="0">
                <a:solidFill>
                  <a:schemeClr val="tx1"/>
                </a:solidFill>
              </a:rPr>
              <a:t> </a:t>
            </a:r>
            <a:r>
              <a:rPr lang="en-US" sz="2800" dirty="0" err="1">
                <a:solidFill>
                  <a:schemeClr val="tx1"/>
                </a:solidFill>
              </a:rPr>
              <a:t>Macsali-Urbin</a:t>
            </a:r>
            <a:r>
              <a:rPr lang="en-US" sz="2800" dirty="0">
                <a:solidFill>
                  <a:schemeClr val="tx1"/>
                </a:solidFill>
              </a:rPr>
              <a:t>, Site Manager for the Franklin D. Roosevelt Home and Museum and Eleanor Roosevelt’s Val-kill national historic sites in Hyde Park. In recognition of Women’s History Month, </a:t>
            </a:r>
            <a:r>
              <a:rPr lang="en-US" sz="2800" dirty="0" err="1">
                <a:solidFill>
                  <a:schemeClr val="tx1"/>
                </a:solidFill>
              </a:rPr>
              <a:t>Franceska’s</a:t>
            </a:r>
            <a:r>
              <a:rPr lang="en-US" sz="2800" dirty="0">
                <a:solidFill>
                  <a:schemeClr val="tx1"/>
                </a:solidFill>
              </a:rPr>
              <a:t> presentation was “Eleanor Roosevelt: The Evolution of a Woman Activist.” </a:t>
            </a:r>
          </a:p>
        </p:txBody>
      </p:sp>
      <p:pic>
        <p:nvPicPr>
          <p:cNvPr id="9218" name="Picture 2">
            <a:extLst>
              <a:ext uri="{FF2B5EF4-FFF2-40B4-BE49-F238E27FC236}">
                <a16:creationId xmlns:a16="http://schemas.microsoft.com/office/drawing/2014/main" id="{2111148F-CC36-4049-BFCD-53BAF8CAD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7374" y="3314685"/>
            <a:ext cx="4500678" cy="337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81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7EAE-FB1B-499A-8EFE-725368379056}"/>
              </a:ext>
            </a:extLst>
          </p:cNvPr>
          <p:cNvSpPr>
            <a:spLocks noGrp="1"/>
          </p:cNvSpPr>
          <p:nvPr>
            <p:ph type="title"/>
          </p:nvPr>
        </p:nvSpPr>
        <p:spPr/>
        <p:txBody>
          <a:bodyPr/>
          <a:lstStyle/>
          <a:p>
            <a:r>
              <a:rPr lang="en-US" dirty="0"/>
              <a:t>And we are still having guest speakers during our Zoom meetings!</a:t>
            </a:r>
          </a:p>
        </p:txBody>
      </p:sp>
      <p:sp>
        <p:nvSpPr>
          <p:cNvPr id="3" name="Content Placeholder 2">
            <a:extLst>
              <a:ext uri="{FF2B5EF4-FFF2-40B4-BE49-F238E27FC236}">
                <a16:creationId xmlns:a16="http://schemas.microsoft.com/office/drawing/2014/main" id="{633BE9DB-B566-47FD-A78D-69792D14629F}"/>
              </a:ext>
            </a:extLst>
          </p:cNvPr>
          <p:cNvSpPr>
            <a:spLocks noGrp="1"/>
          </p:cNvSpPr>
          <p:nvPr>
            <p:ph idx="1"/>
          </p:nvPr>
        </p:nvSpPr>
        <p:spPr/>
        <p:txBody>
          <a:bodyPr>
            <a:normAutofit/>
          </a:bodyPr>
          <a:lstStyle/>
          <a:p>
            <a:pPr marL="0" indent="0">
              <a:buNone/>
            </a:pPr>
            <a:r>
              <a:rPr lang="en-US" sz="4000" dirty="0"/>
              <a:t>We are involved in many service projects in the Red Hook community and around the world, living each day by Rotary’s motto of Service Above Self.</a:t>
            </a:r>
          </a:p>
        </p:txBody>
      </p:sp>
    </p:spTree>
    <p:extLst>
      <p:ext uri="{BB962C8B-B14F-4D97-AF65-F5344CB8AC3E}">
        <p14:creationId xmlns:p14="http://schemas.microsoft.com/office/powerpoint/2010/main" val="378304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8AFC-9230-4C03-83D0-2EEFB80F7109}"/>
              </a:ext>
            </a:extLst>
          </p:cNvPr>
          <p:cNvSpPr>
            <a:spLocks noGrp="1"/>
          </p:cNvSpPr>
          <p:nvPr>
            <p:ph type="title"/>
          </p:nvPr>
        </p:nvSpPr>
        <p:spPr>
          <a:xfrm>
            <a:off x="676746" y="609600"/>
            <a:ext cx="3729076" cy="2292322"/>
          </a:xfrm>
        </p:spPr>
        <p:txBody>
          <a:bodyPr anchor="ctr">
            <a:normAutofit fontScale="90000"/>
          </a:bodyPr>
          <a:lstStyle/>
          <a:p>
            <a:pPr>
              <a:lnSpc>
                <a:spcPct val="90000"/>
              </a:lnSpc>
            </a:pPr>
            <a:r>
              <a:rPr lang="en-US" dirty="0"/>
              <a:t>We are proud to host international youth exchange students every year</a:t>
            </a:r>
            <a:r>
              <a:rPr lang="en-US" sz="2000" dirty="0"/>
              <a:t>!</a:t>
            </a:r>
          </a:p>
        </p:txBody>
      </p:sp>
      <p:sp>
        <p:nvSpPr>
          <p:cNvPr id="3" name="Content Placeholder 2">
            <a:extLst>
              <a:ext uri="{FF2B5EF4-FFF2-40B4-BE49-F238E27FC236}">
                <a16:creationId xmlns:a16="http://schemas.microsoft.com/office/drawing/2014/main" id="{40BCF907-1908-4226-935D-49D9F93D8BFF}"/>
              </a:ext>
            </a:extLst>
          </p:cNvPr>
          <p:cNvSpPr>
            <a:spLocks noGrp="1"/>
          </p:cNvSpPr>
          <p:nvPr>
            <p:ph idx="1"/>
          </p:nvPr>
        </p:nvSpPr>
        <p:spPr>
          <a:xfrm>
            <a:off x="685167" y="3429000"/>
            <a:ext cx="3720916" cy="2292322"/>
          </a:xfrm>
        </p:spPr>
        <p:txBody>
          <a:bodyPr>
            <a:noAutofit/>
          </a:bodyPr>
          <a:lstStyle/>
          <a:p>
            <a:pPr marL="0" indent="0">
              <a:buNone/>
            </a:pPr>
            <a:r>
              <a:rPr lang="en-US" sz="3200" dirty="0"/>
              <a:t>We have welcomed students from overseas and have sent Red Hook students around the world!</a:t>
            </a:r>
          </a:p>
        </p:txBody>
      </p:sp>
      <p:pic>
        <p:nvPicPr>
          <p:cNvPr id="10242" name="Picture 2">
            <a:extLst>
              <a:ext uri="{FF2B5EF4-FFF2-40B4-BE49-F238E27FC236}">
                <a16:creationId xmlns:a16="http://schemas.microsoft.com/office/drawing/2014/main" id="{F9F4A8CD-4E25-4D2F-ABF4-2526AE920F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035" y="692470"/>
            <a:ext cx="4602747" cy="496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EA715B-E767-44C1-A9C9-2021961DFC45}"/>
              </a:ext>
            </a:extLst>
          </p:cNvPr>
          <p:cNvSpPr>
            <a:spLocks noGrp="1"/>
          </p:cNvSpPr>
          <p:nvPr>
            <p:ph type="title"/>
          </p:nvPr>
        </p:nvSpPr>
        <p:spPr>
          <a:xfrm>
            <a:off x="652481" y="1382486"/>
            <a:ext cx="3547581" cy="4093028"/>
          </a:xfrm>
        </p:spPr>
        <p:txBody>
          <a:bodyPr anchor="ctr">
            <a:normAutofit/>
          </a:bodyPr>
          <a:lstStyle/>
          <a:p>
            <a:r>
              <a:rPr lang="en-US" sz="4400" dirty="0"/>
              <a:t>Students have come to us from, or have gone to . . .</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ABDE1E8D-2CFC-46DF-A506-D8D62F3FCDCE}"/>
              </a:ext>
            </a:extLst>
          </p:cNvPr>
          <p:cNvGraphicFramePr>
            <a:graphicFrameLocks noGrp="1"/>
          </p:cNvGraphicFramePr>
          <p:nvPr>
            <p:ph idx="1"/>
            <p:extLst>
              <p:ext uri="{D42A27DB-BD31-4B8C-83A1-F6EECF244321}">
                <p14:modId xmlns:p14="http://schemas.microsoft.com/office/powerpoint/2010/main" val="110041770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4909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4C12-3478-4587-85E0-AA76467FD763}"/>
              </a:ext>
            </a:extLst>
          </p:cNvPr>
          <p:cNvSpPr>
            <a:spLocks noGrp="1"/>
          </p:cNvSpPr>
          <p:nvPr>
            <p:ph type="title"/>
          </p:nvPr>
        </p:nvSpPr>
        <p:spPr/>
        <p:txBody>
          <a:bodyPr>
            <a:normAutofit fontScale="90000"/>
          </a:bodyPr>
          <a:lstStyle/>
          <a:p>
            <a:r>
              <a:rPr lang="en-US" dirty="0"/>
              <a:t>By supporting Youth Exchange, we support better understanding among people!</a:t>
            </a:r>
          </a:p>
        </p:txBody>
      </p:sp>
      <p:pic>
        <p:nvPicPr>
          <p:cNvPr id="11266" name="Picture 2">
            <a:extLst>
              <a:ext uri="{FF2B5EF4-FFF2-40B4-BE49-F238E27FC236}">
                <a16:creationId xmlns:a16="http://schemas.microsoft.com/office/drawing/2014/main" id="{FA749882-7718-48CA-BBA9-D008270378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8195" y="2019074"/>
            <a:ext cx="2336006" cy="175200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659413A7-1FD5-48B6-A6AB-6EBCF3DDC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57" y="1988458"/>
            <a:ext cx="1782621" cy="17826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7128705-0536-4E5F-BEB2-ED1B98621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134" y="1971903"/>
            <a:ext cx="1385123" cy="184683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981ABDAE-36D5-4DCC-8FA9-4C9EE0590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263" y="1988458"/>
            <a:ext cx="2376828" cy="178262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A6AC650A-3D32-451D-AF04-D5047B7CD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95" y="3812583"/>
            <a:ext cx="2368662" cy="157983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11C3B433-536E-414F-8758-4A0E2C87D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513" y="3812583"/>
            <a:ext cx="1184879" cy="1579839"/>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a:extLst>
              <a:ext uri="{FF2B5EF4-FFF2-40B4-BE49-F238E27FC236}">
                <a16:creationId xmlns:a16="http://schemas.microsoft.com/office/drawing/2014/main" id="{4AC8BE03-ADD5-41EB-B8F3-9CAB4F938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112" y="3829137"/>
            <a:ext cx="2118859" cy="158694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a:extLst>
              <a:ext uri="{FF2B5EF4-FFF2-40B4-BE49-F238E27FC236}">
                <a16:creationId xmlns:a16="http://schemas.microsoft.com/office/drawing/2014/main" id="{4549FA5C-49CD-4848-A8A0-6990CF3DDA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8774" y="3829137"/>
            <a:ext cx="1912941" cy="255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9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anim calcmode="lin" valueType="num">
                                      <p:cBhvr additive="base">
                                        <p:cTn id="19" dur="500" fill="hold"/>
                                        <p:tgtEl>
                                          <p:spTgt spid="11270"/>
                                        </p:tgtEl>
                                        <p:attrNameLst>
                                          <p:attrName>ppt_x</p:attrName>
                                        </p:attrNameLst>
                                      </p:cBhvr>
                                      <p:tavLst>
                                        <p:tav tm="0">
                                          <p:val>
                                            <p:strVal val="#ppt_x"/>
                                          </p:val>
                                        </p:tav>
                                        <p:tav tm="100000">
                                          <p:val>
                                            <p:strVal val="#ppt_x"/>
                                          </p:val>
                                        </p:tav>
                                      </p:tavLst>
                                    </p:anim>
                                    <p:anim calcmode="lin" valueType="num">
                                      <p:cBhvr additive="base">
                                        <p:cTn id="20"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74"/>
                                        </p:tgtEl>
                                        <p:attrNameLst>
                                          <p:attrName>style.visibility</p:attrName>
                                        </p:attrNameLst>
                                      </p:cBhvr>
                                      <p:to>
                                        <p:strVal val="visible"/>
                                      </p:to>
                                    </p:set>
                                    <p:anim calcmode="lin" valueType="num">
                                      <p:cBhvr additive="base">
                                        <p:cTn id="25" dur="500" fill="hold"/>
                                        <p:tgtEl>
                                          <p:spTgt spid="11274"/>
                                        </p:tgtEl>
                                        <p:attrNameLst>
                                          <p:attrName>ppt_x</p:attrName>
                                        </p:attrNameLst>
                                      </p:cBhvr>
                                      <p:tavLst>
                                        <p:tav tm="0">
                                          <p:val>
                                            <p:strVal val="#ppt_x"/>
                                          </p:val>
                                        </p:tav>
                                        <p:tav tm="100000">
                                          <p:val>
                                            <p:strVal val="#ppt_x"/>
                                          </p:val>
                                        </p:tav>
                                      </p:tavLst>
                                    </p:anim>
                                    <p:anim calcmode="lin" valueType="num">
                                      <p:cBhvr additive="base">
                                        <p:cTn id="2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76"/>
                                        </p:tgtEl>
                                        <p:attrNameLst>
                                          <p:attrName>style.visibility</p:attrName>
                                        </p:attrNameLst>
                                      </p:cBhvr>
                                      <p:to>
                                        <p:strVal val="visible"/>
                                      </p:to>
                                    </p:set>
                                    <p:anim calcmode="lin" valueType="num">
                                      <p:cBhvr additive="base">
                                        <p:cTn id="31" dur="500" fill="hold"/>
                                        <p:tgtEl>
                                          <p:spTgt spid="11276"/>
                                        </p:tgtEl>
                                        <p:attrNameLst>
                                          <p:attrName>ppt_x</p:attrName>
                                        </p:attrNameLst>
                                      </p:cBhvr>
                                      <p:tavLst>
                                        <p:tav tm="0">
                                          <p:val>
                                            <p:strVal val="#ppt_x"/>
                                          </p:val>
                                        </p:tav>
                                        <p:tav tm="100000">
                                          <p:val>
                                            <p:strVal val="#ppt_x"/>
                                          </p:val>
                                        </p:tav>
                                      </p:tavLst>
                                    </p:anim>
                                    <p:anim calcmode="lin" valueType="num">
                                      <p:cBhvr additive="base">
                                        <p:cTn id="3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78"/>
                                        </p:tgtEl>
                                        <p:attrNameLst>
                                          <p:attrName>style.visibility</p:attrName>
                                        </p:attrNameLst>
                                      </p:cBhvr>
                                      <p:to>
                                        <p:strVal val="visible"/>
                                      </p:to>
                                    </p:set>
                                    <p:anim calcmode="lin" valueType="num">
                                      <p:cBhvr additive="base">
                                        <p:cTn id="37" dur="500" fill="hold"/>
                                        <p:tgtEl>
                                          <p:spTgt spid="11278"/>
                                        </p:tgtEl>
                                        <p:attrNameLst>
                                          <p:attrName>ppt_x</p:attrName>
                                        </p:attrNameLst>
                                      </p:cBhvr>
                                      <p:tavLst>
                                        <p:tav tm="0">
                                          <p:val>
                                            <p:strVal val="#ppt_x"/>
                                          </p:val>
                                        </p:tav>
                                        <p:tav tm="100000">
                                          <p:val>
                                            <p:strVal val="#ppt_x"/>
                                          </p:val>
                                        </p:tav>
                                      </p:tavLst>
                                    </p:anim>
                                    <p:anim calcmode="lin" valueType="num">
                                      <p:cBhvr additive="base">
                                        <p:cTn id="38"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280"/>
                                        </p:tgtEl>
                                        <p:attrNameLst>
                                          <p:attrName>style.visibility</p:attrName>
                                        </p:attrNameLst>
                                      </p:cBhvr>
                                      <p:to>
                                        <p:strVal val="visible"/>
                                      </p:to>
                                    </p:set>
                                    <p:anim calcmode="lin" valueType="num">
                                      <p:cBhvr additive="base">
                                        <p:cTn id="43" dur="500" fill="hold"/>
                                        <p:tgtEl>
                                          <p:spTgt spid="11280"/>
                                        </p:tgtEl>
                                        <p:attrNameLst>
                                          <p:attrName>ppt_x</p:attrName>
                                        </p:attrNameLst>
                                      </p:cBhvr>
                                      <p:tavLst>
                                        <p:tav tm="0">
                                          <p:val>
                                            <p:strVal val="#ppt_x"/>
                                          </p:val>
                                        </p:tav>
                                        <p:tav tm="100000">
                                          <p:val>
                                            <p:strVal val="#ppt_x"/>
                                          </p:val>
                                        </p:tav>
                                      </p:tavLst>
                                    </p:anim>
                                    <p:anim calcmode="lin" valueType="num">
                                      <p:cBhvr additive="base">
                                        <p:cTn id="44"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282"/>
                                        </p:tgtEl>
                                        <p:attrNameLst>
                                          <p:attrName>style.visibility</p:attrName>
                                        </p:attrNameLst>
                                      </p:cBhvr>
                                      <p:to>
                                        <p:strVal val="visible"/>
                                      </p:to>
                                    </p:set>
                                    <p:anim calcmode="lin" valueType="num">
                                      <p:cBhvr additive="base">
                                        <p:cTn id="49" dur="500" fill="hold"/>
                                        <p:tgtEl>
                                          <p:spTgt spid="11282"/>
                                        </p:tgtEl>
                                        <p:attrNameLst>
                                          <p:attrName>ppt_x</p:attrName>
                                        </p:attrNameLst>
                                      </p:cBhvr>
                                      <p:tavLst>
                                        <p:tav tm="0">
                                          <p:val>
                                            <p:strVal val="#ppt_x"/>
                                          </p:val>
                                        </p:tav>
                                        <p:tav tm="100000">
                                          <p:val>
                                            <p:strVal val="#ppt_x"/>
                                          </p:val>
                                        </p:tav>
                                      </p:tavLst>
                                    </p:anim>
                                    <p:anim calcmode="lin" valueType="num">
                                      <p:cBhvr additive="base">
                                        <p:cTn id="50"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24CBFF3-B68C-429C-A28A-6692752CEF04}"/>
              </a:ext>
            </a:extLst>
          </p:cNvPr>
          <p:cNvSpPr>
            <a:spLocks noGrp="1"/>
          </p:cNvSpPr>
          <p:nvPr>
            <p:ph type="title"/>
          </p:nvPr>
        </p:nvSpPr>
        <p:spPr>
          <a:xfrm>
            <a:off x="4974337" y="1265314"/>
            <a:ext cx="4299666" cy="3249131"/>
          </a:xfrm>
        </p:spPr>
        <p:txBody>
          <a:bodyPr vert="horz" lIns="91440" tIns="45720" rIns="91440" bIns="45720" rtlCol="0" anchor="b">
            <a:normAutofit/>
          </a:bodyPr>
          <a:lstStyle/>
          <a:p>
            <a:pPr>
              <a:lnSpc>
                <a:spcPct val="90000"/>
              </a:lnSpc>
            </a:pPr>
            <a:r>
              <a:rPr lang="en-US" sz="3800" kern="1200" dirty="0">
                <a:solidFill>
                  <a:schemeClr val="accent1"/>
                </a:solidFill>
                <a:latin typeface="+mj-lt"/>
                <a:ea typeface="+mj-ea"/>
                <a:cs typeface="+mj-cs"/>
              </a:rPr>
              <a:t>Speaking of youth, we are proud sponsors of the Red Hook High School Interact Club</a:t>
            </a:r>
          </a:p>
        </p:txBody>
      </p:sp>
      <p:sp>
        <p:nvSpPr>
          <p:cNvPr id="83" name="Isosceles Triangle 82">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2290" name="Picture 2" descr="Interact Club / Welcome">
            <a:extLst>
              <a:ext uri="{FF2B5EF4-FFF2-40B4-BE49-F238E27FC236}">
                <a16:creationId xmlns:a16="http://schemas.microsoft.com/office/drawing/2014/main" id="{B78C206F-0CB0-4A1E-B711-6EB117D653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88604" y="1550139"/>
            <a:ext cx="3765692" cy="376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45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3316" name="Picture 4" descr="Image may contain: 9 people, people smiling">
            <a:extLst>
              <a:ext uri="{FF2B5EF4-FFF2-40B4-BE49-F238E27FC236}">
                <a16:creationId xmlns:a16="http://schemas.microsoft.com/office/drawing/2014/main" id="{523C12A2-E0D1-4F38-9E8A-42882C43176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17" t="18280" r="2" b="20464"/>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FFC798-FC11-4C66-9451-575C426B7D4A}"/>
              </a:ext>
            </a:extLst>
          </p:cNvPr>
          <p:cNvSpPr>
            <a:spLocks noGrp="1"/>
          </p:cNvSpPr>
          <p:nvPr>
            <p:ph type="title"/>
          </p:nvPr>
        </p:nvSpPr>
        <p:spPr>
          <a:xfrm>
            <a:off x="668867" y="1678666"/>
            <a:ext cx="4088190" cy="3415848"/>
          </a:xfrm>
        </p:spPr>
        <p:txBody>
          <a:bodyPr vert="horz" lIns="91440" tIns="45720" rIns="91440" bIns="45720" rtlCol="0" anchor="b">
            <a:normAutofit/>
          </a:bodyPr>
          <a:lstStyle/>
          <a:p>
            <a:pPr algn="r">
              <a:lnSpc>
                <a:spcPct val="90000"/>
              </a:lnSpc>
            </a:pPr>
            <a:r>
              <a:rPr lang="en-US" sz="3200" dirty="0"/>
              <a:t>Our Interact Club members have devoted themselves to sponsoring ShelterBox emergency relief tents and kits</a:t>
            </a:r>
          </a:p>
        </p:txBody>
      </p:sp>
      <p:cxnSp>
        <p:nvCxnSpPr>
          <p:cNvPr id="85" name="Straight Connector 8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5895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4338" name="Picture 2">
            <a:extLst>
              <a:ext uri="{FF2B5EF4-FFF2-40B4-BE49-F238E27FC236}">
                <a16:creationId xmlns:a16="http://schemas.microsoft.com/office/drawing/2014/main" id="{23621695-653A-4C4E-9CDC-6529358DCC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239" t="909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3A07E0-80F8-41D7-92D5-2A85D7544DCE}"/>
              </a:ext>
            </a:extLst>
          </p:cNvPr>
          <p:cNvSpPr>
            <a:spLocks noGrp="1"/>
          </p:cNvSpPr>
          <p:nvPr>
            <p:ph type="title"/>
          </p:nvPr>
        </p:nvSpPr>
        <p:spPr>
          <a:xfrm>
            <a:off x="668867" y="1678666"/>
            <a:ext cx="4088190" cy="3687991"/>
          </a:xfrm>
        </p:spPr>
        <p:txBody>
          <a:bodyPr vert="horz" lIns="91440" tIns="45720" rIns="91440" bIns="45720" rtlCol="0" anchor="b">
            <a:normAutofit/>
          </a:bodyPr>
          <a:lstStyle/>
          <a:p>
            <a:pPr algn="r">
              <a:lnSpc>
                <a:spcPct val="90000"/>
              </a:lnSpc>
            </a:pPr>
            <a:r>
              <a:rPr lang="en-US" sz="4000" dirty="0"/>
              <a:t>They raise funds by baking pies in the high school home economics kitchen</a:t>
            </a:r>
          </a:p>
        </p:txBody>
      </p:sp>
      <p:cxnSp>
        <p:nvCxnSpPr>
          <p:cNvPr id="83" name="Straight Connector 8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2259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82D8-6351-42B4-A84C-3F895EC3C73B}"/>
              </a:ext>
            </a:extLst>
          </p:cNvPr>
          <p:cNvSpPr>
            <a:spLocks noGrp="1"/>
          </p:cNvSpPr>
          <p:nvPr>
            <p:ph type="title"/>
          </p:nvPr>
        </p:nvSpPr>
        <p:spPr/>
        <p:txBody>
          <a:bodyPr/>
          <a:lstStyle/>
          <a:p>
            <a:r>
              <a:rPr lang="en-US" dirty="0"/>
              <a:t>What is ShelterBox?</a:t>
            </a:r>
          </a:p>
        </p:txBody>
      </p:sp>
      <p:pic>
        <p:nvPicPr>
          <p:cNvPr id="15362" name="Picture 2" descr="ShelterBox contents - ShelterBox USA">
            <a:extLst>
              <a:ext uri="{FF2B5EF4-FFF2-40B4-BE49-F238E27FC236}">
                <a16:creationId xmlns:a16="http://schemas.microsoft.com/office/drawing/2014/main" id="{4B56A8EF-AE02-4234-9C84-CC0FE817DB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364" y="1930400"/>
            <a:ext cx="4406851" cy="3881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E299B1-D867-4757-9EC1-90B4E9FADA57}"/>
              </a:ext>
            </a:extLst>
          </p:cNvPr>
          <p:cNvSpPr/>
          <p:nvPr/>
        </p:nvSpPr>
        <p:spPr>
          <a:xfrm>
            <a:off x="5296214" y="2967335"/>
            <a:ext cx="3847785" cy="3539430"/>
          </a:xfrm>
          <a:prstGeom prst="rect">
            <a:avLst/>
          </a:prstGeom>
        </p:spPr>
        <p:txBody>
          <a:bodyPr wrap="square">
            <a:spAutoFit/>
          </a:bodyPr>
          <a:lstStyle/>
          <a:p>
            <a:r>
              <a:rPr lang="en-US" sz="2800" dirty="0">
                <a:solidFill>
                  <a:srgbClr val="6C6C6C"/>
                </a:solidFill>
                <a:latin typeface="Open Sans"/>
              </a:rPr>
              <a:t>ShelterBox works with disaster-hit families around the world, offering</a:t>
            </a:r>
          </a:p>
          <a:p>
            <a:r>
              <a:rPr lang="en-US" sz="2800" dirty="0">
                <a:solidFill>
                  <a:srgbClr val="6C6C6C"/>
                </a:solidFill>
                <a:latin typeface="Open Sans"/>
              </a:rPr>
              <a:t>emergency shelter and other essential items to support them in rebuilding their lives.</a:t>
            </a:r>
            <a:endParaRPr lang="en-US" sz="2800" dirty="0"/>
          </a:p>
        </p:txBody>
      </p:sp>
    </p:spTree>
    <p:extLst>
      <p:ext uri="{BB962C8B-B14F-4D97-AF65-F5344CB8AC3E}">
        <p14:creationId xmlns:p14="http://schemas.microsoft.com/office/powerpoint/2010/main" val="499046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C308317-07AA-43A0-BF70-754A85CF0EE4}"/>
              </a:ext>
            </a:extLst>
          </p:cNvPr>
          <p:cNvSpPr>
            <a:spLocks noGrp="1"/>
          </p:cNvSpPr>
          <p:nvPr>
            <p:ph type="title"/>
          </p:nvPr>
        </p:nvSpPr>
        <p:spPr>
          <a:xfrm>
            <a:off x="5380563" y="1153895"/>
            <a:ext cx="3893439" cy="4005926"/>
          </a:xfrm>
        </p:spPr>
        <p:txBody>
          <a:bodyPr vert="horz" lIns="91440" tIns="45720" rIns="91440" bIns="45720" rtlCol="0" anchor="b">
            <a:normAutofit/>
          </a:bodyPr>
          <a:lstStyle/>
          <a:p>
            <a:pPr algn="r">
              <a:lnSpc>
                <a:spcPct val="90000"/>
              </a:lnSpc>
            </a:pPr>
            <a:r>
              <a:rPr lang="en-US" sz="3200" dirty="0"/>
              <a:t>Our Interact Club members also foster world understanding by meeting teens from around the world at Rotary U.N. Day</a:t>
            </a:r>
          </a:p>
        </p:txBody>
      </p:sp>
      <p:pic>
        <p:nvPicPr>
          <p:cNvPr id="16388" name="Picture 4" descr="Image may contain: 10 people, people smiling">
            <a:extLst>
              <a:ext uri="{FF2B5EF4-FFF2-40B4-BE49-F238E27FC236}">
                <a16:creationId xmlns:a16="http://schemas.microsoft.com/office/drawing/2014/main" id="{1C7F130B-F471-4343-B560-1287AD4D5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9" r="2" b="2"/>
          <a:stretch/>
        </p:blipFill>
        <p:spPr bwMode="auto">
          <a:xfrm>
            <a:off x="332680" y="-1"/>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pic>
        <p:nvPicPr>
          <p:cNvPr id="16386" name="Picture 2" descr="Image may contain: 6 people, people smiling, people standing and shoes">
            <a:extLst>
              <a:ext uri="{FF2B5EF4-FFF2-40B4-BE49-F238E27FC236}">
                <a16:creationId xmlns:a16="http://schemas.microsoft.com/office/drawing/2014/main" id="{3C91E6D4-E6DB-4B61-9962-51B122ED09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 b="6350"/>
          <a:stretch/>
        </p:blipFill>
        <p:spPr bwMode="auto">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495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7C40-C9F3-43CC-9626-96FE30FD2B72}"/>
              </a:ext>
            </a:extLst>
          </p:cNvPr>
          <p:cNvSpPr>
            <a:spLocks noGrp="1"/>
          </p:cNvSpPr>
          <p:nvPr>
            <p:ph type="title"/>
          </p:nvPr>
        </p:nvSpPr>
        <p:spPr/>
        <p:txBody>
          <a:bodyPr>
            <a:normAutofit/>
          </a:bodyPr>
          <a:lstStyle/>
          <a:p>
            <a:r>
              <a:rPr lang="en-US" sz="5400" dirty="0"/>
              <a:t>What is Rotary?</a:t>
            </a:r>
          </a:p>
        </p:txBody>
      </p:sp>
      <p:sp>
        <p:nvSpPr>
          <p:cNvPr id="3" name="Content Placeholder 2">
            <a:extLst>
              <a:ext uri="{FF2B5EF4-FFF2-40B4-BE49-F238E27FC236}">
                <a16:creationId xmlns:a16="http://schemas.microsoft.com/office/drawing/2014/main" id="{0D95F68C-2CBB-4893-927F-6C9853776151}"/>
              </a:ext>
            </a:extLst>
          </p:cNvPr>
          <p:cNvSpPr>
            <a:spLocks noGrp="1"/>
          </p:cNvSpPr>
          <p:nvPr>
            <p:ph idx="1"/>
          </p:nvPr>
        </p:nvSpPr>
        <p:spPr/>
        <p:txBody>
          <a:bodyPr/>
          <a:lstStyle/>
          <a:p>
            <a:r>
              <a:rPr lang="en-US" sz="3200" dirty="0"/>
              <a:t>Rotary is a global network of 1.2 million neighbors, friends, leaders, and problem-solvers, in over 35,000 clubs worldwide,  who see a world where people unite and take action to create lasting change – across the globe, in our communities, and in ourselves.</a:t>
            </a:r>
          </a:p>
          <a:p>
            <a:endParaRPr lang="en-US" dirty="0"/>
          </a:p>
        </p:txBody>
      </p:sp>
    </p:spTree>
    <p:extLst>
      <p:ext uri="{BB962C8B-B14F-4D97-AF65-F5344CB8AC3E}">
        <p14:creationId xmlns:p14="http://schemas.microsoft.com/office/powerpoint/2010/main" val="196242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ED771EC-F7DA-4BF0-BB9C-07C757EA1AE9}"/>
              </a:ext>
            </a:extLst>
          </p:cNvPr>
          <p:cNvSpPr>
            <a:spLocks noGrp="1"/>
          </p:cNvSpPr>
          <p:nvPr>
            <p:ph type="title"/>
          </p:nvPr>
        </p:nvSpPr>
        <p:spPr>
          <a:xfrm>
            <a:off x="1600199" y="2895600"/>
            <a:ext cx="7673801" cy="785813"/>
          </a:xfrm>
        </p:spPr>
        <p:txBody>
          <a:bodyPr vert="horz" lIns="91440" tIns="45720" rIns="91440" bIns="45720" rtlCol="0" anchor="b">
            <a:normAutofit/>
          </a:bodyPr>
          <a:lstStyle/>
          <a:p>
            <a:pPr>
              <a:lnSpc>
                <a:spcPct val="90000"/>
              </a:lnSpc>
            </a:pPr>
            <a:r>
              <a:rPr lang="en-US" sz="4100" kern="1200" dirty="0">
                <a:solidFill>
                  <a:schemeClr val="accent1"/>
                </a:solidFill>
                <a:latin typeface="+mj-lt"/>
                <a:ea typeface="+mj-ea"/>
                <a:cs typeface="+mj-cs"/>
              </a:rPr>
              <a:t>We also proudly support RYLA</a:t>
            </a:r>
          </a:p>
        </p:txBody>
      </p:sp>
      <p:pic>
        <p:nvPicPr>
          <p:cNvPr id="17412" name="Picture 4" descr="RYLA (Rotary Youth Leadership Awards) | Rotary District 6440">
            <a:extLst>
              <a:ext uri="{FF2B5EF4-FFF2-40B4-BE49-F238E27FC236}">
                <a16:creationId xmlns:a16="http://schemas.microsoft.com/office/drawing/2014/main" id="{AFE0928E-DC29-4139-AD07-DD9CF4378B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13858" y="292550"/>
            <a:ext cx="6248399" cy="24179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D9E30C-60C8-458A-80B8-FC1A41BEA061}"/>
              </a:ext>
            </a:extLst>
          </p:cNvPr>
          <p:cNvSpPr/>
          <p:nvPr/>
        </p:nvSpPr>
        <p:spPr>
          <a:xfrm>
            <a:off x="1761816" y="3772960"/>
            <a:ext cx="7512184" cy="2246769"/>
          </a:xfrm>
          <a:prstGeom prst="rect">
            <a:avLst/>
          </a:prstGeom>
        </p:spPr>
        <p:txBody>
          <a:bodyPr wrap="square">
            <a:spAutoFit/>
          </a:bodyPr>
          <a:lstStyle/>
          <a:p>
            <a:r>
              <a:rPr lang="en-US" sz="2800" dirty="0">
                <a:solidFill>
                  <a:srgbClr val="39424A"/>
                </a:solidFill>
                <a:latin typeface="Open Sans"/>
              </a:rPr>
              <a:t>Rotary Youth Leadership Awards (RYLA) is an intensive leadership experience organized by Rotary clubs and districts where young people develop their skills as leaders while having fun and making connections.</a:t>
            </a:r>
            <a:endParaRPr lang="en-US" sz="2800" dirty="0"/>
          </a:p>
        </p:txBody>
      </p:sp>
    </p:spTree>
    <p:extLst>
      <p:ext uri="{BB962C8B-B14F-4D97-AF65-F5344CB8AC3E}">
        <p14:creationId xmlns:p14="http://schemas.microsoft.com/office/powerpoint/2010/main" val="3192762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6" name="Straight Connector 135">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8"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Isosceles Triangle 139">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Isosceles Triangle 143">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Isosceles Triangle 144">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0E75F1B-5FBA-4A30-88D6-BA6ADDB25D69}"/>
              </a:ext>
            </a:extLst>
          </p:cNvPr>
          <p:cNvSpPr>
            <a:spLocks noGrp="1"/>
          </p:cNvSpPr>
          <p:nvPr>
            <p:ph type="title"/>
          </p:nvPr>
        </p:nvSpPr>
        <p:spPr>
          <a:xfrm>
            <a:off x="6094855" y="1261330"/>
            <a:ext cx="3497565" cy="4417523"/>
          </a:xfrm>
        </p:spPr>
        <p:txBody>
          <a:bodyPr vert="horz" lIns="91440" tIns="45720" rIns="91440" bIns="45720" rtlCol="0" anchor="b">
            <a:normAutofit/>
          </a:bodyPr>
          <a:lstStyle/>
          <a:p>
            <a:pPr>
              <a:lnSpc>
                <a:spcPct val="90000"/>
              </a:lnSpc>
            </a:pPr>
            <a:r>
              <a:rPr lang="en-US" kern="1200" dirty="0">
                <a:solidFill>
                  <a:schemeClr val="accent1"/>
                </a:solidFill>
                <a:latin typeface="+mj-lt"/>
                <a:ea typeface="+mj-ea"/>
                <a:cs typeface="+mj-cs"/>
              </a:rPr>
              <a:t>We also sponsor academic and vocational scholarships for high school graduates each year.</a:t>
            </a:r>
          </a:p>
        </p:txBody>
      </p:sp>
      <p:sp>
        <p:nvSpPr>
          <p:cNvPr id="147" name="Isosceles Triangle 146">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434" name="Picture 2" descr="Mortarboard with scroll Vector Image - 1589606 | StockUnlimited">
            <a:extLst>
              <a:ext uri="{FF2B5EF4-FFF2-40B4-BE49-F238E27FC236}">
                <a16:creationId xmlns:a16="http://schemas.microsoft.com/office/drawing/2014/main" id="{12E4FED4-BA0D-4384-98C3-30E651702D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40617" y="1261330"/>
            <a:ext cx="4335340" cy="433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8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6D7B-7A35-4DD5-8A7E-79945B601787}"/>
              </a:ext>
            </a:extLst>
          </p:cNvPr>
          <p:cNvSpPr>
            <a:spLocks noGrp="1"/>
          </p:cNvSpPr>
          <p:nvPr>
            <p:ph type="title"/>
          </p:nvPr>
        </p:nvSpPr>
        <p:spPr>
          <a:xfrm>
            <a:off x="5937299" y="609600"/>
            <a:ext cx="3580877" cy="1284351"/>
          </a:xfrm>
        </p:spPr>
        <p:txBody>
          <a:bodyPr>
            <a:normAutofit/>
          </a:bodyPr>
          <a:lstStyle/>
          <a:p>
            <a:pPr>
              <a:lnSpc>
                <a:spcPct val="90000"/>
              </a:lnSpc>
            </a:pPr>
            <a:r>
              <a:rPr lang="en-US" sz="2800" dirty="0"/>
              <a:t>We are involved in the Red Hook Community.</a:t>
            </a:r>
          </a:p>
        </p:txBody>
      </p:sp>
      <p:pic>
        <p:nvPicPr>
          <p:cNvPr id="19462" name="Picture 6">
            <a:extLst>
              <a:ext uri="{FF2B5EF4-FFF2-40B4-BE49-F238E27FC236}">
                <a16:creationId xmlns:a16="http://schemas.microsoft.com/office/drawing/2014/main" id="{E878F14F-5EDE-4BAA-80ED-7A413C4637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88"/>
          <a:stretch/>
        </p:blipFill>
        <p:spPr bwMode="auto">
          <a:xfrm>
            <a:off x="20" y="4518832"/>
            <a:ext cx="2734360" cy="233916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9F2F2C7F-953F-43A1-9425-DF33ABEE3C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7" r="3008" b="-1"/>
          <a:stretch/>
        </p:blipFill>
        <p:spPr bwMode="auto">
          <a:xfrm>
            <a:off x="-1" y="10"/>
            <a:ext cx="5468767" cy="4551027"/>
          </a:xfrm>
          <a:prstGeom prst="rect">
            <a:avLst/>
          </a:prstGeom>
          <a:noFill/>
          <a:extLst>
            <a:ext uri="{909E8E84-426E-40DD-AFC4-6F175D3DCCD1}">
              <a14:hiddenFill xmlns:a14="http://schemas.microsoft.com/office/drawing/2010/main">
                <a:solidFill>
                  <a:srgbClr val="FFFFFF"/>
                </a:solidFill>
              </a14:hiddenFill>
            </a:ext>
          </a:extLst>
        </p:spPr>
      </p:pic>
      <p:sp>
        <p:nvSpPr>
          <p:cNvPr id="75"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EDEE3DE-749B-49DF-80FE-8A39A854FAA2}"/>
              </a:ext>
            </a:extLst>
          </p:cNvPr>
          <p:cNvSpPr>
            <a:spLocks noGrp="1"/>
          </p:cNvSpPr>
          <p:nvPr>
            <p:ph idx="1"/>
          </p:nvPr>
        </p:nvSpPr>
        <p:spPr>
          <a:xfrm>
            <a:off x="5934803" y="2160590"/>
            <a:ext cx="3583374" cy="3773680"/>
          </a:xfrm>
        </p:spPr>
        <p:txBody>
          <a:bodyPr>
            <a:normAutofit/>
          </a:bodyPr>
          <a:lstStyle/>
          <a:p>
            <a:r>
              <a:rPr lang="en-US" sz="2800" dirty="0"/>
              <a:t>Each year we sponsor the Apple Blossom Day festival, with hundreds of booths and thousands of visitors.</a:t>
            </a:r>
          </a:p>
          <a:p>
            <a:endParaRPr lang="en-US" dirty="0"/>
          </a:p>
        </p:txBody>
      </p:sp>
      <p:pic>
        <p:nvPicPr>
          <p:cNvPr id="19460" name="Picture 4">
            <a:extLst>
              <a:ext uri="{FF2B5EF4-FFF2-40B4-BE49-F238E27FC236}">
                <a16:creationId xmlns:a16="http://schemas.microsoft.com/office/drawing/2014/main" id="{38E75595-854C-405C-80BA-4A9E7A9F2D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8" r="7158" b="-3"/>
          <a:stretch/>
        </p:blipFill>
        <p:spPr bwMode="auto">
          <a:xfrm>
            <a:off x="2734379" y="4518262"/>
            <a:ext cx="2734387" cy="233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6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8" name="Straight Connector 77">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C8081E7-E0F9-46E6-A96A-FCDF5776A4CA}"/>
              </a:ext>
            </a:extLst>
          </p:cNvPr>
          <p:cNvSpPr>
            <a:spLocks noGrp="1"/>
          </p:cNvSpPr>
          <p:nvPr>
            <p:ph type="title"/>
          </p:nvPr>
        </p:nvSpPr>
        <p:spPr>
          <a:xfrm>
            <a:off x="6108790" y="2232538"/>
            <a:ext cx="3165212" cy="3433611"/>
          </a:xfrm>
        </p:spPr>
        <p:txBody>
          <a:bodyPr vert="horz" lIns="91440" tIns="45720" rIns="91440" bIns="45720" rtlCol="0" anchor="b">
            <a:normAutofit/>
          </a:bodyPr>
          <a:lstStyle/>
          <a:p>
            <a:pPr algn="r">
              <a:lnSpc>
                <a:spcPct val="90000"/>
              </a:lnSpc>
            </a:pPr>
            <a:r>
              <a:rPr lang="en-US" sz="4000" dirty="0"/>
              <a:t>Each year we recognize an outstanding Citizen of the Year</a:t>
            </a:r>
          </a:p>
        </p:txBody>
      </p:sp>
      <p:pic>
        <p:nvPicPr>
          <p:cNvPr id="20484" name="Picture 4">
            <a:extLst>
              <a:ext uri="{FF2B5EF4-FFF2-40B4-BE49-F238E27FC236}">
                <a16:creationId xmlns:a16="http://schemas.microsoft.com/office/drawing/2014/main" id="{C3AB1939-4D2F-4676-AD5C-0F6174953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9" r="23721" b="-3"/>
          <a:stretch/>
        </p:blipFill>
        <p:spPr bwMode="auto">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a:noFill/>
          <a:extLst>
            <a:ext uri="{909E8E84-426E-40DD-AFC4-6F175D3DCCD1}">
              <a14:hiddenFill xmlns:a14="http://schemas.microsoft.com/office/drawing/2010/main">
                <a:solidFill>
                  <a:srgbClr val="FFFFFF"/>
                </a:solidFill>
              </a14:hiddenFill>
            </a:ext>
          </a:extLst>
        </p:spPr>
      </p:pic>
      <p:pic>
        <p:nvPicPr>
          <p:cNvPr id="20486" name="Picture 6" descr="2013 Citizen of the Year Ruth Oja; UN Day; Business Card Exchange">
            <a:extLst>
              <a:ext uri="{FF2B5EF4-FFF2-40B4-BE49-F238E27FC236}">
                <a16:creationId xmlns:a16="http://schemas.microsoft.com/office/drawing/2014/main" id="{65381268-DABF-4649-9388-209F5E514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00" r="23097" b="-3"/>
          <a:stretch/>
        </p:blipFill>
        <p:spPr bwMode="auto">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A7FF1975-60C8-4E0C-BFC5-E83F3EA2DC1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3" b="17275"/>
          <a:stretch/>
        </p:blipFill>
        <p:spPr bwMode="auto">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97345976-0944-4F20-91D2-766282BBEF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5" r="28825" b="3"/>
          <a:stretch/>
        </p:blipFill>
        <p:spPr bwMode="auto">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4472" y="0"/>
            <a:ext cx="1028115"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857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501BED4-7807-44CA-9B29-43AA01F6D43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nSpc>
                <a:spcPct val="90000"/>
              </a:lnSpc>
            </a:pPr>
            <a:r>
              <a:rPr lang="en-US" sz="4200" dirty="0"/>
              <a:t>We participate in keeping Red Hook green by annually planting trees</a:t>
            </a:r>
          </a:p>
        </p:txBody>
      </p:sp>
      <p:sp>
        <p:nvSpPr>
          <p:cNvPr id="85" name="Rectangle 84">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506" name="Picture 2">
            <a:extLst>
              <a:ext uri="{FF2B5EF4-FFF2-40B4-BE49-F238E27FC236}">
                <a16:creationId xmlns:a16="http://schemas.microsoft.com/office/drawing/2014/main" id="{88A6344E-44FF-4175-A437-0FCF5ED6B07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50" r="2" b="8941"/>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2B183CDC-D9A0-4A29-B168-C04A465E9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67" r="2" b="650"/>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80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7" name="Group 7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78" name="Straight Connector 7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8" name="Rectangle 8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Clynk">
            <a:extLst>
              <a:ext uri="{FF2B5EF4-FFF2-40B4-BE49-F238E27FC236}">
                <a16:creationId xmlns:a16="http://schemas.microsoft.com/office/drawing/2014/main" id="{FEF5DB53-E726-4858-B9CD-7280FD9A78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1930178"/>
            <a:ext cx="3420534" cy="88078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Lightbox image placeholder">
            <a:extLst>
              <a:ext uri="{FF2B5EF4-FFF2-40B4-BE49-F238E27FC236}">
                <a16:creationId xmlns:a16="http://schemas.microsoft.com/office/drawing/2014/main" id="{966C02D1-570E-4D62-81C5-693D0CDDE5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413" y="761905"/>
            <a:ext cx="2445173" cy="321733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Lightbox image placeholder">
            <a:extLst>
              <a:ext uri="{FF2B5EF4-FFF2-40B4-BE49-F238E27FC236}">
                <a16:creationId xmlns:a16="http://schemas.microsoft.com/office/drawing/2014/main" id="{E0121D61-DE50-4AE9-9008-1877D40CFA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7222" y="761905"/>
            <a:ext cx="3217333" cy="32173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20BCB1-01AF-41B9-8503-B7555747F919}"/>
              </a:ext>
            </a:extLst>
          </p:cNvPr>
          <p:cNvSpPr>
            <a:spLocks noGrp="1"/>
          </p:cNvSpPr>
          <p:nvPr>
            <p:ph idx="1"/>
          </p:nvPr>
        </p:nvSpPr>
        <p:spPr>
          <a:xfrm>
            <a:off x="5268685" y="4814595"/>
            <a:ext cx="4531807" cy="1563899"/>
          </a:xfrm>
        </p:spPr>
        <p:txBody>
          <a:bodyPr anchor="ctr">
            <a:normAutofit/>
          </a:bodyPr>
          <a:lstStyle/>
          <a:p>
            <a:endParaRPr lang="en-US" dirty="0">
              <a:solidFill>
                <a:srgbClr val="FFFFFF"/>
              </a:solidFill>
            </a:endParaRPr>
          </a:p>
        </p:txBody>
      </p:sp>
      <p:sp>
        <p:nvSpPr>
          <p:cNvPr id="2" name="Title 1">
            <a:extLst>
              <a:ext uri="{FF2B5EF4-FFF2-40B4-BE49-F238E27FC236}">
                <a16:creationId xmlns:a16="http://schemas.microsoft.com/office/drawing/2014/main" id="{7EF2383E-F24D-47EF-8F91-0AABCF7B99D1}"/>
              </a:ext>
            </a:extLst>
          </p:cNvPr>
          <p:cNvSpPr>
            <a:spLocks noGrp="1"/>
          </p:cNvSpPr>
          <p:nvPr>
            <p:ph type="title"/>
          </p:nvPr>
        </p:nvSpPr>
        <p:spPr>
          <a:xfrm>
            <a:off x="677334" y="4811501"/>
            <a:ext cx="10872409" cy="1563899"/>
          </a:xfrm>
        </p:spPr>
        <p:txBody>
          <a:bodyPr anchor="ctr">
            <a:normAutofit/>
          </a:bodyPr>
          <a:lstStyle/>
          <a:p>
            <a:pPr>
              <a:lnSpc>
                <a:spcPct val="90000"/>
              </a:lnSpc>
            </a:pPr>
            <a:r>
              <a:rPr lang="en-US" sz="3200" dirty="0">
                <a:solidFill>
                  <a:srgbClr val="FFFF00"/>
                </a:solidFill>
              </a:rPr>
              <a:t>We supply personal hygiene items, while at the same time support recycling and reduce litter, through the Clink! bottle collection program</a:t>
            </a:r>
          </a:p>
        </p:txBody>
      </p:sp>
    </p:spTree>
    <p:extLst>
      <p:ext uri="{BB962C8B-B14F-4D97-AF65-F5344CB8AC3E}">
        <p14:creationId xmlns:p14="http://schemas.microsoft.com/office/powerpoint/2010/main" val="193207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99E0FE1-5AF9-4A51-A8AD-8A32C5AEC64F}"/>
              </a:ext>
            </a:extLst>
          </p:cNvPr>
          <p:cNvSpPr>
            <a:spLocks noGrp="1"/>
          </p:cNvSpPr>
          <p:nvPr>
            <p:ph type="title"/>
          </p:nvPr>
        </p:nvSpPr>
        <p:spPr>
          <a:xfrm>
            <a:off x="4974337" y="1265314"/>
            <a:ext cx="4299666" cy="3249131"/>
          </a:xfrm>
        </p:spPr>
        <p:txBody>
          <a:bodyPr vert="horz" lIns="91440" tIns="45720" rIns="91440" bIns="45720" rtlCol="0" anchor="b">
            <a:normAutofit/>
          </a:bodyPr>
          <a:lstStyle/>
          <a:p>
            <a:pPr>
              <a:lnSpc>
                <a:spcPct val="90000"/>
              </a:lnSpc>
            </a:pPr>
            <a:r>
              <a:rPr lang="en-US" sz="4600" kern="1200" dirty="0">
                <a:solidFill>
                  <a:schemeClr val="accent1"/>
                </a:solidFill>
                <a:latin typeface="+mj-lt"/>
                <a:ea typeface="+mj-ea"/>
                <a:cs typeface="+mj-cs"/>
              </a:rPr>
              <a:t>We spread the word about Rotary as a charter </a:t>
            </a:r>
            <a:r>
              <a:rPr lang="en-US" sz="4600" kern="1200">
                <a:solidFill>
                  <a:schemeClr val="accent1"/>
                </a:solidFill>
                <a:latin typeface="+mj-lt"/>
                <a:ea typeface="+mj-ea"/>
                <a:cs typeface="+mj-cs"/>
              </a:rPr>
              <a:t>sponsor of </a:t>
            </a:r>
            <a:r>
              <a:rPr lang="en-US" sz="4600" kern="1200" dirty="0" err="1">
                <a:solidFill>
                  <a:schemeClr val="accent1"/>
                </a:solidFill>
                <a:latin typeface="+mj-lt"/>
                <a:ea typeface="+mj-ea"/>
                <a:cs typeface="+mj-cs"/>
              </a:rPr>
              <a:t>RadioRotary</a:t>
            </a:r>
            <a:endParaRPr lang="en-US" sz="4600" kern="1200" dirty="0">
              <a:solidFill>
                <a:schemeClr val="accent1"/>
              </a:solidFill>
              <a:latin typeface="+mj-lt"/>
              <a:ea typeface="+mj-ea"/>
              <a:cs typeface="+mj-cs"/>
            </a:endParaRPr>
          </a:p>
        </p:txBody>
      </p:sp>
      <p:sp>
        <p:nvSpPr>
          <p:cNvPr id="83" name="Isosceles Triangle 82">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3554" name="Picture 2" descr="link">
            <a:extLst>
              <a:ext uri="{FF2B5EF4-FFF2-40B4-BE49-F238E27FC236}">
                <a16:creationId xmlns:a16="http://schemas.microsoft.com/office/drawing/2014/main" id="{C3F6A64B-3610-4F90-A991-C6849DD68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88604" y="1550139"/>
            <a:ext cx="3765692" cy="376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66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8E81-8D12-47D7-8B35-20AD1DA940ED}"/>
              </a:ext>
            </a:extLst>
          </p:cNvPr>
          <p:cNvSpPr>
            <a:spLocks noGrp="1"/>
          </p:cNvSpPr>
          <p:nvPr>
            <p:ph type="title"/>
          </p:nvPr>
        </p:nvSpPr>
        <p:spPr/>
        <p:txBody>
          <a:bodyPr/>
          <a:lstStyle/>
          <a:p>
            <a:r>
              <a:rPr lang="en-US" dirty="0" err="1"/>
              <a:t>RadioRotary</a:t>
            </a:r>
            <a:r>
              <a:rPr lang="en-US" dirty="0"/>
              <a:t> is heard every Sunday by 38,000 listeners in the Hudson Valley</a:t>
            </a:r>
          </a:p>
        </p:txBody>
      </p:sp>
      <p:sp>
        <p:nvSpPr>
          <p:cNvPr id="3" name="Content Placeholder 2">
            <a:extLst>
              <a:ext uri="{FF2B5EF4-FFF2-40B4-BE49-F238E27FC236}">
                <a16:creationId xmlns:a16="http://schemas.microsoft.com/office/drawing/2014/main" id="{26A02EA2-C924-48A1-9E2F-FA68E1BD9E63}"/>
              </a:ext>
            </a:extLst>
          </p:cNvPr>
          <p:cNvSpPr>
            <a:spLocks noGrp="1"/>
          </p:cNvSpPr>
          <p:nvPr>
            <p:ph idx="1"/>
          </p:nvPr>
        </p:nvSpPr>
        <p:spPr/>
        <p:txBody>
          <a:bodyPr>
            <a:noAutofit/>
          </a:bodyPr>
          <a:lstStyle/>
          <a:p>
            <a:pPr marL="0" indent="0">
              <a:buNone/>
            </a:pPr>
            <a:r>
              <a:rPr lang="en-US" sz="3200" dirty="0"/>
              <a:t>Sundays - 6:25 a.m. - WBPM 92.9 </a:t>
            </a:r>
            <a:r>
              <a:rPr lang="en-US" sz="3200" u="sng" dirty="0">
                <a:hlinkClick r:id="rId2"/>
              </a:rPr>
              <a:t>www.wbpmfm.com</a:t>
            </a:r>
            <a:r>
              <a:rPr lang="en-US" sz="3200" dirty="0"/>
              <a:t> or ask Alexa (or other smart speaker) to play “WBPM” and 9:30 a.m. WGHQ 920AM &amp; 92.5 FM, WBNR 1260AM and WLNA 1420 </a:t>
            </a:r>
            <a:r>
              <a:rPr lang="en-US" sz="3200" u="sng" dirty="0">
                <a:hlinkClick r:id="rId3"/>
              </a:rPr>
              <a:t>www.realcountryhv.com</a:t>
            </a:r>
            <a:r>
              <a:rPr lang="en-US" sz="3200" dirty="0"/>
              <a:t> or ask Alexa to (or other smart speaker) play “WBNR”</a:t>
            </a:r>
          </a:p>
        </p:txBody>
      </p:sp>
    </p:spTree>
    <p:extLst>
      <p:ext uri="{BB962C8B-B14F-4D97-AF65-F5344CB8AC3E}">
        <p14:creationId xmlns:p14="http://schemas.microsoft.com/office/powerpoint/2010/main" val="399320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E10D9-954A-4B2F-98B4-CE10D8094AF1}"/>
              </a:ext>
            </a:extLst>
          </p:cNvPr>
          <p:cNvSpPr>
            <a:spLocks noGrp="1"/>
          </p:cNvSpPr>
          <p:nvPr>
            <p:ph type="title"/>
          </p:nvPr>
        </p:nvSpPr>
        <p:spPr>
          <a:xfrm>
            <a:off x="1043950" y="1179151"/>
            <a:ext cx="3300646" cy="4463889"/>
          </a:xfrm>
        </p:spPr>
        <p:txBody>
          <a:bodyPr anchor="ctr">
            <a:normAutofit/>
          </a:bodyPr>
          <a:lstStyle/>
          <a:p>
            <a:r>
              <a:rPr lang="en-US" sz="4400" dirty="0"/>
              <a:t>We are also heard around the world by podcast!</a:t>
            </a:r>
          </a:p>
        </p:txBody>
      </p:sp>
      <p:sp>
        <p:nvSpPr>
          <p:cNvPr id="7"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7AE75318-E398-4F6D-9340-7F3AF02AE68D}"/>
              </a:ext>
            </a:extLst>
          </p:cNvPr>
          <p:cNvSpPr>
            <a:spLocks noGrp="1" noChangeArrowheads="1"/>
          </p:cNvSpPr>
          <p:nvPr>
            <p:ph idx="1"/>
          </p:nvPr>
        </p:nvSpPr>
        <p:spPr bwMode="auto">
          <a:xfrm>
            <a:off x="4978918" y="391886"/>
            <a:ext cx="6341016" cy="59218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ITunes</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2"/>
              </a:rPr>
              <a:t>https://itunes.apple.com/us/podcast/radiorotary/id1412396239?mt=2</a:t>
            </a:r>
            <a:br>
              <a:rPr kumimoji="0" lang="en-US" altLang="en-US" sz="1600" b="0" i="0" u="none" strike="noStrike" cap="none" normalizeH="0" baseline="0" dirty="0">
                <a:ln>
                  <a:noFill/>
                </a:ln>
                <a:effectLst/>
              </a:rPr>
            </a:br>
            <a:endParaRPr kumimoji="0" lang="en-US" altLang="en-US" sz="16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Google Play Podcasts: </a:t>
            </a:r>
            <a:r>
              <a:rPr kumimoji="0" lang="en-US" altLang="en-US" sz="1600" b="0" i="0" u="none" strike="noStrike" cap="none" normalizeH="0" baseline="0" dirty="0">
                <a:ln>
                  <a:noFill/>
                </a:ln>
                <a:effectLst/>
                <a:latin typeface="Garamond" panose="02020404030301010803" pitchFamily="18" charset="0"/>
                <a:hlinkClick r:id="rId3"/>
              </a:rPr>
              <a:t>https://www.google.com/podcasts?feed=aHR0cHM6Ly9hbmNob3IuZm0vcy81NGQxYjg4L3BvZGNhc3QvcnNz</a:t>
            </a: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Spotify: </a:t>
            </a:r>
            <a:r>
              <a:rPr kumimoji="0" lang="en-US" altLang="en-US" sz="1600" b="0" i="0" u="none" strike="noStrike" cap="none" normalizeH="0" baseline="0" dirty="0">
                <a:ln>
                  <a:noFill/>
                </a:ln>
                <a:effectLst/>
                <a:latin typeface="Garamond" panose="02020404030301010803" pitchFamily="18" charset="0"/>
                <a:hlinkClick r:id="rId4"/>
              </a:rPr>
              <a:t>https://open.spotify.com/show/5OxiufAMMo49dh5bvorVG9</a:t>
            </a:r>
            <a:endParaRPr kumimoji="0" lang="en-US" altLang="en-US" sz="1600" b="0" i="0" u="none" strike="noStrike" cap="none" normalizeH="0" baseline="0" dirty="0">
              <a:ln>
                <a:noFill/>
              </a:ln>
              <a:effectLst/>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Stitcher</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5"/>
              </a:rPr>
              <a:t>https://www.stitcher.com/podcast/anchor-podcasts/radiorotary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Anchor: </a:t>
            </a:r>
            <a:r>
              <a:rPr kumimoji="0" lang="en-US" altLang="en-US" sz="1600" b="0" i="0" u="none" strike="noStrike" cap="none" normalizeH="0" baseline="0" dirty="0">
                <a:ln>
                  <a:noFill/>
                </a:ln>
                <a:effectLst/>
                <a:latin typeface="Garamond" panose="02020404030301010803" pitchFamily="18" charset="0"/>
                <a:hlinkClick r:id="rId6"/>
              </a:rPr>
              <a:t>https://anchor.fm/radiorotary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RadioPublic</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7"/>
              </a:rPr>
              <a:t>https://play.radiopublic.com/radiorotary-85n3Dz</a:t>
            </a: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Breaker: </a:t>
            </a:r>
            <a:r>
              <a:rPr kumimoji="0" lang="en-US" altLang="en-US" sz="1600" b="0" i="0" u="none" strike="noStrike" cap="none" normalizeH="0" baseline="0" dirty="0">
                <a:ln>
                  <a:noFill/>
                </a:ln>
                <a:effectLst/>
                <a:latin typeface="Garamond" panose="02020404030301010803" pitchFamily="18" charset="0"/>
                <a:hlinkClick r:id="rId8"/>
              </a:rPr>
              <a:t>https://www.breaker.audio/radiorotary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Pocket Casts </a:t>
            </a:r>
            <a:r>
              <a:rPr kumimoji="0" lang="en-US" altLang="en-US" sz="1600" b="0" i="0" u="none" strike="noStrike" cap="none" normalizeH="0" baseline="0" dirty="0">
                <a:ln>
                  <a:noFill/>
                </a:ln>
                <a:effectLst/>
                <a:latin typeface="Garamond" panose="02020404030301010803" pitchFamily="18" charset="0"/>
                <a:hlinkClick r:id="rId9"/>
              </a:rPr>
              <a:t>https://pca.st/Qdxz</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Castbox</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0"/>
              </a:rPr>
              <a:t>https://castbox.fm/channel/id1376565</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Overcast: </a:t>
            </a:r>
            <a:r>
              <a:rPr kumimoji="0" lang="en-US" altLang="en-US" sz="1600" b="0" i="0" u="none" strike="noStrike" cap="none" normalizeH="0" baseline="0" dirty="0">
                <a:ln>
                  <a:noFill/>
                </a:ln>
                <a:effectLst/>
                <a:latin typeface="Garamond" panose="02020404030301010803" pitchFamily="18" charset="0"/>
                <a:hlinkClick r:id="rId11"/>
              </a:rPr>
              <a:t>https://overcast.fm/itunes1412396239/radiorotary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Podbean</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2"/>
              </a:rPr>
              <a:t>https://www.podbean.com/podcast-detail/9a4jb-71b94/RadioRotary-Podcast</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Stitcher</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3"/>
              </a:rPr>
              <a:t>https://www.stitcher.com/podcast/anchor-podcasts/radiorotary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latin typeface="Arial" panose="020B0604020202020204" pitchFamily="34" charset="0"/>
            </a:endParaRPr>
          </a:p>
        </p:txBody>
      </p:sp>
      <p:sp>
        <p:nvSpPr>
          <p:cNvPr id="10"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718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6" name="Straight Connector 75">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4C107A1-CFEE-4B8F-BBB2-EA1613907B94}"/>
              </a:ext>
            </a:extLst>
          </p:cNvPr>
          <p:cNvSpPr>
            <a:spLocks noGrp="1"/>
          </p:cNvSpPr>
          <p:nvPr>
            <p:ph type="title"/>
          </p:nvPr>
        </p:nvSpPr>
        <p:spPr>
          <a:xfrm>
            <a:off x="985968" y="4473225"/>
            <a:ext cx="8288035" cy="1095059"/>
          </a:xfrm>
        </p:spPr>
        <p:txBody>
          <a:bodyPr vert="horz" lIns="91440" tIns="45720" rIns="91440" bIns="45720" rtlCol="0" anchor="b">
            <a:noAutofit/>
          </a:bodyPr>
          <a:lstStyle/>
          <a:p>
            <a:pPr algn="ctr">
              <a:lnSpc>
                <a:spcPct val="90000"/>
              </a:lnSpc>
            </a:pPr>
            <a:r>
              <a:rPr lang="en-US" sz="3200" dirty="0"/>
              <a:t>Our hosts are Rotarians with decades of broadcast experience: Sarah O’Connell- </a:t>
            </a:r>
            <a:r>
              <a:rPr lang="en-US" sz="3200" dirty="0" err="1"/>
              <a:t>Claitor</a:t>
            </a:r>
            <a:r>
              <a:rPr lang="en-US" sz="3200" dirty="0"/>
              <a:t> and Jonah Triebwasser </a:t>
            </a:r>
          </a:p>
        </p:txBody>
      </p:sp>
      <p:pic>
        <p:nvPicPr>
          <p:cNvPr id="25606" name="Picture 6">
            <a:extLst>
              <a:ext uri="{FF2B5EF4-FFF2-40B4-BE49-F238E27FC236}">
                <a16:creationId xmlns:a16="http://schemas.microsoft.com/office/drawing/2014/main" id="{C762C621-A0FB-4C28-82AA-B7049BE66B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4482" y="759583"/>
            <a:ext cx="3317736" cy="331773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ost - Sara O'Connell">
            <a:extLst>
              <a:ext uri="{FF2B5EF4-FFF2-40B4-BE49-F238E27FC236}">
                <a16:creationId xmlns:a16="http://schemas.microsoft.com/office/drawing/2014/main" id="{9F33E9EF-6E5F-4329-8D3C-47941EB71D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72634" y="759583"/>
            <a:ext cx="3317736" cy="331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29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155F-D3D9-45DA-B4FA-9ED3033EC1BF}"/>
              </a:ext>
            </a:extLst>
          </p:cNvPr>
          <p:cNvSpPr>
            <a:spLocks noGrp="1"/>
          </p:cNvSpPr>
          <p:nvPr>
            <p:ph type="title"/>
          </p:nvPr>
        </p:nvSpPr>
        <p:spPr>
          <a:xfrm>
            <a:off x="5536734" y="609600"/>
            <a:ext cx="3737268" cy="1320800"/>
          </a:xfrm>
        </p:spPr>
        <p:txBody>
          <a:bodyPr>
            <a:normAutofit fontScale="90000"/>
          </a:bodyPr>
          <a:lstStyle/>
          <a:p>
            <a:r>
              <a:rPr lang="en-US" sz="3300" dirty="0"/>
              <a:t>History of the</a:t>
            </a:r>
            <a:br>
              <a:rPr lang="en-US" sz="3300" dirty="0"/>
            </a:br>
            <a:r>
              <a:rPr lang="en-US" sz="3300" dirty="0"/>
              <a:t>Red Hook</a:t>
            </a:r>
            <a:br>
              <a:rPr lang="en-US" sz="3300" dirty="0"/>
            </a:br>
            <a:r>
              <a:rPr lang="en-US" sz="3300" dirty="0"/>
              <a:t>Rotary Club</a:t>
            </a:r>
          </a:p>
        </p:txBody>
      </p:sp>
      <p:sp>
        <p:nvSpPr>
          <p:cNvPr id="4" name="Content Placeholder 3">
            <a:extLst>
              <a:ext uri="{FF2B5EF4-FFF2-40B4-BE49-F238E27FC236}">
                <a16:creationId xmlns:a16="http://schemas.microsoft.com/office/drawing/2014/main" id="{5A6A4EFF-9591-4480-862E-3B3E9F80F35D}"/>
              </a:ext>
            </a:extLst>
          </p:cNvPr>
          <p:cNvSpPr>
            <a:spLocks noGrp="1"/>
          </p:cNvSpPr>
          <p:nvPr>
            <p:ph idx="1"/>
          </p:nvPr>
        </p:nvSpPr>
        <p:spPr>
          <a:xfrm>
            <a:off x="5209563" y="2160589"/>
            <a:ext cx="4064439" cy="3880773"/>
          </a:xfrm>
        </p:spPr>
        <p:txBody>
          <a:bodyPr>
            <a:normAutofit/>
          </a:bodyPr>
          <a:lstStyle/>
          <a:p>
            <a:r>
              <a:rPr lang="en-US" sz="2800" dirty="0"/>
              <a:t>Our club was chartered by the Rhinebeck Rotary club on February 23, 1955, the 50</a:t>
            </a:r>
            <a:r>
              <a:rPr lang="en-US" sz="2800" baseline="30000" dirty="0"/>
              <a:t>th</a:t>
            </a:r>
            <a:r>
              <a:rPr lang="en-US" sz="2800" dirty="0"/>
              <a:t> anniversary of the founding of Rotary by Paul Harris.</a:t>
            </a:r>
          </a:p>
          <a:p>
            <a:endParaRPr lang="en-US" dirty="0"/>
          </a:p>
        </p:txBody>
      </p:sp>
      <p:pic>
        <p:nvPicPr>
          <p:cNvPr id="3076" name="Picture 4" descr="Paul Harris Society | District 7390">
            <a:extLst>
              <a:ext uri="{FF2B5EF4-FFF2-40B4-BE49-F238E27FC236}">
                <a16:creationId xmlns:a16="http://schemas.microsoft.com/office/drawing/2014/main" id="{4035CAA7-1DC2-460D-BA4D-58AD01781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32" r="2630"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3" name="Isosceles Triangle 7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7113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9B76-EB24-49CB-AD0D-A98A3021BBA5}"/>
              </a:ext>
            </a:extLst>
          </p:cNvPr>
          <p:cNvSpPr>
            <a:spLocks noGrp="1"/>
          </p:cNvSpPr>
          <p:nvPr>
            <p:ph type="title"/>
          </p:nvPr>
        </p:nvSpPr>
        <p:spPr/>
        <p:txBody>
          <a:bodyPr/>
          <a:lstStyle/>
          <a:p>
            <a:r>
              <a:rPr lang="en-US" dirty="0"/>
              <a:t>More than 575 shows from the past ten years can be heard on our website</a:t>
            </a:r>
          </a:p>
        </p:txBody>
      </p:sp>
      <p:pic>
        <p:nvPicPr>
          <p:cNvPr id="4" name="Content Placeholder 3">
            <a:extLst>
              <a:ext uri="{FF2B5EF4-FFF2-40B4-BE49-F238E27FC236}">
                <a16:creationId xmlns:a16="http://schemas.microsoft.com/office/drawing/2014/main" id="{503F7985-8DAA-45E8-8B31-FBEE80BADB6B}"/>
              </a:ext>
            </a:extLst>
          </p:cNvPr>
          <p:cNvPicPr>
            <a:picLocks noGrp="1" noChangeAspect="1"/>
          </p:cNvPicPr>
          <p:nvPr>
            <p:ph idx="1"/>
          </p:nvPr>
        </p:nvPicPr>
        <p:blipFill>
          <a:blip r:embed="rId2"/>
          <a:stretch>
            <a:fillRect/>
          </a:stretch>
        </p:blipFill>
        <p:spPr>
          <a:xfrm>
            <a:off x="677334" y="1930400"/>
            <a:ext cx="8334424" cy="4688114"/>
          </a:xfrm>
          <a:prstGeom prst="rect">
            <a:avLst/>
          </a:prstGeom>
        </p:spPr>
      </p:pic>
    </p:spTree>
    <p:extLst>
      <p:ext uri="{BB962C8B-B14F-4D97-AF65-F5344CB8AC3E}">
        <p14:creationId xmlns:p14="http://schemas.microsoft.com/office/powerpoint/2010/main" val="3828280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CD4654-A9B6-4BB9-B515-843E856E83C2}"/>
              </a:ext>
            </a:extLst>
          </p:cNvPr>
          <p:cNvSpPr>
            <a:spLocks noGrp="1"/>
          </p:cNvSpPr>
          <p:nvPr>
            <p:ph type="title"/>
          </p:nvPr>
        </p:nvSpPr>
        <p:spPr>
          <a:xfrm>
            <a:off x="652481" y="1382486"/>
            <a:ext cx="3547581" cy="4093028"/>
          </a:xfrm>
        </p:spPr>
        <p:txBody>
          <a:bodyPr anchor="ctr">
            <a:normAutofit/>
          </a:bodyPr>
          <a:lstStyle/>
          <a:p>
            <a:r>
              <a:rPr lang="en-US" sz="4400"/>
              <a:t>Some topics that we have covered on air:</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561323E-8876-4652-A6AC-17ABAB3B59EB}"/>
              </a:ext>
            </a:extLst>
          </p:cNvPr>
          <p:cNvGraphicFramePr>
            <a:graphicFrameLocks noGrp="1"/>
          </p:cNvGraphicFramePr>
          <p:nvPr>
            <p:ph idx="1"/>
            <p:extLst>
              <p:ext uri="{D42A27DB-BD31-4B8C-83A1-F6EECF244321}">
                <p14:modId xmlns:p14="http://schemas.microsoft.com/office/powerpoint/2010/main" val="422068926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40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FDC51F-7CF5-424B-88D8-1AA6BF192D7A}"/>
              </a:ext>
            </a:extLst>
          </p:cNvPr>
          <p:cNvSpPr>
            <a:spLocks noGrp="1"/>
          </p:cNvSpPr>
          <p:nvPr>
            <p:ph type="title"/>
          </p:nvPr>
        </p:nvSpPr>
        <p:spPr>
          <a:xfrm>
            <a:off x="1043950" y="1179151"/>
            <a:ext cx="3300646" cy="4463889"/>
          </a:xfrm>
        </p:spPr>
        <p:txBody>
          <a:bodyPr anchor="ctr">
            <a:normAutofit/>
          </a:bodyPr>
          <a:lstStyle/>
          <a:p>
            <a:r>
              <a:rPr lang="en-US" sz="3300" dirty="0"/>
              <a:t>We’ve taken our </a:t>
            </a:r>
            <a:r>
              <a:rPr lang="en-US" sz="3300" dirty="0" err="1"/>
              <a:t>RadioRotary</a:t>
            </a:r>
            <a:r>
              <a:rPr lang="en-US" sz="3300" dirty="0"/>
              <a:t> microphones around the world to cover the Rotary International Conventions:</a:t>
            </a:r>
          </a:p>
        </p:txBody>
      </p:sp>
      <p:sp>
        <p:nvSpPr>
          <p:cNvPr id="12" name="Isosceles Triangle 11">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BF4C710-D33E-49F0-B801-69AD4A51C12B}"/>
              </a:ext>
            </a:extLst>
          </p:cNvPr>
          <p:cNvSpPr>
            <a:spLocks noGrp="1"/>
          </p:cNvSpPr>
          <p:nvPr>
            <p:ph idx="1"/>
          </p:nvPr>
        </p:nvSpPr>
        <p:spPr>
          <a:xfrm>
            <a:off x="4978918" y="1109145"/>
            <a:ext cx="6341016" cy="4603900"/>
          </a:xfrm>
        </p:spPr>
        <p:txBody>
          <a:bodyPr anchor="ctr">
            <a:normAutofit/>
          </a:bodyPr>
          <a:lstStyle/>
          <a:p>
            <a:r>
              <a:rPr lang="en-US" sz="2400" dirty="0"/>
              <a:t>Hamburg, Germany</a:t>
            </a:r>
          </a:p>
          <a:p>
            <a:r>
              <a:rPr lang="en-US" sz="2400" dirty="0"/>
              <a:t>Toronto, Ontario, Canada</a:t>
            </a:r>
          </a:p>
          <a:p>
            <a:r>
              <a:rPr lang="en-US" sz="2400" dirty="0"/>
              <a:t>Atlanta, Georgia</a:t>
            </a:r>
          </a:p>
          <a:p>
            <a:r>
              <a:rPr lang="en-US" sz="2400" dirty="0"/>
              <a:t>Sydney, Australia</a:t>
            </a:r>
          </a:p>
          <a:p>
            <a:r>
              <a:rPr lang="en-US" sz="2400" dirty="0"/>
              <a:t>Lisbon, Portugal</a:t>
            </a:r>
          </a:p>
          <a:p>
            <a:r>
              <a:rPr lang="en-US" sz="2400" dirty="0"/>
              <a:t>New Orleans, Louisiana</a:t>
            </a:r>
          </a:p>
          <a:p>
            <a:r>
              <a:rPr lang="en-US" sz="2400" dirty="0"/>
              <a:t>Montreal, Quebec, Canada</a:t>
            </a:r>
          </a:p>
          <a:p>
            <a:r>
              <a:rPr lang="en-US" sz="2400" dirty="0"/>
              <a:t>Birmingham, England</a:t>
            </a:r>
          </a:p>
        </p:txBody>
      </p:sp>
      <p:sp>
        <p:nvSpPr>
          <p:cNvPr id="16" name="Isosceles Triangle 15">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70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83" name="Group 82">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84" name="Straight Connector 83">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86"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4" name="Rectangle 93">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a:extLst>
              <a:ext uri="{FF2B5EF4-FFF2-40B4-BE49-F238E27FC236}">
                <a16:creationId xmlns:a16="http://schemas.microsoft.com/office/drawing/2014/main" id="{81162266-416D-48F4-87AF-0FFD686A8C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480" y="1041054"/>
            <a:ext cx="3887953" cy="2595208"/>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L-R) Jonah Triebwasser, John Kenny, Sarah O’Connell">
            <a:extLst>
              <a:ext uri="{FF2B5EF4-FFF2-40B4-BE49-F238E27FC236}">
                <a16:creationId xmlns:a16="http://schemas.microsoft.com/office/drawing/2014/main" id="{2F9EC8BA-C186-4DCC-B3B8-49D6B125D0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8382" y="1084287"/>
            <a:ext cx="2483778" cy="2483778"/>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a:extLst>
              <a:ext uri="{FF2B5EF4-FFF2-40B4-BE49-F238E27FC236}">
                <a16:creationId xmlns:a16="http://schemas.microsoft.com/office/drawing/2014/main" id="{BBA55562-8ED7-4B21-8C85-D7BDBBF9C59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4324" y="1104879"/>
            <a:ext cx="3792336" cy="2531383"/>
          </a:xfrm>
          <a:prstGeom prst="rect">
            <a:avLst/>
          </a:prstGeom>
          <a:noFill/>
          <a:extLst>
            <a:ext uri="{909E8E84-426E-40DD-AFC4-6F175D3DCCD1}">
              <a14:hiddenFill xmlns:a14="http://schemas.microsoft.com/office/drawing/2010/main">
                <a:solidFill>
                  <a:srgbClr val="FFFFFF"/>
                </a:solidFill>
              </a14:hiddenFill>
            </a:ext>
          </a:extLst>
        </p:spPr>
      </p:pic>
      <p:sp>
        <p:nvSpPr>
          <p:cNvPr id="27660" name="Content Placeholder 27659">
            <a:extLst>
              <a:ext uri="{FF2B5EF4-FFF2-40B4-BE49-F238E27FC236}">
                <a16:creationId xmlns:a16="http://schemas.microsoft.com/office/drawing/2014/main" id="{5956CE10-F918-4B61-8DC6-9686E098843F}"/>
              </a:ext>
            </a:extLst>
          </p:cNvPr>
          <p:cNvSpPr>
            <a:spLocks noGrp="1"/>
          </p:cNvSpPr>
          <p:nvPr>
            <p:ph idx="1"/>
          </p:nvPr>
        </p:nvSpPr>
        <p:spPr>
          <a:xfrm>
            <a:off x="5268685" y="4814595"/>
            <a:ext cx="4531807" cy="1563899"/>
          </a:xfrm>
        </p:spPr>
        <p:txBody>
          <a:bodyPr anchor="ctr">
            <a:normAutofit/>
          </a:bodyPr>
          <a:lstStyle/>
          <a:p>
            <a:pPr marL="0" indent="0">
              <a:buNone/>
            </a:pPr>
            <a:endParaRPr lang="en-US">
              <a:solidFill>
                <a:srgbClr val="FFFFFF"/>
              </a:solidFill>
            </a:endParaRPr>
          </a:p>
        </p:txBody>
      </p:sp>
      <p:sp>
        <p:nvSpPr>
          <p:cNvPr id="2" name="Title 1">
            <a:extLst>
              <a:ext uri="{FF2B5EF4-FFF2-40B4-BE49-F238E27FC236}">
                <a16:creationId xmlns:a16="http://schemas.microsoft.com/office/drawing/2014/main" id="{27FAEBCB-CF29-41C3-A328-A2DC33BE92CE}"/>
              </a:ext>
            </a:extLst>
          </p:cNvPr>
          <p:cNvSpPr>
            <a:spLocks noGrp="1"/>
          </p:cNvSpPr>
          <p:nvPr>
            <p:ph type="title"/>
          </p:nvPr>
        </p:nvSpPr>
        <p:spPr>
          <a:xfrm>
            <a:off x="677334" y="4811501"/>
            <a:ext cx="10796209" cy="1563899"/>
          </a:xfrm>
        </p:spPr>
        <p:txBody>
          <a:bodyPr anchor="ctr">
            <a:normAutofit/>
          </a:bodyPr>
          <a:lstStyle/>
          <a:p>
            <a:pPr>
              <a:lnSpc>
                <a:spcPct val="90000"/>
              </a:lnSpc>
            </a:pPr>
            <a:r>
              <a:rPr lang="en-US" dirty="0"/>
              <a:t>We’ve had exclusive interviews with Rotary International Presidents.</a:t>
            </a:r>
          </a:p>
        </p:txBody>
      </p:sp>
    </p:spTree>
    <p:extLst>
      <p:ext uri="{BB962C8B-B14F-4D97-AF65-F5344CB8AC3E}">
        <p14:creationId xmlns:p14="http://schemas.microsoft.com/office/powerpoint/2010/main" val="15331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fade">
                                      <p:cBhvr>
                                        <p:cTn id="12" dur="500"/>
                                        <p:tgtEl>
                                          <p:spTgt spid="276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8"/>
                                        </p:tgtEl>
                                        <p:attrNameLst>
                                          <p:attrName>style.visibility</p:attrName>
                                        </p:attrNameLst>
                                      </p:cBhvr>
                                      <p:to>
                                        <p:strVal val="visible"/>
                                      </p:to>
                                    </p:set>
                                    <p:animEffect transition="in" filter="fade">
                                      <p:cBhvr>
                                        <p:cTn id="17" dur="5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6"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79C1BFD-AB3F-4FC7-B76E-FF145FB80751}"/>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3400" kern="1200" dirty="0">
                <a:solidFill>
                  <a:schemeClr val="accent1"/>
                </a:solidFill>
                <a:latin typeface="+mj-lt"/>
                <a:ea typeface="+mj-ea"/>
                <a:cs typeface="+mj-cs"/>
              </a:rPr>
              <a:t>And with such notables as</a:t>
            </a:r>
            <a:br>
              <a:rPr lang="en-US" sz="3400" kern="1200" dirty="0">
                <a:solidFill>
                  <a:schemeClr val="accent1"/>
                </a:solidFill>
                <a:latin typeface="+mj-lt"/>
                <a:ea typeface="+mj-ea"/>
                <a:cs typeface="+mj-cs"/>
              </a:rPr>
            </a:br>
            <a:r>
              <a:rPr lang="en-US" sz="3400" kern="1200" dirty="0">
                <a:solidFill>
                  <a:schemeClr val="accent1"/>
                </a:solidFill>
                <a:latin typeface="+mj-lt"/>
                <a:ea typeface="+mj-ea"/>
                <a:cs typeface="+mj-cs"/>
              </a:rPr>
              <a:t>Dr. Jane Goodall</a:t>
            </a:r>
          </a:p>
        </p:txBody>
      </p:sp>
      <p:pic>
        <p:nvPicPr>
          <p:cNvPr id="28674" name="Picture 2" descr="Dr. Jane Goodall's Message To The Chinese People On COVID-19 ...">
            <a:extLst>
              <a:ext uri="{FF2B5EF4-FFF2-40B4-BE49-F238E27FC236}">
                <a16:creationId xmlns:a16="http://schemas.microsoft.com/office/drawing/2014/main" id="{CD4B846A-53B9-4A71-86FC-945A61CA7A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97140" y="934222"/>
            <a:ext cx="5865688" cy="329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6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5F61C-ADB2-4788-B636-152CA9EB2581}"/>
              </a:ext>
            </a:extLst>
          </p:cNvPr>
          <p:cNvSpPr>
            <a:spLocks noGrp="1"/>
          </p:cNvSpPr>
          <p:nvPr>
            <p:ph type="title"/>
          </p:nvPr>
        </p:nvSpPr>
        <p:spPr>
          <a:xfrm>
            <a:off x="677334" y="609600"/>
            <a:ext cx="6984095" cy="1320800"/>
          </a:xfrm>
        </p:spPr>
        <p:txBody>
          <a:bodyPr>
            <a:noAutofit/>
          </a:bodyPr>
          <a:lstStyle/>
          <a:p>
            <a:r>
              <a:rPr lang="en-US" sz="2800" dirty="0"/>
              <a:t>We have been recognized by the New York State Broadcasters Association with their public service award, </a:t>
            </a:r>
            <a:r>
              <a:rPr lang="en-US" sz="2800" b="1" i="1" dirty="0"/>
              <a:t>twice!</a:t>
            </a:r>
          </a:p>
        </p:txBody>
      </p:sp>
      <p:pic>
        <p:nvPicPr>
          <p:cNvPr id="29698" name="Picture 2">
            <a:extLst>
              <a:ext uri="{FF2B5EF4-FFF2-40B4-BE49-F238E27FC236}">
                <a16:creationId xmlns:a16="http://schemas.microsoft.com/office/drawing/2014/main" id="{B031633D-6D4F-424F-9087-3DFEFF6062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1429" y="1046029"/>
            <a:ext cx="2062259" cy="230832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3CDBA713-17FA-402C-9291-2A69FA925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89" y="2654215"/>
            <a:ext cx="4572000" cy="3038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19B32F-03AB-4AF7-8BEA-CDA51CFCBB30}"/>
              </a:ext>
            </a:extLst>
          </p:cNvPr>
          <p:cNvSpPr/>
          <p:nvPr/>
        </p:nvSpPr>
        <p:spPr>
          <a:xfrm>
            <a:off x="5442012" y="2551837"/>
            <a:ext cx="3701987" cy="3139321"/>
          </a:xfrm>
          <a:prstGeom prst="rect">
            <a:avLst/>
          </a:prstGeom>
        </p:spPr>
        <p:txBody>
          <a:bodyPr wrap="square">
            <a:spAutoFit/>
          </a:bodyPr>
          <a:lstStyle/>
          <a:p>
            <a:endParaRPr lang="en-US" dirty="0">
              <a:latin typeface="Lucida Grande"/>
            </a:endParaRPr>
          </a:p>
          <a:p>
            <a:endParaRPr lang="en-US" dirty="0">
              <a:latin typeface="Lucida Grande"/>
            </a:endParaRPr>
          </a:p>
          <a:p>
            <a:endParaRPr lang="en-US" dirty="0">
              <a:latin typeface="Lucida Grande"/>
            </a:endParaRPr>
          </a:p>
          <a:p>
            <a:r>
              <a:rPr lang="en-US" dirty="0" err="1">
                <a:latin typeface="Lucida Grande"/>
              </a:rPr>
              <a:t>RadioRotary</a:t>
            </a:r>
            <a:r>
              <a:rPr lang="en-US" dirty="0">
                <a:latin typeface="Lucida Grande"/>
              </a:rPr>
              <a:t> Team L to R: Highland Rotarian and Station Manager Don Verity, Rotary </a:t>
            </a:r>
            <a:r>
              <a:rPr lang="en-US" dirty="0" err="1">
                <a:latin typeface="Lucida Grande"/>
              </a:rPr>
              <a:t>eClub</a:t>
            </a:r>
            <a:r>
              <a:rPr lang="en-US" dirty="0">
                <a:latin typeface="Lucida Grande"/>
              </a:rPr>
              <a:t> 7210 Rotarian and Former Producer Betty Renner; Millbrook Rotarian, Co-host, Sarah O'Connell-</a:t>
            </a:r>
            <a:r>
              <a:rPr lang="en-US" dirty="0" err="1">
                <a:latin typeface="Lucida Grande"/>
              </a:rPr>
              <a:t>Claitor</a:t>
            </a:r>
            <a:r>
              <a:rPr lang="en-US" dirty="0">
                <a:latin typeface="Lucida Grande"/>
              </a:rPr>
              <a:t>; and Red Hook Rotarian, Co-host Jonah Triebwasser</a:t>
            </a:r>
            <a:endParaRPr lang="en-US" dirty="0"/>
          </a:p>
        </p:txBody>
      </p:sp>
    </p:spTree>
    <p:extLst>
      <p:ext uri="{BB962C8B-B14F-4D97-AF65-F5344CB8AC3E}">
        <p14:creationId xmlns:p14="http://schemas.microsoft.com/office/powerpoint/2010/main" val="152615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52F8-60CD-4B1E-B997-A7E967981A60}"/>
              </a:ext>
            </a:extLst>
          </p:cNvPr>
          <p:cNvSpPr>
            <a:spLocks noGrp="1"/>
          </p:cNvSpPr>
          <p:nvPr>
            <p:ph type="title"/>
          </p:nvPr>
        </p:nvSpPr>
        <p:spPr/>
        <p:txBody>
          <a:bodyPr/>
          <a:lstStyle/>
          <a:p>
            <a:r>
              <a:rPr lang="en-US" dirty="0"/>
              <a:t>Listen every Sunday </a:t>
            </a:r>
            <a:r>
              <a:rPr lang="en-US"/>
              <a:t>or any time</a:t>
            </a:r>
            <a:r>
              <a:rPr lang="en-US" dirty="0"/>
              <a:t>!</a:t>
            </a:r>
          </a:p>
        </p:txBody>
      </p:sp>
      <p:pic>
        <p:nvPicPr>
          <p:cNvPr id="6" name="Online Media 5" title="Radio Rotary Moments.dv">
            <a:hlinkClick r:id="" action="ppaction://media"/>
            <a:extLst>
              <a:ext uri="{FF2B5EF4-FFF2-40B4-BE49-F238E27FC236}">
                <a16:creationId xmlns:a16="http://schemas.microsoft.com/office/drawing/2014/main" id="{52375C2F-C825-4DE2-87C0-580DF4E76873}"/>
              </a:ext>
            </a:extLst>
          </p:cNvPr>
          <p:cNvPicPr>
            <a:picLocks noGrp="1" noRot="1" noChangeAspect="1"/>
          </p:cNvPicPr>
          <p:nvPr>
            <p:ph idx="1"/>
            <a:videoFile r:link="rId1"/>
          </p:nvPr>
        </p:nvPicPr>
        <p:blipFill>
          <a:blip r:embed="rId3"/>
          <a:stretch>
            <a:fillRect/>
          </a:stretch>
        </p:blipFill>
        <p:spPr>
          <a:xfrm>
            <a:off x="1468298" y="1320231"/>
            <a:ext cx="7391616" cy="5537769"/>
          </a:xfrm>
          <a:prstGeom prst="rect">
            <a:avLst/>
          </a:prstGeom>
        </p:spPr>
      </p:pic>
    </p:spTree>
    <p:extLst>
      <p:ext uri="{BB962C8B-B14F-4D97-AF65-F5344CB8AC3E}">
        <p14:creationId xmlns:p14="http://schemas.microsoft.com/office/powerpoint/2010/main" val="793371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8E81-8D12-47D7-8B35-20AD1DA940ED}"/>
              </a:ext>
            </a:extLst>
          </p:cNvPr>
          <p:cNvSpPr>
            <a:spLocks noGrp="1"/>
          </p:cNvSpPr>
          <p:nvPr>
            <p:ph type="title"/>
          </p:nvPr>
        </p:nvSpPr>
        <p:spPr/>
        <p:txBody>
          <a:bodyPr/>
          <a:lstStyle/>
          <a:p>
            <a:r>
              <a:rPr lang="en-US" dirty="0" err="1"/>
              <a:t>RadioRotary</a:t>
            </a:r>
            <a:r>
              <a:rPr lang="en-US" dirty="0"/>
              <a:t> is heard every Sunday by 38,000 listeners in the Hudson Valley</a:t>
            </a:r>
          </a:p>
        </p:txBody>
      </p:sp>
      <p:sp>
        <p:nvSpPr>
          <p:cNvPr id="3" name="Content Placeholder 2">
            <a:extLst>
              <a:ext uri="{FF2B5EF4-FFF2-40B4-BE49-F238E27FC236}">
                <a16:creationId xmlns:a16="http://schemas.microsoft.com/office/drawing/2014/main" id="{26A02EA2-C924-48A1-9E2F-FA68E1BD9E63}"/>
              </a:ext>
            </a:extLst>
          </p:cNvPr>
          <p:cNvSpPr>
            <a:spLocks noGrp="1"/>
          </p:cNvSpPr>
          <p:nvPr>
            <p:ph idx="1"/>
          </p:nvPr>
        </p:nvSpPr>
        <p:spPr>
          <a:xfrm>
            <a:off x="677334" y="1930401"/>
            <a:ext cx="8596668" cy="4110962"/>
          </a:xfrm>
        </p:spPr>
        <p:txBody>
          <a:bodyPr>
            <a:noAutofit/>
          </a:bodyPr>
          <a:lstStyle/>
          <a:p>
            <a:pPr marL="0" indent="0">
              <a:buNone/>
            </a:pPr>
            <a:r>
              <a:rPr lang="en-US" sz="3200" dirty="0"/>
              <a:t>Sundays - 6:25 a.m. - WBPM 92.9 </a:t>
            </a:r>
            <a:r>
              <a:rPr lang="en-US" sz="3200" u="sng" dirty="0">
                <a:hlinkClick r:id="rId2"/>
              </a:rPr>
              <a:t>www.wbpmfm.com</a:t>
            </a:r>
            <a:r>
              <a:rPr lang="en-US" sz="3200" dirty="0"/>
              <a:t> or ask Alexa (or other smart speaker) to play “WBPM” and 9:30 a.m. WGHQ 920AM &amp; 92.5 FM, WBNR 1260AM and WLNA 1420 </a:t>
            </a:r>
            <a:r>
              <a:rPr lang="en-US" sz="3200" u="sng" dirty="0">
                <a:hlinkClick r:id="rId3"/>
              </a:rPr>
              <a:t>www.realcountryhv.com</a:t>
            </a:r>
            <a:r>
              <a:rPr lang="en-US" sz="3200" dirty="0"/>
              <a:t> or ask Alexa to (or other smart speaker) play “WBNR”</a:t>
            </a:r>
          </a:p>
        </p:txBody>
      </p:sp>
    </p:spTree>
    <p:extLst>
      <p:ext uri="{BB962C8B-B14F-4D97-AF65-F5344CB8AC3E}">
        <p14:creationId xmlns:p14="http://schemas.microsoft.com/office/powerpoint/2010/main" val="283736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10D9-954A-4B2F-98B4-CE10D8094AF1}"/>
              </a:ext>
            </a:extLst>
          </p:cNvPr>
          <p:cNvSpPr>
            <a:spLocks noGrp="1"/>
          </p:cNvSpPr>
          <p:nvPr>
            <p:ph type="title"/>
          </p:nvPr>
        </p:nvSpPr>
        <p:spPr>
          <a:xfrm>
            <a:off x="1043950" y="1179151"/>
            <a:ext cx="3300646" cy="4463889"/>
          </a:xfrm>
        </p:spPr>
        <p:txBody>
          <a:bodyPr anchor="ctr">
            <a:normAutofit/>
          </a:bodyPr>
          <a:lstStyle/>
          <a:p>
            <a:r>
              <a:rPr lang="en-US" sz="4400" dirty="0"/>
              <a:t>We are also heard around the world by podcast!</a:t>
            </a:r>
          </a:p>
        </p:txBody>
      </p:sp>
      <p:sp>
        <p:nvSpPr>
          <p:cNvPr id="4" name="Rectangle 1">
            <a:extLst>
              <a:ext uri="{FF2B5EF4-FFF2-40B4-BE49-F238E27FC236}">
                <a16:creationId xmlns:a16="http://schemas.microsoft.com/office/drawing/2014/main" id="{7AE75318-E398-4F6D-9340-7F3AF02AE68D}"/>
              </a:ext>
            </a:extLst>
          </p:cNvPr>
          <p:cNvSpPr>
            <a:spLocks noGrp="1" noChangeArrowheads="1"/>
          </p:cNvSpPr>
          <p:nvPr>
            <p:ph idx="1"/>
          </p:nvPr>
        </p:nvSpPr>
        <p:spPr bwMode="auto">
          <a:xfrm>
            <a:off x="4978918" y="391886"/>
            <a:ext cx="6341016" cy="59218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ITunes</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2"/>
              </a:rPr>
              <a:t>https://itunes.apple.com/us/podcast/radiorotary/id1412396239?mt=2</a:t>
            </a:r>
            <a:br>
              <a:rPr kumimoji="0" lang="en-US" altLang="en-US" sz="1600" b="0" i="0" u="none" strike="noStrike" cap="none" normalizeH="0" baseline="0" dirty="0">
                <a:ln>
                  <a:noFill/>
                </a:ln>
                <a:effectLst/>
              </a:rPr>
            </a:br>
            <a:endParaRPr kumimoji="0" lang="en-US" altLang="en-US" sz="16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Google Play Podcasts: </a:t>
            </a:r>
            <a:r>
              <a:rPr kumimoji="0" lang="en-US" altLang="en-US" sz="1600" b="0" i="0" u="none" strike="noStrike" cap="none" normalizeH="0" baseline="0" dirty="0">
                <a:ln>
                  <a:noFill/>
                </a:ln>
                <a:effectLst/>
                <a:latin typeface="Garamond" panose="02020404030301010803" pitchFamily="18" charset="0"/>
                <a:hlinkClick r:id="rId3"/>
              </a:rPr>
              <a:t>https://www.google.com/podcasts?feed=aHR0cHM6Ly9hbmNob3IuZm0vcy81NGQxYjg4L3BvZGNhc3QvcnNz</a:t>
            </a: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Spotify: </a:t>
            </a:r>
            <a:r>
              <a:rPr kumimoji="0" lang="en-US" altLang="en-US" sz="1600" b="0" i="0" u="none" strike="noStrike" cap="none" normalizeH="0" baseline="0" dirty="0">
                <a:ln>
                  <a:noFill/>
                </a:ln>
                <a:effectLst/>
                <a:latin typeface="Garamond" panose="02020404030301010803" pitchFamily="18" charset="0"/>
                <a:hlinkClick r:id="rId4"/>
              </a:rPr>
              <a:t>https://open.spotify.com/show/5OxiufAMMo49dh5bvorVG9</a:t>
            </a:r>
            <a:endParaRPr kumimoji="0" lang="en-US" altLang="en-US" sz="1600" b="0" i="0" u="none" strike="noStrike" cap="none" normalizeH="0" baseline="0" dirty="0">
              <a:ln>
                <a:noFill/>
              </a:ln>
              <a:effectLst/>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Stitcher</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5"/>
              </a:rPr>
              <a:t>https://www.stitcher.com/podcast/anchor-podcasts/radiorotary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Anchor: </a:t>
            </a:r>
            <a:r>
              <a:rPr kumimoji="0" lang="en-US" altLang="en-US" sz="1600" b="0" i="0" u="none" strike="noStrike" cap="none" normalizeH="0" baseline="0" dirty="0">
                <a:ln>
                  <a:noFill/>
                </a:ln>
                <a:effectLst/>
                <a:latin typeface="Garamond" panose="02020404030301010803" pitchFamily="18" charset="0"/>
                <a:hlinkClick r:id="rId6"/>
              </a:rPr>
              <a:t>https://anchor.fm/radiorotary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RadioPublic</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7"/>
              </a:rPr>
              <a:t>https://play.radiopublic.com/radiorotary-85n3Dz</a:t>
            </a: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Breaker: </a:t>
            </a:r>
            <a:r>
              <a:rPr kumimoji="0" lang="en-US" altLang="en-US" sz="1600" b="0" i="0" u="none" strike="noStrike" cap="none" normalizeH="0" baseline="0" dirty="0">
                <a:ln>
                  <a:noFill/>
                </a:ln>
                <a:effectLst/>
                <a:latin typeface="Garamond" panose="02020404030301010803" pitchFamily="18" charset="0"/>
                <a:hlinkClick r:id="rId8"/>
              </a:rPr>
              <a:t>https://www.breaker.audio/radiorotary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Pocket Casts </a:t>
            </a:r>
            <a:r>
              <a:rPr kumimoji="0" lang="en-US" altLang="en-US" sz="1600" b="0" i="0" u="none" strike="noStrike" cap="none" normalizeH="0" baseline="0" dirty="0">
                <a:ln>
                  <a:noFill/>
                </a:ln>
                <a:effectLst/>
                <a:latin typeface="Garamond" panose="02020404030301010803" pitchFamily="18" charset="0"/>
                <a:hlinkClick r:id="rId9"/>
              </a:rPr>
              <a:t>https://pca.st/Qdxz</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Castbox</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0"/>
              </a:rPr>
              <a:t>https://castbox.fm/channel/id1376565</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a:ln>
                  <a:noFill/>
                </a:ln>
                <a:effectLst/>
                <a:latin typeface="Garamond" panose="02020404030301010803" pitchFamily="18" charset="0"/>
              </a:rPr>
              <a:t>Overcast: </a:t>
            </a:r>
            <a:r>
              <a:rPr kumimoji="0" lang="en-US" altLang="en-US" sz="1600" b="0" i="0" u="none" strike="noStrike" cap="none" normalizeH="0" baseline="0" dirty="0">
                <a:ln>
                  <a:noFill/>
                </a:ln>
                <a:effectLst/>
                <a:latin typeface="Garamond" panose="02020404030301010803" pitchFamily="18" charset="0"/>
                <a:hlinkClick r:id="rId11"/>
              </a:rPr>
              <a:t>https://overcast.fm/itunes1412396239/radiorotary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Podbean</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2"/>
              </a:rPr>
              <a:t>https://www.podbean.com/podcast-detail/9a4jb-71b94/RadioRotary-Podcast</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1600" b="0" i="0" u="none" strike="noStrike" cap="none" normalizeH="0" baseline="0" dirty="0" err="1">
                <a:ln>
                  <a:noFill/>
                </a:ln>
                <a:effectLst/>
                <a:latin typeface="Garamond" panose="02020404030301010803" pitchFamily="18" charset="0"/>
              </a:rPr>
              <a:t>Stitcher</a:t>
            </a:r>
            <a:r>
              <a:rPr kumimoji="0" lang="en-US" altLang="en-US" sz="1600" b="0" i="0" u="none" strike="noStrike" cap="none" normalizeH="0" baseline="0" dirty="0">
                <a:ln>
                  <a:noFill/>
                </a:ln>
                <a:effectLst/>
                <a:latin typeface="Garamond" panose="02020404030301010803" pitchFamily="18" charset="0"/>
              </a:rPr>
              <a:t>: </a:t>
            </a:r>
            <a:r>
              <a:rPr kumimoji="0" lang="en-US" altLang="en-US" sz="1600" b="0" i="0" u="none" strike="noStrike" cap="none" normalizeH="0" baseline="0" dirty="0">
                <a:ln>
                  <a:noFill/>
                </a:ln>
                <a:effectLst/>
                <a:latin typeface="Garamond" panose="02020404030301010803" pitchFamily="18" charset="0"/>
                <a:hlinkClick r:id="rId13"/>
              </a:rPr>
              <a:t>https://www.stitcher.com/podcast/anchor-podcasts/radiorotary</a:t>
            </a:r>
            <a:endParaRPr kumimoji="0" lang="en-US" altLang="en-US" sz="1600" b="0" i="0" u="none" strike="noStrike" cap="none" normalizeH="0" baseline="0" dirty="0">
              <a:ln>
                <a:noFill/>
              </a:ln>
              <a:effectLst/>
              <a:latin typeface="Garamond" panose="02020404030301010803" pitchFamily="18" charset="0"/>
            </a:endParaRPr>
          </a:p>
          <a:p>
            <a:pPr marL="0" marR="0" lvl="0" indent="0" defTabSz="914400" rtl="0" eaLnBrk="0" fontAlgn="base" latinLnBrk="0" hangingPunct="0">
              <a:lnSpc>
                <a:spcPct val="90000"/>
              </a:lnSpc>
              <a:spcBef>
                <a:spcPct val="0"/>
              </a:spcBef>
              <a:spcAft>
                <a:spcPts val="600"/>
              </a:spcAft>
              <a:buClrTx/>
              <a:buSzTx/>
              <a:buFontTx/>
              <a:buNone/>
              <a:tabLst/>
            </a:pPr>
            <a:br>
              <a:rPr kumimoji="0" lang="en-US" altLang="en-US" sz="1600" b="0" i="0" u="none" strike="noStrike" cap="none" normalizeH="0" baseline="0" dirty="0">
                <a:ln>
                  <a:noFill/>
                </a:ln>
                <a:effectLst/>
                <a:latin typeface="Garamond" panose="02020404030301010803" pitchFamily="18" charset="0"/>
              </a:rPr>
            </a:br>
            <a:endParaRPr kumimoji="0" lang="en-US" altLang="en-US" sz="1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39339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63CCDB3-ED58-49DA-AC24-16884B90797A}"/>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kern="1200" dirty="0">
                <a:solidFill>
                  <a:schemeClr val="accent1"/>
                </a:solidFill>
                <a:latin typeface="+mj-lt"/>
                <a:ea typeface="+mj-ea"/>
                <a:cs typeface="+mj-cs"/>
              </a:rPr>
              <a:t>Thank you for your kind attention!</a:t>
            </a:r>
          </a:p>
        </p:txBody>
      </p:sp>
      <p:sp>
        <p:nvSpPr>
          <p:cNvPr id="21" name="Isosceles Triangle 20">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2" descr="Rotary Masterbrand-Rotary Club Supplies - Russell Hampton Company">
            <a:extLst>
              <a:ext uri="{FF2B5EF4-FFF2-40B4-BE49-F238E27FC236}">
                <a16:creationId xmlns:a16="http://schemas.microsoft.com/office/drawing/2014/main" id="{102A935E-37E4-4E36-9829-276A660C0E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88604" y="1550139"/>
            <a:ext cx="3765692" cy="376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1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D7557E-8A32-431F-AB89-F04863750E74}"/>
              </a:ext>
            </a:extLst>
          </p:cNvPr>
          <p:cNvSpPr>
            <a:spLocks noGrp="1"/>
          </p:cNvSpPr>
          <p:nvPr>
            <p:ph type="title"/>
          </p:nvPr>
        </p:nvSpPr>
        <p:spPr>
          <a:xfrm>
            <a:off x="1043950" y="1179151"/>
            <a:ext cx="3300646" cy="4463889"/>
          </a:xfrm>
        </p:spPr>
        <p:txBody>
          <a:bodyPr anchor="ctr">
            <a:normAutofit/>
          </a:bodyPr>
          <a:lstStyle/>
          <a:p>
            <a:r>
              <a:rPr lang="en-US" dirty="0"/>
              <a:t>Red Hook Rotary Today</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84BC91-70A2-4FC1-ACCC-AA13A888598D}"/>
              </a:ext>
            </a:extLst>
          </p:cNvPr>
          <p:cNvSpPr>
            <a:spLocks noGrp="1"/>
          </p:cNvSpPr>
          <p:nvPr>
            <p:ph idx="1"/>
          </p:nvPr>
        </p:nvSpPr>
        <p:spPr>
          <a:xfrm>
            <a:off x="4344596" y="576943"/>
            <a:ext cx="7303118" cy="5725886"/>
          </a:xfrm>
        </p:spPr>
        <p:txBody>
          <a:bodyPr anchor="ctr">
            <a:normAutofit/>
          </a:bodyPr>
          <a:lstStyle/>
          <a:p>
            <a:pPr marL="0" indent="0">
              <a:lnSpc>
                <a:spcPct val="90000"/>
              </a:lnSpc>
              <a:buNone/>
            </a:pPr>
            <a:r>
              <a:rPr lang="en-US" sz="1600" dirty="0"/>
              <a:t>We have 18 active and devoted members in a variety of professions:</a:t>
            </a:r>
          </a:p>
          <a:p>
            <a:pPr marL="0" indent="0">
              <a:lnSpc>
                <a:spcPct val="90000"/>
              </a:lnSpc>
              <a:buNone/>
            </a:pPr>
            <a:r>
              <a:rPr lang="en-US" sz="1600" i="1" dirty="0"/>
              <a:t>Rev. Fred Cartier - Clergy (Retired)</a:t>
            </a:r>
            <a:br>
              <a:rPr lang="en-US" sz="1600" dirty="0"/>
            </a:br>
            <a:r>
              <a:rPr lang="en-US" sz="1600" i="1" dirty="0"/>
              <a:t>Christine </a:t>
            </a:r>
            <a:r>
              <a:rPr lang="en-US" sz="1600" i="1" dirty="0" err="1"/>
              <a:t>Chale</a:t>
            </a:r>
            <a:r>
              <a:rPr lang="en-US" sz="1600" i="1" dirty="0"/>
              <a:t> - Attorney</a:t>
            </a:r>
            <a:br>
              <a:rPr lang="en-US" sz="1600" i="1" dirty="0"/>
            </a:br>
            <a:r>
              <a:rPr lang="en-US" sz="1600" i="1" dirty="0"/>
              <a:t>Carl Dowden - Insurance Sales</a:t>
            </a:r>
            <a:endParaRPr lang="en-US" sz="1600" dirty="0"/>
          </a:p>
          <a:p>
            <a:pPr marL="0" indent="0">
              <a:lnSpc>
                <a:spcPct val="90000"/>
              </a:lnSpc>
              <a:buNone/>
            </a:pPr>
            <a:r>
              <a:rPr lang="en-US" sz="1600" i="1" dirty="0"/>
              <a:t>Susan </a:t>
            </a:r>
            <a:r>
              <a:rPr lang="en-US" sz="1600" i="1" dirty="0" err="1"/>
              <a:t>Ezrati</a:t>
            </a:r>
            <a:r>
              <a:rPr lang="en-US" sz="1600" i="1" dirty="0"/>
              <a:t> - Pension Manager (Retired)</a:t>
            </a:r>
            <a:br>
              <a:rPr lang="en-US" sz="1600" dirty="0"/>
            </a:br>
            <a:r>
              <a:rPr lang="en-US" sz="1600" i="1" dirty="0"/>
              <a:t>Linda Greenblatt - Educator (Retired)</a:t>
            </a:r>
            <a:br>
              <a:rPr lang="en-US" sz="1600" dirty="0"/>
            </a:br>
            <a:r>
              <a:rPr lang="en-US" sz="1600" i="1" dirty="0"/>
              <a:t>Rebecca Kent - Pet Care</a:t>
            </a:r>
            <a:br>
              <a:rPr lang="en-US" sz="1600" i="1" dirty="0"/>
            </a:br>
            <a:r>
              <a:rPr lang="en-US" sz="1600" i="1" dirty="0"/>
              <a:t>Robert Latimer -  Healthcare Administration</a:t>
            </a:r>
            <a:endParaRPr lang="en-US" sz="1600" dirty="0"/>
          </a:p>
          <a:p>
            <a:pPr marL="0" indent="0">
              <a:lnSpc>
                <a:spcPct val="90000"/>
              </a:lnSpc>
              <a:buNone/>
            </a:pPr>
            <a:r>
              <a:rPr lang="en-US" sz="1600" i="1" dirty="0"/>
              <a:t>Timothy Lynch - Engineer, Architect</a:t>
            </a:r>
            <a:br>
              <a:rPr lang="en-US" sz="1600" i="1" dirty="0"/>
            </a:br>
            <a:r>
              <a:rPr lang="en-US" sz="1600" i="1" dirty="0"/>
              <a:t>Karen Mead-</a:t>
            </a:r>
            <a:r>
              <a:rPr lang="en-US" sz="1600" i="1" dirty="0" err="1"/>
              <a:t>Cadorette</a:t>
            </a:r>
            <a:r>
              <a:rPr lang="en-US" sz="1600" i="1" dirty="0"/>
              <a:t> - Landscaping</a:t>
            </a:r>
            <a:endParaRPr lang="en-US" sz="1600" dirty="0"/>
          </a:p>
          <a:p>
            <a:pPr marL="0" indent="0">
              <a:lnSpc>
                <a:spcPct val="90000"/>
              </a:lnSpc>
              <a:buNone/>
            </a:pPr>
            <a:r>
              <a:rPr lang="en-US" sz="1600" i="1" dirty="0"/>
              <a:t>Michael Mills - Insurance</a:t>
            </a:r>
            <a:br>
              <a:rPr lang="en-US" sz="1600" dirty="0"/>
            </a:br>
            <a:r>
              <a:rPr lang="en-US" sz="1600" i="1" dirty="0"/>
              <a:t>Barry Ramage - Investments &amp; Securities (Retired)</a:t>
            </a:r>
            <a:br>
              <a:rPr lang="en-US" sz="1600" dirty="0"/>
            </a:br>
            <a:r>
              <a:rPr lang="en-US" sz="1600" i="1" dirty="0"/>
              <a:t>Rev. Michael Shafer –Clergy (Retired)</a:t>
            </a:r>
            <a:br>
              <a:rPr lang="en-US" sz="1600" i="1" dirty="0"/>
            </a:br>
            <a:r>
              <a:rPr lang="en-US" sz="1600" i="1" dirty="0"/>
              <a:t>Susan Simon - Financial Planner</a:t>
            </a:r>
            <a:br>
              <a:rPr lang="en-US" sz="1600" i="1" dirty="0"/>
            </a:br>
            <a:r>
              <a:rPr lang="en-US" sz="1600" i="1" dirty="0"/>
              <a:t>Hon. Jonah Triebwasser - Municipal Judge</a:t>
            </a:r>
            <a:endParaRPr lang="en-US" sz="1600" dirty="0"/>
          </a:p>
          <a:p>
            <a:pPr marL="0" indent="0">
              <a:lnSpc>
                <a:spcPct val="90000"/>
              </a:lnSpc>
              <a:buNone/>
            </a:pPr>
            <a:r>
              <a:rPr lang="en-US" sz="1600" i="1" dirty="0"/>
              <a:t>Jennifer Van </a:t>
            </a:r>
            <a:r>
              <a:rPr lang="en-US" sz="1600" i="1" dirty="0" err="1"/>
              <a:t>Voorhis</a:t>
            </a:r>
            <a:r>
              <a:rPr lang="en-US" sz="1600" i="1" dirty="0"/>
              <a:t> - Financial Services </a:t>
            </a:r>
            <a:br>
              <a:rPr lang="en-US" sz="1600" dirty="0"/>
            </a:br>
            <a:r>
              <a:rPr lang="en-US" sz="1600" i="1" dirty="0"/>
              <a:t>Bernard "Bud" Weaver - Real Estate</a:t>
            </a:r>
            <a:br>
              <a:rPr lang="en-US" sz="1600" dirty="0"/>
            </a:br>
            <a:r>
              <a:rPr lang="en-US" sz="1600" i="1" dirty="0"/>
              <a:t>Gale Wolfe - Aesthetician</a:t>
            </a:r>
            <a:br>
              <a:rPr lang="en-US" sz="1600" dirty="0"/>
            </a:br>
            <a:r>
              <a:rPr lang="en-US" sz="1600" i="1" dirty="0"/>
              <a:t>David Wright - Commercial Banking</a:t>
            </a:r>
            <a:endParaRPr lang="en-US" sz="1600" dirty="0"/>
          </a:p>
          <a:p>
            <a:pPr>
              <a:lnSpc>
                <a:spcPct val="90000"/>
              </a:lnSpc>
            </a:pPr>
            <a:endParaRPr lang="en-US" sz="1300"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8349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A050-E812-49A6-93D3-F233D920FE15}"/>
              </a:ext>
            </a:extLst>
          </p:cNvPr>
          <p:cNvSpPr>
            <a:spLocks noGrp="1"/>
          </p:cNvSpPr>
          <p:nvPr>
            <p:ph type="title"/>
          </p:nvPr>
        </p:nvSpPr>
        <p:spPr/>
        <p:txBody>
          <a:bodyPr/>
          <a:lstStyle/>
          <a:p>
            <a:r>
              <a:rPr lang="en-US" dirty="0"/>
              <a:t>Red Hook Rotary Officers</a:t>
            </a:r>
          </a:p>
        </p:txBody>
      </p:sp>
      <p:sp>
        <p:nvSpPr>
          <p:cNvPr id="3" name="Content Placeholder 2">
            <a:extLst>
              <a:ext uri="{FF2B5EF4-FFF2-40B4-BE49-F238E27FC236}">
                <a16:creationId xmlns:a16="http://schemas.microsoft.com/office/drawing/2014/main" id="{AF705CCE-5197-40E4-A9FE-39CB7928917D}"/>
              </a:ext>
            </a:extLst>
          </p:cNvPr>
          <p:cNvSpPr>
            <a:spLocks noGrp="1"/>
          </p:cNvSpPr>
          <p:nvPr>
            <p:ph idx="1"/>
          </p:nvPr>
        </p:nvSpPr>
        <p:spPr>
          <a:xfrm>
            <a:off x="677334" y="1518083"/>
            <a:ext cx="8596668" cy="4523280"/>
          </a:xfrm>
        </p:spPr>
        <p:txBody>
          <a:bodyPr>
            <a:normAutofit/>
          </a:bodyPr>
          <a:lstStyle/>
          <a:p>
            <a:pPr marL="0" indent="0">
              <a:buNone/>
            </a:pPr>
            <a:r>
              <a:rPr lang="en-US" dirty="0">
                <a:solidFill>
                  <a:schemeClr val="tx1"/>
                </a:solidFill>
              </a:rPr>
              <a:t>President: Jennifer Van </a:t>
            </a:r>
            <a:r>
              <a:rPr lang="en-US" dirty="0" err="1">
                <a:solidFill>
                  <a:schemeClr val="tx1"/>
                </a:solidFill>
              </a:rPr>
              <a:t>Voorhis</a:t>
            </a:r>
            <a:r>
              <a:rPr lang="en-US" dirty="0">
                <a:solidFill>
                  <a:schemeClr val="tx1"/>
                </a:solidFill>
              </a:rPr>
              <a:t> (shown in photo)</a:t>
            </a:r>
            <a:endParaRPr lang="en-US" u="sng" dirty="0">
              <a:solidFill>
                <a:schemeClr val="tx1"/>
              </a:solidFill>
            </a:endParaRPr>
          </a:p>
          <a:p>
            <a:pPr marL="0" indent="0">
              <a:buNone/>
            </a:pPr>
            <a:r>
              <a:rPr lang="en-US" dirty="0">
                <a:solidFill>
                  <a:schemeClr val="tx1"/>
                </a:solidFill>
              </a:rPr>
              <a:t>Vice Presidents: Linda Greenblatt and David Wright</a:t>
            </a:r>
          </a:p>
          <a:p>
            <a:pPr marL="0" indent="0">
              <a:buNone/>
            </a:pPr>
            <a:r>
              <a:rPr lang="en-US" dirty="0">
                <a:solidFill>
                  <a:schemeClr val="tx1"/>
                </a:solidFill>
              </a:rPr>
              <a:t>Secretary: Susan </a:t>
            </a:r>
            <a:r>
              <a:rPr lang="en-US" dirty="0" err="1">
                <a:solidFill>
                  <a:schemeClr val="tx1"/>
                </a:solidFill>
              </a:rPr>
              <a:t>Ezrati</a:t>
            </a:r>
            <a:endParaRPr lang="en-US" dirty="0">
              <a:solidFill>
                <a:schemeClr val="tx1"/>
              </a:solidFill>
            </a:endParaRPr>
          </a:p>
          <a:p>
            <a:pPr marL="0" indent="0">
              <a:buNone/>
            </a:pPr>
            <a:r>
              <a:rPr lang="en-US" dirty="0">
                <a:solidFill>
                  <a:schemeClr val="tx1"/>
                </a:solidFill>
              </a:rPr>
              <a:t>Treasurer: Timothy Lynch, PE</a:t>
            </a:r>
          </a:p>
          <a:p>
            <a:pPr marL="0" indent="0">
              <a:buNone/>
            </a:pPr>
            <a:endParaRPr lang="en-US" dirty="0">
              <a:solidFill>
                <a:schemeClr val="tx1"/>
              </a:solidFill>
            </a:endParaRPr>
          </a:p>
          <a:p>
            <a:pPr marL="0" indent="0">
              <a:buNone/>
            </a:pPr>
            <a:r>
              <a:rPr lang="en-US" dirty="0">
                <a:solidFill>
                  <a:schemeClr val="tx1"/>
                </a:solidFill>
              </a:rPr>
              <a:t>Club Foundation:</a:t>
            </a:r>
          </a:p>
          <a:p>
            <a:pPr marL="0" indent="0">
              <a:buNone/>
            </a:pPr>
            <a:r>
              <a:rPr lang="en-US" dirty="0"/>
              <a:t>Chairman: Carl Dowden</a:t>
            </a:r>
          </a:p>
          <a:p>
            <a:pPr marL="0" indent="0">
              <a:buNone/>
            </a:pPr>
            <a:r>
              <a:rPr lang="en-US" dirty="0"/>
              <a:t>Vice-Chairman: Timothy Lynch, PE</a:t>
            </a:r>
          </a:p>
          <a:p>
            <a:pPr marL="0" indent="0">
              <a:buNone/>
            </a:pPr>
            <a:r>
              <a:rPr lang="en-US" dirty="0"/>
              <a:t>Secretary: Rev. Michael Shafer</a:t>
            </a:r>
          </a:p>
          <a:p>
            <a:pPr marL="0" indent="0">
              <a:buNone/>
            </a:pPr>
            <a:r>
              <a:rPr lang="en-US" dirty="0"/>
              <a:t>Treasurer: Bud Weaver</a:t>
            </a:r>
          </a:p>
          <a:p>
            <a:pPr marL="0" indent="0">
              <a:buNone/>
            </a:pPr>
            <a:r>
              <a:rPr lang="en-US" dirty="0"/>
              <a:t>Directors: Rev. Fred Cartier and Susan Simon</a:t>
            </a:r>
          </a:p>
          <a:p>
            <a:pPr marL="0" indent="0">
              <a:buNone/>
            </a:pPr>
            <a:endParaRPr lang="en-US" dirty="0">
              <a:solidFill>
                <a:schemeClr val="tx1"/>
              </a:solidFill>
            </a:endParaRPr>
          </a:p>
        </p:txBody>
      </p:sp>
      <p:pic>
        <p:nvPicPr>
          <p:cNvPr id="1026" name="Picture 2" descr="Jennifer Van Voorhis | Utica, MI Representative | Primerica">
            <a:extLst>
              <a:ext uri="{FF2B5EF4-FFF2-40B4-BE49-F238E27FC236}">
                <a16:creationId xmlns:a16="http://schemas.microsoft.com/office/drawing/2014/main" id="{96E84CCF-E022-4A32-B627-682672C6A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942" y="1518082"/>
            <a:ext cx="2852689" cy="213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85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0" name="Straight Connector 7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1"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4" name="Isosceles Triangle 8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F943E23-4BC0-47FE-879A-E894E4137854}"/>
              </a:ext>
            </a:extLst>
          </p:cNvPr>
          <p:cNvSpPr>
            <a:spLocks noGrp="1"/>
          </p:cNvSpPr>
          <p:nvPr>
            <p:ph type="title"/>
          </p:nvPr>
        </p:nvSpPr>
        <p:spPr>
          <a:xfrm>
            <a:off x="6094856" y="1261331"/>
            <a:ext cx="3179146" cy="2592212"/>
          </a:xfrm>
        </p:spPr>
        <p:txBody>
          <a:bodyPr vert="horz" lIns="91440" tIns="45720" rIns="91440" bIns="45720" rtlCol="0" anchor="b">
            <a:normAutofit/>
          </a:bodyPr>
          <a:lstStyle/>
          <a:p>
            <a:pPr algn="r">
              <a:lnSpc>
                <a:spcPct val="90000"/>
              </a:lnSpc>
            </a:pPr>
            <a:r>
              <a:rPr lang="en-US" sz="3000" dirty="0"/>
              <a:t>We usually meet on Tuesday mornings at 7:30 a.m. at Cancun’s Family Mexican Restaurant. . . </a:t>
            </a:r>
          </a:p>
        </p:txBody>
      </p:sp>
      <p:pic>
        <p:nvPicPr>
          <p:cNvPr id="5122" name="Picture 2">
            <a:extLst>
              <a:ext uri="{FF2B5EF4-FFF2-40B4-BE49-F238E27FC236}">
                <a16:creationId xmlns:a16="http://schemas.microsoft.com/office/drawing/2014/main" id="{4AB00C96-2B25-4DD8-8BE1-0798328522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965" r="-1" b="-1"/>
          <a:stretch/>
        </p:blipFill>
        <p:spPr bwMode="auto">
          <a:xfrm>
            <a:off x="888603" y="1261330"/>
            <a:ext cx="4973212" cy="433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2" name="Group 13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Isosceles Triangle 14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9" name="Isosceles Triangle 14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A02717F-763D-453F-A205-AB786F71E91B}"/>
              </a:ext>
            </a:extLst>
          </p:cNvPr>
          <p:cNvSpPr>
            <a:spLocks noGrp="1"/>
          </p:cNvSpPr>
          <p:nvPr>
            <p:ph type="title"/>
          </p:nvPr>
        </p:nvSpPr>
        <p:spPr>
          <a:xfrm>
            <a:off x="6094856" y="1261331"/>
            <a:ext cx="3179146" cy="2786430"/>
          </a:xfrm>
        </p:spPr>
        <p:txBody>
          <a:bodyPr vert="horz" lIns="91440" tIns="45720" rIns="91440" bIns="45720" rtlCol="0" anchor="b">
            <a:normAutofit/>
          </a:bodyPr>
          <a:lstStyle/>
          <a:p>
            <a:pPr algn="r">
              <a:lnSpc>
                <a:spcPct val="90000"/>
              </a:lnSpc>
            </a:pPr>
            <a:r>
              <a:rPr lang="en-US" sz="3000" dirty="0"/>
              <a:t>. . .but, since the start of  </a:t>
            </a:r>
            <a:r>
              <a:rPr lang="en-US" sz="3000" dirty="0" err="1"/>
              <a:t>Covid</a:t>
            </a:r>
            <a:r>
              <a:rPr lang="en-US" sz="3000" dirty="0"/>
              <a:t> 19 we have been meeting online!</a:t>
            </a:r>
          </a:p>
        </p:txBody>
      </p:sp>
      <p:pic>
        <p:nvPicPr>
          <p:cNvPr id="6150" name="Picture 6">
            <a:extLst>
              <a:ext uri="{FF2B5EF4-FFF2-40B4-BE49-F238E27FC236}">
                <a16:creationId xmlns:a16="http://schemas.microsoft.com/office/drawing/2014/main" id="{4A3DFA8F-CEF9-49BA-9C49-B9DA57C4FAE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964" b="-1"/>
          <a:stretch/>
        </p:blipFill>
        <p:spPr bwMode="auto">
          <a:xfrm>
            <a:off x="728804" y="934757"/>
            <a:ext cx="5427542" cy="473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0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84DE-B325-41B5-B0D1-A6FF28DD2597}"/>
              </a:ext>
            </a:extLst>
          </p:cNvPr>
          <p:cNvSpPr>
            <a:spLocks noGrp="1"/>
          </p:cNvSpPr>
          <p:nvPr>
            <p:ph type="title"/>
          </p:nvPr>
        </p:nvSpPr>
        <p:spPr/>
        <p:txBody>
          <a:bodyPr/>
          <a:lstStyle/>
          <a:p>
            <a:r>
              <a:rPr lang="en-US" dirty="0"/>
              <a:t>What we do as Rotarians:</a:t>
            </a:r>
          </a:p>
        </p:txBody>
      </p:sp>
      <p:sp>
        <p:nvSpPr>
          <p:cNvPr id="3" name="Content Placeholder 2">
            <a:extLst>
              <a:ext uri="{FF2B5EF4-FFF2-40B4-BE49-F238E27FC236}">
                <a16:creationId xmlns:a16="http://schemas.microsoft.com/office/drawing/2014/main" id="{6A8D332B-E1C6-44E9-94AD-B446F9174D96}"/>
              </a:ext>
            </a:extLst>
          </p:cNvPr>
          <p:cNvSpPr>
            <a:spLocks noGrp="1"/>
          </p:cNvSpPr>
          <p:nvPr>
            <p:ph idx="1"/>
          </p:nvPr>
        </p:nvSpPr>
        <p:spPr>
          <a:xfrm>
            <a:off x="1099456" y="1284515"/>
            <a:ext cx="7598229" cy="1110344"/>
          </a:xfrm>
        </p:spPr>
        <p:txBody>
          <a:bodyPr>
            <a:normAutofit/>
          </a:bodyPr>
          <a:lstStyle/>
          <a:p>
            <a:pPr marL="0" indent="0">
              <a:buNone/>
            </a:pPr>
            <a:r>
              <a:rPr lang="en-US" sz="2400" dirty="0"/>
              <a:t>We have a variety of guest speakers at our weekly meetings on a broad range of topics, such as:</a:t>
            </a:r>
          </a:p>
          <a:p>
            <a:endParaRPr lang="en-US" dirty="0"/>
          </a:p>
          <a:p>
            <a:endParaRPr lang="en-US" dirty="0"/>
          </a:p>
        </p:txBody>
      </p:sp>
      <p:pic>
        <p:nvPicPr>
          <p:cNvPr id="7170" name="Picture 2">
            <a:extLst>
              <a:ext uri="{FF2B5EF4-FFF2-40B4-BE49-F238E27FC236}">
                <a16:creationId xmlns:a16="http://schemas.microsoft.com/office/drawing/2014/main" id="{E7476EC6-78CD-4444-8643-A260284E5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20" y="2690336"/>
            <a:ext cx="4279628" cy="3209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844342-FC74-444D-B754-382148D37395}"/>
              </a:ext>
            </a:extLst>
          </p:cNvPr>
          <p:cNvSpPr/>
          <p:nvPr/>
        </p:nvSpPr>
        <p:spPr>
          <a:xfrm>
            <a:off x="4931228" y="2690336"/>
            <a:ext cx="4212771" cy="4154984"/>
          </a:xfrm>
          <a:prstGeom prst="rect">
            <a:avLst/>
          </a:prstGeom>
        </p:spPr>
        <p:txBody>
          <a:bodyPr wrap="square">
            <a:spAutoFit/>
          </a:bodyPr>
          <a:lstStyle/>
          <a:p>
            <a:r>
              <a:rPr lang="en-US" sz="2400" dirty="0">
                <a:solidFill>
                  <a:srgbClr val="222222"/>
                </a:solidFill>
                <a:latin typeface="Open Sans"/>
              </a:rPr>
              <a:t>Rotarian Christina </a:t>
            </a:r>
            <a:r>
              <a:rPr lang="en-US" sz="2400" dirty="0" err="1">
                <a:solidFill>
                  <a:srgbClr val="222222"/>
                </a:solidFill>
                <a:latin typeface="Open Sans"/>
              </a:rPr>
              <a:t>Boryk</a:t>
            </a:r>
            <a:r>
              <a:rPr lang="en-US" sz="2400" dirty="0">
                <a:solidFill>
                  <a:srgbClr val="222222"/>
                </a:solidFill>
                <a:latin typeface="Open Sans"/>
              </a:rPr>
              <a:t>, president of the Poughkeepsie South Rotary club. She is the executive director of “Rebuilding Together,” which is part of a national network of over 130 affiliates that works to restore and revitalize homes and neighborhoods across the country. </a:t>
            </a:r>
            <a:endParaRPr lang="en-US" sz="2400" dirty="0"/>
          </a:p>
        </p:txBody>
      </p:sp>
    </p:spTree>
    <p:extLst>
      <p:ext uri="{BB962C8B-B14F-4D97-AF65-F5344CB8AC3E}">
        <p14:creationId xmlns:p14="http://schemas.microsoft.com/office/powerpoint/2010/main" val="148704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5355-F4DB-4B34-A89F-B214F5213A8D}"/>
              </a:ext>
            </a:extLst>
          </p:cNvPr>
          <p:cNvSpPr>
            <a:spLocks noGrp="1"/>
          </p:cNvSpPr>
          <p:nvPr>
            <p:ph type="title"/>
          </p:nvPr>
        </p:nvSpPr>
        <p:spPr/>
        <p:txBody>
          <a:bodyPr>
            <a:noAutofit/>
          </a:bodyPr>
          <a:lstStyle/>
          <a:p>
            <a:r>
              <a:rPr lang="en-US" sz="2400" dirty="0">
                <a:solidFill>
                  <a:schemeClr val="tx1"/>
                </a:solidFill>
              </a:rPr>
              <a:t>New Paltz Rotarians Bob Rich and Pascal </a:t>
            </a:r>
            <a:r>
              <a:rPr lang="en-US" sz="2400" dirty="0" err="1">
                <a:solidFill>
                  <a:schemeClr val="tx1"/>
                </a:solidFill>
              </a:rPr>
              <a:t>Guirma</a:t>
            </a:r>
            <a:r>
              <a:rPr lang="en-US" sz="2400" dirty="0">
                <a:solidFill>
                  <a:schemeClr val="tx1"/>
                </a:solidFill>
              </a:rPr>
              <a:t> with their friend Jim Ullrich. They spoke about their special project in the village of </a:t>
            </a:r>
            <a:r>
              <a:rPr lang="en-US" sz="2400" dirty="0" err="1">
                <a:solidFill>
                  <a:schemeClr val="tx1"/>
                </a:solidFill>
              </a:rPr>
              <a:t>Guirgho</a:t>
            </a:r>
            <a:r>
              <a:rPr lang="en-US" sz="2400" dirty="0">
                <a:solidFill>
                  <a:schemeClr val="tx1"/>
                </a:solidFill>
              </a:rPr>
              <a:t> in Burkina Faso, Africa. Their group, Friends of </a:t>
            </a:r>
            <a:r>
              <a:rPr lang="en-US" sz="2400" dirty="0" err="1">
                <a:solidFill>
                  <a:schemeClr val="tx1"/>
                </a:solidFill>
              </a:rPr>
              <a:t>Guirgho’s</a:t>
            </a:r>
            <a:r>
              <a:rPr lang="en-US" sz="2400" dirty="0">
                <a:solidFill>
                  <a:schemeClr val="tx1"/>
                </a:solidFill>
              </a:rPr>
              <a:t>, mission is to partner with rural schools in Burkina Faso, beginning with the village of </a:t>
            </a:r>
            <a:r>
              <a:rPr lang="en-US" sz="2400" dirty="0" err="1">
                <a:solidFill>
                  <a:schemeClr val="tx1"/>
                </a:solidFill>
              </a:rPr>
              <a:t>Guirgho</a:t>
            </a:r>
            <a:r>
              <a:rPr lang="en-US" sz="2400" dirty="0">
                <a:solidFill>
                  <a:schemeClr val="tx1"/>
                </a:solidFill>
              </a:rPr>
              <a:t>, to maximize the potential of every student by providing access to state-of-the-art educational tools and technology. </a:t>
            </a:r>
          </a:p>
        </p:txBody>
      </p:sp>
      <p:pic>
        <p:nvPicPr>
          <p:cNvPr id="8194" name="Picture 2">
            <a:extLst>
              <a:ext uri="{FF2B5EF4-FFF2-40B4-BE49-F238E27FC236}">
                <a16:creationId xmlns:a16="http://schemas.microsoft.com/office/drawing/2014/main" id="{BE31B2D1-8565-4F85-B1AD-93EEF8E2F3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5124" y="3260695"/>
            <a:ext cx="4445081" cy="333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9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81</TotalTime>
  <Words>893</Words>
  <Application>Microsoft Office PowerPoint</Application>
  <PresentationFormat>Widescreen</PresentationFormat>
  <Paragraphs>125</Paragraphs>
  <Slides>39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Garamond</vt:lpstr>
      <vt:lpstr>Lucida Grande</vt:lpstr>
      <vt:lpstr>Open Sans</vt:lpstr>
      <vt:lpstr>Trebuchet MS</vt:lpstr>
      <vt:lpstr>Wingdings 3</vt:lpstr>
      <vt:lpstr>Facet</vt:lpstr>
      <vt:lpstr>Welcome to Red Hook Rotary Club!</vt:lpstr>
      <vt:lpstr>What is Rotary?</vt:lpstr>
      <vt:lpstr>History of the Red Hook Rotary Club</vt:lpstr>
      <vt:lpstr>Red Hook Rotary Today</vt:lpstr>
      <vt:lpstr>Red Hook Rotary Officers</vt:lpstr>
      <vt:lpstr>We usually meet on Tuesday mornings at 7:30 a.m. at Cancun’s Family Mexican Restaurant. . . </vt:lpstr>
      <vt:lpstr>. . .but, since the start of  Covid 19 we have been meeting online!</vt:lpstr>
      <vt:lpstr>What we do as Rotarians:</vt:lpstr>
      <vt:lpstr>New Paltz Rotarians Bob Rich and Pascal Guirma with their friend Jim Ullrich. They spoke about their special project in the village of Guirgho in Burkina Faso, Africa. Their group, Friends of Guirgho’s, mission is to partner with rural schools in Burkina Faso, beginning with the village of Guirgho, to maximize the potential of every student by providing access to state-of-the-art educational tools and technology. </vt:lpstr>
      <vt:lpstr>Franceska Macsali-Urbin, Site Manager for the Franklin D. Roosevelt Home and Museum and Eleanor Roosevelt’s Val-kill national historic sites in Hyde Park. In recognition of Women’s History Month, Franceska’s presentation was “Eleanor Roosevelt: The Evolution of a Woman Activist.” </vt:lpstr>
      <vt:lpstr>And we are still having guest speakers during our Zoom meetings!</vt:lpstr>
      <vt:lpstr>We are proud to host international youth exchange students every year!</vt:lpstr>
      <vt:lpstr>Students have come to us from, or have gone to . . .</vt:lpstr>
      <vt:lpstr>By supporting Youth Exchange, we support better understanding among people!</vt:lpstr>
      <vt:lpstr>Speaking of youth, we are proud sponsors of the Red Hook High School Interact Club</vt:lpstr>
      <vt:lpstr>Our Interact Club members have devoted themselves to sponsoring ShelterBox emergency relief tents and kits</vt:lpstr>
      <vt:lpstr>They raise funds by baking pies in the high school home economics kitchen</vt:lpstr>
      <vt:lpstr>What is ShelterBox?</vt:lpstr>
      <vt:lpstr>Our Interact Club members also foster world understanding by meeting teens from around the world at Rotary U.N. Day</vt:lpstr>
      <vt:lpstr>We also proudly support RYLA</vt:lpstr>
      <vt:lpstr>We also sponsor academic and vocational scholarships for high school graduates each year.</vt:lpstr>
      <vt:lpstr>We are involved in the Red Hook Community.</vt:lpstr>
      <vt:lpstr>Each year we recognize an outstanding Citizen of the Year</vt:lpstr>
      <vt:lpstr>We participate in keeping Red Hook green by annually planting trees</vt:lpstr>
      <vt:lpstr>We supply personal hygiene items, while at the same time support recycling and reduce litter, through the Clink! bottle collection program</vt:lpstr>
      <vt:lpstr>We spread the word about Rotary as a charter sponsor of RadioRotary</vt:lpstr>
      <vt:lpstr>RadioRotary is heard every Sunday by 38,000 listeners in the Hudson Valley</vt:lpstr>
      <vt:lpstr>We are also heard around the world by podcast!</vt:lpstr>
      <vt:lpstr>Our hosts are Rotarians with decades of broadcast experience: Sarah O’Connell- Claitor and Jonah Triebwasser </vt:lpstr>
      <vt:lpstr>More than 575 shows from the past ten years can be heard on our website</vt:lpstr>
      <vt:lpstr>Some topics that we have covered on air:</vt:lpstr>
      <vt:lpstr>We’ve taken our RadioRotary microphones around the world to cover the Rotary International Conventions:</vt:lpstr>
      <vt:lpstr>We’ve had exclusive interviews with Rotary International Presidents.</vt:lpstr>
      <vt:lpstr>And with such notables as Dr. Jane Goodall</vt:lpstr>
      <vt:lpstr>We have been recognized by the New York State Broadcasters Association with their public service award, twice!</vt:lpstr>
      <vt:lpstr>Listen every Sunday or any time!</vt:lpstr>
      <vt:lpstr>RadioRotary is heard every Sunday by 38,000 listeners in the Hudson Valley</vt:lpstr>
      <vt:lpstr>We are also heard around the world by podcast!</vt:lpstr>
      <vt:lpstr>Thank you for your kind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Red Hook Rotary Club!</dc:title>
  <dc:creator>Jonah I. Triebwasser</dc:creator>
  <cp:lastModifiedBy>Jonah I. Triebwasser</cp:lastModifiedBy>
  <cp:revision>22</cp:revision>
  <dcterms:created xsi:type="dcterms:W3CDTF">2020-07-15T15:18:51Z</dcterms:created>
  <dcterms:modified xsi:type="dcterms:W3CDTF">2020-07-16T18:07:52Z</dcterms:modified>
</cp:coreProperties>
</file>