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65" r:id="rId4"/>
    <p:sldId id="269" r:id="rId5"/>
    <p:sldId id="279" r:id="rId6"/>
    <p:sldId id="266" r:id="rId7"/>
    <p:sldId id="267" r:id="rId8"/>
    <p:sldId id="278" r:id="rId9"/>
    <p:sldId id="268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94622" autoAdjust="0"/>
  </p:normalViewPr>
  <p:slideViewPr>
    <p:cSldViewPr snapToGrid="0">
      <p:cViewPr varScale="1">
        <p:scale>
          <a:sx n="110" d="100"/>
          <a:sy n="110" d="100"/>
        </p:scale>
        <p:origin x="-69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1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9C266B-E466-4B24-9704-1482B12B8678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F4B1CD-D48F-41F9-847A-2BB0C6E75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94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1D4235-4761-426D-84E3-3D7676F7BE43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F3307F-2498-492D-AFB7-EE2A601B2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69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307F-2498-492D-AFB7-EE2A601B20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70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307F-2498-492D-AFB7-EE2A601B20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24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307F-2498-492D-AFB7-EE2A601B20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81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307F-2498-492D-AFB7-EE2A601B20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88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307F-2498-492D-AFB7-EE2A601B20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2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307F-2498-492D-AFB7-EE2A601B20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52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3307F-2498-492D-AFB7-EE2A601B20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9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9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75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561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4061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95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34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90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05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6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02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49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843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45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250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7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5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80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133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TC.gov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walton@winnetka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762747-FD10-6A43-ADEA-18FCE56EAF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Winnetka Police Department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8626F68-323A-C349-AC14-70125FC7EE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Identity Theft &amp; Financial Crimes by Detective Jeremy Walton</a:t>
            </a:r>
          </a:p>
        </p:txBody>
      </p:sp>
    </p:spTree>
    <p:extLst>
      <p:ext uri="{BB962C8B-B14F-4D97-AF65-F5344CB8AC3E}">
        <p14:creationId xmlns:p14="http://schemas.microsoft.com/office/powerpoint/2010/main" val="151423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827C0B-8C87-5541-A6D6-E520A1C8A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01695"/>
            <a:ext cx="10326914" cy="1293028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/>
              <a:t>Identity Theft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8CD1F4-3079-C440-9B1C-ED81460B7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500" b="1" dirty="0"/>
          </a:p>
          <a:p>
            <a:r>
              <a:rPr lang="en-US" sz="3500" b="1" dirty="0">
                <a:solidFill>
                  <a:schemeClr val="accent3"/>
                </a:solidFill>
              </a:rPr>
              <a:t>The acquisition and/or use of a person’s </a:t>
            </a:r>
            <a:r>
              <a:rPr lang="en-US" sz="3500" b="1" u="sng" dirty="0">
                <a:solidFill>
                  <a:schemeClr val="accent3"/>
                </a:solidFill>
              </a:rPr>
              <a:t>identifying information</a:t>
            </a:r>
            <a:r>
              <a:rPr lang="en-US" sz="3500" b="1" dirty="0">
                <a:solidFill>
                  <a:schemeClr val="accent3"/>
                </a:solidFill>
              </a:rPr>
              <a:t> for financial gain</a:t>
            </a:r>
          </a:p>
          <a:p>
            <a:pPr marL="0" indent="0">
              <a:buNone/>
            </a:pPr>
            <a:endParaRPr lang="en-US" sz="35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18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20F83A-8DC7-804C-91C8-51D701A2C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973" y="453822"/>
            <a:ext cx="9340970" cy="1293028"/>
          </a:xfrm>
        </p:spPr>
        <p:txBody>
          <a:bodyPr>
            <a:noAutofit/>
          </a:bodyPr>
          <a:lstStyle/>
          <a:p>
            <a:r>
              <a:rPr lang="en-US" sz="5000" b="1" dirty="0"/>
              <a:t>The reality of identity theft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9CE70CE-F6DE-3842-8840-D7785398FB2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accent3"/>
                </a:solidFill>
              </a:rPr>
              <a:t>You can’t prevent Identity Theft, however you can become more proactive to make yourself and finances less vulnerable to unauthorized intrusions</a:t>
            </a:r>
            <a:r>
              <a:rPr lang="en-US" sz="2800" b="1" dirty="0">
                <a:solidFill>
                  <a:schemeClr val="accent3"/>
                </a:solidFill>
              </a:rPr>
              <a:t>.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8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212" y="315800"/>
            <a:ext cx="10910977" cy="1293028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prstClr val="white"/>
                </a:solidFill>
              </a:rPr>
              <a:t>How to protect your identity?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4128"/>
            <a:ext cx="10820400" cy="5115464"/>
          </a:xfrm>
        </p:spPr>
        <p:txBody>
          <a:bodyPr>
            <a:normAutofit/>
          </a:bodyPr>
          <a:lstStyle/>
          <a:p>
            <a:r>
              <a:rPr lang="en-US" sz="3200" b="1" dirty="0"/>
              <a:t>Don’t answer unknown calls and if you do….please don’t provide personal information </a:t>
            </a:r>
          </a:p>
          <a:p>
            <a:r>
              <a:rPr lang="en-US" sz="3200" b="1" dirty="0"/>
              <a:t>Minimize paper trail – opt for paperless credit and banking statements</a:t>
            </a:r>
          </a:p>
          <a:p>
            <a:r>
              <a:rPr lang="en-US" sz="3200" b="1" dirty="0"/>
              <a:t>Setup mobile alerts/notifications with creditors</a:t>
            </a:r>
          </a:p>
          <a:p>
            <a:r>
              <a:rPr lang="en-US" sz="3200" b="1" dirty="0"/>
              <a:t>Shred all mail with personal information</a:t>
            </a:r>
          </a:p>
          <a:p>
            <a:r>
              <a:rPr lang="en-US" sz="3200" b="1" dirty="0"/>
              <a:t>Watch out for pickpockets, minimize what you carry day to day</a:t>
            </a:r>
          </a:p>
        </p:txBody>
      </p:sp>
    </p:spTree>
    <p:extLst>
      <p:ext uri="{BB962C8B-B14F-4D97-AF65-F5344CB8AC3E}">
        <p14:creationId xmlns:p14="http://schemas.microsoft.com/office/powerpoint/2010/main" val="1504947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486" y="1418253"/>
            <a:ext cx="10820400" cy="5304285"/>
          </a:xfrm>
        </p:spPr>
        <p:txBody>
          <a:bodyPr>
            <a:normAutofit/>
          </a:bodyPr>
          <a:lstStyle/>
          <a:p>
            <a:r>
              <a:rPr lang="en-US" sz="2800" b="1" dirty="0"/>
              <a:t>Order yearly credit reports – Credit Bureaus offer 1 free report /</a:t>
            </a:r>
            <a:r>
              <a:rPr lang="en-US" sz="2800" b="1" dirty="0" err="1"/>
              <a:t>yr</a:t>
            </a:r>
            <a:r>
              <a:rPr lang="en-US" sz="2800" b="1" dirty="0"/>
              <a:t> </a:t>
            </a:r>
          </a:p>
          <a:p>
            <a:r>
              <a:rPr lang="en-US" sz="2800" b="1" dirty="0"/>
              <a:t>Consider adding an extended fraud alert (free) or credit freeze </a:t>
            </a:r>
            <a:r>
              <a:rPr lang="en-US" sz="2800" b="1" dirty="0" smtClean="0"/>
              <a:t>(cost money) to your credit report</a:t>
            </a:r>
            <a:endParaRPr lang="en-US" sz="2800" b="1" dirty="0"/>
          </a:p>
          <a:p>
            <a:r>
              <a:rPr lang="en-US" sz="2800" b="1" dirty="0"/>
              <a:t>Ask your creditors what they are doing to keep your information safe</a:t>
            </a:r>
          </a:p>
          <a:p>
            <a:r>
              <a:rPr lang="en-US" sz="2800" b="1" dirty="0"/>
              <a:t>Look for unusual activity on your bills and bank statements.  </a:t>
            </a:r>
          </a:p>
          <a:p>
            <a:r>
              <a:rPr lang="en-US" sz="2800" b="1" dirty="0"/>
              <a:t>Monitor Investments – IRA’s, 401k’s, Life Insurance, Etc.</a:t>
            </a:r>
          </a:p>
          <a:p>
            <a:r>
              <a:rPr lang="en-US" sz="2800" b="1" dirty="0"/>
              <a:t>Credit Monitoring Service, Ex: </a:t>
            </a:r>
            <a:r>
              <a:rPr lang="en-US" sz="2800" b="1" dirty="0" err="1"/>
              <a:t>LifeLock</a:t>
            </a:r>
            <a:r>
              <a:rPr lang="en-US" sz="2800" b="1" dirty="0"/>
              <a:t>, Credit Karma, Credit Sesame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39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7A9277-25DE-A842-8A8B-B7B3B7DB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026" y="246788"/>
            <a:ext cx="10298502" cy="1293028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/>
              <a:t>One step further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5AD7CC-E671-4D44-935A-63AB58521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54348"/>
            <a:ext cx="10820400" cy="4864338"/>
          </a:xfrm>
        </p:spPr>
        <p:txBody>
          <a:bodyPr>
            <a:normAutofit fontScale="92500" lnSpcReduction="10000"/>
          </a:bodyPr>
          <a:lstStyle/>
          <a:p>
            <a:endParaRPr lang="en-US" b="1" dirty="0"/>
          </a:p>
          <a:p>
            <a:r>
              <a:rPr lang="en-US" sz="3200" b="1" dirty="0"/>
              <a:t>Stay up to date with technological advances, current news, and crime trends.</a:t>
            </a:r>
          </a:p>
          <a:p>
            <a:r>
              <a:rPr lang="en-US" sz="3200" b="1" dirty="0"/>
              <a:t>Educate yourself on the electronic devices you own</a:t>
            </a:r>
          </a:p>
          <a:p>
            <a:r>
              <a:rPr lang="en-US" sz="3200" b="1" dirty="0"/>
              <a:t>Increase your overall self awareness</a:t>
            </a:r>
          </a:p>
          <a:p>
            <a:r>
              <a:rPr lang="en-US" sz="3200" b="1" dirty="0"/>
              <a:t>Schedule </a:t>
            </a:r>
            <a:r>
              <a:rPr lang="en-US" sz="3200" b="1" dirty="0" smtClean="0"/>
              <a:t>weekly/monthly </a:t>
            </a:r>
            <a:r>
              <a:rPr lang="en-US" sz="3200" b="1" dirty="0" smtClean="0"/>
              <a:t>checks</a:t>
            </a:r>
            <a:r>
              <a:rPr lang="en-US" sz="3200" b="1" dirty="0" smtClean="0"/>
              <a:t> of your bank/credit/investment accounts</a:t>
            </a:r>
            <a:endParaRPr lang="en-US" sz="3200" b="1" dirty="0"/>
          </a:p>
          <a:p>
            <a:r>
              <a:rPr lang="en-US" sz="3200" b="1" dirty="0"/>
              <a:t>Develop an action plan with a response strategy in the event you become a victim</a:t>
            </a:r>
          </a:p>
          <a:p>
            <a:r>
              <a:rPr lang="en-US" sz="3200" b="1" dirty="0"/>
              <a:t>Know how to contact your creditors.  The quicker the response the better! </a:t>
            </a:r>
          </a:p>
          <a:p>
            <a:endParaRPr lang="en-US" sz="3200" b="1" dirty="0"/>
          </a:p>
          <a:p>
            <a:endParaRPr lang="en-US" sz="3200" b="1" dirty="0"/>
          </a:p>
          <a:p>
            <a:endParaRPr lang="en-US" sz="3200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7730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2CDCA9-1CDA-5943-8862-4E9F7FBD0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506" y="182090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en-US" sz="5000" b="1" dirty="0"/>
              <a:t>If YOU </a:t>
            </a:r>
            <a:r>
              <a:rPr lang="en-US" sz="5000" b="1" dirty="0" err="1"/>
              <a:t>BEcoME</a:t>
            </a:r>
            <a:r>
              <a:rPr lang="en-US" sz="5000" b="1" dirty="0"/>
              <a:t> A VICTIM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96D3F7-E009-CA4E-8F5B-49F054F72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588" y="1475118"/>
            <a:ext cx="11226986" cy="5062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100" b="1" dirty="0"/>
              <a:t>Contact the entity where the unauthorized activity occurred </a:t>
            </a:r>
          </a:p>
          <a:p>
            <a:pPr lvl="1"/>
            <a:r>
              <a:rPr lang="en-US" b="1" dirty="0"/>
              <a:t>call the number on back of credit/debit card or go to the bank in person</a:t>
            </a:r>
          </a:p>
          <a:p>
            <a:pPr lvl="1"/>
            <a:r>
              <a:rPr lang="en-US" b="1" dirty="0"/>
              <a:t>Explain your identity was stolen</a:t>
            </a:r>
          </a:p>
          <a:p>
            <a:pPr lvl="1"/>
            <a:r>
              <a:rPr lang="en-US" b="1" dirty="0"/>
              <a:t>Ask the company to close the account</a:t>
            </a:r>
          </a:p>
          <a:p>
            <a:pPr lvl="1"/>
            <a:r>
              <a:rPr lang="en-US" sz="2600" b="1" dirty="0">
                <a:solidFill>
                  <a:srgbClr val="FFFF00"/>
                </a:solidFill>
              </a:rPr>
              <a:t>If they can resolve the situation independently </a:t>
            </a:r>
          </a:p>
          <a:p>
            <a:pPr lvl="2"/>
            <a:r>
              <a:rPr lang="en-US" sz="2000" b="1" dirty="0"/>
              <a:t>ask the company to send you a letter confirming the account is fraudulent, you are not held liable, and that the unauthorized activity will be removed from your credit report</a:t>
            </a:r>
          </a:p>
          <a:p>
            <a:pPr lvl="2"/>
            <a:r>
              <a:rPr lang="en-US" sz="2000" b="1" dirty="0"/>
              <a:t>Document who you spoke to, date and time. </a:t>
            </a:r>
          </a:p>
          <a:p>
            <a:pPr lvl="1"/>
            <a:r>
              <a:rPr lang="en-US" sz="2600" b="1" dirty="0">
                <a:solidFill>
                  <a:schemeClr val="accent1"/>
                </a:solidFill>
              </a:rPr>
              <a:t>If lost funds or fraudulent activity cannot be resolved file a police report</a:t>
            </a:r>
          </a:p>
          <a:p>
            <a:pPr lvl="2"/>
            <a:r>
              <a:rPr lang="en-US" sz="2000" b="1" dirty="0"/>
              <a:t>Bring in supporting documentation to the Police Department to have a Police Officer help assess the issue and take a police report if necessary.</a:t>
            </a:r>
          </a:p>
          <a:p>
            <a:pPr lvl="2"/>
            <a:endParaRPr lang="en-US" sz="2000" b="1" dirty="0"/>
          </a:p>
          <a:p>
            <a:pPr lvl="1"/>
            <a:endParaRPr lang="en-US" sz="2200" b="1" dirty="0"/>
          </a:p>
          <a:p>
            <a:pPr marL="457200" lvl="1" indent="0">
              <a:buNone/>
            </a:pPr>
            <a:endParaRPr lang="en-US" sz="2600" b="1" dirty="0"/>
          </a:p>
          <a:p>
            <a:pPr marL="457200" lvl="1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1895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8377"/>
            <a:ext cx="10820400" cy="541625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600" b="1" dirty="0"/>
          </a:p>
          <a:p>
            <a:pPr marL="0" indent="0">
              <a:buNone/>
            </a:pPr>
            <a:r>
              <a:rPr lang="en-US" sz="2800" b="1" dirty="0"/>
              <a:t>If you suspect you have been a victim but can’t provide any supporting documentation ask to speak with a Winnetka Police Officer. 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In any scenario it would be beneficial to request a full credit report to see if there is any additional fraudulent activity.   </a:t>
            </a:r>
          </a:p>
          <a:p>
            <a:r>
              <a:rPr lang="en-US" sz="2800" b="1" dirty="0"/>
              <a:t>Go to </a:t>
            </a:r>
            <a:r>
              <a:rPr lang="en-US" sz="2800" b="1" dirty="0">
                <a:hlinkClick r:id="rId2"/>
              </a:rPr>
              <a:t>www.FTC.gov</a:t>
            </a:r>
            <a:r>
              <a:rPr lang="en-US" sz="2800" b="1" dirty="0"/>
              <a:t> or call </a:t>
            </a:r>
            <a:r>
              <a:rPr lang="en-US" sz="2800" b="1" dirty="0">
                <a:solidFill>
                  <a:schemeClr val="accent3"/>
                </a:solidFill>
              </a:rPr>
              <a:t>(877)322-8228</a:t>
            </a:r>
            <a:r>
              <a:rPr lang="en-US" sz="2800" b="1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46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1A2476-5F6B-E847-878F-000D29F779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5449" y="1708452"/>
            <a:ext cx="8610600" cy="1120019"/>
          </a:xfrm>
        </p:spPr>
        <p:txBody>
          <a:bodyPr>
            <a:normAutofit fontScale="90000"/>
          </a:bodyPr>
          <a:lstStyle/>
          <a:p>
            <a:r>
              <a:rPr lang="en-US" sz="5000" b="1" dirty="0"/>
              <a:t/>
            </a:r>
            <a:br>
              <a:rPr lang="en-US" sz="5000" b="1" dirty="0"/>
            </a:br>
            <a:r>
              <a:rPr lang="en-US" sz="5000" b="1" dirty="0"/>
              <a:t/>
            </a:r>
            <a:br>
              <a:rPr lang="en-US" sz="5000" b="1" dirty="0"/>
            </a:br>
            <a:r>
              <a:rPr lang="en-US" sz="5000" b="1" dirty="0"/>
              <a:t/>
            </a:r>
            <a:br>
              <a:rPr lang="en-US" sz="5000" b="1" dirty="0"/>
            </a:br>
            <a:r>
              <a:rPr lang="en-US" sz="5000" b="1" dirty="0"/>
              <a:t/>
            </a:r>
            <a:br>
              <a:rPr lang="en-US" sz="5000" b="1" dirty="0"/>
            </a:br>
            <a:r>
              <a:rPr lang="en-US" sz="5000" b="1" dirty="0"/>
              <a:t/>
            </a:r>
            <a:br>
              <a:rPr lang="en-US" sz="5000" b="1" dirty="0"/>
            </a:br>
            <a:r>
              <a:rPr lang="en-US" sz="5000" b="1" dirty="0"/>
              <a:t>questions?</a:t>
            </a:r>
            <a:br>
              <a:rPr lang="en-US" sz="5000" b="1" dirty="0"/>
            </a:br>
            <a:r>
              <a:rPr lang="en-US" sz="5000" b="1" dirty="0"/>
              <a:t/>
            </a:r>
            <a:br>
              <a:rPr lang="en-US" sz="5000" b="1" dirty="0"/>
            </a:br>
            <a:r>
              <a:rPr lang="en-US" sz="5000" b="1" dirty="0"/>
              <a:t/>
            </a:r>
            <a:br>
              <a:rPr lang="en-US" sz="5000" b="1" dirty="0"/>
            </a:br>
            <a:r>
              <a:rPr lang="en-US" sz="5000" b="1" dirty="0"/>
              <a:t/>
            </a:r>
            <a:br>
              <a:rPr lang="en-US" sz="5000" b="1" dirty="0"/>
            </a:br>
            <a:r>
              <a:rPr lang="en-US" sz="5000" b="1" dirty="0"/>
              <a:t/>
            </a:r>
            <a:br>
              <a:rPr lang="en-US" sz="5000" b="1" dirty="0"/>
            </a:br>
            <a:r>
              <a:rPr lang="en-US" sz="5000" b="1" dirty="0"/>
              <a:t/>
            </a:r>
            <a:br>
              <a:rPr lang="en-US" sz="5000" b="1" dirty="0"/>
            </a:br>
            <a:r>
              <a:rPr lang="en-US" sz="5000" b="1" dirty="0"/>
              <a:t/>
            </a:r>
            <a:br>
              <a:rPr lang="en-US" sz="5000" b="1" dirty="0"/>
            </a:br>
            <a:r>
              <a:rPr lang="en-US" sz="5000" b="1" dirty="0"/>
              <a:t/>
            </a:r>
            <a:br>
              <a:rPr lang="en-US" sz="5000" b="1" dirty="0"/>
            </a:br>
            <a:r>
              <a:rPr lang="en-US" sz="5000" b="1" dirty="0"/>
              <a:t>Email: </a:t>
            </a:r>
            <a:r>
              <a:rPr lang="en-US" sz="3100" dirty="0">
                <a:hlinkClick r:id="rId3"/>
              </a:rPr>
              <a:t>jwalton@winnetka.org</a:t>
            </a: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69" y="1856774"/>
            <a:ext cx="5796761" cy="325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40530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19556</TotalTime>
  <Words>445</Words>
  <Application>Microsoft Office PowerPoint</Application>
  <PresentationFormat>Custom</PresentationFormat>
  <Paragraphs>57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Vapor Trail</vt:lpstr>
      <vt:lpstr>Winnetka Police Department </vt:lpstr>
      <vt:lpstr>Identity Theft</vt:lpstr>
      <vt:lpstr>The reality of identity theft</vt:lpstr>
      <vt:lpstr>How to protect your identity?</vt:lpstr>
      <vt:lpstr>PowerPoint Presentation</vt:lpstr>
      <vt:lpstr>One step further</vt:lpstr>
      <vt:lpstr>If YOU BEcoME A VICTIM …</vt:lpstr>
      <vt:lpstr>PowerPoint Presentation</vt:lpstr>
      <vt:lpstr>     questions?        Email: jwalton@winnetka.org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Winnetka Police Department</dc:title>
  <dc:creator>jeremy walton</dc:creator>
  <cp:lastModifiedBy>Jeremy Walton</cp:lastModifiedBy>
  <cp:revision>67</cp:revision>
  <cp:lastPrinted>2017-12-14T13:11:13Z</cp:lastPrinted>
  <dcterms:modified xsi:type="dcterms:W3CDTF">2017-12-14T20:28:26Z</dcterms:modified>
</cp:coreProperties>
</file>