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85" r:id="rId4"/>
    <p:sldId id="281" r:id="rId5"/>
    <p:sldId id="282" r:id="rId6"/>
    <p:sldId id="277" r:id="rId7"/>
    <p:sldId id="271" r:id="rId8"/>
    <p:sldId id="276" r:id="rId9"/>
    <p:sldId id="286" r:id="rId1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14F829B-5876-4047-ABF3-AEE170FB767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2E23D8F-6F16-4E09-9158-F9DD3F89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D4AA-DFE5-41D2-A97D-0CF0D79C1594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A52-F619-4300-AA6C-899A1D6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7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EF34-4C0C-451E-899F-33C01B59C471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A52-F619-4300-AA6C-899A1D6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6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9CAB-21E8-4706-ADA5-B438F6E65F4C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A52-F619-4300-AA6C-899A1D6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AECB-125E-4866-B4A2-B3227DA28644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A52-F619-4300-AA6C-899A1D6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328E-8CAC-4757-928F-1DAF621811FA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A52-F619-4300-AA6C-899A1D6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F3FF-449A-4D52-BCB2-483BEEBE1511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A52-F619-4300-AA6C-899A1D6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0033-1020-4563-A75F-BC4DA8DD0D2C}" type="datetime1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A52-F619-4300-AA6C-899A1D6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0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0BAB-2A85-47C8-B254-B9ACE3B1AA21}" type="datetime1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A52-F619-4300-AA6C-899A1D6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0A4-4324-4D7D-AFD7-D3CDD00CA61A}" type="datetime1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A52-F619-4300-AA6C-899A1D6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85A0-448E-4A84-9D1A-9E6B72E24FDC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A52-F619-4300-AA6C-899A1D6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7AB1-53BE-45AA-B664-4D56C9E165BE}" type="datetime1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A52-F619-4300-AA6C-899A1D6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5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1C89-6ED4-47B1-9751-6E642F078146}" type="datetime1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0A52-F619-4300-AA6C-899A1D6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3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283" y="457200"/>
            <a:ext cx="7533717" cy="936625"/>
          </a:xfrm>
        </p:spPr>
        <p:txBody>
          <a:bodyPr/>
          <a:lstStyle/>
          <a:p>
            <a:r>
              <a:rPr lang="en-US" b="1" dirty="0" smtClean="0"/>
              <a:t>Wilmette Theatre</a:t>
            </a:r>
            <a:endParaRPr lang="en-US" b="1" dirty="0"/>
          </a:p>
        </p:txBody>
      </p:sp>
      <p:pic>
        <p:nvPicPr>
          <p:cNvPr id="2050" name="Picture 2" descr="C:\Users\Wendy\Documents\Theater\Marketing\Wilmette Theatre pi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4" y="1676400"/>
            <a:ext cx="867231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Who We Are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382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/>
              </a:rPr>
              <a:t>Not for profit </a:t>
            </a:r>
            <a:r>
              <a:rPr lang="en-US" sz="2000" dirty="0" smtClean="0"/>
              <a:t>since</a:t>
            </a:r>
            <a:r>
              <a:rPr lang="en-US" sz="2000" dirty="0" smtClean="0">
                <a:effectLst/>
              </a:rPr>
              <a:t> July 2011.  </a:t>
            </a:r>
          </a:p>
          <a:p>
            <a:endParaRPr lang="en-US" sz="2000" dirty="0"/>
          </a:p>
          <a:p>
            <a:r>
              <a:rPr lang="en-US" sz="2000" dirty="0" smtClean="0">
                <a:effectLst/>
              </a:rPr>
              <a:t>Tremendous support from North Shore Community Bank.</a:t>
            </a:r>
          </a:p>
          <a:p>
            <a:endParaRPr lang="en-US" sz="2000" dirty="0"/>
          </a:p>
          <a:p>
            <a:r>
              <a:rPr lang="en-US" sz="2000" dirty="0" smtClean="0">
                <a:effectLst/>
              </a:rPr>
              <a:t>Community resident Board of Directors.</a:t>
            </a:r>
          </a:p>
          <a:p>
            <a:endParaRPr lang="en-US" sz="2000" dirty="0"/>
          </a:p>
          <a:p>
            <a:r>
              <a:rPr lang="en-US" sz="2000" dirty="0" smtClean="0">
                <a:effectLst/>
              </a:rPr>
              <a:t>Programming includes movies, a growing list of live events and we are home to the Actors Training Center.</a:t>
            </a:r>
          </a:p>
          <a:p>
            <a:endParaRPr lang="en-US" sz="2000" dirty="0"/>
          </a:p>
          <a:p>
            <a:r>
              <a:rPr lang="en-US" sz="2000" dirty="0" smtClean="0">
                <a:effectLst/>
              </a:rPr>
              <a:t>One theatre seats 110 with event space and the other 140 with a stage, sound system and lighting.</a:t>
            </a:r>
          </a:p>
          <a:p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Core staff of 3 at the Theatre and 3 at ATC.</a:t>
            </a:r>
          </a:p>
          <a:p>
            <a:endParaRPr lang="en-US" dirty="0"/>
          </a:p>
          <a:p>
            <a:endParaRPr lang="en-US" dirty="0">
              <a:effectLst/>
            </a:endParaRPr>
          </a:p>
        </p:txBody>
      </p:sp>
      <p:pic>
        <p:nvPicPr>
          <p:cNvPr id="6" name="Picture 2" descr="C:\Users\Wendy\Dropbox\Press &amp; articles\Logos\WT_Graphics_2016\WT_Banner_Blue_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Renovated Jerome Mirza Theatre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61002"/>
              </p:ext>
            </p:extLst>
          </p:nvPr>
        </p:nvGraphicFramePr>
        <p:xfrm>
          <a:off x="838200" y="1371600"/>
          <a:ext cx="74676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24688657" imgH="16459200" progId="AcroExch.Document.DC">
                  <p:embed/>
                </p:oleObj>
              </mc:Choice>
              <mc:Fallback>
                <p:oleObj name="Acrobat Document" r:id="rId3" imgW="24688657" imgH="1645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371600"/>
                        <a:ext cx="7467600" cy="497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46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What We Offer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</a:rPr>
              <a:t>Unique Programming</a:t>
            </a:r>
          </a:p>
          <a:p>
            <a:r>
              <a:rPr lang="en-US" sz="2800" dirty="0" smtClean="0">
                <a:effectLst/>
              </a:rPr>
              <a:t> </a:t>
            </a:r>
          </a:p>
          <a:p>
            <a:r>
              <a:rPr lang="en-US" sz="2800" dirty="0" smtClean="0">
                <a:effectLst/>
              </a:rPr>
              <a:t>Venue for the Community</a:t>
            </a:r>
          </a:p>
          <a:p>
            <a:r>
              <a:rPr lang="en-US" sz="2800" dirty="0" smtClean="0">
                <a:effectLst/>
              </a:rPr>
              <a:t> </a:t>
            </a:r>
          </a:p>
          <a:p>
            <a:r>
              <a:rPr lang="en-US" sz="2800" dirty="0" smtClean="0">
                <a:effectLst/>
              </a:rPr>
              <a:t>Life Changing Education</a:t>
            </a:r>
          </a:p>
          <a:p>
            <a:endParaRPr lang="en-US" sz="2800" dirty="0"/>
          </a:p>
          <a:p>
            <a:r>
              <a:rPr lang="en-US" sz="2800" dirty="0"/>
              <a:t>Economic Contribution</a:t>
            </a:r>
          </a:p>
          <a:p>
            <a:r>
              <a:rPr lang="en-US" sz="2800" dirty="0"/>
              <a:t> </a:t>
            </a:r>
          </a:p>
          <a:p>
            <a:endParaRPr lang="en-US" sz="2800" dirty="0">
              <a:effectLst/>
            </a:endParaRPr>
          </a:p>
        </p:txBody>
      </p:sp>
      <p:pic>
        <p:nvPicPr>
          <p:cNvPr id="6" name="Picture 2" descr="C:\Users\Wendy\Dropbox\Press &amp; articles\Logos\WT_Graphics_2016\WT_Banner_Blue_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4" y="156478"/>
            <a:ext cx="8378312" cy="6474150"/>
          </a:xfrm>
        </p:spPr>
      </p:pic>
    </p:spTree>
    <p:extLst>
      <p:ext uri="{BB962C8B-B14F-4D97-AF65-F5344CB8AC3E}">
        <p14:creationId xmlns:p14="http://schemas.microsoft.com/office/powerpoint/2010/main" val="14241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See something different at the Mette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Movies often exclusive or only shown at a few theatres in the Chicago area.</a:t>
            </a:r>
          </a:p>
          <a:p>
            <a:endParaRPr lang="en-US" sz="2400" dirty="0" smtClean="0">
              <a:effectLst/>
            </a:endParaRPr>
          </a:p>
          <a:p>
            <a:r>
              <a:rPr lang="en-US" sz="2400" dirty="0" smtClean="0"/>
              <a:t>Special programming includes Science on Screen® partnering with Field Museum, Asian Pop Up Cinema, Writers Theatre Series, One Earth Film Festival,  Chicago Independent Film Critics Circle and Chicago International Children’s Film Festival.</a:t>
            </a:r>
          </a:p>
          <a:p>
            <a:endParaRPr lang="en-US" sz="2400" dirty="0">
              <a:effectLst/>
            </a:endParaRPr>
          </a:p>
          <a:p>
            <a:r>
              <a:rPr lang="en-US" sz="2400" dirty="0" smtClean="0"/>
              <a:t>Independent film screenings with director and cast talkbacks.</a:t>
            </a:r>
            <a:endParaRPr lang="en-US" sz="2400" dirty="0" smtClean="0">
              <a:effectLst/>
            </a:endParaRPr>
          </a:p>
          <a:p>
            <a:r>
              <a:rPr lang="en-US" sz="2400" dirty="0"/>
              <a:t> </a:t>
            </a:r>
          </a:p>
          <a:p>
            <a:r>
              <a:rPr lang="en-US" sz="2400" dirty="0" smtClean="0">
                <a:effectLst/>
              </a:rPr>
              <a:t>Live events include </a:t>
            </a:r>
            <a:r>
              <a:rPr lang="en-US" sz="2400" dirty="0" err="1" smtClean="0">
                <a:effectLst/>
              </a:rPr>
              <a:t>Jenniffer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Weigel’s</a:t>
            </a:r>
            <a:r>
              <a:rPr lang="en-US" sz="2400" dirty="0" smtClean="0">
                <a:effectLst/>
              </a:rPr>
              <a:t> author series, live music and Story Jam featuring award winning story tellers and original songs.</a:t>
            </a:r>
            <a:endParaRPr lang="en-US" sz="2400" dirty="0">
              <a:effectLst/>
            </a:endParaRPr>
          </a:p>
        </p:txBody>
      </p:sp>
      <p:pic>
        <p:nvPicPr>
          <p:cNvPr id="6" name="Picture 2" descr="C:\Users\Wendy\Dropbox\Press &amp; articles\Logos\WT_Graphics_2016\WT_Banner_Blue_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2" y="304800"/>
            <a:ext cx="8167688" cy="762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Host Many Schools &amp; Organizations</a:t>
            </a:r>
            <a:endParaRPr lang="en-US" sz="2800" b="1" dirty="0"/>
          </a:p>
        </p:txBody>
      </p:sp>
      <p:pic>
        <p:nvPicPr>
          <p:cNvPr id="1026" name="Picture 2" descr="C:\Users\Wendy\Documents\Theater\Marketing\Wilmette_Theatre_logo_banner_1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93328"/>
            <a:ext cx="9220200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72035"/>
              </p:ext>
            </p:extLst>
          </p:nvPr>
        </p:nvGraphicFramePr>
        <p:xfrm>
          <a:off x="1295400" y="990600"/>
          <a:ext cx="8102600" cy="4058920"/>
        </p:xfrm>
        <a:graphic>
          <a:graphicData uri="http://schemas.openxmlformats.org/drawingml/2006/table">
            <a:tbl>
              <a:tblPr/>
              <a:tblGrid>
                <a:gridCol w="4051300"/>
                <a:gridCol w="4051300"/>
              </a:tblGrid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Evanston YWCA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McKenzie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Warming House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Romona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 Allergy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Education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Loyola Academy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Trier High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Chairavalle Montessori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School Wilmette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Francis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Wilmette Park District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Kenilworth Historical Society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Garden Guild Winnetka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Illinois Policy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Rotary Club Wilmette Harbor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Field Museum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8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We have a loyal and growing customer base</a:t>
            </a:r>
            <a:endParaRPr lang="en-US" sz="2800" dirty="0"/>
          </a:p>
        </p:txBody>
      </p:sp>
      <p:pic>
        <p:nvPicPr>
          <p:cNvPr id="6" name="Picture 2" descr="C:\Users\Wendy\Dropbox\Press &amp; articles\Logos\WT_Graphics_2016\WT_Banner_Blue_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219200"/>
            <a:ext cx="7924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2016 over 32,000 patrons – a 24% increase over 2015, 18,000 patrons through June 2017.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Google reviews for last 12 months  averaged 4.4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Over 4,300 email subscribers </a:t>
            </a:r>
            <a:r>
              <a:rPr lang="en-US" dirty="0"/>
              <a:t>with an average open rate </a:t>
            </a:r>
            <a:r>
              <a:rPr lang="en-US" dirty="0" smtClean="0"/>
              <a:t>of about 1,200 </a:t>
            </a:r>
            <a:r>
              <a:rPr lang="en-US" dirty="0" smtClean="0"/>
              <a:t>per </a:t>
            </a:r>
            <a:r>
              <a:rPr lang="en-US" dirty="0"/>
              <a:t>week.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Monthly web site traffic </a:t>
            </a:r>
            <a:r>
              <a:rPr lang="en-US" dirty="0" smtClean="0"/>
              <a:t>6,000 </a:t>
            </a:r>
            <a:r>
              <a:rPr lang="en-US" dirty="0"/>
              <a:t>sessions with over 9,000 page views.  Primary geographic locations are Evanston 29%, Chicago 28%, Wilmette 7</a:t>
            </a:r>
            <a:r>
              <a:rPr lang="en-US" dirty="0" smtClean="0"/>
              <a:t>%.</a:t>
            </a:r>
          </a:p>
          <a:p>
            <a:pPr lvl="0"/>
            <a:endParaRPr lang="en-US" dirty="0"/>
          </a:p>
          <a:p>
            <a:r>
              <a:rPr lang="en-US" dirty="0" smtClean="0"/>
              <a:t>Patrons </a:t>
            </a:r>
            <a:r>
              <a:rPr lang="en-US" dirty="0"/>
              <a:t>are well educated and affluent:</a:t>
            </a:r>
          </a:p>
          <a:p>
            <a:endParaRPr lang="en-US" sz="1400" dirty="0"/>
          </a:p>
          <a:p>
            <a:pPr lvl="1"/>
            <a:r>
              <a:rPr lang="en-US" dirty="0"/>
              <a:t>90% have at least a Bachelor’s degree and 56% having a Masters degree </a:t>
            </a:r>
          </a:p>
          <a:p>
            <a:pPr lvl="1"/>
            <a:r>
              <a:rPr lang="en-US" dirty="0"/>
              <a:t>74% have household income of at least $100,000 and 17% over $300,000.</a:t>
            </a:r>
            <a:endParaRPr lang="en-US" sz="1400" dirty="0"/>
          </a:p>
          <a:p>
            <a:endParaRPr lang="en-US" sz="1400" dirty="0"/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Benefit to the local community</a:t>
            </a:r>
            <a:endParaRPr lang="en-US" sz="2800" dirty="0"/>
          </a:p>
        </p:txBody>
      </p:sp>
      <p:pic>
        <p:nvPicPr>
          <p:cNvPr id="6" name="Picture 2" descr="C:\Users\Wendy\Dropbox\Press &amp; articles\Logos\WT_Graphics_2016\WT_Banner_Blue_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2192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Pay sales and property taxes.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Attract patrons from all over the Chicago who frequent other local businesses 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Host community meetings and discussion groups.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lvl="0"/>
            <a:r>
              <a:rPr lang="en-US" sz="2400" dirty="0" smtClean="0"/>
              <a:t>Venue for private independent film screenings and community celebrations.</a:t>
            </a:r>
          </a:p>
          <a:p>
            <a:endParaRPr lang="en-US" sz="2400" dirty="0" smtClean="0"/>
          </a:p>
          <a:p>
            <a:r>
              <a:rPr lang="en-US" sz="2400" dirty="0" smtClean="0"/>
              <a:t>Generate favorable press coverage and exposure for the community.</a:t>
            </a:r>
            <a:endParaRPr lang="en-US" sz="24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94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287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Acrobat Document</vt:lpstr>
      <vt:lpstr>Wilmette Theatre</vt:lpstr>
      <vt:lpstr>Who We Are</vt:lpstr>
      <vt:lpstr>Renovated Jerome Mirza Theatre</vt:lpstr>
      <vt:lpstr>What We Offer</vt:lpstr>
      <vt:lpstr>PowerPoint Presentation</vt:lpstr>
      <vt:lpstr>See something different at the Mette</vt:lpstr>
      <vt:lpstr>Host Many Schools &amp; Organizations</vt:lpstr>
      <vt:lpstr>We have a loyal and growing customer base</vt:lpstr>
      <vt:lpstr>Benefit to the local community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Wilmette Theatre</dc:title>
  <dc:creator>Wendy</dc:creator>
  <cp:lastModifiedBy>Wendy Sharon</cp:lastModifiedBy>
  <cp:revision>59</cp:revision>
  <cp:lastPrinted>2017-02-01T16:53:58Z</cp:lastPrinted>
  <dcterms:created xsi:type="dcterms:W3CDTF">2015-06-15T22:03:29Z</dcterms:created>
  <dcterms:modified xsi:type="dcterms:W3CDTF">2017-09-28T00:03:13Z</dcterms:modified>
</cp:coreProperties>
</file>