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300" r:id="rId2"/>
    <p:sldId id="286" r:id="rId3"/>
    <p:sldId id="298" r:id="rId4"/>
    <p:sldId id="289" r:id="rId5"/>
    <p:sldId id="282" r:id="rId6"/>
    <p:sldId id="287" r:id="rId7"/>
    <p:sldId id="285" r:id="rId8"/>
    <p:sldId id="281" r:id="rId9"/>
    <p:sldId id="294" r:id="rId10"/>
    <p:sldId id="284" r:id="rId11"/>
    <p:sldId id="292" r:id="rId12"/>
    <p:sldId id="295" r:id="rId13"/>
    <p:sldId id="296" r:id="rId14"/>
    <p:sldId id="293" r:id="rId15"/>
    <p:sldId id="297" r:id="rId16"/>
    <p:sldId id="283"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300"/>
            <p14:sldId id="286"/>
            <p14:sldId id="298"/>
          </p14:sldIdLst>
        </p14:section>
        <p14:section name="Design, Morph, Annotate, Work Together, Tell Me" id="{B9B51309-D148-4332-87C2-07BE32FBCA3B}">
          <p14:sldIdLst>
            <p14:sldId id="289"/>
            <p14:sldId id="282"/>
            <p14:sldId id="287"/>
            <p14:sldId id="285"/>
            <p14:sldId id="281"/>
            <p14:sldId id="294"/>
            <p14:sldId id="284"/>
            <p14:sldId id="292"/>
            <p14:sldId id="295"/>
            <p14:sldId id="296"/>
            <p14:sldId id="293"/>
            <p14:sldId id="297"/>
            <p14:sldId id="283"/>
            <p14:sldId id="299"/>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B6"/>
    <a:srgbClr val="FF9B45"/>
    <a:srgbClr val="F8CAB6"/>
    <a:srgbClr val="D24726"/>
    <a:srgbClr val="404040"/>
    <a:srgbClr val="DD462F"/>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2" autoAdjust="0"/>
    <p:restoredTop sz="94214" autoAdjust="0"/>
  </p:normalViewPr>
  <p:slideViewPr>
    <p:cSldViewPr snapToGrid="0">
      <p:cViewPr>
        <p:scale>
          <a:sx n="64" d="100"/>
          <a:sy n="64" d="100"/>
        </p:scale>
        <p:origin x="297" y="-2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9" d="100"/>
          <a:sy n="69" d="100"/>
        </p:scale>
        <p:origin x="278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4/28/2018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4/28/2018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4/28/2018</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dirty="0"/>
              <a:t>Edit Master text styles</a:t>
            </a:r>
          </a:p>
          <a:p>
            <a:pPr marL="228600" lvl="0" indent="-228600" algn="l" defTabSz="914400" rtl="0" eaLnBrk="1" latinLnBrk="0" hangingPunct="1">
              <a:lnSpc>
                <a:spcPct val="90000"/>
              </a:lnSpc>
              <a:spcBef>
                <a:spcPct val="30000"/>
              </a:spcBef>
              <a:buFont typeface="Arial" panose="020B0604020202020204" pitchFamily="34" charset="0"/>
              <a:buChar char="•"/>
            </a:pPr>
            <a:r>
              <a:rPr lang="en-US" dirty="0"/>
              <a:t>Second level</a:t>
            </a:r>
          </a:p>
          <a:p>
            <a:pPr marL="685800" lvl="1" indent="-228600" algn="l" defTabSz="914400" rtl="0" eaLnBrk="1" latinLnBrk="0" hangingPunct="1">
              <a:lnSpc>
                <a:spcPct val="90000"/>
              </a:lnSpc>
              <a:spcBef>
                <a:spcPct val="30000"/>
              </a:spcBef>
              <a:buFont typeface="Arial" panose="020B0604020202020204" pitchFamily="34" charset="0"/>
              <a:buChar char="•"/>
            </a:pPr>
            <a:r>
              <a:rPr lang="en-US" dirty="0"/>
              <a:t>Third level</a:t>
            </a:r>
          </a:p>
          <a:p>
            <a:pPr marL="1143000" lvl="2" indent="-228600" algn="l" defTabSz="914400" rtl="0" eaLnBrk="1" latinLnBrk="0" hangingPunct="1">
              <a:lnSpc>
                <a:spcPct val="90000"/>
              </a:lnSpc>
              <a:spcBef>
                <a:spcPct val="30000"/>
              </a:spcBef>
              <a:buFont typeface="Arial" panose="020B0604020202020204" pitchFamily="34" charset="0"/>
              <a:buChar char="•"/>
            </a:pPr>
            <a:r>
              <a:rPr lang="en-US" dirty="0"/>
              <a:t>Fourth level</a:t>
            </a:r>
          </a:p>
          <a:p>
            <a:pPr marL="1600200" lvl="3" indent="-228600" algn="l" defTabSz="914400" rtl="0" eaLnBrk="1" latinLnBrk="0" hangingPunct="1">
              <a:lnSpc>
                <a:spcPct val="90000"/>
              </a:lnSpc>
              <a:spcBef>
                <a:spcPct val="30000"/>
              </a:spcBef>
              <a:buFont typeface="Arial" panose="020B0604020202020204" pitchFamily="34" charset="0"/>
              <a:buChar char="•"/>
            </a:pPr>
            <a:r>
              <a:rPr lang="en-US" dirty="0"/>
              <a:t>Fifth level</a:t>
            </a:r>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4/28/2018</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6138F1-108E-4586-9912-B679DEE97A6F}"/>
              </a:ext>
            </a:extLst>
          </p:cNvPr>
          <p:cNvSpPr/>
          <p:nvPr/>
        </p:nvSpPr>
        <p:spPr>
          <a:xfrm>
            <a:off x="363415" y="1770185"/>
            <a:ext cx="11195539" cy="5016758"/>
          </a:xfrm>
          <a:prstGeom prst="rect">
            <a:avLst/>
          </a:prstGeom>
        </p:spPr>
        <p:txBody>
          <a:bodyPr wrap="square">
            <a:spAutoFit/>
          </a:bodyPr>
          <a:lstStyle/>
          <a:p>
            <a:pPr algn="ctr"/>
            <a:r>
              <a:rPr lang="en-US" sz="4000" b="1" dirty="0">
                <a:latin typeface="Segoe UI Light" panose="020B0502040204020203" pitchFamily="34" charset="0"/>
                <a:cs typeface="Segoe UI Light" panose="020B0502040204020203" pitchFamily="34" charset="0"/>
              </a:rPr>
              <a:t>Topic:</a:t>
            </a:r>
          </a:p>
          <a:p>
            <a:pPr algn="ctr"/>
            <a:endParaRPr lang="en-US" sz="4000" b="1" dirty="0">
              <a:latin typeface="Segoe UI Light" panose="020B0502040204020203" pitchFamily="34" charset="0"/>
              <a:cs typeface="Segoe UI Light" panose="020B0502040204020203" pitchFamily="34" charset="0"/>
            </a:endParaRPr>
          </a:p>
          <a:p>
            <a:pPr algn="ctr"/>
            <a:r>
              <a:rPr lang="en-US" sz="4000" b="1" dirty="0">
                <a:latin typeface="Segoe UI Light" panose="020B0502040204020203" pitchFamily="34" charset="0"/>
                <a:cs typeface="Segoe UI Light" panose="020B0502040204020203" pitchFamily="34" charset="0"/>
              </a:rPr>
              <a:t> “North Korean nukes and population density”</a:t>
            </a:r>
          </a:p>
          <a:p>
            <a:pPr algn="ctr"/>
            <a:br>
              <a:rPr lang="en-US" sz="4000" b="1" dirty="0">
                <a:latin typeface="Segoe UI Light" panose="020B0502040204020203" pitchFamily="34" charset="0"/>
                <a:cs typeface="Segoe UI Light" panose="020B0502040204020203" pitchFamily="34" charset="0"/>
              </a:rPr>
            </a:br>
            <a:r>
              <a:rPr lang="en-US" sz="4000" b="1" dirty="0">
                <a:latin typeface="Segoe UI Light" panose="020B0502040204020203" pitchFamily="34" charset="0"/>
                <a:cs typeface="Segoe UI Light" panose="020B0502040204020203" pitchFamily="34" charset="0"/>
              </a:rPr>
              <a:t> by </a:t>
            </a:r>
          </a:p>
          <a:p>
            <a:pPr algn="ctr"/>
            <a:endParaRPr lang="en-US" sz="4000" b="1" dirty="0">
              <a:latin typeface="Segoe UI Light" panose="020B0502040204020203" pitchFamily="34" charset="0"/>
              <a:cs typeface="Segoe UI Light" panose="020B0502040204020203" pitchFamily="34" charset="0"/>
            </a:endParaRPr>
          </a:p>
          <a:p>
            <a:pPr algn="ctr"/>
            <a:r>
              <a:rPr lang="en-US" sz="4000" b="1" dirty="0">
                <a:latin typeface="Segoe UI Light" panose="020B0502040204020203" pitchFamily="34" charset="0"/>
                <a:cs typeface="Segoe UI Light" panose="020B0502040204020203" pitchFamily="34" charset="0"/>
              </a:rPr>
              <a:t>Qadir Mohiuddin</a:t>
            </a:r>
          </a:p>
          <a:p>
            <a:pPr algn="ctr"/>
            <a:r>
              <a:rPr lang="en-US" sz="4000" b="1" dirty="0">
                <a:latin typeface="Segoe UI Light" panose="020B0502040204020203" pitchFamily="34" charset="0"/>
                <a:cs typeface="Segoe UI Light" panose="020B0502040204020203" pitchFamily="34" charset="0"/>
              </a:rPr>
              <a:t>BA-</a:t>
            </a:r>
            <a:r>
              <a:rPr lang="en-US" sz="4000" b="1" dirty="0" err="1">
                <a:latin typeface="Segoe UI Light" panose="020B0502040204020203" pitchFamily="34" charset="0"/>
                <a:cs typeface="Segoe UI Light" panose="020B0502040204020203" pitchFamily="34" charset="0"/>
              </a:rPr>
              <a:t>ucla</a:t>
            </a:r>
            <a:r>
              <a:rPr lang="en-US" sz="4000" b="1" dirty="0">
                <a:latin typeface="Segoe UI Light" panose="020B0502040204020203" pitchFamily="34" charset="0"/>
                <a:cs typeface="Segoe UI Light" panose="020B0502040204020203" pitchFamily="34" charset="0"/>
              </a:rPr>
              <a:t>, MPL-</a:t>
            </a:r>
            <a:r>
              <a:rPr lang="en-US" sz="4000" b="1" dirty="0" err="1">
                <a:latin typeface="Segoe UI Light" panose="020B0502040204020203" pitchFamily="34" charset="0"/>
                <a:cs typeface="Segoe UI Light" panose="020B0502040204020203" pitchFamily="34" charset="0"/>
              </a:rPr>
              <a:t>usc</a:t>
            </a:r>
            <a:r>
              <a:rPr lang="en-US" sz="4000" b="1" dirty="0">
                <a:latin typeface="Segoe UI Light" panose="020B0502040204020203" pitchFamily="34" charset="0"/>
                <a:cs typeface="Segoe UI Light" panose="020B0502040204020203" pitchFamily="34" charset="0"/>
              </a:rPr>
              <a:t>, MS-</a:t>
            </a:r>
            <a:r>
              <a:rPr lang="en-US" sz="4000" b="1" dirty="0" err="1">
                <a:latin typeface="Segoe UI Light" panose="020B0502040204020203" pitchFamily="34" charset="0"/>
                <a:cs typeface="Segoe UI Light" panose="020B0502040204020203" pitchFamily="34" charset="0"/>
              </a:rPr>
              <a:t>usc</a:t>
            </a:r>
            <a:r>
              <a:rPr lang="en-US" sz="4000" b="1" dirty="0">
                <a:latin typeface="Segoe UI Light" panose="020B0502040204020203" pitchFamily="34" charset="0"/>
                <a:cs typeface="Segoe UI Light" panose="020B0502040204020203" pitchFamily="34" charset="0"/>
              </a:rPr>
              <a:t>, PhD-u of </a:t>
            </a:r>
            <a:r>
              <a:rPr lang="en-US" sz="4000" b="1" dirty="0" err="1">
                <a:latin typeface="Segoe UI Light" panose="020B0502040204020203" pitchFamily="34" charset="0"/>
                <a:cs typeface="Segoe UI Light" panose="020B0502040204020203" pitchFamily="34" charset="0"/>
              </a:rPr>
              <a:t>pennsylvania</a:t>
            </a:r>
            <a:endParaRPr lang="en-US" sz="4000" dirty="0"/>
          </a:p>
        </p:txBody>
      </p:sp>
      <p:pic>
        <p:nvPicPr>
          <p:cNvPr id="9" name="Picture 8">
            <a:extLst>
              <a:ext uri="{FF2B5EF4-FFF2-40B4-BE49-F238E27FC236}">
                <a16:creationId xmlns:a16="http://schemas.microsoft.com/office/drawing/2014/main" id="{3656059A-B346-478C-A927-5C6965DAFE79}"/>
              </a:ext>
            </a:extLst>
          </p:cNvPr>
          <p:cNvPicPr>
            <a:picLocks noChangeAspect="1"/>
          </p:cNvPicPr>
          <p:nvPr/>
        </p:nvPicPr>
        <p:blipFill>
          <a:blip r:embed="rId2"/>
          <a:stretch>
            <a:fillRect/>
          </a:stretch>
        </p:blipFill>
        <p:spPr>
          <a:xfrm>
            <a:off x="5064369" y="322260"/>
            <a:ext cx="1817077" cy="1565156"/>
          </a:xfrm>
          <a:prstGeom prst="rect">
            <a:avLst/>
          </a:prstGeom>
        </p:spPr>
      </p:pic>
    </p:spTree>
    <p:extLst>
      <p:ext uri="{BB962C8B-B14F-4D97-AF65-F5344CB8AC3E}">
        <p14:creationId xmlns:p14="http://schemas.microsoft.com/office/powerpoint/2010/main" val="371504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07" y="448056"/>
            <a:ext cx="10265856" cy="640080"/>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Population density in Pakistan, India, China, Koreas, Japan and USA</a:t>
            </a:r>
          </a:p>
        </p:txBody>
      </p:sp>
      <p:pic>
        <p:nvPicPr>
          <p:cNvPr id="6" name="Picture 5">
            <a:extLst>
              <a:ext uri="{FF2B5EF4-FFF2-40B4-BE49-F238E27FC236}">
                <a16:creationId xmlns:a16="http://schemas.microsoft.com/office/drawing/2014/main" id="{B31A25EB-5AD9-4F79-B946-7921963BC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4" y="1302450"/>
            <a:ext cx="11515011" cy="5133760"/>
          </a:xfrm>
          <a:prstGeom prst="rect">
            <a:avLst/>
          </a:prstGeom>
        </p:spPr>
      </p:pic>
      <p:pic>
        <p:nvPicPr>
          <p:cNvPr id="8" name="Picture 7">
            <a:extLst>
              <a:ext uri="{FF2B5EF4-FFF2-40B4-BE49-F238E27FC236}">
                <a16:creationId xmlns:a16="http://schemas.microsoft.com/office/drawing/2014/main" id="{E485B1BE-E896-4B25-8271-A59839DE0090}"/>
              </a:ext>
            </a:extLst>
          </p:cNvPr>
          <p:cNvPicPr>
            <a:picLocks noChangeAspect="1"/>
          </p:cNvPicPr>
          <p:nvPr/>
        </p:nvPicPr>
        <p:blipFill>
          <a:blip r:embed="rId3"/>
          <a:stretch>
            <a:fillRect/>
          </a:stretch>
        </p:blipFill>
        <p:spPr>
          <a:xfrm>
            <a:off x="10957132" y="2955"/>
            <a:ext cx="1079086" cy="1085182"/>
          </a:xfrm>
          <a:prstGeom prst="rect">
            <a:avLst/>
          </a:prstGeom>
        </p:spPr>
      </p:pic>
    </p:spTree>
    <p:extLst>
      <p:ext uri="{BB962C8B-B14F-4D97-AF65-F5344CB8AC3E}">
        <p14:creationId xmlns:p14="http://schemas.microsoft.com/office/powerpoint/2010/main" val="2869709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pic>
        <p:nvPicPr>
          <p:cNvPr id="1030" name="Picture 4" descr="Description: Image result for china vs india population">
            <a:extLst>
              <a:ext uri="{FF2B5EF4-FFF2-40B4-BE49-F238E27FC236}">
                <a16:creationId xmlns:a16="http://schemas.microsoft.com/office/drawing/2014/main" id="{8B4DFB97-9BAF-47AF-B3A5-457968F07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930" y="1192212"/>
            <a:ext cx="5456238" cy="23574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3" descr="Description: Related image">
            <a:extLst>
              <a:ext uri="{FF2B5EF4-FFF2-40B4-BE49-F238E27FC236}">
                <a16:creationId xmlns:a16="http://schemas.microsoft.com/office/drawing/2014/main" id="{4ACAC0FB-015D-4928-B3A8-D81A88978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1214" y="1485899"/>
            <a:ext cx="2128836" cy="2063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 descr="Description: https://upload.wikimedia.org/wikipedia/commons/thumb/9/9c/Population_Scaled_US_Map.svg/300px-Population_Scaled_US_Map.svg.png">
            <a:extLst>
              <a:ext uri="{FF2B5EF4-FFF2-40B4-BE49-F238E27FC236}">
                <a16:creationId xmlns:a16="http://schemas.microsoft.com/office/drawing/2014/main" id="{8BA3B5AA-3C76-4F0B-BA58-891B31272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42" y="1118838"/>
            <a:ext cx="3295779" cy="24308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Description: Map: Population Density (2000): North Korea">
            <a:extLst>
              <a:ext uri="{FF2B5EF4-FFF2-40B4-BE49-F238E27FC236}">
                <a16:creationId xmlns:a16="http://schemas.microsoft.com/office/drawing/2014/main" id="{BDCB3C92-B3A0-4084-998C-E39D1FE9A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853560"/>
            <a:ext cx="2743200" cy="24948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 descr="Description: Map: Population Density (2000): South Korea">
            <a:extLst>
              <a:ext uri="{FF2B5EF4-FFF2-40B4-BE49-F238E27FC236}">
                <a16:creationId xmlns:a16="http://schemas.microsoft.com/office/drawing/2014/main" id="{8717E211-3A1E-4DC8-B5B6-12DABDE01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1968" y="3702049"/>
            <a:ext cx="3591720" cy="303688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 descr="Description: Related image">
            <a:extLst>
              <a:ext uri="{FF2B5EF4-FFF2-40B4-BE49-F238E27FC236}">
                <a16:creationId xmlns:a16="http://schemas.microsoft.com/office/drawing/2014/main" id="{A19EB9FC-B435-4E11-B638-767C6FD27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702049"/>
            <a:ext cx="5086350" cy="288448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9206D1AA-4F62-45B9-BC5C-B28484693236}"/>
              </a:ext>
            </a:extLst>
          </p:cNvPr>
          <p:cNvSpPr>
            <a:spLocks noGrp="1"/>
          </p:cNvSpPr>
          <p:nvPr>
            <p:ph type="title"/>
          </p:nvPr>
        </p:nvSpPr>
        <p:spPr>
          <a:xfrm>
            <a:off x="434442" y="449580"/>
            <a:ext cx="10122981" cy="640080"/>
          </a:xfrm>
        </p:spPr>
        <p:txBody>
          <a:bodyPr>
            <a:normAutofit/>
          </a:bodyPr>
          <a:lstStyle/>
          <a:p>
            <a:r>
              <a:rPr lang="en-US" sz="3200" b="1" dirty="0">
                <a:highlight>
                  <a:srgbClr val="F8CAB6"/>
                </a:highlight>
              </a:rPr>
              <a:t>Detailed URBAN densities in Conurbations</a:t>
            </a:r>
          </a:p>
        </p:txBody>
      </p:sp>
    </p:spTree>
    <p:extLst>
      <p:ext uri="{BB962C8B-B14F-4D97-AF65-F5344CB8AC3E}">
        <p14:creationId xmlns:p14="http://schemas.microsoft.com/office/powerpoint/2010/main" val="3283727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14300"/>
            <a:ext cx="11144250" cy="973836"/>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1 square Km-kilometer= 0.38 square miles,   OR,   1 </a:t>
            </a:r>
            <a:r>
              <a:rPr lang="en-US" b="1" dirty="0" err="1">
                <a:highlight>
                  <a:srgbClr val="F8CAB6"/>
                </a:highlight>
                <a:latin typeface="Segoe UI Light" panose="020B0502040204020203" pitchFamily="34" charset="0"/>
                <a:cs typeface="Segoe UI Light" panose="020B0502040204020203" pitchFamily="34" charset="0"/>
              </a:rPr>
              <a:t>sq</a:t>
            </a:r>
            <a:r>
              <a:rPr lang="en-US" b="1" dirty="0">
                <a:highlight>
                  <a:srgbClr val="F8CAB6"/>
                </a:highlight>
                <a:latin typeface="Segoe UI Light" panose="020B0502040204020203" pitchFamily="34" charset="0"/>
                <a:cs typeface="Segoe UI Light" panose="020B0502040204020203" pitchFamily="34" charset="0"/>
              </a:rPr>
              <a:t> mile= 2.59 </a:t>
            </a:r>
            <a:r>
              <a:rPr lang="en-US" b="1" dirty="0" err="1">
                <a:highlight>
                  <a:srgbClr val="F8CAB6"/>
                </a:highlight>
                <a:latin typeface="Segoe UI Light" panose="020B0502040204020203" pitchFamily="34" charset="0"/>
                <a:cs typeface="Segoe UI Light" panose="020B0502040204020203" pitchFamily="34" charset="0"/>
              </a:rPr>
              <a:t>sq</a:t>
            </a:r>
            <a:r>
              <a:rPr lang="en-US" b="1" dirty="0">
                <a:highlight>
                  <a:srgbClr val="F8CAB6"/>
                </a:highlight>
                <a:latin typeface="Segoe UI Light" panose="020B0502040204020203" pitchFamily="34" charset="0"/>
                <a:cs typeface="Segoe UI Light" panose="020B0502040204020203" pitchFamily="34" charset="0"/>
              </a:rPr>
              <a:t> km</a:t>
            </a: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sp>
        <p:nvSpPr>
          <p:cNvPr id="10" name="Rectangle 9">
            <a:extLst>
              <a:ext uri="{FF2B5EF4-FFF2-40B4-BE49-F238E27FC236}">
                <a16:creationId xmlns:a16="http://schemas.microsoft.com/office/drawing/2014/main" id="{2713F3CC-4DFB-4551-8CC2-B0209C0E86F2}"/>
              </a:ext>
            </a:extLst>
          </p:cNvPr>
          <p:cNvSpPr>
            <a:spLocks noChangeArrowheads="1"/>
          </p:cNvSpPr>
          <p:nvPr/>
        </p:nvSpPr>
        <p:spPr bwMode="auto">
          <a:xfrm>
            <a:off x="0" y="1224380"/>
            <a:ext cx="11830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Year                      Population  Density (P/</a:t>
            </a:r>
            <a:r>
              <a:rPr kumimoji="0" lang="en-US" altLang="en-US" sz="2400" b="1" i="0" u="sng"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SqKm</a:t>
            </a:r>
            <a:r>
              <a:rPr kumimoji="0" lang="en-US"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eaLnBrk="0" fontAlgn="base" hangingPunct="0">
              <a:spcBef>
                <a:spcPct val="0"/>
              </a:spcBef>
              <a:spcAft>
                <a:spcPct val="0"/>
              </a:spcAft>
            </a:pPr>
            <a:r>
              <a:rPr lang="en-US" altLang="en-US" sz="2400" b="1" dirty="0">
                <a:latin typeface="Calibri" panose="020F0502020204030204" pitchFamily="34" charset="0"/>
                <a:ea typeface="Times New Roman" panose="02020603050405020304" pitchFamily="18" charset="0"/>
                <a:cs typeface="Times New Roman" panose="02020603050405020304" pitchFamily="18" charset="0"/>
              </a:rPr>
              <a:t>India                                                                         2016                     446 persons per sq. km. </a:t>
            </a:r>
          </a:p>
        </p:txBody>
      </p:sp>
      <p:sp>
        <p:nvSpPr>
          <p:cNvPr id="11" name="Rectangle 10">
            <a:extLst>
              <a:ext uri="{FF2B5EF4-FFF2-40B4-BE49-F238E27FC236}">
                <a16:creationId xmlns:a16="http://schemas.microsoft.com/office/drawing/2014/main" id="{975F7E02-498E-4993-85B4-5A296F593AE3}"/>
              </a:ext>
            </a:extLst>
          </p:cNvPr>
          <p:cNvSpPr>
            <a:spLocks noChangeArrowheads="1"/>
          </p:cNvSpPr>
          <p:nvPr/>
        </p:nvSpPr>
        <p:spPr bwMode="auto">
          <a:xfrm>
            <a:off x="0" y="2156543"/>
            <a:ext cx="1219200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Chi</a:t>
            </a:r>
            <a:r>
              <a:rPr kumimoji="0" lang="en-US" altLang="en-US" sz="2400" b="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na   </a:t>
            </a: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2016                     147 </a:t>
            </a:r>
            <a:r>
              <a:rPr lang="en-US" altLang="en-US" sz="2000" b="1" dirty="0">
                <a:latin typeface="Calibri" panose="020F0502020204030204" pitchFamily="34" charset="0"/>
                <a:cs typeface="Times New Roman" panose="02020603050405020304" pitchFamily="18" charset="0"/>
              </a:rPr>
              <a:t>(urban population increased 35% in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latin typeface="Calibri" panose="020F0502020204030204" pitchFamily="34" charset="0"/>
                <a:cs typeface="Times New Roman" panose="02020603050405020304" pitchFamily="18" charset="0"/>
              </a:rPr>
              <a:t>                                                                                                                                                 35 years &amp; is 57% of Total)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9B271B63-9FC7-458C-90E4-9DCD155D562C}"/>
              </a:ext>
            </a:extLst>
          </p:cNvPr>
          <p:cNvSpPr>
            <a:spLocks noChangeArrowheads="1"/>
          </p:cNvSpPr>
          <p:nvPr/>
        </p:nvSpPr>
        <p:spPr bwMode="auto">
          <a:xfrm>
            <a:off x="0" y="2881289"/>
            <a:ext cx="121920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Russian Federation                 remained  1985-2016                         9 persons  per sq. km.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latin typeface="Calibri" panose="020F0502020204030204" pitchFamily="34" charset="0"/>
                <a:ea typeface="Times New Roman" panose="02020603050405020304" pitchFamily="18" charset="0"/>
                <a:cs typeface="Times New Roman" panose="02020603050405020304" pitchFamily="18" charset="0"/>
              </a:rPr>
              <a:t>                                                                                                                      </a:t>
            </a:r>
            <a:r>
              <a:rPr lang="en-US" altLang="en-US" sz="2000" b="1" dirty="0">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(urban  population declined 1%)</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USA                                                                                 </a:t>
            </a:r>
            <a:r>
              <a:rPr kumimoji="0" lang="en-US" altLang="en-US" sz="24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2016                      35 persons per sq. km. </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b="1" dirty="0">
                <a:latin typeface="Calibri" panose="020F0502020204030204" pitchFamily="34" charset="0"/>
                <a:ea typeface="SimSun" panose="02010600030101010101" pitchFamily="2" charset="-122"/>
                <a:cs typeface="Calibri" panose="020F0502020204030204" pitchFamily="34" charset="0"/>
              </a:rPr>
              <a:t>                                                                                                                                              </a:t>
            </a:r>
            <a:r>
              <a:rPr kumimoji="0" lang="en-US" altLang="zh-CN"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(urban pop increased 9% in 35 years</a:t>
            </a:r>
            <a:endParaRPr kumimoji="0" lang="en-US" altLang="zh-CN"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rPr>
              <a:t>                                                                                                                                                      and is 83% of total)             </a:t>
            </a:r>
            <a:endParaRPr kumimoji="0" lang="en-US" altLang="zh-CN"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9C999EFA-4723-4D72-9773-1317C03CE075}"/>
              </a:ext>
            </a:extLst>
          </p:cNvPr>
          <p:cNvSpPr>
            <a:spLocks noChangeArrowheads="1"/>
          </p:cNvSpPr>
          <p:nvPr/>
        </p:nvSpPr>
        <p:spPr bwMode="auto">
          <a:xfrm>
            <a:off x="0" y="4731701"/>
            <a:ext cx="10884775" cy="73866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Korea, Dem. People’s Rep. (NORTH KOREA)   2016                     211 persons per sq. km.</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63DC4670-FFA7-4790-994D-A8D418EBBB44}"/>
              </a:ext>
            </a:extLst>
          </p:cNvPr>
          <p:cNvSpPr>
            <a:spLocks noChangeArrowheads="1"/>
          </p:cNvSpPr>
          <p:nvPr/>
        </p:nvSpPr>
        <p:spPr bwMode="auto">
          <a:xfrm>
            <a:off x="0" y="5316098"/>
            <a:ext cx="10656277" cy="8771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Korea, Rep. (SOUTH KOREA)                               2016                     522 per sq. km.</a:t>
            </a:r>
            <a:r>
              <a:rPr kumimoji="0" lang="en-US" altLang="en-US" sz="9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53297192-D754-43C5-898B-F4D6526B00B2}"/>
              </a:ext>
            </a:extLst>
          </p:cNvPr>
          <p:cNvSpPr>
            <a:spLocks noChangeArrowheads="1"/>
          </p:cNvSpPr>
          <p:nvPr/>
        </p:nvSpPr>
        <p:spPr bwMode="auto">
          <a:xfrm>
            <a:off x="0" y="6193261"/>
            <a:ext cx="99068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Japan                                                                        2016                     350 per sq. km.</a:t>
            </a:r>
            <a:endParaRPr kumimoji="0" lang="en-US" altLang="en-US" sz="24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1605999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93077"/>
            <a:ext cx="10949353" cy="1521801"/>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Hiroshima 15 kiloton bomb killed 90,000 to 146,000 over 3.38 square miles to 4.4 sq. mile area of destruction.</a:t>
            </a:r>
            <a:br>
              <a:rPr lang="en-US" b="1" dirty="0">
                <a:highlight>
                  <a:srgbClr val="F8CAB6"/>
                </a:highlight>
                <a:latin typeface="Segoe UI Light" panose="020B0502040204020203" pitchFamily="34" charset="0"/>
                <a:cs typeface="Segoe UI Light" panose="020B0502040204020203" pitchFamily="34" charset="0"/>
              </a:rPr>
            </a:br>
            <a:r>
              <a:rPr lang="en-US" b="1" dirty="0">
                <a:highlight>
                  <a:srgbClr val="F8CAB6"/>
                </a:highlight>
                <a:latin typeface="Segoe UI Light" panose="020B0502040204020203" pitchFamily="34" charset="0"/>
                <a:cs typeface="Segoe UI Light" panose="020B0502040204020203" pitchFamily="34" charset="0"/>
              </a:rPr>
              <a:t>Beverly Hills is 5.71 sq. miles. LA downtown is 4.73 sq. miles.</a:t>
            </a: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pic>
        <p:nvPicPr>
          <p:cNvPr id="1030" name="Picture 4" descr="Description: Image result for china vs india population">
            <a:extLst>
              <a:ext uri="{FF2B5EF4-FFF2-40B4-BE49-F238E27FC236}">
                <a16:creationId xmlns:a16="http://schemas.microsoft.com/office/drawing/2014/main" id="{8B4DFB97-9BAF-47AF-B3A5-457968F07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905" y="4857750"/>
            <a:ext cx="518931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FBD521F-7C63-49B2-B1F0-076ABB5C49D8}"/>
              </a:ext>
            </a:extLst>
          </p:cNvPr>
          <p:cNvPicPr>
            <a:picLocks noChangeAspect="1"/>
          </p:cNvPicPr>
          <p:nvPr/>
        </p:nvPicPr>
        <p:blipFill>
          <a:blip r:embed="rId4"/>
          <a:stretch>
            <a:fillRect/>
          </a:stretch>
        </p:blipFill>
        <p:spPr>
          <a:xfrm>
            <a:off x="7162800" y="1228724"/>
            <a:ext cx="4667250" cy="3495675"/>
          </a:xfrm>
          <a:prstGeom prst="rect">
            <a:avLst/>
          </a:prstGeom>
        </p:spPr>
      </p:pic>
      <p:pic>
        <p:nvPicPr>
          <p:cNvPr id="6" name="Picture 5">
            <a:extLst>
              <a:ext uri="{FF2B5EF4-FFF2-40B4-BE49-F238E27FC236}">
                <a16:creationId xmlns:a16="http://schemas.microsoft.com/office/drawing/2014/main" id="{9C0482D9-DF33-454F-9182-3874AB65582D}"/>
              </a:ext>
            </a:extLst>
          </p:cNvPr>
          <p:cNvPicPr>
            <a:picLocks noChangeAspect="1"/>
          </p:cNvPicPr>
          <p:nvPr/>
        </p:nvPicPr>
        <p:blipFill>
          <a:blip r:embed="rId5"/>
          <a:stretch>
            <a:fillRect/>
          </a:stretch>
        </p:blipFill>
        <p:spPr>
          <a:xfrm>
            <a:off x="0" y="1202435"/>
            <a:ext cx="6908905" cy="5655565"/>
          </a:xfrm>
          <a:prstGeom prst="rect">
            <a:avLst/>
          </a:prstGeom>
        </p:spPr>
      </p:pic>
    </p:spTree>
    <p:extLst>
      <p:ext uri="{BB962C8B-B14F-4D97-AF65-F5344CB8AC3E}">
        <p14:creationId xmlns:p14="http://schemas.microsoft.com/office/powerpoint/2010/main" val="1284023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07" y="448056"/>
            <a:ext cx="10235013" cy="640080"/>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Why be concerned with Density in Nuclear confrontations?</a:t>
            </a:r>
          </a:p>
        </p:txBody>
      </p:sp>
      <p:sp>
        <p:nvSpPr>
          <p:cNvPr id="5" name="Content Placeholder 4"/>
          <p:cNvSpPr>
            <a:spLocks noGrp="1"/>
          </p:cNvSpPr>
          <p:nvPr>
            <p:ph sz="half" idx="4294967295"/>
          </p:nvPr>
        </p:nvSpPr>
        <p:spPr>
          <a:xfrm>
            <a:off x="541609" y="1431009"/>
            <a:ext cx="11029067" cy="5309759"/>
          </a:xfrm>
        </p:spPr>
        <p:txBody>
          <a:bodyPr vert="horz" lIns="91440" tIns="45720" rIns="91440" bIns="45720" rtlCol="0">
            <a:normAutofit fontScale="92500"/>
          </a:bodyPr>
          <a:lstStyle/>
          <a:p>
            <a:pPr>
              <a:lnSpc>
                <a:spcPts val="1800"/>
              </a:lnSpc>
              <a:spcAft>
                <a:spcPts val="600"/>
              </a:spcAft>
            </a:pPr>
            <a:r>
              <a:rPr lang="en-US" sz="2400" u="sng" dirty="0"/>
              <a:t>Nuke-Impact &amp; Liabilities- contiguous urbanization and high rises:</a:t>
            </a:r>
          </a:p>
          <a:p>
            <a:pPr>
              <a:lnSpc>
                <a:spcPts val="1800"/>
              </a:lnSpc>
              <a:spcAft>
                <a:spcPts val="600"/>
              </a:spcAft>
            </a:pPr>
            <a:endParaRPr lang="en-US" sz="2400" dirty="0"/>
          </a:p>
          <a:p>
            <a:pPr marL="342900" indent="-342900">
              <a:lnSpc>
                <a:spcPts val="1800"/>
              </a:lnSpc>
              <a:spcAft>
                <a:spcPts val="600"/>
              </a:spcAft>
              <a:buFont typeface="Arial" panose="020B0604020202020204" pitchFamily="34" charset="0"/>
              <a:buChar char="•"/>
            </a:pPr>
            <a:r>
              <a:rPr lang="en-US" sz="2400" dirty="0"/>
              <a:t>Up until even the Cuban missile crisis and Vietnam war, the nature of</a:t>
            </a:r>
          </a:p>
          <a:p>
            <a:pPr>
              <a:lnSpc>
                <a:spcPts val="1800"/>
              </a:lnSpc>
              <a:spcAft>
                <a:spcPts val="600"/>
              </a:spcAft>
            </a:pPr>
            <a:r>
              <a:rPr lang="en-US" sz="2400" dirty="0"/>
              <a:t>    vulnerabilities was different than it is today. </a:t>
            </a:r>
          </a:p>
          <a:p>
            <a:pPr marL="342900" indent="-342900">
              <a:lnSpc>
                <a:spcPts val="1800"/>
              </a:lnSpc>
              <a:spcAft>
                <a:spcPts val="600"/>
              </a:spcAft>
              <a:buFont typeface="Arial" panose="020B0604020202020204" pitchFamily="34" charset="0"/>
              <a:buChar char="•"/>
            </a:pPr>
            <a:endParaRPr lang="en-US" sz="2400" dirty="0"/>
          </a:p>
          <a:p>
            <a:pPr marL="342900" indent="-342900">
              <a:lnSpc>
                <a:spcPts val="1800"/>
              </a:lnSpc>
              <a:spcAft>
                <a:spcPts val="600"/>
              </a:spcAft>
              <a:buFont typeface="Arial" panose="020B0604020202020204" pitchFamily="34" charset="0"/>
              <a:buChar char="•"/>
            </a:pPr>
            <a:r>
              <a:rPr lang="en-US" sz="2400" dirty="0">
                <a:solidFill>
                  <a:srgbClr val="FF0000"/>
                </a:solidFill>
              </a:rPr>
              <a:t>Since WWII the population of the world has </a:t>
            </a:r>
            <a:r>
              <a:rPr lang="en-US" sz="2400" dirty="0">
                <a:solidFill>
                  <a:srgbClr val="FF0000"/>
                </a:solidFill>
                <a:highlight>
                  <a:srgbClr val="F8CAB6"/>
                </a:highlight>
              </a:rPr>
              <a:t>doubled</a:t>
            </a:r>
            <a:r>
              <a:rPr lang="en-US" sz="2400" dirty="0">
                <a:solidFill>
                  <a:srgbClr val="FF0000"/>
                </a:solidFill>
              </a:rPr>
              <a:t>. </a:t>
            </a:r>
          </a:p>
          <a:p>
            <a:pPr marL="342900" indent="-342900">
              <a:lnSpc>
                <a:spcPts val="1800"/>
              </a:lnSpc>
              <a:spcAft>
                <a:spcPts val="600"/>
              </a:spcAft>
              <a:buFont typeface="Arial" panose="020B0604020202020204" pitchFamily="34" charset="0"/>
              <a:buChar char="•"/>
            </a:pPr>
            <a:r>
              <a:rPr lang="en-US" sz="2400" dirty="0">
                <a:solidFill>
                  <a:srgbClr val="FF0000"/>
                </a:solidFill>
              </a:rPr>
              <a:t>Wealth in certain countries has increased and so have </a:t>
            </a:r>
            <a:r>
              <a:rPr lang="en-US" sz="2400" dirty="0">
                <a:solidFill>
                  <a:srgbClr val="FF0000"/>
                </a:solidFill>
                <a:highlight>
                  <a:srgbClr val="F8CAB6"/>
                </a:highlight>
              </a:rPr>
              <a:t>high rise </a:t>
            </a:r>
            <a:r>
              <a:rPr lang="en-US" sz="2400" dirty="0">
                <a:solidFill>
                  <a:srgbClr val="FF0000"/>
                </a:solidFill>
              </a:rPr>
              <a:t>buildings.</a:t>
            </a:r>
          </a:p>
          <a:p>
            <a:pPr marL="342900" indent="-342900">
              <a:lnSpc>
                <a:spcPts val="1800"/>
              </a:lnSpc>
              <a:spcAft>
                <a:spcPts val="600"/>
              </a:spcAft>
              <a:buFont typeface="Arial" panose="020B0604020202020204" pitchFamily="34" charset="0"/>
              <a:buChar char="•"/>
            </a:pPr>
            <a:r>
              <a:rPr lang="en-US" sz="2400" dirty="0">
                <a:solidFill>
                  <a:srgbClr val="FF0000"/>
                </a:solidFill>
              </a:rPr>
              <a:t>Urbanization has become </a:t>
            </a:r>
            <a:r>
              <a:rPr lang="en-US" sz="2400" dirty="0" err="1">
                <a:solidFill>
                  <a:srgbClr val="FF0000"/>
                </a:solidFill>
                <a:highlight>
                  <a:srgbClr val="F8CAB6"/>
                </a:highlight>
              </a:rPr>
              <a:t>conurbanization</a:t>
            </a:r>
            <a:r>
              <a:rPr lang="en-US" sz="2400" dirty="0">
                <a:solidFill>
                  <a:srgbClr val="FF0000"/>
                </a:solidFill>
                <a:highlight>
                  <a:srgbClr val="F8CAB6"/>
                </a:highlight>
              </a:rPr>
              <a:t>, and urban density </a:t>
            </a:r>
            <a:r>
              <a:rPr lang="en-US" sz="2400" dirty="0">
                <a:solidFill>
                  <a:srgbClr val="FF0000"/>
                </a:solidFill>
              </a:rPr>
              <a:t>has increased.</a:t>
            </a:r>
          </a:p>
          <a:p>
            <a:pPr>
              <a:lnSpc>
                <a:spcPts val="1800"/>
              </a:lnSpc>
              <a:spcAft>
                <a:spcPts val="600"/>
              </a:spcAft>
            </a:pPr>
            <a:endParaRPr lang="en-US" sz="2400" dirty="0"/>
          </a:p>
          <a:p>
            <a:pPr marL="342900" indent="-342900">
              <a:lnSpc>
                <a:spcPts val="1800"/>
              </a:lnSpc>
              <a:spcAft>
                <a:spcPts val="600"/>
              </a:spcAft>
              <a:buFont typeface="Arial" panose="020B0604020202020204" pitchFamily="34" charset="0"/>
              <a:buChar char="•"/>
            </a:pPr>
            <a:r>
              <a:rPr lang="en-US" sz="2400" dirty="0"/>
              <a:t>Conurbations and high-rise urbanization have guaranteed high casualty rates</a:t>
            </a:r>
          </a:p>
          <a:p>
            <a:pPr>
              <a:lnSpc>
                <a:spcPts val="1800"/>
              </a:lnSpc>
              <a:spcAft>
                <a:spcPts val="600"/>
              </a:spcAft>
            </a:pPr>
            <a:r>
              <a:rPr lang="en-US" sz="2400" dirty="0"/>
              <a:t>    per kiloton in nuke-assets warfare – especially with population rising to 7 billion</a:t>
            </a:r>
          </a:p>
          <a:p>
            <a:pPr>
              <a:lnSpc>
                <a:spcPts val="1800"/>
              </a:lnSpc>
              <a:spcAft>
                <a:spcPts val="600"/>
              </a:spcAft>
            </a:pPr>
            <a:r>
              <a:rPr lang="en-US" sz="2400" dirty="0"/>
              <a:t>    from 3.5 billion during WWII.</a:t>
            </a:r>
          </a:p>
          <a:p>
            <a:pPr marL="0" indent="0">
              <a:lnSpc>
                <a:spcPts val="1800"/>
              </a:lnSpc>
              <a:spcBef>
                <a:spcPts val="1000"/>
              </a:spcBef>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spTree>
    <p:extLst>
      <p:ext uri="{BB962C8B-B14F-4D97-AF65-F5344CB8AC3E}">
        <p14:creationId xmlns:p14="http://schemas.microsoft.com/office/powerpoint/2010/main" val="2720897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448056"/>
            <a:ext cx="10756220" cy="640080"/>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Hiroshima was a 15 kiloton Nuke. Russia’s Satan-2 is 40,000 kiloton</a:t>
            </a:r>
          </a:p>
        </p:txBody>
      </p:sp>
      <p:sp>
        <p:nvSpPr>
          <p:cNvPr id="5" name="Content Placeholder 4"/>
          <p:cNvSpPr>
            <a:spLocks noGrp="1"/>
          </p:cNvSpPr>
          <p:nvPr>
            <p:ph sz="half" idx="4294967295"/>
          </p:nvPr>
        </p:nvSpPr>
        <p:spPr>
          <a:xfrm>
            <a:off x="-1" y="1431010"/>
            <a:ext cx="12590585" cy="5602836"/>
          </a:xfrm>
        </p:spPr>
        <p:txBody>
          <a:bodyPr vert="horz" lIns="91440" tIns="45720" rIns="91440" bIns="45720" rtlCol="0">
            <a:normAutofit/>
          </a:bodyPr>
          <a:lstStyle/>
          <a:p>
            <a:pPr>
              <a:lnSpc>
                <a:spcPts val="1800"/>
              </a:lnSpc>
              <a:spcAft>
                <a:spcPts val="600"/>
              </a:spcAft>
            </a:pPr>
            <a:r>
              <a:rPr lang="en-US" sz="2000" u="sng" dirty="0">
                <a:solidFill>
                  <a:srgbClr val="0070C0"/>
                </a:solidFill>
              </a:rPr>
              <a:t>Nuke-Impact &amp; Population Density Liabilities:</a:t>
            </a:r>
          </a:p>
          <a:p>
            <a:pPr marL="342900" indent="-342900">
              <a:lnSpc>
                <a:spcPts val="1800"/>
              </a:lnSpc>
              <a:spcAft>
                <a:spcPts val="600"/>
              </a:spcAft>
              <a:buFont typeface="Arial" panose="020B0604020202020204" pitchFamily="34" charset="0"/>
              <a:buChar char="•"/>
            </a:pPr>
            <a:r>
              <a:rPr lang="en-US" sz="2000" dirty="0"/>
              <a:t>A USA built W-87, 300 kiloton nuke bomb can take out all of Washington, D.C.</a:t>
            </a:r>
          </a:p>
          <a:p>
            <a:pPr marL="342900" indent="-342900">
              <a:lnSpc>
                <a:spcPts val="1800"/>
              </a:lnSpc>
              <a:spcAft>
                <a:spcPts val="600"/>
              </a:spcAft>
              <a:buFont typeface="Arial" panose="020B0604020202020204" pitchFamily="34" charset="0"/>
              <a:buChar char="•"/>
            </a:pPr>
            <a:r>
              <a:rPr lang="en-US" sz="2000" dirty="0">
                <a:solidFill>
                  <a:srgbClr val="FF0000"/>
                </a:solidFill>
                <a:highlight>
                  <a:srgbClr val="F8CFB6"/>
                </a:highlight>
              </a:rPr>
              <a:t>Russia’s Satan-2: is not the 15 kiloton Hiroshima bomb, it is a 40,000 kiloton nuke bomb</a:t>
            </a:r>
          </a:p>
          <a:p>
            <a:pPr>
              <a:lnSpc>
                <a:spcPts val="1800"/>
              </a:lnSpc>
              <a:spcAft>
                <a:spcPts val="600"/>
              </a:spcAft>
            </a:pPr>
            <a:r>
              <a:rPr lang="en-US" sz="2000" dirty="0">
                <a:solidFill>
                  <a:srgbClr val="FF0000"/>
                </a:solidFill>
                <a:highlight>
                  <a:srgbClr val="F8CFB6"/>
                </a:highlight>
              </a:rPr>
              <a:t>                               -and can destroy all of France - means it is 2,667 times  Hiroshima, </a:t>
            </a:r>
          </a:p>
          <a:p>
            <a:pPr>
              <a:lnSpc>
                <a:spcPts val="1800"/>
              </a:lnSpc>
              <a:spcAft>
                <a:spcPts val="600"/>
              </a:spcAft>
            </a:pPr>
            <a:r>
              <a:rPr lang="en-US" sz="2000" dirty="0">
                <a:solidFill>
                  <a:srgbClr val="FF0000"/>
                </a:solidFill>
                <a:highlight>
                  <a:srgbClr val="F8CFB6"/>
                </a:highlight>
              </a:rPr>
              <a:t>                               -therefore can cause 160 million casualties and leave about 184 million injured.</a:t>
            </a:r>
          </a:p>
          <a:p>
            <a:pPr>
              <a:lnSpc>
                <a:spcPts val="1800"/>
              </a:lnSpc>
              <a:spcAft>
                <a:spcPts val="600"/>
              </a:spcAft>
            </a:pPr>
            <a:endParaRPr lang="en-US" sz="2000" dirty="0">
              <a:solidFill>
                <a:srgbClr val="FF0000"/>
              </a:solidFill>
            </a:endParaRPr>
          </a:p>
          <a:p>
            <a:pPr marL="342900" indent="-342900">
              <a:lnSpc>
                <a:spcPts val="1800"/>
              </a:lnSpc>
              <a:spcAft>
                <a:spcPts val="600"/>
              </a:spcAft>
              <a:buFont typeface="Arial" panose="020B0604020202020204" pitchFamily="34" charset="0"/>
              <a:buChar char="•"/>
            </a:pPr>
            <a:r>
              <a:rPr lang="en-US" sz="2000" dirty="0">
                <a:solidFill>
                  <a:srgbClr val="0070C0"/>
                </a:solidFill>
              </a:rPr>
              <a:t>5-Satans will destroy India’s 1.4 billion people, since it is 5 times the area of France, and extremely dense.</a:t>
            </a:r>
          </a:p>
          <a:p>
            <a:pPr>
              <a:lnSpc>
                <a:spcPts val="1800"/>
              </a:lnSpc>
              <a:spcAft>
                <a:spcPts val="600"/>
              </a:spcAft>
            </a:pPr>
            <a:endParaRPr lang="en-US" sz="2000" dirty="0"/>
          </a:p>
          <a:p>
            <a:pPr marL="342900" indent="-342900">
              <a:lnSpc>
                <a:spcPts val="1800"/>
              </a:lnSpc>
              <a:spcAft>
                <a:spcPts val="600"/>
              </a:spcAft>
              <a:buFont typeface="Arial" panose="020B0604020202020204" pitchFamily="34" charset="0"/>
              <a:buChar char="•"/>
            </a:pPr>
            <a:r>
              <a:rPr lang="en-US" sz="2000" dirty="0"/>
              <a:t>Population densities &amp; hostages: North Korea basically holds the USA, Japan (348 persons per</a:t>
            </a:r>
          </a:p>
          <a:p>
            <a:pPr>
              <a:lnSpc>
                <a:spcPts val="1800"/>
              </a:lnSpc>
              <a:spcAft>
                <a:spcPts val="600"/>
              </a:spcAft>
            </a:pPr>
            <a:r>
              <a:rPr lang="en-US" sz="2000" dirty="0"/>
              <a:t>     square kilometer-psqk) and South Korea (526 psqk) hostage, even though USA can wipe out NK. </a:t>
            </a:r>
          </a:p>
          <a:p>
            <a:pPr marL="342900" indent="-342900">
              <a:lnSpc>
                <a:spcPts val="1800"/>
              </a:lnSpc>
              <a:spcAft>
                <a:spcPts val="600"/>
              </a:spcAft>
              <a:buFont typeface="Arial" panose="020B0604020202020204" pitchFamily="34" charset="0"/>
              <a:buChar char="•"/>
            </a:pPr>
            <a:r>
              <a:rPr lang="en-US" sz="2800" dirty="0">
                <a:solidFill>
                  <a:srgbClr val="FF0000"/>
                </a:solidFill>
                <a:highlight>
                  <a:srgbClr val="F8CAB6"/>
                </a:highlight>
              </a:rPr>
              <a:t>Seoul is 10,400 persons psqk. Busan 4,600 </a:t>
            </a:r>
            <a:r>
              <a:rPr lang="en-US" sz="2800" dirty="0" err="1">
                <a:solidFill>
                  <a:srgbClr val="FF0000"/>
                </a:solidFill>
                <a:highlight>
                  <a:srgbClr val="F8CAB6"/>
                </a:highlight>
              </a:rPr>
              <a:t>psqk</a:t>
            </a:r>
            <a:r>
              <a:rPr lang="en-US" sz="2800" dirty="0">
                <a:solidFill>
                  <a:srgbClr val="FF0000"/>
                </a:solidFill>
                <a:highlight>
                  <a:srgbClr val="F8CAB6"/>
                </a:highlight>
              </a:rPr>
              <a:t>.</a:t>
            </a:r>
          </a:p>
          <a:p>
            <a:pPr marL="342900" indent="-342900">
              <a:lnSpc>
                <a:spcPts val="1800"/>
              </a:lnSpc>
              <a:spcAft>
                <a:spcPts val="600"/>
              </a:spcAft>
              <a:buFont typeface="Arial" panose="020B0604020202020204" pitchFamily="34" charset="0"/>
              <a:buChar char="•"/>
            </a:pPr>
            <a:r>
              <a:rPr lang="en-US" sz="2800" dirty="0">
                <a:solidFill>
                  <a:srgbClr val="FF0000"/>
                </a:solidFill>
                <a:highlight>
                  <a:srgbClr val="F8CAB6"/>
                </a:highlight>
              </a:rPr>
              <a:t>Tokyo is 6,158 </a:t>
            </a:r>
            <a:r>
              <a:rPr lang="en-US" sz="2800" dirty="0" err="1">
                <a:solidFill>
                  <a:srgbClr val="FF0000"/>
                </a:solidFill>
                <a:highlight>
                  <a:srgbClr val="F8CAB6"/>
                </a:highlight>
              </a:rPr>
              <a:t>psqk</a:t>
            </a:r>
            <a:r>
              <a:rPr lang="en-US" sz="2800" dirty="0">
                <a:solidFill>
                  <a:srgbClr val="FF0000"/>
                </a:solidFill>
                <a:highlight>
                  <a:srgbClr val="F8CAB6"/>
                </a:highlight>
              </a:rPr>
              <a:t>. Osaka-Kobe-Kyoto is 5,200 psqk. </a:t>
            </a:r>
          </a:p>
          <a:p>
            <a:pPr marL="0" indent="0">
              <a:lnSpc>
                <a:spcPts val="1800"/>
              </a:lnSpc>
              <a:spcBef>
                <a:spcPts val="1000"/>
              </a:spcBef>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spTree>
    <p:extLst>
      <p:ext uri="{BB962C8B-B14F-4D97-AF65-F5344CB8AC3E}">
        <p14:creationId xmlns:p14="http://schemas.microsoft.com/office/powerpoint/2010/main" val="1118760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AEFF07F-0434-4B16-BBC2-FF3D94AD9843}"/>
              </a:ext>
            </a:extLst>
          </p:cNvPr>
          <p:cNvPicPr>
            <a:picLocks noGrp="1" noChangeAspect="1"/>
          </p:cNvPicPr>
          <p:nvPr>
            <p:ph sz="half" idx="4294967295"/>
          </p:nvPr>
        </p:nvPicPr>
        <p:blipFill>
          <a:blip r:embed="rId2"/>
          <a:stretch>
            <a:fillRect/>
          </a:stretch>
        </p:blipFill>
        <p:spPr>
          <a:xfrm>
            <a:off x="246187" y="1594338"/>
            <a:ext cx="11500336" cy="5263662"/>
          </a:xfrm>
          <a:prstGeom prst="rect">
            <a:avLst/>
          </a:prstGeom>
        </p:spPr>
      </p:pic>
      <p:pic>
        <p:nvPicPr>
          <p:cNvPr id="12" name="Picture 11">
            <a:extLst>
              <a:ext uri="{FF2B5EF4-FFF2-40B4-BE49-F238E27FC236}">
                <a16:creationId xmlns:a16="http://schemas.microsoft.com/office/drawing/2014/main" id="{81010BB2-B457-406F-8F64-ECF68A18C96E}"/>
              </a:ext>
            </a:extLst>
          </p:cNvPr>
          <p:cNvPicPr>
            <a:picLocks noChangeAspect="1"/>
          </p:cNvPicPr>
          <p:nvPr/>
        </p:nvPicPr>
        <p:blipFill>
          <a:blip r:embed="rId3"/>
          <a:stretch>
            <a:fillRect/>
          </a:stretch>
        </p:blipFill>
        <p:spPr>
          <a:xfrm>
            <a:off x="10985707" y="77951"/>
            <a:ext cx="1079086" cy="1085182"/>
          </a:xfrm>
          <a:prstGeom prst="rect">
            <a:avLst/>
          </a:prstGeom>
        </p:spPr>
      </p:pic>
      <p:sp>
        <p:nvSpPr>
          <p:cNvPr id="6" name="Title 5">
            <a:extLst>
              <a:ext uri="{FF2B5EF4-FFF2-40B4-BE49-F238E27FC236}">
                <a16:creationId xmlns:a16="http://schemas.microsoft.com/office/drawing/2014/main" id="{864F6E56-C6A8-4636-B569-97E6AEF6DF97}"/>
              </a:ext>
            </a:extLst>
          </p:cNvPr>
          <p:cNvSpPr>
            <a:spLocks noGrp="1"/>
          </p:cNvSpPr>
          <p:nvPr>
            <p:ph type="title"/>
          </p:nvPr>
        </p:nvSpPr>
        <p:spPr>
          <a:xfrm>
            <a:off x="0" y="319071"/>
            <a:ext cx="10781916" cy="1688123"/>
          </a:xfrm>
        </p:spPr>
        <p:txBody>
          <a:bodyPr>
            <a:normAutofit fontScale="90000"/>
          </a:bodyPr>
          <a:lstStyle/>
          <a:p>
            <a:br>
              <a:rPr lang="en-US" b="1" dirty="0"/>
            </a:br>
            <a:br>
              <a:rPr lang="en-US" b="1" dirty="0"/>
            </a:br>
            <a:r>
              <a:rPr lang="en-US" b="1" dirty="0">
                <a:highlight>
                  <a:srgbClr val="F8CAB6"/>
                </a:highlight>
              </a:rPr>
              <a:t>15-kiloton Hiroshima 150,000 casualties  VERSUS   USA’s modern</a:t>
            </a:r>
            <a:br>
              <a:rPr lang="en-US" b="1" dirty="0">
                <a:highlight>
                  <a:srgbClr val="F8CAB6"/>
                </a:highlight>
              </a:rPr>
            </a:br>
            <a:r>
              <a:rPr lang="en-US" b="1" dirty="0">
                <a:highlight>
                  <a:srgbClr val="F8CAB6"/>
                </a:highlight>
              </a:rPr>
              <a:t>W-87, which is 300-kiloton and results in 1,500,000 (1.5 million) casualties  </a:t>
            </a:r>
            <a:br>
              <a:rPr lang="en-US" b="1" dirty="0"/>
            </a:br>
            <a:r>
              <a:rPr lang="en-US" b="1" dirty="0"/>
              <a:t>                                                                     EPW = Earth Penetrating Weapon</a:t>
            </a:r>
            <a:br>
              <a:rPr lang="en-US" b="1" dirty="0"/>
            </a:br>
            <a:endParaRPr lang="en-US" b="1" dirty="0"/>
          </a:p>
        </p:txBody>
      </p:sp>
    </p:spTree>
    <p:extLst>
      <p:ext uri="{BB962C8B-B14F-4D97-AF65-F5344CB8AC3E}">
        <p14:creationId xmlns:p14="http://schemas.microsoft.com/office/powerpoint/2010/main" val="1650380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14300"/>
            <a:ext cx="11144250" cy="973836"/>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Conclusion: Armageddon (?) if a Nuke War breaks out in East ASIA</a:t>
            </a: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sp>
        <p:nvSpPr>
          <p:cNvPr id="10" name="Rectangle 9">
            <a:extLst>
              <a:ext uri="{FF2B5EF4-FFF2-40B4-BE49-F238E27FC236}">
                <a16:creationId xmlns:a16="http://schemas.microsoft.com/office/drawing/2014/main" id="{2713F3CC-4DFB-4551-8CC2-B0209C0E86F2}"/>
              </a:ext>
            </a:extLst>
          </p:cNvPr>
          <p:cNvSpPr>
            <a:spLocks noChangeArrowheads="1"/>
          </p:cNvSpPr>
          <p:nvPr/>
        </p:nvSpPr>
        <p:spPr bwMode="auto">
          <a:xfrm>
            <a:off x="0" y="1720737"/>
            <a:ext cx="11830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Country                                                                  Year      NUKES      Population  Density (P/</a:t>
            </a:r>
            <a:r>
              <a:rPr kumimoji="0" lang="en-US" altLang="en-US" sz="2400" b="1" i="0" u="sng"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SqKm</a:t>
            </a:r>
            <a:r>
              <a:rPr kumimoji="0" lang="en-US"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p:txBody>
      </p:sp>
      <p:sp>
        <p:nvSpPr>
          <p:cNvPr id="11" name="Rectangle 10">
            <a:extLst>
              <a:ext uri="{FF2B5EF4-FFF2-40B4-BE49-F238E27FC236}">
                <a16:creationId xmlns:a16="http://schemas.microsoft.com/office/drawing/2014/main" id="{975F7E02-498E-4993-85B4-5A296F593AE3}"/>
              </a:ext>
            </a:extLst>
          </p:cNvPr>
          <p:cNvSpPr>
            <a:spLocks noChangeArrowheads="1"/>
          </p:cNvSpPr>
          <p:nvPr/>
        </p:nvSpPr>
        <p:spPr bwMode="auto">
          <a:xfrm>
            <a:off x="0" y="2841771"/>
            <a:ext cx="12192000"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9B271B63-9FC7-458C-90E4-9DCD155D562C}"/>
              </a:ext>
            </a:extLst>
          </p:cNvPr>
          <p:cNvSpPr>
            <a:spLocks noChangeArrowheads="1"/>
          </p:cNvSpPr>
          <p:nvPr/>
        </p:nvSpPr>
        <p:spPr bwMode="auto">
          <a:xfrm>
            <a:off x="0" y="2217185"/>
            <a:ext cx="1263747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FF9B45"/>
                </a:highlight>
                <a:latin typeface="Calibri" panose="020F0502020204030204" pitchFamily="34" charset="0"/>
                <a:ea typeface="Times New Roman" panose="02020603050405020304" pitchFamily="18" charset="0"/>
                <a:cs typeface="Times New Roman" panose="02020603050405020304" pitchFamily="18" charset="0"/>
              </a:rPr>
              <a:t>Russian Federation                 remained  1985-2016   4500-7000      9 persons  per sq. km.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highlight>
                  <a:srgbClr val="FF9B45"/>
                </a:highlight>
                <a:latin typeface="Calibri" panose="020F0502020204030204" pitchFamily="34" charset="0"/>
                <a:ea typeface="Times New Roman" panose="02020603050405020304" pitchFamily="18" charset="0"/>
                <a:cs typeface="Times New Roman" panose="02020603050405020304" pitchFamily="18" charset="0"/>
              </a:rPr>
              <a:t>                                                                                                                          </a:t>
            </a:r>
            <a:r>
              <a:rPr lang="en-US" altLang="en-US" sz="2000" b="1" dirty="0">
                <a:highlight>
                  <a:srgbClr val="FF9B45"/>
                </a:highligh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chemeClr val="tx1"/>
                </a:solidFill>
                <a:effectLst/>
                <a:highlight>
                  <a:srgbClr val="FF9B45"/>
                </a:highlight>
                <a:latin typeface="Calibri" panose="020F0502020204030204" pitchFamily="34" charset="0"/>
                <a:ea typeface="Times New Roman" panose="02020603050405020304" pitchFamily="18" charset="0"/>
                <a:cs typeface="Times New Roman" panose="02020603050405020304" pitchFamily="18" charset="0"/>
              </a:rPr>
              <a:t>(urban  population declined 1%)</a:t>
            </a:r>
            <a:endParaRPr kumimoji="0" lang="en-US" altLang="en-US" sz="2000" b="0" i="0" u="none" strike="noStrike" cap="none" normalizeH="0" baseline="0" dirty="0">
              <a:ln>
                <a:noFill/>
              </a:ln>
              <a:solidFill>
                <a:schemeClr val="tx1"/>
              </a:solidFill>
              <a:effectLst/>
              <a:highlight>
                <a:srgbClr val="FF9B45"/>
              </a:highligh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highlight>
                  <a:srgbClr val="F8CFB6"/>
                </a:highlight>
                <a:latin typeface="Times New Roman" panose="02020603050405020304" pitchFamily="18" charset="0"/>
                <a:ea typeface="SimSun" panose="02010600030101010101" pitchFamily="2" charset="-122"/>
                <a:cs typeface="Times New Roman" panose="02020603050405020304" pitchFamily="18" charset="0"/>
              </a:rPr>
              <a:t>USA                                                                                 </a:t>
            </a:r>
            <a:r>
              <a:rPr kumimoji="0" lang="en-US" altLang="en-US" sz="2400" b="1" i="0" u="none" strike="noStrike" cap="none" normalizeH="0" baseline="0" dirty="0">
                <a:ln>
                  <a:noFill/>
                </a:ln>
                <a:solidFill>
                  <a:schemeClr val="tx1"/>
                </a:solidFill>
                <a:effectLst/>
                <a:highlight>
                  <a:srgbClr val="F8CFB6"/>
                </a:highlight>
                <a:latin typeface="Calibri" panose="020F0502020204030204" pitchFamily="34" charset="0"/>
                <a:ea typeface="SimSun" panose="02010600030101010101" pitchFamily="2" charset="-122"/>
                <a:cs typeface="Calibri" panose="020F0502020204030204" pitchFamily="34" charset="0"/>
              </a:rPr>
              <a:t>2016   4018-6800   35 persons per sq. km. </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b="1" dirty="0">
                <a:highlight>
                  <a:srgbClr val="F8CFB6"/>
                </a:highlight>
                <a:latin typeface="Calibri" panose="020F0502020204030204" pitchFamily="34" charset="0"/>
                <a:ea typeface="SimSun" panose="02010600030101010101" pitchFamily="2" charset="-122"/>
                <a:cs typeface="Calibri" panose="020F0502020204030204" pitchFamily="34" charset="0"/>
              </a:rPr>
              <a:t>                                                                                                                                                  </a:t>
            </a:r>
            <a:r>
              <a:rPr kumimoji="0" lang="en-US" altLang="zh-CN" sz="2000" b="1" i="0" u="none" strike="noStrike" cap="none" normalizeH="0" baseline="0" dirty="0">
                <a:ln>
                  <a:noFill/>
                </a:ln>
                <a:solidFill>
                  <a:schemeClr val="tx1"/>
                </a:solidFill>
                <a:effectLst/>
                <a:highlight>
                  <a:srgbClr val="F8CFB6"/>
                </a:highlight>
                <a:latin typeface="Calibri" panose="020F0502020204030204" pitchFamily="34" charset="0"/>
                <a:ea typeface="SimSun" panose="02010600030101010101" pitchFamily="2" charset="-122"/>
                <a:cs typeface="Calibri" panose="020F0502020204030204" pitchFamily="34" charset="0"/>
              </a:rPr>
              <a:t>(urban pop increased 9% in 35 years)</a:t>
            </a:r>
            <a:endParaRPr kumimoji="0" lang="en-US" altLang="zh-CN" sz="2000" b="0" i="0" u="none" strike="noStrike" cap="none" normalizeH="0" baseline="0" dirty="0">
              <a:ln>
                <a:noFill/>
              </a:ln>
              <a:solidFill>
                <a:schemeClr val="tx1"/>
              </a:solidFill>
              <a:effectLst/>
              <a:highlight>
                <a:srgbClr val="F8CFB6"/>
              </a:highligh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highlight>
                  <a:srgbClr val="F8CFB6"/>
                </a:highlight>
                <a:latin typeface="Calibri" panose="020F0502020204030204" pitchFamily="34" charset="0"/>
                <a:ea typeface="SimSun" panose="02010600030101010101" pitchFamily="2" charset="-122"/>
                <a:cs typeface="Calibri" panose="020F0502020204030204" pitchFamily="34" charset="0"/>
              </a:rPr>
              <a:t>                                                                                                                                                    AND, IS    83%   OF  TOTAL)             </a:t>
            </a:r>
            <a:endParaRPr kumimoji="0" lang="en-US" altLang="zh-CN" sz="2000" b="0" i="0" u="none" strike="noStrike" cap="none" normalizeH="0" baseline="0" dirty="0">
              <a:ln>
                <a:noFill/>
              </a:ln>
              <a:solidFill>
                <a:schemeClr val="tx1"/>
              </a:solidFill>
              <a:effectLst/>
              <a:highlight>
                <a:srgbClr val="F8CFB6"/>
              </a:highligh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9C999EFA-4723-4D72-9773-1317C03CE075}"/>
              </a:ext>
            </a:extLst>
          </p:cNvPr>
          <p:cNvSpPr>
            <a:spLocks noChangeArrowheads="1"/>
          </p:cNvSpPr>
          <p:nvPr/>
        </p:nvSpPr>
        <p:spPr bwMode="auto">
          <a:xfrm>
            <a:off x="0" y="3955683"/>
            <a:ext cx="11397736" cy="73866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FF9B45"/>
                </a:highlight>
                <a:latin typeface="Calibri" panose="020F0502020204030204" pitchFamily="34" charset="0"/>
                <a:ea typeface="Times New Roman" panose="02020603050405020304" pitchFamily="18" charset="0"/>
                <a:cs typeface="Times New Roman" panose="02020603050405020304" pitchFamily="18" charset="0"/>
              </a:rPr>
              <a:t>NORTH KOREA (Korea, Dem. People’s Rep.)   2016      30             211 persons per sq. km.</a:t>
            </a:r>
            <a:endParaRPr kumimoji="0" lang="en-US" altLang="en-US" sz="2400" b="0" i="0" u="none" strike="noStrike" cap="none" normalizeH="0" baseline="0" dirty="0">
              <a:ln>
                <a:noFill/>
              </a:ln>
              <a:solidFill>
                <a:schemeClr val="tx1"/>
              </a:solidFill>
              <a:effectLst/>
              <a:highlight>
                <a:srgbClr val="FF9B45"/>
              </a:high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63DC4670-FFA7-4790-994D-A8D418EBBB44}"/>
              </a:ext>
            </a:extLst>
          </p:cNvPr>
          <p:cNvSpPr>
            <a:spLocks noChangeArrowheads="1"/>
          </p:cNvSpPr>
          <p:nvPr/>
        </p:nvSpPr>
        <p:spPr bwMode="auto">
          <a:xfrm>
            <a:off x="0" y="4339964"/>
            <a:ext cx="10656277" cy="161582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ctr" latinLnBrk="0" hangingPunct="0">
              <a:lnSpc>
                <a:spcPct val="100000"/>
              </a:lnSpc>
              <a:spcBef>
                <a:spcPct val="0"/>
              </a:spcBef>
              <a:spcAft>
                <a:spcPct val="0"/>
              </a:spcAft>
              <a:buClrTx/>
              <a:buSzTx/>
              <a:buFontTx/>
              <a:buNone/>
              <a:tabLst/>
            </a:pPr>
            <a:r>
              <a:rPr lang="en-US" altLang="en-US" sz="24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SOUTH KOREA (</a:t>
            </a:r>
            <a:r>
              <a:rPr kumimoji="0" lang="en-US" altLang="en-US" sz="2400" b="1"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Korea, Republic)                       2016        0             522 per sq. km.</a:t>
            </a:r>
            <a:endParaRPr lang="en-US" altLang="en-US" sz="24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00FFFF"/>
                </a:highlight>
                <a:latin typeface="Calibri" panose="020F0502020204030204" pitchFamily="34" charset="0"/>
                <a:ea typeface="Times New Roman" panose="02020603050405020304" pitchFamily="18" charset="0"/>
                <a:cs typeface="Times New Roman" panose="02020603050405020304" pitchFamily="18" charset="0"/>
              </a:rPr>
              <a:t>Seoul, Capital of South Korea                                                       10,400  per sq. km.</a:t>
            </a:r>
          </a:p>
          <a:p>
            <a:pPr marL="0" marR="0" lvl="0" indent="0" algn="l" defTabSz="914400" rtl="0" eaLnBrk="0" fontAlgn="ctr" latinLnBrk="0" hangingPunct="0">
              <a:lnSpc>
                <a:spcPct val="100000"/>
              </a:lnSpc>
              <a:spcBef>
                <a:spcPct val="0"/>
              </a:spcBef>
              <a:spcAft>
                <a:spcPct val="0"/>
              </a:spcAft>
              <a:buClrTx/>
              <a:buSzTx/>
              <a:buFontTx/>
              <a:buNone/>
              <a:tabLst/>
            </a:pPr>
            <a:r>
              <a:rPr lang="en-US" altLang="en-US" sz="2400" b="1" dirty="0">
                <a:highlight>
                  <a:srgbClr val="00FFFF"/>
                </a:highlight>
                <a:latin typeface="Calibri" panose="020F0502020204030204" pitchFamily="34" charset="0"/>
                <a:cs typeface="Times New Roman" panose="02020603050405020304" pitchFamily="18" charset="0"/>
              </a:rPr>
              <a:t>Busan                                                                                                    4,600  per sq. km.</a:t>
            </a:r>
            <a:endParaRPr kumimoji="0" lang="en-US" altLang="en-US" sz="1100" b="0" i="0" u="none" strike="noStrike" cap="none" normalizeH="0" baseline="0" dirty="0">
              <a:ln>
                <a:noFill/>
              </a:ln>
              <a:solidFill>
                <a:schemeClr val="tx1"/>
              </a:solidFill>
              <a:effectLst/>
              <a:highlight>
                <a:srgbClr val="00FFFF"/>
              </a:high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53297192-D754-43C5-898B-F4D6526B00B2}"/>
              </a:ext>
            </a:extLst>
          </p:cNvPr>
          <p:cNvSpPr>
            <a:spLocks noChangeArrowheads="1"/>
          </p:cNvSpPr>
          <p:nvPr/>
        </p:nvSpPr>
        <p:spPr bwMode="auto">
          <a:xfrm>
            <a:off x="-5565" y="5657671"/>
            <a:ext cx="1207476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JAPAN                                                                       2016        0            350 per sq. km.</a:t>
            </a:r>
          </a:p>
          <a:p>
            <a:pPr marL="0" marR="0" lvl="0" indent="0" algn="l" defTabSz="914400" rtl="0" eaLnBrk="0" fontAlgn="ctr" latinLnBrk="0" hangingPunct="0">
              <a:lnSpc>
                <a:spcPct val="100000"/>
              </a:lnSpc>
              <a:spcBef>
                <a:spcPct val="0"/>
              </a:spcBef>
              <a:spcAft>
                <a:spcPct val="0"/>
              </a:spcAft>
              <a:buClrTx/>
              <a:buSzTx/>
              <a:buFontTx/>
              <a:buNone/>
              <a:tabLst/>
            </a:pPr>
            <a:r>
              <a:rPr lang="en-US" altLang="en-US" sz="2400" b="1" dirty="0">
                <a:highlight>
                  <a:srgbClr val="00FFFF"/>
                </a:highlight>
                <a:latin typeface="Calibri" panose="020F0502020204030204" pitchFamily="34" charset="0"/>
                <a:cs typeface="Times New Roman" panose="02020603050405020304" pitchFamily="18" charset="0"/>
              </a:rPr>
              <a:t>Tokyo                                                                                                    6,158  per sq. km.</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highlight>
                  <a:srgbClr val="00FFFF"/>
                </a:highlight>
                <a:latin typeface="Calibri" panose="020F0502020204030204" pitchFamily="34" charset="0"/>
                <a:cs typeface="Times New Roman" panose="02020603050405020304" pitchFamily="18" charset="0"/>
              </a:rPr>
              <a:t>Osaka-Kobe-Kyoto                                                                             5,200  per sq. km.</a:t>
            </a:r>
            <a:endParaRPr kumimoji="0" lang="en-US" altLang="en-US" sz="2400" b="0" i="0" u="none" strike="noStrike" cap="none" normalizeH="0" baseline="0" dirty="0">
              <a:ln>
                <a:noFill/>
              </a:ln>
              <a:solidFill>
                <a:schemeClr val="tx1"/>
              </a:solidFill>
              <a:effectLst/>
              <a:highlight>
                <a:srgbClr val="00FFFF"/>
              </a:highlight>
              <a:latin typeface="Arial" panose="020B0604020202020204" pitchFamily="34" charset="0"/>
            </a:endParaRPr>
          </a:p>
        </p:txBody>
      </p:sp>
    </p:spTree>
    <p:extLst>
      <p:ext uri="{BB962C8B-B14F-4D97-AF65-F5344CB8AC3E}">
        <p14:creationId xmlns:p14="http://schemas.microsoft.com/office/powerpoint/2010/main" val="1411334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07" y="105508"/>
            <a:ext cx="10170239" cy="982628"/>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Topic: “North Korean nukes and population density”</a:t>
            </a:r>
            <a:br>
              <a:rPr lang="en-US" b="1" dirty="0">
                <a:highlight>
                  <a:srgbClr val="F8CAB6"/>
                </a:highlight>
                <a:latin typeface="Segoe UI Light" panose="020B0502040204020203" pitchFamily="34" charset="0"/>
                <a:cs typeface="Segoe UI Light" panose="020B0502040204020203" pitchFamily="34" charset="0"/>
              </a:rPr>
            </a:br>
            <a:r>
              <a:rPr lang="en-US" b="1" dirty="0">
                <a:highlight>
                  <a:srgbClr val="F8CAB6"/>
                </a:highlight>
                <a:latin typeface="Segoe UI Light" panose="020B0502040204020203" pitchFamily="34" charset="0"/>
                <a:cs typeface="Segoe UI Light" panose="020B0502040204020203" pitchFamily="34" charset="0"/>
              </a:rPr>
              <a:t> by Qadir Mohiuddin, PhD</a:t>
            </a:r>
            <a:endParaRPr lang="en-US" dirty="0">
              <a:highlight>
                <a:srgbClr val="F8CAB6"/>
              </a:highlight>
              <a:latin typeface="Segoe UI Light" panose="020B0502040204020203" pitchFamily="34" charset="0"/>
              <a:cs typeface="Segoe UI Light" panose="020B0502040204020203" pitchFamily="34" charset="0"/>
            </a:endParaRPr>
          </a:p>
        </p:txBody>
      </p:sp>
      <p:sp>
        <p:nvSpPr>
          <p:cNvPr id="5" name="Content Placeholder 4"/>
          <p:cNvSpPr>
            <a:spLocks noGrp="1"/>
          </p:cNvSpPr>
          <p:nvPr>
            <p:ph sz="half" idx="4294967295"/>
          </p:nvPr>
        </p:nvSpPr>
        <p:spPr>
          <a:xfrm>
            <a:off x="211015" y="1184031"/>
            <a:ext cx="5416061" cy="5673969"/>
          </a:xfrm>
        </p:spPr>
        <p:txBody>
          <a:bodyPr vert="horz" lIns="91440" tIns="45720" rIns="91440" bIns="45720" rtlCol="0">
            <a:normAutofit/>
          </a:bodyPr>
          <a:lstStyle/>
          <a:p>
            <a:pPr marL="0" indent="0">
              <a:lnSpc>
                <a:spcPts val="1800"/>
              </a:lnSpc>
              <a:spcBef>
                <a:spcPts val="1000"/>
              </a:spcBef>
              <a:spcAft>
                <a:spcPts val="600"/>
              </a:spcAft>
              <a:buNone/>
            </a:pPr>
            <a:r>
              <a:rPr lang="en-US" sz="1200" dirty="0">
                <a:solidFill>
                  <a:prstClr val="black">
                    <a:lumMod val="75000"/>
                    <a:lumOff val="25000"/>
                  </a:prstClr>
                </a:solidFill>
                <a:latin typeface="Segoe UI" panose="020B0502040204020203" pitchFamily="34" charset="0"/>
                <a:cs typeface="Segoe UI" panose="020B0502040204020203" pitchFamily="34" charset="0"/>
              </a:rPr>
              <a:t>CONTENTS:</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1- TODAY’S TOPIC</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2- WHO AM I?</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3- MY INTEREST IN DEFENSE STRATEGY – a multidisciplinary perspective</a:t>
            </a:r>
          </a:p>
          <a:p>
            <a:pPr marL="171450" indent="-171450">
              <a:lnSpc>
                <a:spcPts val="1800"/>
              </a:lnSpc>
              <a:spcBef>
                <a:spcPts val="1000"/>
              </a:spcBef>
              <a:spcAft>
                <a:spcPts val="600"/>
              </a:spcAft>
              <a:buFontTx/>
              <a:buChar char="-"/>
            </a:pPr>
            <a:r>
              <a:rPr lang="en-US" sz="1000" dirty="0">
                <a:solidFill>
                  <a:prstClr val="black">
                    <a:lumMod val="75000"/>
                    <a:lumOff val="25000"/>
                  </a:prstClr>
                </a:solidFill>
                <a:latin typeface="Segoe UI" panose="020B0502040204020203" pitchFamily="34" charset="0"/>
                <a:cs typeface="Segoe UI" panose="020B0502040204020203" pitchFamily="34" charset="0"/>
              </a:rPr>
              <a:t>Dr. Bernard Brodie, colleague of USAF General Curtis LeMay</a:t>
            </a:r>
          </a:p>
          <a:p>
            <a:pPr marL="171450" indent="-171450">
              <a:lnSpc>
                <a:spcPts val="1800"/>
              </a:lnSpc>
              <a:spcBef>
                <a:spcPts val="1000"/>
              </a:spcBef>
              <a:spcAft>
                <a:spcPts val="600"/>
              </a:spcAft>
              <a:buFontTx/>
              <a:buChar char="-"/>
            </a:pPr>
            <a:r>
              <a:rPr lang="en-US" sz="1000" dirty="0">
                <a:solidFill>
                  <a:prstClr val="black">
                    <a:lumMod val="75000"/>
                    <a:lumOff val="25000"/>
                  </a:prstClr>
                </a:solidFill>
                <a:latin typeface="Segoe UI" panose="020B0502040204020203" pitchFamily="34" charset="0"/>
                <a:cs typeface="Segoe UI" panose="020B0502040204020203" pitchFamily="34" charset="0"/>
              </a:rPr>
              <a:t>Admiral Thomas </a:t>
            </a:r>
            <a:r>
              <a:rPr lang="en-US" sz="1000" dirty="0" err="1">
                <a:solidFill>
                  <a:prstClr val="black">
                    <a:lumMod val="75000"/>
                    <a:lumOff val="25000"/>
                  </a:prstClr>
                </a:solidFill>
                <a:latin typeface="Segoe UI" panose="020B0502040204020203" pitchFamily="34" charset="0"/>
                <a:cs typeface="Segoe UI" panose="020B0502040204020203" pitchFamily="34" charset="0"/>
              </a:rPr>
              <a:t>Moorer</a:t>
            </a:r>
            <a:r>
              <a:rPr lang="en-US" sz="1000" dirty="0">
                <a:solidFill>
                  <a:prstClr val="black">
                    <a:lumMod val="75000"/>
                    <a:lumOff val="25000"/>
                  </a:prstClr>
                </a:solidFill>
                <a:latin typeface="Segoe UI" panose="020B0502040204020203" pitchFamily="34" charset="0"/>
                <a:cs typeface="Segoe UI" panose="020B0502040204020203" pitchFamily="34" charset="0"/>
              </a:rPr>
              <a:t>, Retired US Chairman Joint Chiefs of Staff</a:t>
            </a:r>
          </a:p>
          <a:p>
            <a:pPr>
              <a:lnSpc>
                <a:spcPts val="1800"/>
              </a:lnSpc>
              <a:spcBef>
                <a:spcPts val="1000"/>
              </a:spcBef>
              <a:spcAft>
                <a:spcPts val="600"/>
              </a:spcAft>
            </a:pPr>
            <a:r>
              <a:rPr lang="en-US" sz="1000" dirty="0">
                <a:solidFill>
                  <a:prstClr val="black">
                    <a:lumMod val="75000"/>
                    <a:lumOff val="25000"/>
                  </a:prstClr>
                </a:solidFill>
                <a:latin typeface="Segoe UI" panose="020B0502040204020203" pitchFamily="34" charset="0"/>
                <a:cs typeface="Segoe UI" panose="020B0502040204020203" pitchFamily="34" charset="0"/>
              </a:rPr>
              <a:t>-   Dr.  Lawrence Klein, Nobel winner in Economics</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5- MY INTEREST IN SOUTH KOREA – the implications of nuclear conflict</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6- POPULATION DENSITY IN NUCLEAR COUNTRIES – an evolutionary consequence</a:t>
            </a:r>
          </a:p>
          <a:p>
            <a:pPr marL="0" indent="0">
              <a:lnSpc>
                <a:spcPts val="1800"/>
              </a:lnSpc>
              <a:spcBef>
                <a:spcPts val="1000"/>
              </a:spcBef>
              <a:spcAft>
                <a:spcPts val="600"/>
              </a:spcAft>
              <a:buNone/>
            </a:pPr>
            <a:r>
              <a:rPr lang="en-US" sz="1000" dirty="0">
                <a:solidFill>
                  <a:prstClr val="black">
                    <a:lumMod val="75000"/>
                    <a:lumOff val="25000"/>
                  </a:prstClr>
                </a:solidFill>
                <a:latin typeface="Segoe UI" panose="020B0502040204020203" pitchFamily="34" charset="0"/>
                <a:cs typeface="Segoe UI" panose="020B0502040204020203" pitchFamily="34" charset="0"/>
              </a:rPr>
              <a:t>7- DENSITY STATISTICS IN ASIA, RUSSIA AND USA – growth and necessity</a:t>
            </a:r>
          </a:p>
          <a:p>
            <a:pPr marL="0" indent="0">
              <a:lnSpc>
                <a:spcPts val="1800"/>
              </a:lnSpc>
              <a:spcBef>
                <a:spcPts val="1000"/>
              </a:spcBef>
              <a:spcAft>
                <a:spcPts val="600"/>
              </a:spcAft>
              <a:buNone/>
            </a:pPr>
            <a:r>
              <a:rPr lang="en-US" dirty="0">
                <a:solidFill>
                  <a:prstClr val="black">
                    <a:lumMod val="75000"/>
                    <a:lumOff val="25000"/>
                  </a:prstClr>
                </a:solidFill>
                <a:latin typeface="Segoe UI" panose="020B0502040204020203" pitchFamily="34" charset="0"/>
                <a:cs typeface="Segoe UI" panose="020B0502040204020203" pitchFamily="34" charset="0"/>
              </a:rPr>
              <a:t>8- HIROSHIMA AND EQUIVALENT AREAS IN CALIFORNIA – 3.5 to 7 ‘tremor’</a:t>
            </a:r>
          </a:p>
          <a:p>
            <a:pPr marL="0" indent="0">
              <a:lnSpc>
                <a:spcPts val="1800"/>
              </a:lnSpc>
              <a:spcBef>
                <a:spcPts val="1000"/>
              </a:spcBef>
              <a:spcAft>
                <a:spcPts val="600"/>
              </a:spcAft>
              <a:buNone/>
            </a:pPr>
            <a:r>
              <a:rPr lang="en-US" dirty="0">
                <a:solidFill>
                  <a:prstClr val="black">
                    <a:lumMod val="75000"/>
                    <a:lumOff val="25000"/>
                  </a:prstClr>
                </a:solidFill>
                <a:latin typeface="Segoe UI" panose="020B0502040204020203" pitchFamily="34" charset="0"/>
                <a:cs typeface="Segoe UI" panose="020B0502040204020203" pitchFamily="34" charset="0"/>
              </a:rPr>
              <a:t>9- NUKE-ASSETS IMPACT   on    POPULATION DENSITIES – radiation and EPW</a:t>
            </a:r>
          </a:p>
          <a:p>
            <a:pPr marL="0" indent="0">
              <a:lnSpc>
                <a:spcPts val="1800"/>
              </a:lnSpc>
              <a:spcBef>
                <a:spcPts val="1000"/>
              </a:spcBef>
              <a:spcAft>
                <a:spcPts val="600"/>
              </a:spcAft>
              <a:buNone/>
            </a:pPr>
            <a:r>
              <a:rPr lang="en-US" dirty="0">
                <a:solidFill>
                  <a:prstClr val="black">
                    <a:lumMod val="75000"/>
                    <a:lumOff val="25000"/>
                  </a:prstClr>
                </a:solidFill>
                <a:latin typeface="Segoe UI" panose="020B0502040204020203" pitchFamily="34" charset="0"/>
                <a:cs typeface="Segoe UI" panose="020B0502040204020203" pitchFamily="34" charset="0"/>
              </a:rPr>
              <a:t>10-AVOIDING ARMAGEDDON IN ASIA?</a:t>
            </a:r>
          </a:p>
          <a:p>
            <a:pPr marL="0" indent="0">
              <a:lnSpc>
                <a:spcPts val="1800"/>
              </a:lnSpc>
              <a:spcBef>
                <a:spcPts val="1000"/>
              </a:spcBef>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9" name="Content Placeholder 8">
            <a:extLst>
              <a:ext uri="{FF2B5EF4-FFF2-40B4-BE49-F238E27FC236}">
                <a16:creationId xmlns:a16="http://schemas.microsoft.com/office/drawing/2014/main" id="{E19D9B75-F52A-4A25-9E11-C30011D03F3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8978795" y="4290646"/>
            <a:ext cx="1426588" cy="1664677"/>
          </a:xfrm>
        </p:spPr>
      </p:pic>
      <p:pic>
        <p:nvPicPr>
          <p:cNvPr id="7" name="Picture 6">
            <a:extLst>
              <a:ext uri="{FF2B5EF4-FFF2-40B4-BE49-F238E27FC236}">
                <a16:creationId xmlns:a16="http://schemas.microsoft.com/office/drawing/2014/main" id="{F53BC484-4D91-48A0-BC53-0B5CFBA6C9C1}"/>
              </a:ext>
            </a:extLst>
          </p:cNvPr>
          <p:cNvPicPr>
            <a:picLocks noChangeAspect="1"/>
          </p:cNvPicPr>
          <p:nvPr/>
        </p:nvPicPr>
        <p:blipFill>
          <a:blip r:embed="rId3"/>
          <a:stretch>
            <a:fillRect/>
          </a:stretch>
        </p:blipFill>
        <p:spPr>
          <a:xfrm>
            <a:off x="10985707" y="2954"/>
            <a:ext cx="1079086" cy="1085182"/>
          </a:xfrm>
          <a:prstGeom prst="rect">
            <a:avLst/>
          </a:prstGeom>
        </p:spPr>
      </p:pic>
      <p:pic>
        <p:nvPicPr>
          <p:cNvPr id="2" name="Picture 1">
            <a:extLst>
              <a:ext uri="{FF2B5EF4-FFF2-40B4-BE49-F238E27FC236}">
                <a16:creationId xmlns:a16="http://schemas.microsoft.com/office/drawing/2014/main" id="{7F33F2B7-CF20-4955-8448-D341B856A7DC}"/>
              </a:ext>
            </a:extLst>
          </p:cNvPr>
          <p:cNvPicPr>
            <a:picLocks noChangeAspect="1"/>
          </p:cNvPicPr>
          <p:nvPr/>
        </p:nvPicPr>
        <p:blipFill>
          <a:blip r:embed="rId4"/>
          <a:stretch>
            <a:fillRect/>
          </a:stretch>
        </p:blipFill>
        <p:spPr>
          <a:xfrm>
            <a:off x="5858008" y="1431010"/>
            <a:ext cx="2164268" cy="2383743"/>
          </a:xfrm>
          <a:prstGeom prst="rect">
            <a:avLst/>
          </a:prstGeom>
        </p:spPr>
      </p:pic>
      <p:pic>
        <p:nvPicPr>
          <p:cNvPr id="4" name="Picture 3">
            <a:extLst>
              <a:ext uri="{FF2B5EF4-FFF2-40B4-BE49-F238E27FC236}">
                <a16:creationId xmlns:a16="http://schemas.microsoft.com/office/drawing/2014/main" id="{F510E771-14CA-40CD-9BB5-A2E75B6DCE6C}"/>
              </a:ext>
            </a:extLst>
          </p:cNvPr>
          <p:cNvPicPr>
            <a:picLocks noChangeAspect="1"/>
          </p:cNvPicPr>
          <p:nvPr/>
        </p:nvPicPr>
        <p:blipFill>
          <a:blip r:embed="rId5"/>
          <a:stretch>
            <a:fillRect/>
          </a:stretch>
        </p:blipFill>
        <p:spPr>
          <a:xfrm>
            <a:off x="8978795" y="1663826"/>
            <a:ext cx="1426588" cy="1694835"/>
          </a:xfrm>
          <a:prstGeom prst="rect">
            <a:avLst/>
          </a:prstGeom>
        </p:spPr>
      </p:pic>
      <p:pic>
        <p:nvPicPr>
          <p:cNvPr id="8" name="Picture 7">
            <a:extLst>
              <a:ext uri="{FF2B5EF4-FFF2-40B4-BE49-F238E27FC236}">
                <a16:creationId xmlns:a16="http://schemas.microsoft.com/office/drawing/2014/main" id="{7640AB20-CBB9-4D30-8D83-504C17A6D289}"/>
              </a:ext>
            </a:extLst>
          </p:cNvPr>
          <p:cNvPicPr>
            <a:picLocks noChangeAspect="1"/>
          </p:cNvPicPr>
          <p:nvPr/>
        </p:nvPicPr>
        <p:blipFill>
          <a:blip r:embed="rId6"/>
          <a:stretch>
            <a:fillRect/>
          </a:stretch>
        </p:blipFill>
        <p:spPr>
          <a:xfrm>
            <a:off x="5858009" y="4157626"/>
            <a:ext cx="2164268" cy="2219728"/>
          </a:xfrm>
          <a:prstGeom prst="rect">
            <a:avLst/>
          </a:prstGeom>
        </p:spPr>
      </p:pic>
    </p:spTree>
    <p:extLst>
      <p:ext uri="{BB962C8B-B14F-4D97-AF65-F5344CB8AC3E}">
        <p14:creationId xmlns:p14="http://schemas.microsoft.com/office/powerpoint/2010/main" val="4141457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1792" y="213420"/>
            <a:ext cx="8060085" cy="973836"/>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Topic: “North Korean nukes and population density”</a:t>
            </a:r>
            <a:br>
              <a:rPr lang="en-US" b="1" dirty="0">
                <a:highlight>
                  <a:srgbClr val="F8CAB6"/>
                </a:highlight>
                <a:latin typeface="Segoe UI Light" panose="020B0502040204020203" pitchFamily="34" charset="0"/>
                <a:cs typeface="Segoe UI Light" panose="020B0502040204020203" pitchFamily="34" charset="0"/>
              </a:rPr>
            </a:br>
            <a:endParaRPr lang="en-US" b="1" dirty="0">
              <a:highlight>
                <a:srgbClr val="F8CAB6"/>
              </a:highlight>
              <a:latin typeface="Segoe UI Light" panose="020B0502040204020203" pitchFamily="34" charset="0"/>
              <a:cs typeface="Segoe UI Light" panose="020B0502040204020203" pitchFamily="34" charset="0"/>
            </a:endParaRPr>
          </a:p>
        </p:txBody>
      </p:sp>
      <p:pic>
        <p:nvPicPr>
          <p:cNvPr id="7" name="Content Placeholder 6">
            <a:extLst>
              <a:ext uri="{FF2B5EF4-FFF2-40B4-BE49-F238E27FC236}">
                <a16:creationId xmlns:a16="http://schemas.microsoft.com/office/drawing/2014/main" id="{E7EE1362-A23C-4F61-A35B-E31ADA13CA45}"/>
              </a:ext>
            </a:extLst>
          </p:cNvPr>
          <p:cNvPicPr>
            <a:picLocks noGrp="1" noChangeAspect="1"/>
          </p:cNvPicPr>
          <p:nvPr>
            <p:ph sz="half" idx="4294967295"/>
          </p:nvPr>
        </p:nvPicPr>
        <p:blipFill>
          <a:blip r:embed="rId2"/>
          <a:stretch>
            <a:fillRect/>
          </a:stretch>
        </p:blipFill>
        <p:spPr>
          <a:xfrm>
            <a:off x="0" y="1202435"/>
            <a:ext cx="4560277" cy="5573903"/>
          </a:xfrm>
          <a:prstGeom prst="rect">
            <a:avLst/>
          </a:prstGeom>
        </p:spPr>
      </p:pic>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pic>
        <p:nvPicPr>
          <p:cNvPr id="2" name="Picture 1">
            <a:extLst>
              <a:ext uri="{FF2B5EF4-FFF2-40B4-BE49-F238E27FC236}">
                <a16:creationId xmlns:a16="http://schemas.microsoft.com/office/drawing/2014/main" id="{CE0DBE78-87E1-4C55-84E7-FB1AD0FF662B}"/>
              </a:ext>
            </a:extLst>
          </p:cNvPr>
          <p:cNvPicPr>
            <a:picLocks noChangeAspect="1"/>
          </p:cNvPicPr>
          <p:nvPr/>
        </p:nvPicPr>
        <p:blipFill>
          <a:blip r:embed="rId4"/>
          <a:stretch>
            <a:fillRect/>
          </a:stretch>
        </p:blipFill>
        <p:spPr>
          <a:xfrm>
            <a:off x="8335404" y="1217614"/>
            <a:ext cx="3811466" cy="3434738"/>
          </a:xfrm>
          <a:prstGeom prst="rect">
            <a:avLst/>
          </a:prstGeom>
        </p:spPr>
      </p:pic>
      <p:pic>
        <p:nvPicPr>
          <p:cNvPr id="6" name="Picture 5">
            <a:extLst>
              <a:ext uri="{FF2B5EF4-FFF2-40B4-BE49-F238E27FC236}">
                <a16:creationId xmlns:a16="http://schemas.microsoft.com/office/drawing/2014/main" id="{D2F93F0E-57D4-4858-8A41-2DF2B6E31918}"/>
              </a:ext>
            </a:extLst>
          </p:cNvPr>
          <p:cNvPicPr>
            <a:picLocks noChangeAspect="1"/>
          </p:cNvPicPr>
          <p:nvPr/>
        </p:nvPicPr>
        <p:blipFill>
          <a:blip r:embed="rId5"/>
          <a:stretch>
            <a:fillRect/>
          </a:stretch>
        </p:blipFill>
        <p:spPr>
          <a:xfrm>
            <a:off x="4759568" y="1202435"/>
            <a:ext cx="3259015" cy="3449917"/>
          </a:xfrm>
          <a:prstGeom prst="rect">
            <a:avLst/>
          </a:prstGeom>
        </p:spPr>
      </p:pic>
      <p:pic>
        <p:nvPicPr>
          <p:cNvPr id="8" name="Picture 7">
            <a:extLst>
              <a:ext uri="{FF2B5EF4-FFF2-40B4-BE49-F238E27FC236}">
                <a16:creationId xmlns:a16="http://schemas.microsoft.com/office/drawing/2014/main" id="{587AE1E7-73D9-4F04-9A90-94A03858F5B2}"/>
              </a:ext>
            </a:extLst>
          </p:cNvPr>
          <p:cNvPicPr>
            <a:picLocks noChangeAspect="1"/>
          </p:cNvPicPr>
          <p:nvPr/>
        </p:nvPicPr>
        <p:blipFill>
          <a:blip r:embed="rId6"/>
          <a:stretch>
            <a:fillRect/>
          </a:stretch>
        </p:blipFill>
        <p:spPr>
          <a:xfrm>
            <a:off x="4759568" y="4667530"/>
            <a:ext cx="7432432" cy="2108808"/>
          </a:xfrm>
          <a:prstGeom prst="rect">
            <a:avLst/>
          </a:prstGeom>
        </p:spPr>
      </p:pic>
    </p:spTree>
    <p:extLst>
      <p:ext uri="{BB962C8B-B14F-4D97-AF65-F5344CB8AC3E}">
        <p14:creationId xmlns:p14="http://schemas.microsoft.com/office/powerpoint/2010/main" val="3229475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0197" y="505205"/>
            <a:ext cx="6877119" cy="494920"/>
          </a:xfrm>
        </p:spPr>
        <p:txBody>
          <a:bodyPr>
            <a:normAutofit fontScale="90000"/>
          </a:bodyPr>
          <a:lstStyle/>
          <a:p>
            <a:r>
              <a:rPr lang="en-US" dirty="0">
                <a:highlight>
                  <a:srgbClr val="F8CAB6"/>
                </a:highlight>
                <a:latin typeface="Segoe UI Light" panose="020B0502040204020203" pitchFamily="34" charset="0"/>
                <a:cs typeface="Segoe UI Light" panose="020B0502040204020203" pitchFamily="34" charset="0"/>
              </a:rPr>
              <a:t>Who am I?</a:t>
            </a:r>
          </a:p>
        </p:txBody>
      </p:sp>
      <p:sp>
        <p:nvSpPr>
          <p:cNvPr id="5" name="Content Placeholder 4"/>
          <p:cNvSpPr>
            <a:spLocks noGrp="1"/>
          </p:cNvSpPr>
          <p:nvPr>
            <p:ph sz="half" idx="4294967295"/>
          </p:nvPr>
        </p:nvSpPr>
        <p:spPr>
          <a:xfrm>
            <a:off x="705367" y="1200150"/>
            <a:ext cx="7630840" cy="5426990"/>
          </a:xfrm>
        </p:spPr>
        <p:txBody>
          <a:bodyPr vert="horz" lIns="91440" tIns="45720" rIns="91440" bIns="45720" rtlCol="0">
            <a:normAutofit/>
          </a:bodyPr>
          <a:lstStyle/>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I  am a Full Professor and Dean of Graduate  Studies</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-Earlier, I was Director Strategic Initiatives for NYIT in China, and Local Dean and Chief Academic Officer at NYIT-Bahrain. I was also Acting Local President-Campus Dean briefly.</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-In Arizona, I was the Interim Business Programs Chair at Argosy University, and Taught DBA-doctoral courses.</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a:t>
            </a:r>
          </a:p>
          <a:p>
            <a:pPr marL="0" indent="0">
              <a:lnSpc>
                <a:spcPts val="1800"/>
              </a:lnSpc>
              <a:spcBef>
                <a:spcPts val="1000"/>
              </a:spcBef>
              <a:spcAft>
                <a:spcPts val="600"/>
              </a:spcAft>
              <a:buNone/>
            </a:pPr>
            <a:endParaRPr lang="en-US" sz="2000" dirty="0">
              <a:solidFill>
                <a:prstClr val="black">
                  <a:lumMod val="75000"/>
                  <a:lumOff val="25000"/>
                </a:prstClr>
              </a:solidFill>
              <a:latin typeface="Segoe UI" panose="020B0502040204020203" pitchFamily="34" charset="0"/>
              <a:cs typeface="Segoe UI" panose="020B0502040204020203" pitchFamily="34" charset="0"/>
            </a:endParaRP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PhD- University of Pennsylvania</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MS-Management – University of Southern California</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MPL-Planning – University of Southern California</a:t>
            </a:r>
          </a:p>
          <a:p>
            <a:pPr marL="0" indent="0">
              <a:lnSpc>
                <a:spcPts val="1800"/>
              </a:lnSpc>
              <a:spcBef>
                <a:spcPts val="1000"/>
              </a:spcBef>
              <a:spcAft>
                <a:spcPts val="600"/>
              </a:spcAft>
              <a:buNone/>
            </a:pPr>
            <a:r>
              <a:rPr lang="en-US" sz="2000" dirty="0">
                <a:solidFill>
                  <a:prstClr val="black">
                    <a:lumMod val="75000"/>
                    <a:lumOff val="25000"/>
                  </a:prstClr>
                </a:solidFill>
                <a:latin typeface="Segoe UI" panose="020B0502040204020203" pitchFamily="34" charset="0"/>
                <a:cs typeface="Segoe UI" panose="020B0502040204020203" pitchFamily="34" charset="0"/>
              </a:rPr>
              <a:t>BA- UCLA – Economics &amp; Political Science-international relations</a:t>
            </a:r>
          </a:p>
          <a:p>
            <a:pPr marL="0" indent="0">
              <a:lnSpc>
                <a:spcPts val="1800"/>
              </a:lnSpc>
              <a:spcBef>
                <a:spcPts val="1000"/>
              </a:spcBef>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a:p>
            <a:pPr marL="0" indent="0">
              <a:lnSpc>
                <a:spcPts val="1800"/>
              </a:lnSpc>
              <a:spcBef>
                <a:spcPts val="1000"/>
              </a:spcBef>
              <a:spcAft>
                <a:spcPts val="6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7" name="Content Placeholder 6">
            <a:extLst>
              <a:ext uri="{FF2B5EF4-FFF2-40B4-BE49-F238E27FC236}">
                <a16:creationId xmlns:a16="http://schemas.microsoft.com/office/drawing/2014/main" id="{422C59CA-6DFD-4D3C-AE47-CEA4CAE4D822}"/>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9047471" y="4749223"/>
            <a:ext cx="1735015" cy="2108777"/>
          </a:xfrm>
        </p:spPr>
      </p:pic>
      <p:pic>
        <p:nvPicPr>
          <p:cNvPr id="2" name="Picture 1">
            <a:extLst>
              <a:ext uri="{FF2B5EF4-FFF2-40B4-BE49-F238E27FC236}">
                <a16:creationId xmlns:a16="http://schemas.microsoft.com/office/drawing/2014/main" id="{D5024EC2-D2CB-4DD8-969C-F325934D34F6}"/>
              </a:ext>
            </a:extLst>
          </p:cNvPr>
          <p:cNvPicPr>
            <a:picLocks noChangeAspect="1"/>
          </p:cNvPicPr>
          <p:nvPr/>
        </p:nvPicPr>
        <p:blipFill>
          <a:blip r:embed="rId3"/>
          <a:stretch>
            <a:fillRect/>
          </a:stretch>
        </p:blipFill>
        <p:spPr>
          <a:xfrm>
            <a:off x="8510954" y="1319710"/>
            <a:ext cx="3106616" cy="3181951"/>
          </a:xfrm>
          <a:prstGeom prst="rect">
            <a:avLst/>
          </a:prstGeom>
        </p:spPr>
      </p:pic>
    </p:spTree>
    <p:extLst>
      <p:ext uri="{BB962C8B-B14F-4D97-AF65-F5344CB8AC3E}">
        <p14:creationId xmlns:p14="http://schemas.microsoft.com/office/powerpoint/2010/main" val="3238911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123" y="464820"/>
            <a:ext cx="9865806" cy="640080"/>
          </a:xfrm>
        </p:spPr>
        <p:txBody>
          <a:bodyPr>
            <a:normAutofit fontScale="90000"/>
          </a:bodyPr>
          <a:lstStyle/>
          <a:p>
            <a:r>
              <a:rPr lang="en-US" dirty="0">
                <a:solidFill>
                  <a:prstClr val="black">
                    <a:lumMod val="75000"/>
                    <a:lumOff val="25000"/>
                  </a:prstClr>
                </a:solidFill>
                <a:highlight>
                  <a:srgbClr val="F8CAB6"/>
                </a:highlight>
                <a:latin typeface="Segoe UI" panose="020B0502040204020203" pitchFamily="34" charset="0"/>
                <a:cs typeface="Segoe UI" panose="020B0502040204020203" pitchFamily="34" charset="0"/>
              </a:rPr>
              <a:t>I studied US Defense Strategy under Dr. Bernard Brodie at UCLA</a:t>
            </a:r>
            <a:endParaRPr lang="en-US" dirty="0">
              <a:highlight>
                <a:srgbClr val="F8CAB6"/>
              </a:highlight>
              <a:latin typeface="Segoe UI Light" panose="020B0502040204020203" pitchFamily="34" charset="0"/>
              <a:cs typeface="Segoe UI Light" panose="020B0502040204020203" pitchFamily="34" charset="0"/>
            </a:endParaRPr>
          </a:p>
        </p:txBody>
      </p:sp>
      <p:sp>
        <p:nvSpPr>
          <p:cNvPr id="5" name="Content Placeholder 4"/>
          <p:cNvSpPr>
            <a:spLocks noGrp="1"/>
          </p:cNvSpPr>
          <p:nvPr>
            <p:ph sz="half" idx="4294967295"/>
          </p:nvPr>
        </p:nvSpPr>
        <p:spPr>
          <a:xfrm>
            <a:off x="164123" y="1242646"/>
            <a:ext cx="8551251" cy="5767754"/>
          </a:xfrm>
        </p:spPr>
        <p:txBody>
          <a:bodyPr vert="horz" lIns="91440" tIns="45720" rIns="91440" bIns="45720" rtlCol="0">
            <a:noAutofit/>
          </a:bodyPr>
          <a:lstStyle/>
          <a:p>
            <a:pPr marL="342900" indent="-342900">
              <a:lnSpc>
                <a:spcPts val="1800"/>
              </a:lnSpc>
              <a:spcAft>
                <a:spcPts val="600"/>
              </a:spcAft>
              <a:buFont typeface="Arial" panose="020B0604020202020204" pitchFamily="34" charset="0"/>
              <a:buChar char="•"/>
            </a:pPr>
            <a:r>
              <a:rPr lang="en-US" sz="2200" dirty="0"/>
              <a:t>Initially a theorist about naval power, Brodie shifted his focus to nuclear strategy after the creation of the nuclear bomb. His most important work, written in 1946, was entitled </a:t>
            </a:r>
            <a:r>
              <a:rPr lang="en-US" sz="2200" i="1" dirty="0"/>
              <a:t>The Absolute Weapon: Atomic Power and World Order</a:t>
            </a:r>
            <a:r>
              <a:rPr lang="en-US" sz="2200" dirty="0"/>
              <a:t>, which laid down the fundamentals of nuclear deterrence strategy.</a:t>
            </a:r>
            <a:endParaRPr lang="en-US" sz="2200" dirty="0">
              <a:solidFill>
                <a:prstClr val="black">
                  <a:lumMod val="75000"/>
                  <a:lumOff val="25000"/>
                </a:prstClr>
              </a:solidFill>
              <a:latin typeface="Segoe UI" panose="020B0502040204020203" pitchFamily="34" charset="0"/>
              <a:cs typeface="Segoe UI" panose="020B0502040204020203" pitchFamily="34" charset="0"/>
            </a:endParaRPr>
          </a:p>
          <a:p>
            <a:pPr marL="342900" indent="-342900">
              <a:lnSpc>
                <a:spcPts val="1800"/>
              </a:lnSpc>
              <a:spcAft>
                <a:spcPts val="600"/>
              </a:spcAft>
              <a:buFont typeface="Arial" panose="020B0604020202020204" pitchFamily="34" charset="0"/>
              <a:buChar char="•"/>
            </a:pPr>
            <a:r>
              <a:rPr lang="en-US" sz="2200" dirty="0">
                <a:solidFill>
                  <a:srgbClr val="FF0000"/>
                </a:solidFill>
              </a:rPr>
              <a:t>Professor Brodie was the American military strategist who authored several highly influential works on the subject of nuclear strategy, and who shaped the American debate on nuclear weapons for half a century. </a:t>
            </a:r>
          </a:p>
          <a:p>
            <a:pPr marL="342900" indent="-342900">
              <a:lnSpc>
                <a:spcPts val="1800"/>
              </a:lnSpc>
              <a:spcAft>
                <a:spcPts val="600"/>
              </a:spcAft>
              <a:buFont typeface="Arial" panose="020B0604020202020204" pitchFamily="34" charset="0"/>
              <a:buChar char="•"/>
            </a:pPr>
            <a:r>
              <a:rPr lang="en-US" sz="2200" dirty="0"/>
              <a:t>He served in the office of the chief of naval operations from 1943 to 1945, and after WWII he taught at Yale University</a:t>
            </a:r>
            <a:r>
              <a:rPr lang="en-US" sz="1500" dirty="0"/>
              <a:t>. </a:t>
            </a:r>
            <a:endParaRPr lang="en-US" sz="2200" dirty="0"/>
          </a:p>
          <a:p>
            <a:pPr marL="342900" indent="-342900">
              <a:lnSpc>
                <a:spcPts val="1800"/>
              </a:lnSpc>
              <a:spcAft>
                <a:spcPts val="600"/>
              </a:spcAft>
              <a:buFont typeface="Arial" panose="020B0604020202020204" pitchFamily="34" charset="0"/>
              <a:buChar char="•"/>
            </a:pPr>
            <a:r>
              <a:rPr lang="en-US" sz="2200" dirty="0"/>
              <a:t>He became known as the American von Clausewitz, and after class he asked me if I wanted a copy of von Clausewitz’s scroll. </a:t>
            </a:r>
            <a:r>
              <a:rPr lang="en-US" sz="2200" dirty="0">
                <a:solidFill>
                  <a:prstClr val="black">
                    <a:lumMod val="75000"/>
                    <a:lumOff val="25000"/>
                  </a:prstClr>
                </a:solidFill>
                <a:latin typeface="Segoe UI" panose="020B0502040204020203" pitchFamily="34" charset="0"/>
                <a:cs typeface="Segoe UI" panose="020B0502040204020203" pitchFamily="34" charset="0"/>
              </a:rPr>
              <a:t> </a:t>
            </a:r>
          </a:p>
          <a:p>
            <a:pPr marL="342900" indent="-342900">
              <a:lnSpc>
                <a:spcPts val="1800"/>
              </a:lnSpc>
              <a:spcAft>
                <a:spcPts val="600"/>
              </a:spcAft>
              <a:buFont typeface="Arial" panose="020B0604020202020204" pitchFamily="34" charset="0"/>
              <a:buChar char="•"/>
            </a:pPr>
            <a:r>
              <a:rPr lang="en-US" sz="2200" dirty="0">
                <a:solidFill>
                  <a:srgbClr val="FF0000"/>
                </a:solidFill>
                <a:latin typeface="Segoe UI" panose="020B0502040204020203" pitchFamily="34" charset="0"/>
                <a:cs typeface="Segoe UI" panose="020B0502040204020203" pitchFamily="34" charset="0"/>
              </a:rPr>
              <a:t>Dr. Brodie was a colleague of USAF General Curtis LeMay, who was moved from Germany to Japan during WWII. He was a star General over Japan, then during the Cuban Missile Crisis advised President Kennedy, and was the Head of SAC-Strategic Air Command, HQ I believe in El Segundo. There is also a small street named after him north of Balboa Park, Encino. Later he was George Wallace’s Vice Presidential candidate.</a:t>
            </a:r>
          </a:p>
        </p:txBody>
      </p:sp>
      <p:sp>
        <p:nvSpPr>
          <p:cNvPr id="6" name="AutoShape 2" descr="Image result for curtis lemay photos">
            <a:extLst>
              <a:ext uri="{FF2B5EF4-FFF2-40B4-BE49-F238E27FC236}">
                <a16:creationId xmlns:a16="http://schemas.microsoft.com/office/drawing/2014/main" id="{EC5ECCD5-1AC6-47A8-B80D-7EA7742129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urtis lemay photos">
            <a:extLst>
              <a:ext uri="{FF2B5EF4-FFF2-40B4-BE49-F238E27FC236}">
                <a16:creationId xmlns:a16="http://schemas.microsoft.com/office/drawing/2014/main" id="{6B9EAFA7-17B0-4890-93B1-292FCF1E9D12}"/>
              </a:ext>
            </a:extLst>
          </p:cNvPr>
          <p:cNvSpPr>
            <a:spLocks noChangeAspect="1" noChangeArrowheads="1"/>
          </p:cNvSpPr>
          <p:nvPr/>
        </p:nvSpPr>
        <p:spPr bwMode="auto">
          <a:xfrm>
            <a:off x="8715375" y="24310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curtis lemay photos">
            <a:extLst>
              <a:ext uri="{FF2B5EF4-FFF2-40B4-BE49-F238E27FC236}">
                <a16:creationId xmlns:a16="http://schemas.microsoft.com/office/drawing/2014/main" id="{F86F12C3-C28A-4F55-B61D-066AC0C04F1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087DADB0-8967-4F2B-925E-DEDBB922F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175" y="1352550"/>
            <a:ext cx="2166937" cy="2381250"/>
          </a:xfrm>
          <a:prstGeom prst="rect">
            <a:avLst/>
          </a:prstGeom>
        </p:spPr>
      </p:pic>
      <p:pic>
        <p:nvPicPr>
          <p:cNvPr id="1036" name="Picture 12" descr="US Air Force portrait of General Curtis LeMay, circa 1951">
            <a:extLst>
              <a:ext uri="{FF2B5EF4-FFF2-40B4-BE49-F238E27FC236}">
                <a16:creationId xmlns:a16="http://schemas.microsoft.com/office/drawing/2014/main" id="{A35917D1-C6B7-48EE-98DD-0ED431F2D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175" y="4262802"/>
            <a:ext cx="2166937"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4BC31F4-16A0-4F59-9487-9233904139D5}"/>
              </a:ext>
            </a:extLst>
          </p:cNvPr>
          <p:cNvPicPr>
            <a:picLocks noChangeAspect="1"/>
          </p:cNvPicPr>
          <p:nvPr/>
        </p:nvPicPr>
        <p:blipFill>
          <a:blip r:embed="rId4"/>
          <a:stretch>
            <a:fillRect/>
          </a:stretch>
        </p:blipFill>
        <p:spPr>
          <a:xfrm>
            <a:off x="11079576" y="62580"/>
            <a:ext cx="1079086" cy="1085182"/>
          </a:xfrm>
          <a:prstGeom prst="rect">
            <a:avLst/>
          </a:prstGeom>
        </p:spPr>
      </p:pic>
    </p:spTree>
    <p:extLst>
      <p:ext uri="{BB962C8B-B14F-4D97-AF65-F5344CB8AC3E}">
        <p14:creationId xmlns:p14="http://schemas.microsoft.com/office/powerpoint/2010/main" val="3750056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450166"/>
            <a:ext cx="11123106" cy="640080"/>
          </a:xfrm>
        </p:spPr>
        <p:txBody>
          <a:bodyPr>
            <a:normAutofit fontScale="90000"/>
          </a:bodyPr>
          <a:lstStyle/>
          <a:p>
            <a:r>
              <a:rPr lang="en-US" dirty="0">
                <a:highlight>
                  <a:srgbClr val="F8CAB6"/>
                </a:highlight>
                <a:latin typeface="Segoe UI Light" panose="020B0502040204020203" pitchFamily="34" charset="0"/>
                <a:cs typeface="Segoe UI Light" panose="020B0502040204020203" pitchFamily="34" charset="0"/>
              </a:rPr>
              <a:t>My involvement with Strategy began in 1979 when USSR invaded Afghanistan</a:t>
            </a:r>
          </a:p>
        </p:txBody>
      </p:sp>
      <p:sp>
        <p:nvSpPr>
          <p:cNvPr id="5" name="Content Placeholder 4"/>
          <p:cNvSpPr>
            <a:spLocks noGrp="1"/>
          </p:cNvSpPr>
          <p:nvPr>
            <p:ph sz="half" idx="4294967295"/>
          </p:nvPr>
        </p:nvSpPr>
        <p:spPr>
          <a:xfrm>
            <a:off x="152401" y="1242646"/>
            <a:ext cx="9026768" cy="5615354"/>
          </a:xfrm>
        </p:spPr>
        <p:txBody>
          <a:bodyPr vert="horz" lIns="91440" tIns="45720" rIns="91440" bIns="45720" rtlCol="0">
            <a:normAutofit fontScale="92500"/>
          </a:bodyPr>
          <a:lstStyle/>
          <a:p>
            <a:pPr marL="342900" indent="-342900">
              <a:lnSpc>
                <a:spcPts val="1800"/>
              </a:lnSpc>
              <a:spcAft>
                <a:spcPts val="600"/>
              </a:spcAft>
              <a:buFont typeface="Arial" panose="020B0604020202020204" pitchFamily="34" charset="0"/>
              <a:buChar char="•"/>
            </a:pPr>
            <a:r>
              <a:rPr lang="en-US" sz="2000" dirty="0">
                <a:solidFill>
                  <a:srgbClr val="FF0000"/>
                </a:solidFill>
                <a:latin typeface="Segoe UI" panose="020B0502040204020203" pitchFamily="34" charset="0"/>
                <a:cs typeface="Segoe UI" panose="020B0502040204020203" pitchFamily="34" charset="0"/>
              </a:rPr>
              <a:t>Professor Brodie recruited one of my mentors, a NATO Consultant. </a:t>
            </a:r>
          </a:p>
          <a:p>
            <a:pPr marL="342900" indent="-342900">
              <a:lnSpc>
                <a:spcPts val="1800"/>
              </a:lnSpc>
              <a:spcAft>
                <a:spcPts val="600"/>
              </a:spcAft>
              <a:buFont typeface="Arial" panose="020B0604020202020204" pitchFamily="34" charset="0"/>
              <a:buChar char="•"/>
            </a:pPr>
            <a:r>
              <a:rPr lang="en-US" sz="2000" dirty="0">
                <a:solidFill>
                  <a:prstClr val="black">
                    <a:lumMod val="75000"/>
                    <a:lumOff val="25000"/>
                  </a:prstClr>
                </a:solidFill>
                <a:latin typeface="Segoe UI" panose="020B0502040204020203" pitchFamily="34" charset="0"/>
                <a:cs typeface="Segoe UI" panose="020B0502040204020203" pitchFamily="34" charset="0"/>
              </a:rPr>
              <a:t>When the Soviets invaded Afghanistan, I had been studying an area of Pakistan to develop a New Town. I had studied  the area and my father arranged for me to take pictures of where I wanted it to be. I had also studied New Town Planning under a Harvard Professor at USC, and traveled to see New Towns in Western Europe after Summer study in France, in 1979.</a:t>
            </a:r>
          </a:p>
          <a:p>
            <a:pPr marL="342900" indent="-342900">
              <a:lnSpc>
                <a:spcPts val="1800"/>
              </a:lnSpc>
              <a:spcAft>
                <a:spcPts val="600"/>
              </a:spcAft>
              <a:buFont typeface="Arial" panose="020B0604020202020204" pitchFamily="34" charset="0"/>
              <a:buChar char="•"/>
            </a:pPr>
            <a:r>
              <a:rPr lang="en-US" sz="2000" dirty="0">
                <a:solidFill>
                  <a:prstClr val="black">
                    <a:lumMod val="75000"/>
                    <a:lumOff val="25000"/>
                  </a:prstClr>
                </a:solidFill>
                <a:latin typeface="Segoe UI" panose="020B0502040204020203" pitchFamily="34" charset="0"/>
                <a:cs typeface="Segoe UI" panose="020B0502040204020203" pitchFamily="34" charset="0"/>
              </a:rPr>
              <a:t>After the December, 1979 Soviet invasion, I further examined the area and concluded the Soviets wanted to keep moving on from Afghanistan to the Indian Ocean, a very easy drive, to realize the dream of Russian Czars for a warm water Port – and it would have been through Pakistan.</a:t>
            </a:r>
          </a:p>
          <a:p>
            <a:pPr>
              <a:lnSpc>
                <a:spcPts val="1800"/>
              </a:lnSpc>
              <a:spcAft>
                <a:spcPts val="600"/>
              </a:spcAft>
            </a:pPr>
            <a:endParaRPr lang="en-US" sz="2000" dirty="0">
              <a:solidFill>
                <a:prstClr val="black">
                  <a:lumMod val="75000"/>
                  <a:lumOff val="25000"/>
                </a:prstClr>
              </a:solidFill>
              <a:latin typeface="Segoe UI" panose="020B0502040204020203" pitchFamily="34" charset="0"/>
              <a:cs typeface="Segoe UI" panose="020B0502040204020203" pitchFamily="34" charset="0"/>
            </a:endParaRPr>
          </a:p>
          <a:p>
            <a:pPr marL="342900" indent="-342900">
              <a:lnSpc>
                <a:spcPts val="1800"/>
              </a:lnSpc>
              <a:spcAft>
                <a:spcPts val="600"/>
              </a:spcAft>
              <a:buFont typeface="Arial" panose="020B0604020202020204" pitchFamily="34" charset="0"/>
              <a:buChar char="•"/>
            </a:pPr>
            <a:r>
              <a:rPr lang="en-US" sz="2000" dirty="0">
                <a:solidFill>
                  <a:srgbClr val="FF0000"/>
                </a:solidFill>
                <a:latin typeface="Segoe UI" panose="020B0502040204020203" pitchFamily="34" charset="0"/>
                <a:cs typeface="Segoe UI" panose="020B0502040204020203" pitchFamily="34" charset="0"/>
              </a:rPr>
              <a:t>I wrote papers and discussed them with the NATO Consultant. He encouraged me to write/speak with Retired Admiral Thomas </a:t>
            </a:r>
            <a:r>
              <a:rPr lang="en-US" sz="2000" dirty="0" err="1">
                <a:solidFill>
                  <a:srgbClr val="FF0000"/>
                </a:solidFill>
                <a:latin typeface="Segoe UI" panose="020B0502040204020203" pitchFamily="34" charset="0"/>
                <a:cs typeface="Segoe UI" panose="020B0502040204020203" pitchFamily="34" charset="0"/>
              </a:rPr>
              <a:t>Moorer</a:t>
            </a:r>
            <a:r>
              <a:rPr lang="en-US" sz="2000" dirty="0">
                <a:solidFill>
                  <a:srgbClr val="FF0000"/>
                </a:solidFill>
                <a:latin typeface="Segoe UI" panose="020B0502040204020203" pitchFamily="34" charset="0"/>
                <a:cs typeface="Segoe UI" panose="020B0502040204020203" pitchFamily="34" charset="0"/>
              </a:rPr>
              <a:t>, who had been Chairman US Joint Chiefs of Staff. And, I did, in 1980 and 1981.</a:t>
            </a:r>
          </a:p>
          <a:p>
            <a:pPr marL="342900" indent="-342900">
              <a:lnSpc>
                <a:spcPts val="1800"/>
              </a:lnSpc>
              <a:spcAft>
                <a:spcPts val="600"/>
              </a:spcAft>
              <a:buFont typeface="Arial" panose="020B0604020202020204" pitchFamily="34" charset="0"/>
              <a:buChar char="•"/>
            </a:pPr>
            <a:r>
              <a:rPr lang="en-US" sz="2000" dirty="0">
                <a:solidFill>
                  <a:srgbClr val="FF0000"/>
                </a:solidFill>
                <a:latin typeface="Segoe UI" panose="020B0502040204020203" pitchFamily="34" charset="0"/>
                <a:cs typeface="Segoe UI" panose="020B0502040204020203" pitchFamily="34" charset="0"/>
              </a:rPr>
              <a:t> I also met his colleague, Dr. Alvin Cottrell at the CSIS in Washington, DC. They had written about the Soviets ‘interdicting’ oil supplies in the Persian Gulf. However, I thought it would be from another location, and the Soviets had to be stopped because it would have made them extremely powerful and that would have led to a direct conflict with the USA.</a:t>
            </a:r>
          </a:p>
        </p:txBody>
      </p:sp>
      <p:sp>
        <p:nvSpPr>
          <p:cNvPr id="2" name="AutoShape 2" descr="Image result for admiral thomas moorer photos">
            <a:extLst>
              <a:ext uri="{FF2B5EF4-FFF2-40B4-BE49-F238E27FC236}">
                <a16:creationId xmlns:a16="http://schemas.microsoft.com/office/drawing/2014/main" id="{DEEC0C6E-3C3D-4657-884D-0DCF4A492AEB}"/>
              </a:ext>
            </a:extLst>
          </p:cNvPr>
          <p:cNvSpPr>
            <a:spLocks noChangeAspect="1" noChangeArrowheads="1"/>
          </p:cNvSpPr>
          <p:nvPr/>
        </p:nvSpPr>
        <p:spPr bwMode="auto">
          <a:xfrm>
            <a:off x="5943599" y="180975"/>
            <a:ext cx="3400425"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admiral thomas moorer photos">
            <a:extLst>
              <a:ext uri="{FF2B5EF4-FFF2-40B4-BE49-F238E27FC236}">
                <a16:creationId xmlns:a16="http://schemas.microsoft.com/office/drawing/2014/main" id="{EAADB9AF-475F-4C46-BF2C-D5EEA96487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Image result for admiral thomas moorer photos">
            <a:extLst>
              <a:ext uri="{FF2B5EF4-FFF2-40B4-BE49-F238E27FC236}">
                <a16:creationId xmlns:a16="http://schemas.microsoft.com/office/drawing/2014/main" id="{743D08D2-44C2-42B5-B7E0-369A5FF97A1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BA7FB70A-1089-4D08-A061-B05130401138}"/>
              </a:ext>
            </a:extLst>
          </p:cNvPr>
          <p:cNvPicPr>
            <a:picLocks noChangeAspect="1"/>
          </p:cNvPicPr>
          <p:nvPr/>
        </p:nvPicPr>
        <p:blipFill>
          <a:blip r:embed="rId2"/>
          <a:stretch>
            <a:fillRect/>
          </a:stretch>
        </p:blipFill>
        <p:spPr>
          <a:xfrm>
            <a:off x="9894400" y="1387632"/>
            <a:ext cx="1945480" cy="2103882"/>
          </a:xfrm>
          <a:prstGeom prst="rect">
            <a:avLst/>
          </a:prstGeom>
        </p:spPr>
      </p:pic>
      <p:pic>
        <p:nvPicPr>
          <p:cNvPr id="12" name="Picture 11">
            <a:extLst>
              <a:ext uri="{FF2B5EF4-FFF2-40B4-BE49-F238E27FC236}">
                <a16:creationId xmlns:a16="http://schemas.microsoft.com/office/drawing/2014/main" id="{B5E9DF22-1B15-4447-B55B-681D2496D290}"/>
              </a:ext>
            </a:extLst>
          </p:cNvPr>
          <p:cNvPicPr>
            <a:picLocks noChangeAspect="1"/>
          </p:cNvPicPr>
          <p:nvPr/>
        </p:nvPicPr>
        <p:blipFill>
          <a:blip r:embed="rId3"/>
          <a:stretch>
            <a:fillRect/>
          </a:stretch>
        </p:blipFill>
        <p:spPr>
          <a:xfrm>
            <a:off x="9472246" y="5100283"/>
            <a:ext cx="2367634" cy="1662078"/>
          </a:xfrm>
          <a:prstGeom prst="rect">
            <a:avLst/>
          </a:prstGeom>
        </p:spPr>
      </p:pic>
      <p:pic>
        <p:nvPicPr>
          <p:cNvPr id="15" name="Picture 14">
            <a:extLst>
              <a:ext uri="{FF2B5EF4-FFF2-40B4-BE49-F238E27FC236}">
                <a16:creationId xmlns:a16="http://schemas.microsoft.com/office/drawing/2014/main" id="{2CCFB913-ED2F-40CF-9BCD-053F9D08A756}"/>
              </a:ext>
            </a:extLst>
          </p:cNvPr>
          <p:cNvPicPr>
            <a:picLocks noChangeAspect="1"/>
          </p:cNvPicPr>
          <p:nvPr/>
        </p:nvPicPr>
        <p:blipFill>
          <a:blip r:embed="rId4"/>
          <a:stretch>
            <a:fillRect/>
          </a:stretch>
        </p:blipFill>
        <p:spPr>
          <a:xfrm>
            <a:off x="10871407" y="45816"/>
            <a:ext cx="1079086" cy="1085182"/>
          </a:xfrm>
          <a:prstGeom prst="rect">
            <a:avLst/>
          </a:prstGeom>
        </p:spPr>
      </p:pic>
      <p:pic>
        <p:nvPicPr>
          <p:cNvPr id="4" name="Picture 3">
            <a:extLst>
              <a:ext uri="{FF2B5EF4-FFF2-40B4-BE49-F238E27FC236}">
                <a16:creationId xmlns:a16="http://schemas.microsoft.com/office/drawing/2014/main" id="{7BBF0DB9-5B98-470C-B19D-7E174B07223E}"/>
              </a:ext>
            </a:extLst>
          </p:cNvPr>
          <p:cNvPicPr>
            <a:picLocks noChangeAspect="1"/>
          </p:cNvPicPr>
          <p:nvPr/>
        </p:nvPicPr>
        <p:blipFill>
          <a:blip r:embed="rId5"/>
          <a:stretch>
            <a:fillRect/>
          </a:stretch>
        </p:blipFill>
        <p:spPr>
          <a:xfrm>
            <a:off x="9233108" y="3509099"/>
            <a:ext cx="2958892" cy="1591184"/>
          </a:xfrm>
          <a:prstGeom prst="rect">
            <a:avLst/>
          </a:prstGeom>
        </p:spPr>
      </p:pic>
    </p:spTree>
    <p:extLst>
      <p:ext uri="{BB962C8B-B14F-4D97-AF65-F5344CB8AC3E}">
        <p14:creationId xmlns:p14="http://schemas.microsoft.com/office/powerpoint/2010/main" val="204302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0984523" cy="1088136"/>
          </a:xfrm>
        </p:spPr>
        <p:txBody>
          <a:bodyPr>
            <a:normAutofit/>
          </a:bodyPr>
          <a:lstStyle/>
          <a:p>
            <a:r>
              <a:rPr lang="en-US" dirty="0">
                <a:solidFill>
                  <a:prstClr val="black">
                    <a:lumMod val="75000"/>
                    <a:lumOff val="25000"/>
                  </a:prstClr>
                </a:solidFill>
                <a:highlight>
                  <a:srgbClr val="F8CAB6"/>
                </a:highlight>
                <a:latin typeface="Segoe UI" panose="020B0502040204020203" pitchFamily="34" charset="0"/>
                <a:cs typeface="Segoe UI" panose="020B0502040204020203" pitchFamily="34" charset="0"/>
              </a:rPr>
              <a:t>I also studied under Dr. Lawrence Klein, Nobel Laureate in Economics </a:t>
            </a:r>
            <a:endParaRPr lang="en-US" dirty="0">
              <a:highlight>
                <a:srgbClr val="F8CAB6"/>
              </a:highlight>
              <a:latin typeface="Segoe UI Light" panose="020B0502040204020203" pitchFamily="34" charset="0"/>
              <a:cs typeface="Segoe UI Light" panose="020B0502040204020203" pitchFamily="34" charset="0"/>
            </a:endParaRPr>
          </a:p>
        </p:txBody>
      </p:sp>
      <p:sp>
        <p:nvSpPr>
          <p:cNvPr id="5" name="Content Placeholder 4"/>
          <p:cNvSpPr>
            <a:spLocks noGrp="1"/>
          </p:cNvSpPr>
          <p:nvPr>
            <p:ph sz="half" idx="4294967295"/>
          </p:nvPr>
        </p:nvSpPr>
        <p:spPr>
          <a:xfrm>
            <a:off x="105510" y="1184031"/>
            <a:ext cx="9237786" cy="5645459"/>
          </a:xfrm>
        </p:spPr>
        <p:txBody>
          <a:bodyPr vert="horz" lIns="91440" tIns="45720" rIns="91440" bIns="45720" rtlCol="0">
            <a:normAutofit fontScale="25000" lnSpcReduction="20000"/>
          </a:bodyPr>
          <a:lstStyle/>
          <a:p>
            <a:pPr>
              <a:lnSpc>
                <a:spcPts val="1800"/>
              </a:lnSpc>
              <a:spcAft>
                <a:spcPts val="600"/>
              </a:spcAft>
            </a:pPr>
            <a:r>
              <a:rPr lang="en-US" sz="9200" dirty="0">
                <a:solidFill>
                  <a:prstClr val="black">
                    <a:lumMod val="75000"/>
                    <a:lumOff val="25000"/>
                  </a:prstClr>
                </a:solidFill>
                <a:latin typeface="Segoe UI" panose="020B0502040204020203" pitchFamily="34" charset="0"/>
                <a:cs typeface="Segoe UI" panose="020B0502040204020203" pitchFamily="34" charset="0"/>
              </a:rPr>
              <a:t>Together we consulted for the US Business RoundTable and a US</a:t>
            </a:r>
          </a:p>
          <a:p>
            <a:pPr>
              <a:lnSpc>
                <a:spcPts val="1800"/>
              </a:lnSpc>
              <a:spcAft>
                <a:spcPts val="600"/>
              </a:spcAft>
            </a:pPr>
            <a:r>
              <a:rPr lang="en-US" sz="9200" dirty="0">
                <a:solidFill>
                  <a:prstClr val="black">
                    <a:lumMod val="75000"/>
                    <a:lumOff val="25000"/>
                  </a:prstClr>
                </a:solidFill>
                <a:latin typeface="Segoe UI" panose="020B0502040204020203" pitchFamily="34" charset="0"/>
                <a:cs typeface="Segoe UI" panose="020B0502040204020203" pitchFamily="34" charset="0"/>
              </a:rPr>
              <a:t> Congressman in 1989, re. the high US debt burden and financials.</a:t>
            </a:r>
          </a:p>
          <a:p>
            <a:pPr>
              <a:lnSpc>
                <a:spcPts val="1800"/>
              </a:lnSpc>
              <a:spcAft>
                <a:spcPts val="600"/>
              </a:spcAft>
            </a:pPr>
            <a:r>
              <a:rPr lang="en-US" sz="9200" dirty="0">
                <a:solidFill>
                  <a:srgbClr val="FF0000"/>
                </a:solidFill>
                <a:latin typeface="Segoe UI" panose="020B0502040204020203" pitchFamily="34" charset="0"/>
                <a:cs typeface="Segoe UI" panose="020B0502040204020203" pitchFamily="34" charset="0"/>
              </a:rPr>
              <a:t>Reagan had been talking about Star Wars – increasing spending.</a:t>
            </a:r>
          </a:p>
          <a:p>
            <a:pPr>
              <a:lnSpc>
                <a:spcPts val="1800"/>
              </a:lnSpc>
              <a:spcAft>
                <a:spcPts val="600"/>
              </a:spcAft>
            </a:pPr>
            <a:r>
              <a:rPr lang="en-US" sz="9200" dirty="0">
                <a:solidFill>
                  <a:srgbClr val="FF0000"/>
                </a:solidFill>
                <a:latin typeface="Segoe UI" panose="020B0502040204020203" pitchFamily="34" charset="0"/>
                <a:cs typeface="Segoe UI" panose="020B0502040204020203" pitchFamily="34" charset="0"/>
              </a:rPr>
              <a:t>WE found that the US debt burden was not at dangerous levels –</a:t>
            </a:r>
          </a:p>
          <a:p>
            <a:pPr>
              <a:lnSpc>
                <a:spcPts val="1800"/>
              </a:lnSpc>
              <a:spcAft>
                <a:spcPts val="600"/>
              </a:spcAft>
            </a:pPr>
            <a:endParaRPr lang="en-US" sz="9200" dirty="0">
              <a:solidFill>
                <a:srgbClr val="FF0000"/>
              </a:solidFill>
              <a:latin typeface="Segoe UI" panose="020B0502040204020203" pitchFamily="34" charset="0"/>
              <a:cs typeface="Segoe UI" panose="020B0502040204020203" pitchFamily="34" charset="0"/>
            </a:endParaRPr>
          </a:p>
          <a:p>
            <a:pPr>
              <a:lnSpc>
                <a:spcPts val="1800"/>
              </a:lnSpc>
              <a:spcAft>
                <a:spcPts val="600"/>
              </a:spcAft>
            </a:pPr>
            <a:r>
              <a:rPr lang="en-US" sz="9200" dirty="0">
                <a:solidFill>
                  <a:srgbClr val="FF0000"/>
                </a:solidFill>
                <a:latin typeface="Segoe UI" panose="020B0502040204020203" pitchFamily="34" charset="0"/>
                <a:cs typeface="Segoe UI" panose="020B0502040204020203" pitchFamily="34" charset="0"/>
              </a:rPr>
              <a:t>A signal that spending was not unbearable. </a:t>
            </a:r>
          </a:p>
          <a:p>
            <a:pPr>
              <a:lnSpc>
                <a:spcPts val="1800"/>
              </a:lnSpc>
              <a:spcAft>
                <a:spcPts val="600"/>
              </a:spcAft>
            </a:pPr>
            <a:r>
              <a:rPr lang="en-US" sz="8000" dirty="0">
                <a:solidFill>
                  <a:srgbClr val="FF0000"/>
                </a:solidFill>
                <a:latin typeface="Segoe UI" panose="020B0502040204020203" pitchFamily="34" charset="0"/>
                <a:cs typeface="Segoe UI" panose="020B0502040204020203" pitchFamily="34" charset="0"/>
              </a:rPr>
              <a:t>The USSR collapsed in 1991.</a:t>
            </a:r>
            <a:endParaRPr lang="en-US" sz="3200" dirty="0"/>
          </a:p>
          <a:p>
            <a:pPr>
              <a:lnSpc>
                <a:spcPts val="1800"/>
              </a:lnSpc>
              <a:spcAft>
                <a:spcPts val="600"/>
              </a:spcAft>
            </a:pPr>
            <a:r>
              <a:rPr lang="en-US" sz="9200" dirty="0"/>
              <a:t>Inspired by International Physicians for the Prevention</a:t>
            </a:r>
          </a:p>
          <a:p>
            <a:pPr>
              <a:lnSpc>
                <a:spcPts val="1800"/>
              </a:lnSpc>
              <a:spcAft>
                <a:spcPts val="600"/>
              </a:spcAft>
            </a:pPr>
            <a:r>
              <a:rPr lang="en-US" sz="9200" dirty="0"/>
              <a:t>of Nuclear War, ECAAR was founded in 1989 as Economists</a:t>
            </a:r>
          </a:p>
          <a:p>
            <a:pPr>
              <a:lnSpc>
                <a:spcPts val="1800"/>
              </a:lnSpc>
              <a:spcAft>
                <a:spcPts val="600"/>
              </a:spcAft>
            </a:pPr>
            <a:r>
              <a:rPr lang="en-US" sz="9200" dirty="0"/>
              <a:t>Against the Arms Race, ………EPS succeeded ECAAR. </a:t>
            </a:r>
          </a:p>
          <a:p>
            <a:pPr>
              <a:lnSpc>
                <a:spcPts val="1800"/>
              </a:lnSpc>
              <a:spcAft>
                <a:spcPts val="600"/>
              </a:spcAft>
            </a:pPr>
            <a:r>
              <a:rPr lang="en-US" sz="9200" dirty="0">
                <a:solidFill>
                  <a:srgbClr val="FF0000"/>
                </a:solidFill>
              </a:rPr>
              <a:t>Notable trustees of EPS include Kenneth Arrow and </a:t>
            </a:r>
            <a:r>
              <a:rPr lang="en-US" sz="9200" b="1" dirty="0">
                <a:solidFill>
                  <a:srgbClr val="FF0000"/>
                </a:solidFill>
              </a:rPr>
              <a:t>Lawrence</a:t>
            </a:r>
          </a:p>
          <a:p>
            <a:pPr>
              <a:lnSpc>
                <a:spcPts val="1800"/>
              </a:lnSpc>
              <a:spcAft>
                <a:spcPts val="600"/>
              </a:spcAft>
            </a:pPr>
            <a:r>
              <a:rPr lang="en-US" sz="9200" b="1" dirty="0">
                <a:solidFill>
                  <a:srgbClr val="FF0000"/>
                </a:solidFill>
              </a:rPr>
              <a:t>Klein</a:t>
            </a:r>
            <a:r>
              <a:rPr lang="en-US" sz="9200" dirty="0">
                <a:solidFill>
                  <a:srgbClr val="FF0000"/>
                </a:solidFill>
              </a:rPr>
              <a:t> (founding trustees); </a:t>
            </a:r>
            <a:r>
              <a:rPr lang="en-US" sz="9200" dirty="0"/>
              <a:t>Amartya Sen, Robert Reich and </a:t>
            </a:r>
            <a:r>
              <a:rPr lang="en-US" sz="9200" dirty="0" err="1"/>
              <a:t>Óscar</a:t>
            </a:r>
            <a:r>
              <a:rPr lang="en-US" sz="9200" dirty="0"/>
              <a:t> Arias.</a:t>
            </a:r>
            <a:r>
              <a:rPr lang="en-US" sz="9200" dirty="0">
                <a:solidFill>
                  <a:prstClr val="black">
                    <a:lumMod val="75000"/>
                    <a:lumOff val="25000"/>
                  </a:prstClr>
                </a:solidFill>
                <a:latin typeface="Segoe UI" panose="020B0502040204020203" pitchFamily="34" charset="0"/>
                <a:cs typeface="Segoe UI" panose="020B0502040204020203" pitchFamily="34" charset="0"/>
              </a:rPr>
              <a:t> </a:t>
            </a:r>
          </a:p>
          <a:p>
            <a:pPr>
              <a:lnSpc>
                <a:spcPts val="1800"/>
              </a:lnSpc>
              <a:spcAft>
                <a:spcPts val="600"/>
              </a:spcAft>
            </a:pPr>
            <a:r>
              <a:rPr lang="en-US" sz="9200" dirty="0">
                <a:solidFill>
                  <a:prstClr val="black">
                    <a:lumMod val="75000"/>
                    <a:lumOff val="25000"/>
                  </a:prstClr>
                </a:solidFill>
                <a:latin typeface="Segoe UI" panose="020B0502040204020203" pitchFamily="34" charset="0"/>
                <a:cs typeface="Segoe UI" panose="020B0502040204020203" pitchFamily="34" charset="0"/>
              </a:rPr>
              <a:t>EPS = Economists for Peace and Security.         </a:t>
            </a:r>
            <a:r>
              <a:rPr lang="en-US" sz="9200" dirty="0">
                <a:solidFill>
                  <a:srgbClr val="FF0000"/>
                </a:solidFill>
                <a:latin typeface="Segoe UI" panose="020B0502040204020203" pitchFamily="34" charset="0"/>
                <a:cs typeface="Segoe UI" panose="020B0502040204020203" pitchFamily="34" charset="0"/>
              </a:rPr>
              <a:t>I was not involved.</a:t>
            </a:r>
          </a:p>
        </p:txBody>
      </p:sp>
      <p:pic>
        <p:nvPicPr>
          <p:cNvPr id="4" name="Picture 3">
            <a:extLst>
              <a:ext uri="{FF2B5EF4-FFF2-40B4-BE49-F238E27FC236}">
                <a16:creationId xmlns:a16="http://schemas.microsoft.com/office/drawing/2014/main" id="{AC54BF00-95BB-4272-A012-57328901C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892" y="1486346"/>
            <a:ext cx="3587262" cy="4461354"/>
          </a:xfrm>
          <a:prstGeom prst="rect">
            <a:avLst/>
          </a:prstGeom>
        </p:spPr>
      </p:pic>
      <p:pic>
        <p:nvPicPr>
          <p:cNvPr id="6" name="Picture 5">
            <a:extLst>
              <a:ext uri="{FF2B5EF4-FFF2-40B4-BE49-F238E27FC236}">
                <a16:creationId xmlns:a16="http://schemas.microsoft.com/office/drawing/2014/main" id="{2042F64F-BCD6-42B3-8AAD-DAB421A5712A}"/>
              </a:ext>
            </a:extLst>
          </p:cNvPr>
          <p:cNvPicPr>
            <a:picLocks noChangeAspect="1"/>
          </p:cNvPicPr>
          <p:nvPr/>
        </p:nvPicPr>
        <p:blipFill>
          <a:blip r:embed="rId3"/>
          <a:stretch>
            <a:fillRect/>
          </a:stretch>
        </p:blipFill>
        <p:spPr>
          <a:xfrm>
            <a:off x="10984523" y="71019"/>
            <a:ext cx="1079086" cy="1085182"/>
          </a:xfrm>
          <a:prstGeom prst="rect">
            <a:avLst/>
          </a:prstGeom>
        </p:spPr>
      </p:pic>
    </p:spTree>
    <p:extLst>
      <p:ext uri="{BB962C8B-B14F-4D97-AF65-F5344CB8AC3E}">
        <p14:creationId xmlns:p14="http://schemas.microsoft.com/office/powerpoint/2010/main" val="53408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957" y="422031"/>
            <a:ext cx="9994393" cy="666105"/>
          </a:xfrm>
        </p:spPr>
        <p:txBody>
          <a:bodyPr>
            <a:normAutofit/>
          </a:bodyPr>
          <a:lstStyle/>
          <a:p>
            <a:r>
              <a:rPr lang="en-US" b="1" dirty="0">
                <a:highlight>
                  <a:srgbClr val="F8CAB6"/>
                </a:highlight>
                <a:latin typeface="Segoe UI Light" panose="020B0502040204020203" pitchFamily="34" charset="0"/>
                <a:cs typeface="Segoe UI Light" panose="020B0502040204020203" pitchFamily="34" charset="0"/>
              </a:rPr>
              <a:t>My interest in Korea &amp; consequences of a Nuke War in Asia &amp; US</a:t>
            </a:r>
          </a:p>
        </p:txBody>
      </p:sp>
      <p:sp>
        <p:nvSpPr>
          <p:cNvPr id="5" name="Content Placeholder 4"/>
          <p:cNvSpPr>
            <a:spLocks noGrp="1"/>
          </p:cNvSpPr>
          <p:nvPr>
            <p:ph sz="half" idx="4294967295"/>
          </p:nvPr>
        </p:nvSpPr>
        <p:spPr>
          <a:xfrm>
            <a:off x="0" y="1207477"/>
            <a:ext cx="10316308" cy="5650523"/>
          </a:xfrm>
        </p:spPr>
        <p:txBody>
          <a:bodyPr vert="horz" lIns="91440" tIns="45720" rIns="91440" bIns="45720" rtlCol="0">
            <a:normAutofit fontScale="77500" lnSpcReduction="20000"/>
          </a:bodyPr>
          <a:lstStyle/>
          <a:p>
            <a:pPr marL="342900" indent="-342900">
              <a:lnSpc>
                <a:spcPts val="1800"/>
              </a:lnSpc>
              <a:spcBef>
                <a:spcPts val="1000"/>
              </a:spcBef>
              <a:spcAft>
                <a:spcPts val="600"/>
              </a:spcAft>
              <a:buFont typeface="Arial" panose="020B0604020202020204" pitchFamily="34" charset="0"/>
              <a:buChar char="•"/>
            </a:pPr>
            <a:r>
              <a:rPr lang="en-US" sz="2300" dirty="0">
                <a:solidFill>
                  <a:srgbClr val="FF0000"/>
                </a:solidFill>
                <a:latin typeface="Segoe UI" panose="020B0502040204020203" pitchFamily="34" charset="0"/>
                <a:cs typeface="Segoe UI" panose="020B0502040204020203" pitchFamily="34" charset="0"/>
              </a:rPr>
              <a:t>I had a South Korean friend in my PhD program who urged me to</a:t>
            </a:r>
          </a:p>
          <a:p>
            <a:pPr>
              <a:lnSpc>
                <a:spcPts val="1800"/>
              </a:lnSpc>
              <a:spcBef>
                <a:spcPts val="1000"/>
              </a:spcBef>
              <a:spcAft>
                <a:spcPts val="600"/>
              </a:spcAft>
            </a:pPr>
            <a:r>
              <a:rPr lang="en-US" sz="2300" dirty="0">
                <a:solidFill>
                  <a:srgbClr val="FF0000"/>
                </a:solidFill>
                <a:latin typeface="Segoe UI" panose="020B0502040204020203" pitchFamily="34" charset="0"/>
                <a:cs typeface="Segoe UI" panose="020B0502040204020203" pitchFamily="34" charset="0"/>
              </a:rPr>
              <a:t>     take a course with Professor Aron </a:t>
            </a:r>
            <a:r>
              <a:rPr lang="en-US" sz="2300" dirty="0" err="1">
                <a:solidFill>
                  <a:srgbClr val="FF0000"/>
                </a:solidFill>
                <a:latin typeface="Segoe UI" panose="020B0502040204020203" pitchFamily="34" charset="0"/>
                <a:cs typeface="Segoe UI" panose="020B0502040204020203" pitchFamily="34" charset="0"/>
              </a:rPr>
              <a:t>Katsenelinboigen</a:t>
            </a:r>
            <a:r>
              <a:rPr lang="en-US" sz="2300" dirty="0">
                <a:solidFill>
                  <a:srgbClr val="FF0000"/>
                </a:solidFill>
                <a:latin typeface="Segoe UI" panose="020B0502040204020203" pitchFamily="34" charset="0"/>
                <a:cs typeface="Segoe UI" panose="020B0502040204020203" pitchFamily="34" charset="0"/>
              </a:rPr>
              <a:t>, an Economist</a:t>
            </a:r>
          </a:p>
          <a:p>
            <a:pPr>
              <a:lnSpc>
                <a:spcPts val="1800"/>
              </a:lnSpc>
              <a:spcBef>
                <a:spcPts val="1000"/>
              </a:spcBef>
              <a:spcAft>
                <a:spcPts val="600"/>
              </a:spcAft>
            </a:pPr>
            <a:r>
              <a:rPr lang="en-US" sz="2300" dirty="0">
                <a:solidFill>
                  <a:srgbClr val="FF0000"/>
                </a:solidFill>
                <a:latin typeface="Segoe UI" panose="020B0502040204020203" pitchFamily="34" charset="0"/>
                <a:cs typeface="Segoe UI" panose="020B0502040204020203" pitchFamily="34" charset="0"/>
              </a:rPr>
              <a:t>     of the Soviet kind. He was also an expert on the Soviet Union.</a:t>
            </a:r>
          </a:p>
          <a:p>
            <a:pPr marL="342900" indent="-342900">
              <a:lnSpc>
                <a:spcPts val="1800"/>
              </a:lnSpc>
              <a:spcBef>
                <a:spcPts val="1000"/>
              </a:spcBef>
              <a:spcAft>
                <a:spcPts val="600"/>
              </a:spcAft>
              <a:buFont typeface="Arial" panose="020B0604020202020204" pitchFamily="34" charset="0"/>
              <a:buChar char="•"/>
            </a:pPr>
            <a:r>
              <a:rPr lang="en-US" sz="2300" dirty="0">
                <a:solidFill>
                  <a:prstClr val="black">
                    <a:lumMod val="75000"/>
                    <a:lumOff val="25000"/>
                  </a:prstClr>
                </a:solidFill>
                <a:latin typeface="Segoe UI" panose="020B0502040204020203" pitchFamily="34" charset="0"/>
                <a:cs typeface="Segoe UI" panose="020B0502040204020203" pitchFamily="34" charset="0"/>
              </a:rPr>
              <a:t>My High School classmate, a Harvard grad, became the country</a:t>
            </a:r>
          </a:p>
          <a:p>
            <a:pPr>
              <a:lnSpc>
                <a:spcPts val="1800"/>
              </a:lnSpc>
              <a:spcBef>
                <a:spcPts val="1000"/>
              </a:spcBef>
              <a:spcAft>
                <a:spcPts val="600"/>
              </a:spcAft>
            </a:pPr>
            <a:r>
              <a:rPr lang="en-US" sz="2300" dirty="0">
                <a:solidFill>
                  <a:prstClr val="black">
                    <a:lumMod val="75000"/>
                    <a:lumOff val="25000"/>
                  </a:prstClr>
                </a:solidFill>
                <a:latin typeface="Segoe UI" panose="020B0502040204020203" pitchFamily="34" charset="0"/>
                <a:cs typeface="Segoe UI" panose="020B0502040204020203" pitchFamily="34" charset="0"/>
              </a:rPr>
              <a:t>     Head of South Korea for an international agency and wrote a book</a:t>
            </a:r>
          </a:p>
          <a:p>
            <a:pPr>
              <a:lnSpc>
                <a:spcPts val="1800"/>
              </a:lnSpc>
              <a:spcBef>
                <a:spcPts val="1000"/>
              </a:spcBef>
              <a:spcAft>
                <a:spcPts val="600"/>
              </a:spcAft>
            </a:pPr>
            <a:r>
              <a:rPr lang="en-US" sz="2300" dirty="0">
                <a:solidFill>
                  <a:prstClr val="black">
                    <a:lumMod val="75000"/>
                    <a:lumOff val="25000"/>
                  </a:prstClr>
                </a:solidFill>
                <a:latin typeface="Segoe UI" panose="020B0502040204020203" pitchFamily="34" charset="0"/>
                <a:cs typeface="Segoe UI" panose="020B0502040204020203" pitchFamily="34" charset="0"/>
              </a:rPr>
              <a:t>     with a former South Korean President. I had studied SK in development economics</a:t>
            </a:r>
          </a:p>
          <a:p>
            <a:pPr marL="342900" indent="-342900">
              <a:lnSpc>
                <a:spcPts val="1800"/>
              </a:lnSpc>
              <a:spcBef>
                <a:spcPts val="1000"/>
              </a:spcBef>
              <a:spcAft>
                <a:spcPts val="600"/>
              </a:spcAft>
              <a:buFont typeface="Arial" panose="020B0604020202020204" pitchFamily="34" charset="0"/>
              <a:buChar char="•"/>
            </a:pPr>
            <a:endParaRPr lang="en-US" sz="2300" dirty="0">
              <a:latin typeface="Segoe UI" panose="020B0502040204020203" pitchFamily="34" charset="0"/>
              <a:cs typeface="Segoe UI" panose="020B0502040204020203" pitchFamily="34" charset="0"/>
            </a:endParaRPr>
          </a:p>
          <a:p>
            <a:pPr marL="342900" indent="-342900">
              <a:lnSpc>
                <a:spcPts val="1800"/>
              </a:lnSpc>
              <a:spcBef>
                <a:spcPts val="1000"/>
              </a:spcBef>
              <a:spcAft>
                <a:spcPts val="600"/>
              </a:spcAft>
              <a:buFont typeface="Arial" panose="020B0604020202020204" pitchFamily="34" charset="0"/>
              <a:buChar char="•"/>
            </a:pPr>
            <a:r>
              <a:rPr lang="en-US" sz="2300" dirty="0">
                <a:latin typeface="Segoe UI" panose="020B0502040204020203" pitchFamily="34" charset="0"/>
                <a:cs typeface="Segoe UI" panose="020B0502040204020203" pitchFamily="34" charset="0"/>
              </a:rPr>
              <a:t>My South Korean student in the US gave ------------------------</a:t>
            </a:r>
            <a:r>
              <a:rPr lang="en-US" sz="2300" dirty="0">
                <a:latin typeface="Segoe UI" panose="020B0502040204020203" pitchFamily="34" charset="0"/>
                <a:cs typeface="Segoe UI" panose="020B0502040204020203" pitchFamily="34" charset="0"/>
                <a:sym typeface="Wingdings" panose="05000000000000000000" pitchFamily="2" charset="2"/>
              </a:rPr>
              <a:t></a:t>
            </a:r>
          </a:p>
          <a:p>
            <a:pPr>
              <a:lnSpc>
                <a:spcPts val="1800"/>
              </a:lnSpc>
              <a:spcBef>
                <a:spcPts val="1000"/>
              </a:spcBef>
              <a:spcAft>
                <a:spcPts val="600"/>
              </a:spcAft>
            </a:pPr>
            <a:r>
              <a:rPr lang="en-US" sz="2300" dirty="0">
                <a:latin typeface="Segoe UI" panose="020B0502040204020203" pitchFamily="34" charset="0"/>
                <a:cs typeface="Segoe UI" panose="020B0502040204020203" pitchFamily="34" charset="0"/>
                <a:sym typeface="Wingdings" panose="05000000000000000000" pitchFamily="2" charset="2"/>
              </a:rPr>
              <a:t>     I think, after he got a good grade.</a:t>
            </a:r>
          </a:p>
          <a:p>
            <a:pPr marL="342900" indent="-342900">
              <a:lnSpc>
                <a:spcPts val="1800"/>
              </a:lnSpc>
              <a:spcBef>
                <a:spcPts val="1000"/>
              </a:spcBef>
              <a:spcAft>
                <a:spcPts val="600"/>
              </a:spcAft>
              <a:buFont typeface="Arial" panose="020B0604020202020204" pitchFamily="34" charset="0"/>
              <a:buChar char="•"/>
            </a:pPr>
            <a:r>
              <a:rPr lang="en-US" sz="2300" dirty="0">
                <a:solidFill>
                  <a:srgbClr val="FF0000"/>
                </a:solidFill>
                <a:latin typeface="Segoe UI" panose="020B0502040204020203" pitchFamily="34" charset="0"/>
                <a:cs typeface="Segoe UI" panose="020B0502040204020203" pitchFamily="34" charset="0"/>
                <a:sym typeface="Wingdings" panose="05000000000000000000" pitchFamily="2" charset="2"/>
              </a:rPr>
              <a:t>But mainly, it is horrifying to think that in a Nuke War on the Korean Peninsula,</a:t>
            </a:r>
          </a:p>
          <a:p>
            <a:pPr>
              <a:lnSpc>
                <a:spcPts val="1800"/>
              </a:lnSpc>
              <a:spcBef>
                <a:spcPts val="1000"/>
              </a:spcBef>
              <a:spcAft>
                <a:spcPts val="600"/>
              </a:spcAft>
            </a:pPr>
            <a:r>
              <a:rPr lang="en-US" sz="2300" dirty="0">
                <a:solidFill>
                  <a:srgbClr val="FF0000"/>
                </a:solidFill>
                <a:latin typeface="Segoe UI" panose="020B0502040204020203" pitchFamily="34" charset="0"/>
                <a:cs typeface="Segoe UI" panose="020B0502040204020203" pitchFamily="34" charset="0"/>
                <a:sym typeface="Wingdings" panose="05000000000000000000" pitchFamily="2" charset="2"/>
              </a:rPr>
              <a:t>     30,000 US soldiers and 3 million Koreans and Japanese will perish,</a:t>
            </a:r>
          </a:p>
          <a:p>
            <a:pPr>
              <a:lnSpc>
                <a:spcPts val="1800"/>
              </a:lnSpc>
              <a:spcBef>
                <a:spcPts val="1000"/>
              </a:spcBef>
              <a:spcAft>
                <a:spcPts val="600"/>
              </a:spcAft>
            </a:pPr>
            <a:r>
              <a:rPr lang="en-US" sz="2300" dirty="0">
                <a:solidFill>
                  <a:srgbClr val="FF0000"/>
                </a:solidFill>
                <a:latin typeface="Segoe UI" panose="020B0502040204020203" pitchFamily="34" charset="0"/>
                <a:cs typeface="Segoe UI" panose="020B0502040204020203" pitchFamily="34" charset="0"/>
              </a:rPr>
              <a:t>     at a cost or loss of $3 Trillion to the world economy, over a country that has a $30 billion GDP</a:t>
            </a:r>
          </a:p>
          <a:p>
            <a:pPr>
              <a:lnSpc>
                <a:spcPts val="1800"/>
              </a:lnSpc>
              <a:spcBef>
                <a:spcPts val="1000"/>
              </a:spcBef>
              <a:spcAft>
                <a:spcPts val="600"/>
              </a:spcAft>
            </a:pPr>
            <a:r>
              <a:rPr lang="en-US" sz="2300" dirty="0">
                <a:solidFill>
                  <a:srgbClr val="FF0000"/>
                </a:solidFill>
                <a:latin typeface="Segoe UI" panose="020B0502040204020203" pitchFamily="34" charset="0"/>
                <a:cs typeface="Segoe UI" panose="020B0502040204020203" pitchFamily="34" charset="0"/>
              </a:rPr>
              <a:t>     and 30, possibly 60, working Nuke bombs.</a:t>
            </a:r>
          </a:p>
        </p:txBody>
      </p:sp>
      <p:pic>
        <p:nvPicPr>
          <p:cNvPr id="11" name="Picture 10">
            <a:extLst>
              <a:ext uri="{FF2B5EF4-FFF2-40B4-BE49-F238E27FC236}">
                <a16:creationId xmlns:a16="http://schemas.microsoft.com/office/drawing/2014/main" id="{B3BEA6DD-A903-498F-86AC-25B6C9AAC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58596" y="2878413"/>
            <a:ext cx="5180805" cy="2285999"/>
          </a:xfrm>
          <a:prstGeom prst="rect">
            <a:avLst/>
          </a:prstGeom>
        </p:spPr>
      </p:pic>
      <p:pic>
        <p:nvPicPr>
          <p:cNvPr id="13" name="Picture 12">
            <a:extLst>
              <a:ext uri="{FF2B5EF4-FFF2-40B4-BE49-F238E27FC236}">
                <a16:creationId xmlns:a16="http://schemas.microsoft.com/office/drawing/2014/main" id="{294F36DC-79AE-454F-9ECB-3747FB59D06D}"/>
              </a:ext>
            </a:extLst>
          </p:cNvPr>
          <p:cNvPicPr>
            <a:picLocks noChangeAspect="1"/>
          </p:cNvPicPr>
          <p:nvPr/>
        </p:nvPicPr>
        <p:blipFill>
          <a:blip r:embed="rId3"/>
          <a:stretch>
            <a:fillRect/>
          </a:stretch>
        </p:blipFill>
        <p:spPr>
          <a:xfrm>
            <a:off x="10687464" y="2954"/>
            <a:ext cx="1079086" cy="1085182"/>
          </a:xfrm>
          <a:prstGeom prst="rect">
            <a:avLst/>
          </a:prstGeo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07" y="448055"/>
            <a:ext cx="10122981" cy="754379"/>
          </a:xfrm>
        </p:spPr>
        <p:txBody>
          <a:bodyPr>
            <a:normAutofit/>
          </a:bodyPr>
          <a:lstStyle/>
          <a:p>
            <a:r>
              <a:rPr lang="en-US" dirty="0">
                <a:highlight>
                  <a:srgbClr val="F8CAB6"/>
                </a:highlight>
                <a:latin typeface="Segoe UI Light" panose="020B0502040204020203" pitchFamily="34" charset="0"/>
                <a:cs typeface="Segoe UI Light" panose="020B0502040204020203" pitchFamily="34" charset="0"/>
              </a:rPr>
              <a:t>Example of what Population Density looks like in ASIA</a:t>
            </a:r>
          </a:p>
        </p:txBody>
      </p:sp>
      <p:pic>
        <p:nvPicPr>
          <p:cNvPr id="4" name="Picture 3">
            <a:extLst>
              <a:ext uri="{FF2B5EF4-FFF2-40B4-BE49-F238E27FC236}">
                <a16:creationId xmlns:a16="http://schemas.microsoft.com/office/drawing/2014/main" id="{3FFC88A3-4406-4892-882F-0BCAE4F7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20" y="114300"/>
            <a:ext cx="1073830" cy="1088135"/>
          </a:xfrm>
          <a:prstGeom prst="rect">
            <a:avLst/>
          </a:prstGeom>
        </p:spPr>
      </p:pic>
      <p:pic>
        <p:nvPicPr>
          <p:cNvPr id="1030" name="Picture 4" descr="Description: Image result for china vs india population">
            <a:extLst>
              <a:ext uri="{FF2B5EF4-FFF2-40B4-BE49-F238E27FC236}">
                <a16:creationId xmlns:a16="http://schemas.microsoft.com/office/drawing/2014/main" id="{8B4DFB97-9BAF-47AF-B3A5-457968F07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7" y="1489074"/>
            <a:ext cx="11308843" cy="46831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CB77DC-D702-43E4-AFE4-692D91EC52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600" b="1" i="0" u="sng"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Note the comparisons below and judge for yourself:</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3925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_Win32_new.potx" id="{95F22252-1276-4CE0-B5B2-7173AC23E7C1}" vid="{5251F4FC-9BFF-4FAA-9D53-CA3325573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Welcome to PowerPoint</Template>
  <TotalTime>4580</TotalTime>
  <Words>1532</Words>
  <Application>Microsoft Office PowerPoint</Application>
  <PresentationFormat>Widescreen</PresentationFormat>
  <Paragraphs>134</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SimSun</vt:lpstr>
      <vt:lpstr>Arial</vt:lpstr>
      <vt:lpstr>Calibri</vt:lpstr>
      <vt:lpstr>Segoe UI</vt:lpstr>
      <vt:lpstr>Segoe UI Light</vt:lpstr>
      <vt:lpstr>Times New Roman</vt:lpstr>
      <vt:lpstr>Wingdings</vt:lpstr>
      <vt:lpstr>WelcomeDoc</vt:lpstr>
      <vt:lpstr>PowerPoint Presentation</vt:lpstr>
      <vt:lpstr>Topic: “North Korean nukes and population density”  by Qadir Mohiuddin, PhD</vt:lpstr>
      <vt:lpstr>Topic: “North Korean nukes and population density” </vt:lpstr>
      <vt:lpstr>Who am I?</vt:lpstr>
      <vt:lpstr>I studied US Defense Strategy under Dr. Bernard Brodie at UCLA</vt:lpstr>
      <vt:lpstr>My involvement with Strategy began in 1979 when USSR invaded Afghanistan</vt:lpstr>
      <vt:lpstr>I also studied under Dr. Lawrence Klein, Nobel Laureate in Economics </vt:lpstr>
      <vt:lpstr>My interest in Korea &amp; consequences of a Nuke War in Asia &amp; US</vt:lpstr>
      <vt:lpstr>Example of what Population Density looks like in ASIA</vt:lpstr>
      <vt:lpstr>Population density in Pakistan, India, China, Koreas, Japan and USA</vt:lpstr>
      <vt:lpstr>Detailed URBAN densities in Conurbations</vt:lpstr>
      <vt:lpstr>1 square Km-kilometer= 0.38 square miles,   OR,   1 sq mile= 2.59 sq km</vt:lpstr>
      <vt:lpstr>Hiroshima 15 kiloton bomb killed 90,000 to 146,000 over 3.38 square miles to 4.4 sq. mile area of destruction. Beverly Hills is 5.71 sq. miles. LA downtown is 4.73 sq. miles.</vt:lpstr>
      <vt:lpstr>Why be concerned with Density in Nuclear confrontations?</vt:lpstr>
      <vt:lpstr>Hiroshima was a 15 kiloton Nuke. Russia’s Satan-2 is 40,000 kiloton</vt:lpstr>
      <vt:lpstr>  15-kiloton Hiroshima 150,000 casualties  VERSUS   USA’s modern W-87, which is 300-kiloton and results in 1,500,000 (1.5 million) casualties                                                                        EPW = Earth Penetrating Weapon </vt:lpstr>
      <vt:lpstr>Conclusion: Armageddon (?) if a Nuke War breaks out in East ASIA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dc:title>
  <dc:creator>Qadir</dc:creator>
  <cp:keywords/>
  <cp:lastModifiedBy>Qadir</cp:lastModifiedBy>
  <cp:revision>84</cp:revision>
  <dcterms:created xsi:type="dcterms:W3CDTF">2018-04-29T01:08:49Z</dcterms:created>
  <dcterms:modified xsi:type="dcterms:W3CDTF">2018-05-02T06:45:01Z</dcterms:modified>
  <cp:version/>
</cp:coreProperties>
</file>