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24" r:id="rId1"/>
  </p:sldMasterIdLst>
  <p:notesMasterIdLst>
    <p:notesMasterId r:id="rId14"/>
  </p:notesMasterIdLst>
  <p:handoutMasterIdLst>
    <p:handoutMasterId r:id="rId15"/>
  </p:handoutMasterIdLst>
  <p:sldIdLst>
    <p:sldId id="268" r:id="rId2"/>
    <p:sldId id="279" r:id="rId3"/>
    <p:sldId id="269" r:id="rId4"/>
    <p:sldId id="270" r:id="rId5"/>
    <p:sldId id="280" r:id="rId6"/>
    <p:sldId id="281" r:id="rId7"/>
    <p:sldId id="282" r:id="rId8"/>
    <p:sldId id="283" r:id="rId9"/>
    <p:sldId id="284" r:id="rId10"/>
    <p:sldId id="285" r:id="rId11"/>
    <p:sldId id="287" r:id="rId12"/>
    <p:sldId id="286" r:id="rId13"/>
  </p:sldIdLst>
  <p:sldSz cx="12188825"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384">
          <p15:clr>
            <a:srgbClr val="A4A3A4"/>
          </p15:clr>
        </p15:guide>
        <p15:guide id="3" orient="horz" pos="3792">
          <p15:clr>
            <a:srgbClr val="A4A3A4"/>
          </p15:clr>
        </p15:guide>
        <p15:guide id="4" pos="959">
          <p15:clr>
            <a:srgbClr val="A4A3A4"/>
          </p15:clr>
        </p15:guide>
        <p15:guide id="5" pos="6719">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8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0" autoAdjust="0"/>
    <p:restoredTop sz="94660"/>
  </p:normalViewPr>
  <p:slideViewPr>
    <p:cSldViewPr>
      <p:cViewPr varScale="1">
        <p:scale>
          <a:sx n="88" d="100"/>
          <a:sy n="88" d="100"/>
        </p:scale>
        <p:origin x="451" y="62"/>
      </p:cViewPr>
      <p:guideLst>
        <p:guide orient="horz" pos="2160"/>
        <p:guide orient="horz" pos="384"/>
        <p:guide orient="horz" pos="3792"/>
        <p:guide pos="959"/>
        <p:guide pos="6719"/>
      </p:guideLst>
    </p:cSldViewPr>
  </p:slideViewPr>
  <p:notesTextViewPr>
    <p:cViewPr>
      <p:scale>
        <a:sx n="100" d="100"/>
        <a:sy n="100" d="100"/>
      </p:scale>
      <p:origin x="0" y="0"/>
    </p:cViewPr>
  </p:notesTextViewPr>
  <p:notesViewPr>
    <p:cSldViewPr showGuides="1">
      <p:cViewPr varScale="1">
        <p:scale>
          <a:sx n="76" d="100"/>
          <a:sy n="76" d="100"/>
        </p:scale>
        <p:origin x="2538" y="96"/>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dirty="0"/>
          </a:p>
        </p:txBody>
      </p:sp>
      <p:sp>
        <p:nvSpPr>
          <p:cNvPr id="3" name="Date Placeholder 2"/>
          <p:cNvSpPr>
            <a:spLocks noGrp="1"/>
          </p:cNvSpPr>
          <p:nvPr>
            <p:ph type="dt" sz="quarter" idx="1"/>
          </p:nvPr>
        </p:nvSpPr>
        <p:spPr>
          <a:xfrm>
            <a:off x="3936768" y="0"/>
            <a:ext cx="3011699" cy="461804"/>
          </a:xfrm>
          <a:prstGeom prst="rect">
            <a:avLst/>
          </a:prstGeom>
        </p:spPr>
        <p:txBody>
          <a:bodyPr vert="horz" lIns="92492" tIns="46246" rIns="92492" bIns="46246" rtlCol="0"/>
          <a:lstStyle>
            <a:lvl1pPr algn="r">
              <a:defRPr sz="1200"/>
            </a:lvl1pPr>
          </a:lstStyle>
          <a:p>
            <a:fld id="{BEA74EB7-856E-45FD-83F0-5F7C6F3E4372}" type="datetimeFigureOut">
              <a:rPr lang="en-US"/>
              <a:t>10/23/2018</a:t>
            </a:fld>
            <a:endParaRPr dirty="0"/>
          </a:p>
        </p:txBody>
      </p:sp>
      <p:sp>
        <p:nvSpPr>
          <p:cNvPr id="4" name="Footer Placeholder 3"/>
          <p:cNvSpPr>
            <a:spLocks noGrp="1"/>
          </p:cNvSpPr>
          <p:nvPr>
            <p:ph type="ftr" sz="quarter" idx="2"/>
          </p:nvPr>
        </p:nvSpPr>
        <p:spPr>
          <a:xfrm>
            <a:off x="0" y="8772668"/>
            <a:ext cx="3011699" cy="461804"/>
          </a:xfrm>
          <a:prstGeom prst="rect">
            <a:avLst/>
          </a:prstGeom>
        </p:spPr>
        <p:txBody>
          <a:bodyPr vert="horz" lIns="92492" tIns="46246" rIns="92492" bIns="46246" rtlCol="0" anchor="b"/>
          <a:lstStyle>
            <a:lvl1pPr algn="l">
              <a:defRPr sz="1200"/>
            </a:lvl1pPr>
          </a:lstStyle>
          <a:p>
            <a:endParaRPr dirty="0"/>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2492" tIns="46246" rIns="92492" bIns="46246" rtlCol="0" anchor="b"/>
          <a:lstStyle>
            <a:lvl1pPr algn="r">
              <a:defRPr sz="1200"/>
            </a:lvl1pPr>
          </a:lstStyle>
          <a:p>
            <a:fld id="{14886E15-F82A-4596-A46C-375C6D3981E1}" type="slidenum">
              <a:rPr/>
              <a:t>‹#›</a:t>
            </a:fld>
            <a:endParaRPr dirty="0"/>
          </a:p>
        </p:txBody>
      </p:sp>
    </p:spTree>
    <p:extLst>
      <p:ext uri="{BB962C8B-B14F-4D97-AF65-F5344CB8AC3E}">
        <p14:creationId xmlns:p14="http://schemas.microsoft.com/office/powerpoint/2010/main" val="8683081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dirty="0"/>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a:defRPr sz="1200"/>
            </a:lvl1pPr>
          </a:lstStyle>
          <a:p>
            <a:fld id="{C61B0E40-8125-41F8-BB6C-139D8D531A4F}" type="datetimeFigureOut">
              <a:rPr lang="en-US"/>
              <a:t>10/23/2018</a:t>
            </a:fld>
            <a:endParaRPr dirty="0"/>
          </a:p>
        </p:txBody>
      </p:sp>
      <p:sp>
        <p:nvSpPr>
          <p:cNvPr id="4" name="Slide Image Placeholder 3"/>
          <p:cNvSpPr>
            <a:spLocks noGrp="1" noRot="1" noChangeAspect="1"/>
          </p:cNvSpPr>
          <p:nvPr>
            <p:ph type="sldImg" idx="2"/>
          </p:nvPr>
        </p:nvSpPr>
        <p:spPr>
          <a:xfrm>
            <a:off x="396875" y="692150"/>
            <a:ext cx="6156325" cy="3463925"/>
          </a:xfrm>
          <a:prstGeom prst="rect">
            <a:avLst/>
          </a:prstGeom>
          <a:noFill/>
          <a:ln w="12700">
            <a:solidFill>
              <a:prstClr val="black"/>
            </a:solidFill>
          </a:ln>
        </p:spPr>
        <p:txBody>
          <a:bodyPr vert="horz" lIns="92492" tIns="46246" rIns="92492" bIns="46246" rtlCol="0" anchor="ctr"/>
          <a:lstStyle/>
          <a:p>
            <a:endParaRPr dirty="0"/>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a:defRPr sz="1200"/>
            </a:lvl1pPr>
          </a:lstStyle>
          <a:p>
            <a:endParaRPr dirty="0"/>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92" tIns="46246" rIns="92492" bIns="46246" rtlCol="0" anchor="b"/>
          <a:lstStyle>
            <a:lvl1pPr algn="r">
              <a:defRPr sz="1200"/>
            </a:lvl1pPr>
          </a:lstStyle>
          <a:p>
            <a:fld id="{BF105DB2-FD3E-441D-8B7E-7AE83ECE27B3}" type="slidenum">
              <a:rPr/>
              <a:t>‹#›</a:t>
            </a:fld>
            <a:endParaRPr dirty="0"/>
          </a:p>
        </p:txBody>
      </p:sp>
    </p:spTree>
    <p:extLst>
      <p:ext uri="{BB962C8B-B14F-4D97-AF65-F5344CB8AC3E}">
        <p14:creationId xmlns:p14="http://schemas.microsoft.com/office/powerpoint/2010/main" val="28947205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105DB2-FD3E-441D-8B7E-7AE83ECE27B3}" type="slidenum">
              <a:rPr lang="en-US" smtClean="0"/>
              <a:t>1</a:t>
            </a:fld>
            <a:endParaRPr lang="en-US" dirty="0"/>
          </a:p>
        </p:txBody>
      </p:sp>
    </p:spTree>
    <p:extLst>
      <p:ext uri="{BB962C8B-B14F-4D97-AF65-F5344CB8AC3E}">
        <p14:creationId xmlns:p14="http://schemas.microsoft.com/office/powerpoint/2010/main" val="40852762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105DB2-FD3E-441D-8B7E-7AE83ECE27B3}" type="slidenum">
              <a:rPr lang="en-US" smtClean="0"/>
              <a:t>12</a:t>
            </a:fld>
            <a:endParaRPr lang="en-US" dirty="0"/>
          </a:p>
        </p:txBody>
      </p:sp>
    </p:spTree>
    <p:extLst>
      <p:ext uri="{BB962C8B-B14F-4D97-AF65-F5344CB8AC3E}">
        <p14:creationId xmlns:p14="http://schemas.microsoft.com/office/powerpoint/2010/main" val="40349778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105DB2-FD3E-441D-8B7E-7AE83ECE27B3}" type="slidenum">
              <a:rPr lang="en-US" smtClean="0"/>
              <a:t>3</a:t>
            </a:fld>
            <a:endParaRPr lang="en-US" dirty="0"/>
          </a:p>
        </p:txBody>
      </p:sp>
    </p:spTree>
    <p:extLst>
      <p:ext uri="{BB962C8B-B14F-4D97-AF65-F5344CB8AC3E}">
        <p14:creationId xmlns:p14="http://schemas.microsoft.com/office/powerpoint/2010/main" val="27256001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105DB2-FD3E-441D-8B7E-7AE83ECE27B3}" type="slidenum">
              <a:rPr lang="en-US" smtClean="0"/>
              <a:t>4</a:t>
            </a:fld>
            <a:endParaRPr lang="en-US" dirty="0"/>
          </a:p>
        </p:txBody>
      </p:sp>
    </p:spTree>
    <p:extLst>
      <p:ext uri="{BB962C8B-B14F-4D97-AF65-F5344CB8AC3E}">
        <p14:creationId xmlns:p14="http://schemas.microsoft.com/office/powerpoint/2010/main" val="35464439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105DB2-FD3E-441D-8B7E-7AE83ECE27B3}" type="slidenum">
              <a:rPr lang="en-US" smtClean="0"/>
              <a:t>5</a:t>
            </a:fld>
            <a:endParaRPr lang="en-US" dirty="0"/>
          </a:p>
        </p:txBody>
      </p:sp>
    </p:spTree>
    <p:extLst>
      <p:ext uri="{BB962C8B-B14F-4D97-AF65-F5344CB8AC3E}">
        <p14:creationId xmlns:p14="http://schemas.microsoft.com/office/powerpoint/2010/main" val="20038630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105DB2-FD3E-441D-8B7E-7AE83ECE27B3}" type="slidenum">
              <a:rPr lang="en-US" smtClean="0"/>
              <a:t>6</a:t>
            </a:fld>
            <a:endParaRPr lang="en-US" dirty="0"/>
          </a:p>
        </p:txBody>
      </p:sp>
    </p:spTree>
    <p:extLst>
      <p:ext uri="{BB962C8B-B14F-4D97-AF65-F5344CB8AC3E}">
        <p14:creationId xmlns:p14="http://schemas.microsoft.com/office/powerpoint/2010/main" val="14480916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105DB2-FD3E-441D-8B7E-7AE83ECE27B3}" type="slidenum">
              <a:rPr lang="en-US" smtClean="0"/>
              <a:t>7</a:t>
            </a:fld>
            <a:endParaRPr lang="en-US" dirty="0"/>
          </a:p>
        </p:txBody>
      </p:sp>
    </p:spTree>
    <p:extLst>
      <p:ext uri="{BB962C8B-B14F-4D97-AF65-F5344CB8AC3E}">
        <p14:creationId xmlns:p14="http://schemas.microsoft.com/office/powerpoint/2010/main" val="42318721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105DB2-FD3E-441D-8B7E-7AE83ECE27B3}" type="slidenum">
              <a:rPr lang="en-US" smtClean="0"/>
              <a:t>8</a:t>
            </a:fld>
            <a:endParaRPr lang="en-US" dirty="0"/>
          </a:p>
        </p:txBody>
      </p:sp>
    </p:spTree>
    <p:extLst>
      <p:ext uri="{BB962C8B-B14F-4D97-AF65-F5344CB8AC3E}">
        <p14:creationId xmlns:p14="http://schemas.microsoft.com/office/powerpoint/2010/main" val="40289353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105DB2-FD3E-441D-8B7E-7AE83ECE27B3}" type="slidenum">
              <a:rPr lang="en-US" smtClean="0"/>
              <a:t>9</a:t>
            </a:fld>
            <a:endParaRPr lang="en-US" dirty="0"/>
          </a:p>
        </p:txBody>
      </p:sp>
    </p:spTree>
    <p:extLst>
      <p:ext uri="{BB962C8B-B14F-4D97-AF65-F5344CB8AC3E}">
        <p14:creationId xmlns:p14="http://schemas.microsoft.com/office/powerpoint/2010/main" val="18401644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105DB2-FD3E-441D-8B7E-7AE83ECE27B3}" type="slidenum">
              <a:rPr lang="en-US" smtClean="0"/>
              <a:t>10</a:t>
            </a:fld>
            <a:endParaRPr lang="en-US" dirty="0"/>
          </a:p>
        </p:txBody>
      </p:sp>
    </p:spTree>
    <p:extLst>
      <p:ext uri="{BB962C8B-B14F-4D97-AF65-F5344CB8AC3E}">
        <p14:creationId xmlns:p14="http://schemas.microsoft.com/office/powerpoint/2010/main" val="42031454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title block"/>
          <p:cNvSpPr/>
          <p:nvPr/>
        </p:nvSpPr>
        <p:spPr bwMode="invGray">
          <a:xfrm>
            <a:off x="1141413" y="1600200"/>
            <a:ext cx="11047412" cy="32766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nvGrpSpPr>
          <p:cNvPr id="7" name="top graphic"/>
          <p:cNvGrpSpPr/>
          <p:nvPr/>
        </p:nvGrpSpPr>
        <p:grpSpPr>
          <a:xfrm>
            <a:off x="1279" y="0"/>
            <a:ext cx="12188952" cy="429768"/>
            <a:chOff x="1279" y="0"/>
            <a:chExt cx="12188952" cy="429768"/>
          </a:xfrm>
        </p:grpSpPr>
        <p:sp>
          <p:nvSpPr>
            <p:cNvPr id="8" name="Rectangle 7"/>
            <p:cNvSpPr/>
            <p:nvPr/>
          </p:nvSpPr>
          <p:spPr>
            <a:xfrm>
              <a:off x="1279" y="0"/>
              <a:ext cx="12188952" cy="228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9" name="Rectangle 8"/>
            <p:cNvSpPr/>
            <p:nvPr/>
          </p:nvSpPr>
          <p:spPr>
            <a:xfrm>
              <a:off x="1279" y="228600"/>
              <a:ext cx="12188952" cy="20116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0" name="Rectangle 9"/>
            <p:cNvSpPr/>
            <p:nvPr/>
          </p:nvSpPr>
          <p:spPr>
            <a:xfrm>
              <a:off x="1279" y="306324"/>
              <a:ext cx="12188952"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grpSp>
        <p:nvGrpSpPr>
          <p:cNvPr id="23" name="bottom graphic"/>
          <p:cNvGrpSpPr/>
          <p:nvPr/>
        </p:nvGrpSpPr>
        <p:grpSpPr>
          <a:xfrm>
            <a:off x="0" y="6080760"/>
            <a:ext cx="12190231" cy="777240"/>
            <a:chOff x="0" y="6080760"/>
            <a:chExt cx="12190231" cy="777240"/>
          </a:xfrm>
        </p:grpSpPr>
        <p:sp>
          <p:nvSpPr>
            <p:cNvPr id="13" name="Rectangle 12"/>
            <p:cNvSpPr/>
            <p:nvPr/>
          </p:nvSpPr>
          <p:spPr>
            <a:xfrm>
              <a:off x="0" y="6217920"/>
              <a:ext cx="12188825" cy="64008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dirty="0"/>
            </a:p>
          </p:txBody>
        </p:sp>
        <p:sp>
          <p:nvSpPr>
            <p:cNvPr id="14" name="Rectangle 13"/>
            <p:cNvSpPr/>
            <p:nvPr/>
          </p:nvSpPr>
          <p:spPr>
            <a:xfrm>
              <a:off x="1279" y="6080760"/>
              <a:ext cx="12188952" cy="972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5" name="Rectangle 14"/>
            <p:cNvSpPr/>
            <p:nvPr/>
          </p:nvSpPr>
          <p:spPr>
            <a:xfrm>
              <a:off x="1279" y="6172200"/>
              <a:ext cx="12188952" cy="27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2" name="Title 1"/>
          <p:cNvSpPr>
            <a:spLocks noGrp="1"/>
          </p:cNvSpPr>
          <p:nvPr>
            <p:ph type="ctrTitle"/>
          </p:nvPr>
        </p:nvSpPr>
        <p:spPr bwMode="invGray">
          <a:xfrm>
            <a:off x="1522414" y="1905000"/>
            <a:ext cx="9143998" cy="2667000"/>
          </a:xfrm>
        </p:spPr>
        <p:txBody>
          <a:bodyPr anchor="b">
            <a:normAutofit/>
          </a:bodyPr>
          <a:lstStyle>
            <a:lvl1pPr>
              <a:lnSpc>
                <a:spcPct val="80000"/>
              </a:lnSpc>
              <a:defRPr sz="6600">
                <a:solidFill>
                  <a:schemeClr val="bg1"/>
                </a:solidFill>
                <a:effectLst>
                  <a:outerShdw blurRad="88900" algn="ctr" rotWithShape="0">
                    <a:prstClr val="black">
                      <a:alpha val="35000"/>
                    </a:prstClr>
                  </a:outerShdw>
                </a:effectLst>
              </a:defRPr>
            </a:lvl1pPr>
          </a:lstStyle>
          <a:p>
            <a:r>
              <a:rPr lang="en-US"/>
              <a:t>Click to edit Master title style</a:t>
            </a:r>
            <a:endParaRPr dirty="0"/>
          </a:p>
        </p:txBody>
      </p:sp>
      <p:sp>
        <p:nvSpPr>
          <p:cNvPr id="3" name="Subtitle 2"/>
          <p:cNvSpPr>
            <a:spLocks noGrp="1"/>
          </p:cNvSpPr>
          <p:nvPr>
            <p:ph type="subTitle" idx="1"/>
          </p:nvPr>
        </p:nvSpPr>
        <p:spPr>
          <a:xfrm>
            <a:off x="1522413" y="5029200"/>
            <a:ext cx="8229598" cy="838200"/>
          </a:xfrm>
        </p:spPr>
        <p:txBody>
          <a:bodyPr/>
          <a:lstStyle>
            <a:lvl1pPr marL="0" indent="0" algn="l">
              <a:lnSpc>
                <a:spcPct val="90000"/>
              </a:lnSpc>
              <a:spcBef>
                <a:spcPts val="0"/>
              </a:spcBef>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21" name="Footer Placeholder 20"/>
          <p:cNvSpPr>
            <a:spLocks noGrp="1"/>
          </p:cNvSpPr>
          <p:nvPr>
            <p:ph type="ftr" sz="quarter" idx="11"/>
          </p:nvPr>
        </p:nvSpPr>
        <p:spPr/>
        <p:txBody>
          <a:bodyPr/>
          <a:lstStyle/>
          <a:p>
            <a:r>
              <a:rPr lang="en-US" dirty="0"/>
              <a:t>Add a footer</a:t>
            </a:r>
          </a:p>
        </p:txBody>
      </p:sp>
      <p:sp>
        <p:nvSpPr>
          <p:cNvPr id="20" name="Date Placeholder 19"/>
          <p:cNvSpPr>
            <a:spLocks noGrp="1"/>
          </p:cNvSpPr>
          <p:nvPr>
            <p:ph type="dt" sz="half" idx="10"/>
          </p:nvPr>
        </p:nvSpPr>
        <p:spPr/>
        <p:txBody>
          <a:bodyPr/>
          <a:lstStyle/>
          <a:p>
            <a:fld id="{333B76B7-5811-4114-8A95-998148FFD529}" type="datetime1">
              <a:rPr lang="en-US" smtClean="0"/>
              <a:t>10/23/2018</a:t>
            </a:fld>
            <a:endParaRPr lang="en-US" dirty="0"/>
          </a:p>
        </p:txBody>
      </p:sp>
      <p:sp>
        <p:nvSpPr>
          <p:cNvPr id="22" name="Slide Number Placeholder 21"/>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40881699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175C077A-EF7A-41AA-8976-110EB7416C60}" type="datetime1">
              <a:rPr lang="en-US" smtClean="0"/>
              <a:t>10/23/2018</a:t>
            </a:fld>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2223790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94507" y="609600"/>
            <a:ext cx="1143001" cy="54102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522413" y="609600"/>
            <a:ext cx="7696198" cy="5410200"/>
          </a:xfrm>
        </p:spPr>
        <p:txBody>
          <a:bodyPr vert="eaVert"/>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CFF5912B-6681-4BDF-AE10-F59636249FF3}" type="datetime1">
              <a:rPr lang="en-US" smtClean="0"/>
              <a:t>10/23/2018</a:t>
            </a:fld>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2653419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3200"/>
            </a:lvl1pPr>
          </a:lstStyle>
          <a:p>
            <a:r>
              <a:rPr lang="en-US"/>
              <a:t>Click to edit Master title style</a:t>
            </a:r>
            <a:endParaRP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905C8E22-D0BA-4CB4-9C32-B27533199514}" type="datetime1">
              <a:rPr lang="en-US" smtClean="0"/>
              <a:t>10/23/2018</a:t>
            </a:fld>
            <a:endParaRPr dirty="0"/>
          </a:p>
        </p:txBody>
      </p:sp>
      <p:sp>
        <p:nvSpPr>
          <p:cNvPr id="6" name="Slide Number Placeholder 5"/>
          <p:cNvSpPr>
            <a:spLocks noGrp="1"/>
          </p:cNvSpPr>
          <p:nvPr>
            <p:ph type="sldNum" sz="quarter" idx="12"/>
          </p:nvPr>
        </p:nvSpPr>
        <p:spPr/>
        <p:txBody>
          <a:bodyPr/>
          <a:lstStyle/>
          <a:p>
            <a:fld id="{DF28FB93-0A08-4E7D-8E63-9EFA29F1E093}" type="slidenum">
              <a:rPr/>
              <a:pPr/>
              <a:t>‹#›</a:t>
            </a:fld>
            <a:endParaRPr dirty="0"/>
          </a:p>
        </p:txBody>
      </p:sp>
    </p:spTree>
    <p:extLst>
      <p:ext uri="{BB962C8B-B14F-4D97-AF65-F5344CB8AC3E}">
        <p14:creationId xmlns:p14="http://schemas.microsoft.com/office/powerpoint/2010/main" val="506475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3200"/>
            </a:lvl1pPr>
          </a:lstStyle>
          <a:p>
            <a:r>
              <a:rPr lang="en-US"/>
              <a:t>Click to edit Master title style</a:t>
            </a:r>
            <a:endParaRP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FC2180A9-7A83-412D-A8AC-5AF60A8AA507}" type="datetime1">
              <a:rPr lang="en-US" smtClean="0"/>
              <a:t>10/23/2018</a:t>
            </a:fld>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8945911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22413" y="1905000"/>
            <a:ext cx="9144000" cy="2667000"/>
          </a:xfrm>
        </p:spPr>
        <p:txBody>
          <a:bodyPr anchor="b">
            <a:normAutofit/>
          </a:bodyPr>
          <a:lstStyle>
            <a:lvl1pPr algn="l">
              <a:defRPr sz="5400" b="0" cap="none" baseline="0"/>
            </a:lvl1pPr>
          </a:lstStyle>
          <a:p>
            <a:r>
              <a:rPr lang="en-US"/>
              <a:t>Click to edit Master title style</a:t>
            </a:r>
            <a:endParaRPr/>
          </a:p>
        </p:txBody>
      </p:sp>
      <p:sp>
        <p:nvSpPr>
          <p:cNvPr id="3" name="Text Placeholder 2"/>
          <p:cNvSpPr>
            <a:spLocks noGrp="1"/>
          </p:cNvSpPr>
          <p:nvPr>
            <p:ph type="body" idx="1"/>
          </p:nvPr>
        </p:nvSpPr>
        <p:spPr>
          <a:xfrm>
            <a:off x="1522413" y="4876800"/>
            <a:ext cx="8229598" cy="1143000"/>
          </a:xfrm>
        </p:spPr>
        <p:txBody>
          <a:bodyPr anchor="t">
            <a:normAutofit/>
          </a:bodyPr>
          <a:lstStyle>
            <a:lvl1pPr marL="0" indent="0">
              <a:spcBef>
                <a:spcPts val="0"/>
              </a:spcBef>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lvl1pPr>
              <a:defRPr>
                <a:solidFill>
                  <a:schemeClr val="tx1"/>
                </a:solidFill>
              </a:defRPr>
            </a:lvl1pPr>
          </a:lstStyle>
          <a:p>
            <a:r>
              <a:rPr lang="en-US" dirty="0"/>
              <a:t>Add a footer</a:t>
            </a:r>
          </a:p>
        </p:txBody>
      </p:sp>
      <p:sp>
        <p:nvSpPr>
          <p:cNvPr id="4" name="Date Placeholder 3"/>
          <p:cNvSpPr>
            <a:spLocks noGrp="1"/>
          </p:cNvSpPr>
          <p:nvPr>
            <p:ph type="dt" sz="half" idx="10"/>
          </p:nvPr>
        </p:nvSpPr>
        <p:spPr/>
        <p:txBody>
          <a:bodyPr/>
          <a:lstStyle>
            <a:lvl1pPr>
              <a:defRPr>
                <a:solidFill>
                  <a:schemeClr val="tx1"/>
                </a:solidFill>
              </a:defRPr>
            </a:lvl1pPr>
          </a:lstStyle>
          <a:p>
            <a:fld id="{6A563DF0-FDDF-4143-9D8C-6AF41892E174}" type="datetime1">
              <a:rPr lang="en-US" smtClean="0"/>
              <a:t>10/23/2018</a:t>
            </a:fld>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3484106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522413" y="1904999"/>
            <a:ext cx="4435564" cy="4088921"/>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30849" y="1904999"/>
            <a:ext cx="4435564" cy="4088921"/>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baseline="0"/>
            </a:lvl8pPr>
            <a:lvl9pPr>
              <a:defRPr sz="16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8BB83F9-4677-4C31-8407-7919061A580B}" type="datetime1">
              <a:rPr lang="en-US" smtClean="0"/>
              <a:t>10/23/2018</a:t>
            </a:fld>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15122592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522413" y="1828800"/>
            <a:ext cx="4419599" cy="685801"/>
          </a:xfrm>
        </p:spPr>
        <p:txBody>
          <a:bodyPr anchor="ctr">
            <a:normAutofit/>
          </a:bodyPr>
          <a:lstStyle>
            <a:lvl1pPr marL="0" indent="0">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22413" y="2590801"/>
            <a:ext cx="4419599" cy="3429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46814" y="1828800"/>
            <a:ext cx="4419599" cy="685801"/>
          </a:xfrm>
        </p:spPr>
        <p:txBody>
          <a:bodyPr anchor="ctr">
            <a:normAutofit/>
          </a:bodyPr>
          <a:lstStyle>
            <a:lvl1pPr marL="0" indent="0">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46814" y="2590801"/>
            <a:ext cx="4419599" cy="3429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C33939A6-3450-434F-A872-BEE63F7EB093}" type="datetime1">
              <a:rPr lang="en-US" smtClean="0"/>
              <a:t>10/23/2018</a:t>
            </a:fld>
            <a:endParaRPr lang="en-US" dirty="0"/>
          </a:p>
        </p:txBody>
      </p:sp>
      <p:sp>
        <p:nvSpPr>
          <p:cNvPr id="9" name="Slide Number Placeholder 8"/>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597700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E3BABB1C-FA00-4171-BA31-4C5E719472F3}" type="datetime1">
              <a:rPr lang="en-US" smtClean="0"/>
              <a:t>10/23/2018</a:t>
            </a:fld>
            <a:endParaRPr lang="en-US" dirty="0"/>
          </a:p>
        </p:txBody>
      </p:sp>
      <p:sp>
        <p:nvSpPr>
          <p:cNvPr id="5" name="Slide Number Placeholder 4"/>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981316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6" name="bottom graphic"/>
          <p:cNvGrpSpPr/>
          <p:nvPr userDrawn="1"/>
        </p:nvGrpSpPr>
        <p:grpSpPr>
          <a:xfrm>
            <a:off x="0" y="6309360"/>
            <a:ext cx="12190231" cy="548640"/>
            <a:chOff x="0" y="6309360"/>
            <a:chExt cx="12190231" cy="548640"/>
          </a:xfrm>
        </p:grpSpPr>
        <p:sp>
          <p:nvSpPr>
            <p:cNvPr id="7" name="Rectangle 6"/>
            <p:cNvSpPr/>
            <p:nvPr/>
          </p:nvSpPr>
          <p:spPr>
            <a:xfrm>
              <a:off x="0" y="6400800"/>
              <a:ext cx="12188825" cy="4572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dirty="0"/>
            </a:p>
          </p:txBody>
        </p:sp>
        <p:sp>
          <p:nvSpPr>
            <p:cNvPr id="8" name="Rectangle 7"/>
            <p:cNvSpPr/>
            <p:nvPr/>
          </p:nvSpPr>
          <p:spPr>
            <a:xfrm>
              <a:off x="1279" y="6309360"/>
              <a:ext cx="12188952" cy="972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9" name="Rectangle 8"/>
            <p:cNvSpPr/>
            <p:nvPr/>
          </p:nvSpPr>
          <p:spPr>
            <a:xfrm>
              <a:off x="1279" y="6379143"/>
              <a:ext cx="12188952" cy="27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fld id="{D76C8610-5B57-4C6B-BF9F-F5397A1F60B8}" type="datetime1">
              <a:rPr lang="en-US" smtClean="0"/>
              <a:t>10/23/2018</a:t>
            </a:fld>
            <a:endParaRPr lang="en-US" dirty="0"/>
          </a:p>
        </p:txBody>
      </p:sp>
      <p:sp>
        <p:nvSpPr>
          <p:cNvPr id="4" name="Slide Number Placeholder 3"/>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40300353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ame"/>
          <p:cNvSpPr/>
          <p:nvPr/>
        </p:nvSpPr>
        <p:spPr>
          <a:xfrm>
            <a:off x="1217610" y="1019175"/>
            <a:ext cx="6126480" cy="4572000"/>
          </a:xfrm>
          <a:prstGeom prst="rect">
            <a:avLst/>
          </a:prstGeom>
          <a:noFill/>
          <a:ln w="101600">
            <a:solidFill>
              <a:schemeClr val="accent1">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2" name="Title 1"/>
          <p:cNvSpPr>
            <a:spLocks noGrp="1"/>
          </p:cNvSpPr>
          <p:nvPr>
            <p:ph type="title"/>
          </p:nvPr>
        </p:nvSpPr>
        <p:spPr>
          <a:xfrm>
            <a:off x="7923214" y="1371600"/>
            <a:ext cx="3124200" cy="2057400"/>
          </a:xfrm>
        </p:spPr>
        <p:txBody>
          <a:bodyPr anchor="b">
            <a:normAutofit/>
          </a:bodyPr>
          <a:lstStyle>
            <a:lvl1pPr algn="l">
              <a:defRPr sz="3200" b="1"/>
            </a:lvl1pPr>
          </a:lstStyle>
          <a:p>
            <a:r>
              <a:rPr lang="en-US"/>
              <a:t>Click to edit Master title style</a:t>
            </a:r>
            <a:endParaRPr/>
          </a:p>
        </p:txBody>
      </p:sp>
      <p:sp>
        <p:nvSpPr>
          <p:cNvPr id="3" name="Content Placeholder 2"/>
          <p:cNvSpPr>
            <a:spLocks noGrp="1"/>
          </p:cNvSpPr>
          <p:nvPr>
            <p:ph idx="1"/>
          </p:nvPr>
        </p:nvSpPr>
        <p:spPr>
          <a:xfrm>
            <a:off x="1491930" y="1293495"/>
            <a:ext cx="5577840" cy="402336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923214" y="3536829"/>
            <a:ext cx="3124200" cy="1797169"/>
          </a:xfrm>
        </p:spPr>
        <p:txBody>
          <a:bodyPr>
            <a:normAutofit/>
          </a:bodyPr>
          <a:lstStyle>
            <a:lvl1pPr marL="0" indent="0">
              <a:spcBef>
                <a:spcPts val="8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BADBF3DD-8B6D-46AA-BCA9-242D4EF63DDF}" type="datetime1">
              <a:rPr lang="en-US" smtClean="0"/>
              <a:t>10/23/2018</a:t>
            </a:fld>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3616132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frame"/>
          <p:cNvSpPr/>
          <p:nvPr/>
        </p:nvSpPr>
        <p:spPr>
          <a:xfrm>
            <a:off x="1217610" y="1019175"/>
            <a:ext cx="6126480" cy="4572000"/>
          </a:xfrm>
          <a:prstGeom prst="rect">
            <a:avLst/>
          </a:prstGeom>
          <a:noFill/>
          <a:ln w="101600">
            <a:solidFill>
              <a:schemeClr val="accent1">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2" name="Title 1"/>
          <p:cNvSpPr>
            <a:spLocks noGrp="1"/>
          </p:cNvSpPr>
          <p:nvPr>
            <p:ph type="title"/>
          </p:nvPr>
        </p:nvSpPr>
        <p:spPr>
          <a:xfrm>
            <a:off x="7923214" y="1371600"/>
            <a:ext cx="3124200" cy="2057400"/>
          </a:xfrm>
        </p:spPr>
        <p:txBody>
          <a:bodyPr anchor="b">
            <a:normAutofit/>
          </a:bodyPr>
          <a:lstStyle>
            <a:lvl1pPr algn="l">
              <a:defRPr sz="3200" b="0"/>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1400490" y="1202055"/>
            <a:ext cx="5760720" cy="4206240"/>
          </a:xfrm>
          <a:solidFill>
            <a:schemeClr val="bg1">
              <a:lumMod val="95000"/>
            </a:schemeClr>
          </a:solidFill>
        </p:spPr>
        <p:txBody>
          <a:bodyPr tIns="914400">
            <a:normAutofit/>
          </a:bodyPr>
          <a:lstStyle>
            <a:lvl1pPr marL="0" indent="0" algn="ctr">
              <a:spcBef>
                <a:spcPts val="0"/>
              </a:spcBef>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dirty="0"/>
          </a:p>
        </p:txBody>
      </p:sp>
      <p:sp>
        <p:nvSpPr>
          <p:cNvPr id="4" name="Text Placeholder 3"/>
          <p:cNvSpPr>
            <a:spLocks noGrp="1"/>
          </p:cNvSpPr>
          <p:nvPr>
            <p:ph type="body" sz="half" idx="2"/>
          </p:nvPr>
        </p:nvSpPr>
        <p:spPr>
          <a:xfrm>
            <a:off x="7923214" y="3536829"/>
            <a:ext cx="3124200" cy="1797171"/>
          </a:xfrm>
        </p:spPr>
        <p:txBody>
          <a:bodyPr>
            <a:normAutofit/>
          </a:bodyPr>
          <a:lstStyle>
            <a:lvl1pPr marL="0" indent="0">
              <a:spcBef>
                <a:spcPts val="8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23C41AE9-3D4A-4A08-B03D-DC6D2ADF5464}" type="datetime1">
              <a:rPr lang="en-US" smtClean="0"/>
              <a:t>10/23/2018</a:t>
            </a:fld>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1931862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4" name="bottom graphic"/>
          <p:cNvGrpSpPr/>
          <p:nvPr/>
        </p:nvGrpSpPr>
        <p:grpSpPr>
          <a:xfrm>
            <a:off x="0" y="6309360"/>
            <a:ext cx="12190231" cy="548640"/>
            <a:chOff x="0" y="6309360"/>
            <a:chExt cx="12190231" cy="548640"/>
          </a:xfrm>
        </p:grpSpPr>
        <p:sp>
          <p:nvSpPr>
            <p:cNvPr id="7" name="Rectangle 6"/>
            <p:cNvSpPr/>
            <p:nvPr/>
          </p:nvSpPr>
          <p:spPr>
            <a:xfrm>
              <a:off x="0" y="6400800"/>
              <a:ext cx="12188825" cy="4572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dirty="0"/>
            </a:p>
          </p:txBody>
        </p:sp>
        <p:sp>
          <p:nvSpPr>
            <p:cNvPr id="8" name="Rectangle 7"/>
            <p:cNvSpPr/>
            <p:nvPr/>
          </p:nvSpPr>
          <p:spPr>
            <a:xfrm>
              <a:off x="1279" y="6309360"/>
              <a:ext cx="12188952" cy="972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9" name="Rectangle 8"/>
            <p:cNvSpPr/>
            <p:nvPr/>
          </p:nvSpPr>
          <p:spPr>
            <a:xfrm>
              <a:off x="1279" y="6379143"/>
              <a:ext cx="12188952" cy="27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grpSp>
        <p:nvGrpSpPr>
          <p:cNvPr id="10" name="top graphic"/>
          <p:cNvGrpSpPr/>
          <p:nvPr/>
        </p:nvGrpSpPr>
        <p:grpSpPr>
          <a:xfrm>
            <a:off x="1279" y="0"/>
            <a:ext cx="12188952" cy="320040"/>
            <a:chOff x="1279" y="0"/>
            <a:chExt cx="12188952" cy="320040"/>
          </a:xfrm>
        </p:grpSpPr>
        <p:sp>
          <p:nvSpPr>
            <p:cNvPr id="11" name="Rectangle 10"/>
            <p:cNvSpPr/>
            <p:nvPr/>
          </p:nvSpPr>
          <p:spPr>
            <a:xfrm>
              <a:off x="1279" y="0"/>
              <a:ext cx="12188952" cy="17023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2" name="Rectangle 11"/>
            <p:cNvSpPr/>
            <p:nvPr/>
          </p:nvSpPr>
          <p:spPr>
            <a:xfrm>
              <a:off x="1279" y="170234"/>
              <a:ext cx="12188952" cy="14980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3" name="Rectangle 12"/>
            <p:cNvSpPr/>
            <p:nvPr/>
          </p:nvSpPr>
          <p:spPr>
            <a:xfrm>
              <a:off x="1279" y="231421"/>
              <a:ext cx="12188952" cy="27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2" name="Title Placeholder 1"/>
          <p:cNvSpPr>
            <a:spLocks noGrp="1"/>
          </p:cNvSpPr>
          <p:nvPr>
            <p:ph type="title"/>
          </p:nvPr>
        </p:nvSpPr>
        <p:spPr>
          <a:xfrm>
            <a:off x="1522876" y="609600"/>
            <a:ext cx="9143538" cy="1066800"/>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522876" y="1905000"/>
            <a:ext cx="9143538" cy="369746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Footer Placeholder 4"/>
          <p:cNvSpPr>
            <a:spLocks noGrp="1"/>
          </p:cNvSpPr>
          <p:nvPr>
            <p:ph type="ftr" sz="quarter" idx="3"/>
          </p:nvPr>
        </p:nvSpPr>
        <p:spPr bwMode="auto">
          <a:xfrm>
            <a:off x="1507498" y="6516865"/>
            <a:ext cx="6062145" cy="228600"/>
          </a:xfrm>
          <a:prstGeom prst="rect">
            <a:avLst/>
          </a:prstGeom>
        </p:spPr>
        <p:txBody>
          <a:bodyPr vert="horz" lIns="91440" tIns="45720" rIns="91440" bIns="45720" rtlCol="0" anchor="ctr"/>
          <a:lstStyle>
            <a:lvl1pPr algn="l">
              <a:defRPr sz="1100" cap="all" baseline="0">
                <a:solidFill>
                  <a:schemeClr val="bg1"/>
                </a:solidFill>
              </a:defRPr>
            </a:lvl1pPr>
          </a:lstStyle>
          <a:p>
            <a:r>
              <a:rPr lang="en-US" dirty="0"/>
              <a:t>Add a footer</a:t>
            </a:r>
          </a:p>
        </p:txBody>
      </p:sp>
      <p:sp>
        <p:nvSpPr>
          <p:cNvPr id="4" name="Date Placeholder 3"/>
          <p:cNvSpPr>
            <a:spLocks noGrp="1"/>
          </p:cNvSpPr>
          <p:nvPr>
            <p:ph type="dt" sz="half" idx="2"/>
          </p:nvPr>
        </p:nvSpPr>
        <p:spPr bwMode="auto">
          <a:xfrm>
            <a:off x="7994363" y="6516865"/>
            <a:ext cx="1327622" cy="228600"/>
          </a:xfrm>
          <a:prstGeom prst="rect">
            <a:avLst/>
          </a:prstGeom>
        </p:spPr>
        <p:txBody>
          <a:bodyPr vert="horz" lIns="91440" tIns="45720" rIns="91440" bIns="45720" rtlCol="0" anchor="ctr"/>
          <a:lstStyle>
            <a:lvl1pPr algn="r">
              <a:defRPr sz="1100">
                <a:solidFill>
                  <a:schemeClr val="bg1"/>
                </a:solidFill>
              </a:defRPr>
            </a:lvl1pPr>
          </a:lstStyle>
          <a:p>
            <a:fld id="{5C6E67D0-0200-42BE-A0B2-78C70FBBB312}" type="datetime1">
              <a:rPr lang="en-US" smtClean="0"/>
              <a:pPr/>
              <a:t>10/23/2018</a:t>
            </a:fld>
            <a:endParaRPr lang="en-US" dirty="0"/>
          </a:p>
        </p:txBody>
      </p:sp>
      <p:sp>
        <p:nvSpPr>
          <p:cNvPr id="6" name="Slide Number Placeholder 5"/>
          <p:cNvSpPr>
            <a:spLocks noGrp="1"/>
          </p:cNvSpPr>
          <p:nvPr>
            <p:ph type="sldNum" sz="quarter" idx="4"/>
          </p:nvPr>
        </p:nvSpPr>
        <p:spPr bwMode="auto">
          <a:xfrm>
            <a:off x="9730094" y="6516865"/>
            <a:ext cx="936319" cy="228600"/>
          </a:xfrm>
          <a:prstGeom prst="rect">
            <a:avLst/>
          </a:prstGeom>
        </p:spPr>
        <p:txBody>
          <a:bodyPr vert="horz" lIns="91440" tIns="45720" rIns="91440" bIns="45720" rtlCol="0" anchor="ctr"/>
          <a:lstStyle>
            <a:lvl1pPr algn="r">
              <a:defRPr sz="1100">
                <a:solidFill>
                  <a:schemeClr val="bg1"/>
                </a:solidFill>
              </a:defRPr>
            </a:lvl1p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3310681898"/>
      </p:ext>
    </p:extLst>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 id="2147483914"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200" kern="1200">
          <a:solidFill>
            <a:schemeClr val="accent1">
              <a:lumMod val="50000"/>
            </a:schemeClr>
          </a:solidFill>
          <a:latin typeface="+mj-lt"/>
          <a:ea typeface="+mj-ea"/>
          <a:cs typeface="+mj-cs"/>
        </a:defRPr>
      </a:lvl1pPr>
    </p:titleStyle>
    <p:bodyStyle>
      <a:lvl1pPr marL="274320" indent="-274320" algn="l" defTabSz="914400" rtl="0" eaLnBrk="1" latinLnBrk="0" hangingPunct="1">
        <a:lnSpc>
          <a:spcPct val="90000"/>
        </a:lnSpc>
        <a:spcBef>
          <a:spcPts val="1800"/>
        </a:spcBef>
        <a:buClr>
          <a:schemeClr val="tx1"/>
        </a:buClr>
        <a:buSzPct val="80000"/>
        <a:buFont typeface="Wingdings" pitchFamily="2" charset="2"/>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Clr>
          <a:schemeClr val="tx1"/>
        </a:buClr>
        <a:buSzPct val="100000"/>
        <a:buFont typeface="Arial"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Clr>
          <a:schemeClr val="tx1"/>
        </a:buClr>
        <a:buSzPct val="80000"/>
        <a:buFont typeface="Wingdings" pitchFamily="2" charset="2"/>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Clr>
          <a:schemeClr val="tx1"/>
        </a:buClr>
        <a:buSzPct val="80000"/>
        <a:buFont typeface="Wingdings" pitchFamily="2" charset="2"/>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Clr>
          <a:schemeClr val="tx1"/>
        </a:buClr>
        <a:buSzPct val="80000"/>
        <a:buFont typeface="Wingdings" pitchFamily="2" charset="2"/>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Clr>
          <a:schemeClr val="tx1"/>
        </a:buClr>
        <a:buSzPct val="80000"/>
        <a:buFont typeface="Wingdings" pitchFamily="2" charset="2"/>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monocounty.ca.gov/elections"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elections@mono.ca.gov" TargetMode="External"/><Relationship Id="rId7" Type="http://schemas.openxmlformats.org/officeDocument/2006/relationships/hyperlink" Target="http://www.sos.ca.gov/election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mailto:hnunn@mono.ca.gov" TargetMode="External"/><Relationship Id="rId5" Type="http://schemas.openxmlformats.org/officeDocument/2006/relationships/hyperlink" Target="mailto:skendall@mono.ca.gov" TargetMode="External"/><Relationship Id="rId4" Type="http://schemas.openxmlformats.org/officeDocument/2006/relationships/hyperlink" Target="https://www.monocounty.ca.gov/election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voterstatus.sos.ca.gov/"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registertovote.ca.gov/"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monocounty.ca.gov/elections"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2414" y="2057400"/>
            <a:ext cx="9143998" cy="2133600"/>
          </a:xfrm>
        </p:spPr>
        <p:txBody>
          <a:bodyPr>
            <a:normAutofit/>
          </a:bodyPr>
          <a:lstStyle/>
          <a:p>
            <a:r>
              <a:rPr lang="en-US" sz="7200" dirty="0"/>
              <a:t>VOTER OUTREACH INFORMATION</a:t>
            </a:r>
          </a:p>
        </p:txBody>
      </p:sp>
      <p:sp>
        <p:nvSpPr>
          <p:cNvPr id="3" name="Content Placeholder 2"/>
          <p:cNvSpPr>
            <a:spLocks noGrp="1"/>
          </p:cNvSpPr>
          <p:nvPr>
            <p:ph type="subTitle" idx="1"/>
          </p:nvPr>
        </p:nvSpPr>
        <p:spPr>
          <a:xfrm>
            <a:off x="1522413" y="4876801"/>
            <a:ext cx="8229598" cy="1191490"/>
          </a:xfrm>
        </p:spPr>
        <p:txBody>
          <a:bodyPr>
            <a:noAutofit/>
          </a:bodyPr>
          <a:lstStyle/>
          <a:p>
            <a:r>
              <a:rPr lang="en-US" sz="2700" dirty="0"/>
              <a:t>Statewide General Election – November 6, 2018</a:t>
            </a:r>
          </a:p>
          <a:p>
            <a:r>
              <a:rPr lang="en-US" sz="2700" dirty="0"/>
              <a:t>Mono County Elections</a:t>
            </a:r>
          </a:p>
          <a:p>
            <a:r>
              <a:rPr lang="en-US" sz="2700" dirty="0"/>
              <a:t>Shannon Kendall and Helen Nunn</a:t>
            </a:r>
          </a:p>
        </p:txBody>
      </p:sp>
    </p:spTree>
    <p:extLst>
      <p:ext uri="{BB962C8B-B14F-4D97-AF65-F5344CB8AC3E}">
        <p14:creationId xmlns:p14="http://schemas.microsoft.com/office/powerpoint/2010/main" val="2957189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2876" y="457200"/>
            <a:ext cx="9143538" cy="1524000"/>
          </a:xfrm>
        </p:spPr>
        <p:txBody>
          <a:bodyPr>
            <a:noAutofit/>
          </a:bodyPr>
          <a:lstStyle/>
          <a:p>
            <a:r>
              <a:rPr lang="en-US" sz="5400" dirty="0"/>
              <a:t>ELECTION EQUIPMENT/SECURITY </a:t>
            </a:r>
          </a:p>
        </p:txBody>
      </p:sp>
      <p:sp>
        <p:nvSpPr>
          <p:cNvPr id="2" name="Content Placeholder 1"/>
          <p:cNvSpPr>
            <a:spLocks noGrp="1"/>
          </p:cNvSpPr>
          <p:nvPr>
            <p:ph idx="1"/>
          </p:nvPr>
        </p:nvSpPr>
        <p:spPr>
          <a:xfrm>
            <a:off x="1522876" y="1828800"/>
            <a:ext cx="9143538" cy="4343400"/>
          </a:xfrm>
        </p:spPr>
        <p:txBody>
          <a:bodyPr>
            <a:normAutofit fontScale="77500" lnSpcReduction="20000"/>
          </a:bodyPr>
          <a:lstStyle/>
          <a:p>
            <a:endParaRPr lang="en-US" sz="2000" dirty="0"/>
          </a:p>
          <a:p>
            <a:r>
              <a:rPr lang="en-US" dirty="0"/>
              <a:t>The November Election will be the second Election using our new equipment.</a:t>
            </a:r>
          </a:p>
          <a:p>
            <a:r>
              <a:rPr lang="en-US" dirty="0"/>
              <a:t>Based on survey feedback, the new equipment has created a better voting experience for voters and a better working experience for poll workers.</a:t>
            </a:r>
          </a:p>
          <a:p>
            <a:r>
              <a:rPr lang="en-US" dirty="0"/>
              <a:t>Technology is more user-friendly and more secure.</a:t>
            </a:r>
          </a:p>
          <a:p>
            <a:r>
              <a:rPr lang="en-US" dirty="0"/>
              <a:t>Election equipment including workstations, servers, and other technology used at the main office are NEVER connected to the Internet and only used by authorized individuals.</a:t>
            </a:r>
          </a:p>
          <a:p>
            <a:r>
              <a:rPr lang="en-US" dirty="0"/>
              <a:t>All local security measures are on par with State requirements.</a:t>
            </a:r>
          </a:p>
          <a:p>
            <a:r>
              <a:rPr lang="en-US" dirty="0"/>
              <a:t>Mono County voters should rest assured that election process is safe and will be handled efficiently and accurately.</a:t>
            </a:r>
          </a:p>
          <a:p>
            <a:r>
              <a:rPr lang="en-US" dirty="0"/>
              <a:t>Can visit our webpage at </a:t>
            </a:r>
            <a:r>
              <a:rPr lang="en-US" dirty="0">
                <a:hlinkClick r:id="rId3"/>
              </a:rPr>
              <a:t>www.monocounty.ca.gov/elections</a:t>
            </a:r>
            <a:r>
              <a:rPr lang="en-US" dirty="0"/>
              <a:t>, go to the November Election tab and click “general information” to view additional security information.</a:t>
            </a:r>
          </a:p>
          <a:p>
            <a:endParaRPr lang="en-US" sz="2000" dirty="0"/>
          </a:p>
        </p:txBody>
      </p:sp>
    </p:spTree>
    <p:extLst>
      <p:ext uri="{BB962C8B-B14F-4D97-AF65-F5344CB8AC3E}">
        <p14:creationId xmlns:p14="http://schemas.microsoft.com/office/powerpoint/2010/main" val="21769026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A07F0-6F49-41EC-A875-4ED07D10DDEC}"/>
              </a:ext>
            </a:extLst>
          </p:cNvPr>
          <p:cNvSpPr>
            <a:spLocks noGrp="1"/>
          </p:cNvSpPr>
          <p:nvPr>
            <p:ph type="title"/>
          </p:nvPr>
        </p:nvSpPr>
        <p:spPr/>
        <p:txBody>
          <a:bodyPr/>
          <a:lstStyle/>
          <a:p>
            <a:r>
              <a:rPr lang="en-US" dirty="0"/>
              <a:t>IMPORTANT ADDITIONAL INFORMATION</a:t>
            </a:r>
          </a:p>
        </p:txBody>
      </p:sp>
      <p:sp>
        <p:nvSpPr>
          <p:cNvPr id="3" name="Content Placeholder 2">
            <a:extLst>
              <a:ext uri="{FF2B5EF4-FFF2-40B4-BE49-F238E27FC236}">
                <a16:creationId xmlns:a16="http://schemas.microsoft.com/office/drawing/2014/main" id="{0E827656-422E-4CDB-9D70-A021DF171ADA}"/>
              </a:ext>
            </a:extLst>
          </p:cNvPr>
          <p:cNvSpPr>
            <a:spLocks noGrp="1"/>
          </p:cNvSpPr>
          <p:nvPr>
            <p:ph idx="1"/>
          </p:nvPr>
        </p:nvSpPr>
        <p:spPr/>
        <p:txBody>
          <a:bodyPr/>
          <a:lstStyle/>
          <a:p>
            <a:r>
              <a:rPr lang="en-US" dirty="0"/>
              <a:t>All Vote-By-Mail ballots ARE counted; permanent vote-by-mail voters make up over 50% of Mono County’s registration.</a:t>
            </a:r>
          </a:p>
          <a:p>
            <a:r>
              <a:rPr lang="en-US" dirty="0"/>
              <a:t>Provisional ballots ARE counted if Elections officials can verify that the voter is registered in Mono County.  Elections officials are able to do updates to registrations based on the information provided with the provisional ballot, correcting it for the next Election.</a:t>
            </a:r>
          </a:p>
          <a:p>
            <a:r>
              <a:rPr lang="en-US" dirty="0"/>
              <a:t>It’s important that everyone remember how important it is to exercise their right to vote.  We are pushing to see increased voter turnout in our County!</a:t>
            </a:r>
          </a:p>
        </p:txBody>
      </p:sp>
    </p:spTree>
    <p:extLst>
      <p:ext uri="{BB962C8B-B14F-4D97-AF65-F5344CB8AC3E}">
        <p14:creationId xmlns:p14="http://schemas.microsoft.com/office/powerpoint/2010/main" val="4452473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2876" y="533400"/>
            <a:ext cx="9143538" cy="1600200"/>
          </a:xfrm>
        </p:spPr>
        <p:txBody>
          <a:bodyPr>
            <a:noAutofit/>
          </a:bodyPr>
          <a:lstStyle/>
          <a:p>
            <a:r>
              <a:rPr lang="en-US" sz="5400" dirty="0"/>
              <a:t>MONO COUNTY ELECTIONS CONTACT INFO. </a:t>
            </a:r>
          </a:p>
        </p:txBody>
      </p:sp>
      <p:sp>
        <p:nvSpPr>
          <p:cNvPr id="2" name="Content Placeholder 1"/>
          <p:cNvSpPr>
            <a:spLocks noGrp="1"/>
          </p:cNvSpPr>
          <p:nvPr>
            <p:ph idx="1"/>
          </p:nvPr>
        </p:nvSpPr>
        <p:spPr/>
        <p:txBody>
          <a:bodyPr>
            <a:normAutofit lnSpcReduction="10000"/>
          </a:bodyPr>
          <a:lstStyle/>
          <a:p>
            <a:endParaRPr lang="en-US" sz="2000" dirty="0"/>
          </a:p>
          <a:p>
            <a:r>
              <a:rPr lang="en-US" dirty="0"/>
              <a:t>Phone Number:  (760) 932-5537</a:t>
            </a:r>
          </a:p>
          <a:p>
            <a:r>
              <a:rPr lang="en-US" dirty="0"/>
              <a:t>Email address:  </a:t>
            </a:r>
            <a:r>
              <a:rPr lang="en-US" dirty="0">
                <a:hlinkClick r:id="rId3"/>
              </a:rPr>
              <a:t>elections@mono.ca.gov</a:t>
            </a:r>
            <a:r>
              <a:rPr lang="en-US" dirty="0"/>
              <a:t> </a:t>
            </a:r>
          </a:p>
          <a:p>
            <a:r>
              <a:rPr lang="en-US" dirty="0"/>
              <a:t>Website:  </a:t>
            </a:r>
            <a:r>
              <a:rPr lang="en-US" dirty="0">
                <a:hlinkClick r:id="rId4"/>
              </a:rPr>
              <a:t>https://www.monocounty.ca.gov/elections</a:t>
            </a:r>
            <a:r>
              <a:rPr lang="en-US" dirty="0"/>
              <a:t> </a:t>
            </a:r>
          </a:p>
          <a:p>
            <a:r>
              <a:rPr lang="en-US" dirty="0"/>
              <a:t>Shannon Kendall, Registrar of Voters:  </a:t>
            </a:r>
            <a:r>
              <a:rPr lang="en-US" dirty="0">
                <a:hlinkClick r:id="rId5"/>
              </a:rPr>
              <a:t>skendall@mono.ca.gov</a:t>
            </a:r>
            <a:endParaRPr lang="en-US" dirty="0"/>
          </a:p>
          <a:p>
            <a:r>
              <a:rPr lang="en-US" dirty="0"/>
              <a:t>Helen Nunn, Asst. Registrar of Voters:  </a:t>
            </a:r>
            <a:r>
              <a:rPr lang="en-US" dirty="0">
                <a:hlinkClick r:id="rId6"/>
              </a:rPr>
              <a:t>hnunn@mono.ca.gov</a:t>
            </a:r>
            <a:r>
              <a:rPr lang="en-US" dirty="0"/>
              <a:t> </a:t>
            </a:r>
          </a:p>
          <a:p>
            <a:r>
              <a:rPr lang="en-US" dirty="0"/>
              <a:t>Secretary of State Website:  </a:t>
            </a:r>
            <a:r>
              <a:rPr lang="en-US" dirty="0">
                <a:hlinkClick r:id="rId7"/>
              </a:rPr>
              <a:t>http://www.sos.ca.gov/elections</a:t>
            </a:r>
            <a:r>
              <a:rPr lang="en-US" dirty="0"/>
              <a:t>  </a:t>
            </a:r>
          </a:p>
        </p:txBody>
      </p:sp>
    </p:spTree>
    <p:extLst>
      <p:ext uri="{BB962C8B-B14F-4D97-AF65-F5344CB8AC3E}">
        <p14:creationId xmlns:p14="http://schemas.microsoft.com/office/powerpoint/2010/main" val="6881694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7CD4F-2E70-4D12-AD67-4CD3D7A9DD3B}"/>
              </a:ext>
            </a:extLst>
          </p:cNvPr>
          <p:cNvSpPr>
            <a:spLocks noGrp="1"/>
          </p:cNvSpPr>
          <p:nvPr>
            <p:ph type="title"/>
          </p:nvPr>
        </p:nvSpPr>
        <p:spPr/>
        <p:txBody>
          <a:bodyPr>
            <a:normAutofit/>
          </a:bodyPr>
          <a:lstStyle/>
          <a:p>
            <a:r>
              <a:rPr lang="en-US" sz="5400" dirty="0"/>
              <a:t>DISCLAIMER</a:t>
            </a:r>
          </a:p>
        </p:txBody>
      </p:sp>
      <p:sp>
        <p:nvSpPr>
          <p:cNvPr id="3" name="Content Placeholder 2">
            <a:extLst>
              <a:ext uri="{FF2B5EF4-FFF2-40B4-BE49-F238E27FC236}">
                <a16:creationId xmlns:a16="http://schemas.microsoft.com/office/drawing/2014/main" id="{A574EB05-497A-47D7-955E-0A69777988D1}"/>
              </a:ext>
            </a:extLst>
          </p:cNvPr>
          <p:cNvSpPr>
            <a:spLocks noGrp="1"/>
          </p:cNvSpPr>
          <p:nvPr>
            <p:ph idx="1"/>
          </p:nvPr>
        </p:nvSpPr>
        <p:spPr/>
        <p:txBody>
          <a:bodyPr/>
          <a:lstStyle/>
          <a:p>
            <a:r>
              <a:rPr lang="en-US" sz="2800" dirty="0"/>
              <a:t>The Mono County Elections Office is offering this presentation to voters as information only.</a:t>
            </a:r>
          </a:p>
          <a:p>
            <a:r>
              <a:rPr lang="en-US" sz="2800" dirty="0"/>
              <a:t>We are not here to endorse any contest or candidate appearing on the ballot in November and are unable to discuss anything related to what is on the ballot.</a:t>
            </a:r>
          </a:p>
          <a:p>
            <a:r>
              <a:rPr lang="en-US" sz="2800" dirty="0"/>
              <a:t>The purpose of this presentation is to provide useful tips and information to voters that will enhance their vote-by-mail and in-person voting experience.</a:t>
            </a:r>
          </a:p>
          <a:p>
            <a:endParaRPr lang="en-US" dirty="0"/>
          </a:p>
        </p:txBody>
      </p:sp>
    </p:spTree>
    <p:extLst>
      <p:ext uri="{BB962C8B-B14F-4D97-AF65-F5344CB8AC3E}">
        <p14:creationId xmlns:p14="http://schemas.microsoft.com/office/powerpoint/2010/main" val="38385805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ELECTION DAY</a:t>
            </a:r>
          </a:p>
        </p:txBody>
      </p:sp>
      <p:sp>
        <p:nvSpPr>
          <p:cNvPr id="3" name="Content Placeholder 2"/>
          <p:cNvSpPr>
            <a:spLocks noGrp="1"/>
          </p:cNvSpPr>
          <p:nvPr>
            <p:ph idx="1"/>
          </p:nvPr>
        </p:nvSpPr>
        <p:spPr>
          <a:xfrm>
            <a:off x="1522876" y="1524000"/>
            <a:ext cx="9143538" cy="4572000"/>
          </a:xfrm>
        </p:spPr>
        <p:txBody>
          <a:bodyPr>
            <a:noAutofit/>
          </a:bodyPr>
          <a:lstStyle/>
          <a:p>
            <a:r>
              <a:rPr lang="en-US" sz="2800" dirty="0"/>
              <a:t>Tuesday, November 6, 2018.</a:t>
            </a:r>
          </a:p>
          <a:p>
            <a:r>
              <a:rPr lang="en-US" sz="2800" dirty="0"/>
              <a:t>Polls open 7:00 a.m. until 8:00 p.m.</a:t>
            </a:r>
          </a:p>
          <a:p>
            <a:r>
              <a:rPr lang="en-US" sz="2800" dirty="0"/>
              <a:t>6 Polling Locations:</a:t>
            </a:r>
          </a:p>
          <a:p>
            <a:pPr lvl="1"/>
            <a:r>
              <a:rPr lang="en-US" sz="2400" dirty="0"/>
              <a:t>Walker Community Center</a:t>
            </a:r>
          </a:p>
          <a:p>
            <a:pPr lvl="1"/>
            <a:r>
              <a:rPr lang="en-US" sz="2400" dirty="0"/>
              <a:t>Bridgeport Memorial Hall</a:t>
            </a:r>
          </a:p>
          <a:p>
            <a:pPr lvl="1"/>
            <a:r>
              <a:rPr lang="en-US" sz="2400" dirty="0"/>
              <a:t>June Lake Community Center</a:t>
            </a:r>
          </a:p>
          <a:p>
            <a:pPr lvl="1"/>
            <a:r>
              <a:rPr lang="en-US" sz="2400" dirty="0"/>
              <a:t>Mammoth Lakes High School</a:t>
            </a:r>
          </a:p>
          <a:p>
            <a:pPr lvl="1"/>
            <a:r>
              <a:rPr lang="en-US" sz="2400" dirty="0"/>
              <a:t>Crowley Lake Community Center</a:t>
            </a:r>
          </a:p>
          <a:p>
            <a:pPr lvl="1"/>
            <a:r>
              <a:rPr lang="en-US" sz="2400" dirty="0"/>
              <a:t>Chalfant Community Center</a:t>
            </a:r>
          </a:p>
        </p:txBody>
      </p:sp>
    </p:spTree>
    <p:extLst>
      <p:ext uri="{BB962C8B-B14F-4D97-AF65-F5344CB8AC3E}">
        <p14:creationId xmlns:p14="http://schemas.microsoft.com/office/powerpoint/2010/main" val="3148110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5400" dirty="0"/>
              <a:t>VOTER REGISTRATION</a:t>
            </a:r>
          </a:p>
        </p:txBody>
      </p:sp>
      <p:sp>
        <p:nvSpPr>
          <p:cNvPr id="2" name="Content Placeholder 1"/>
          <p:cNvSpPr>
            <a:spLocks noGrp="1"/>
          </p:cNvSpPr>
          <p:nvPr>
            <p:ph idx="1"/>
          </p:nvPr>
        </p:nvSpPr>
        <p:spPr/>
        <p:txBody>
          <a:bodyPr/>
          <a:lstStyle/>
          <a:p>
            <a:endParaRPr lang="en-US" dirty="0"/>
          </a:p>
          <a:p>
            <a:r>
              <a:rPr lang="en-US" sz="2800" dirty="0"/>
              <a:t>Are you registered to vote?</a:t>
            </a:r>
          </a:p>
          <a:p>
            <a:pPr lvl="1"/>
            <a:endParaRPr lang="en-US" sz="2400" dirty="0"/>
          </a:p>
          <a:p>
            <a:pPr lvl="1"/>
            <a:r>
              <a:rPr lang="en-US" sz="2400" dirty="0"/>
              <a:t>Call Elections Office at (760) 932-5537</a:t>
            </a:r>
          </a:p>
          <a:p>
            <a:pPr marL="320040" lvl="1" indent="0">
              <a:buNone/>
            </a:pPr>
            <a:endParaRPr lang="en-US" sz="2400" dirty="0"/>
          </a:p>
          <a:p>
            <a:pPr lvl="1"/>
            <a:r>
              <a:rPr lang="en-US" sz="2400" dirty="0"/>
              <a:t>Check online at SOS website at </a:t>
            </a:r>
            <a:r>
              <a:rPr lang="en-US" sz="2400" dirty="0">
                <a:hlinkClick r:id="rId3"/>
              </a:rPr>
              <a:t>https://voterstatus.sos.ca.gov</a:t>
            </a:r>
            <a:r>
              <a:rPr lang="en-US" sz="2400" dirty="0"/>
              <a:t> </a:t>
            </a:r>
          </a:p>
        </p:txBody>
      </p:sp>
    </p:spTree>
    <p:extLst>
      <p:ext uri="{BB962C8B-B14F-4D97-AF65-F5344CB8AC3E}">
        <p14:creationId xmlns:p14="http://schemas.microsoft.com/office/powerpoint/2010/main" val="1152966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2876" y="381000"/>
            <a:ext cx="9143538" cy="2057400"/>
          </a:xfrm>
        </p:spPr>
        <p:txBody>
          <a:bodyPr>
            <a:normAutofit fontScale="90000"/>
          </a:bodyPr>
          <a:lstStyle/>
          <a:p>
            <a:r>
              <a:rPr lang="en-US" sz="6000" dirty="0"/>
              <a:t/>
            </a:r>
            <a:br>
              <a:rPr lang="en-US" sz="6000" dirty="0"/>
            </a:br>
            <a:r>
              <a:rPr lang="en-US" sz="6000" dirty="0"/>
              <a:t/>
            </a:r>
            <a:br>
              <a:rPr lang="en-US" sz="6000" dirty="0"/>
            </a:br>
            <a:r>
              <a:rPr lang="en-US" sz="6000" dirty="0"/>
              <a:t>VOTER REGISTRATION</a:t>
            </a:r>
            <a:r>
              <a:rPr lang="en-US" sz="5400" dirty="0"/>
              <a:t/>
            </a:r>
            <a:br>
              <a:rPr lang="en-US" sz="5400" dirty="0"/>
            </a:br>
            <a:endParaRPr lang="en-US" sz="5400" dirty="0"/>
          </a:p>
        </p:txBody>
      </p:sp>
      <p:sp>
        <p:nvSpPr>
          <p:cNvPr id="2" name="Content Placeholder 1"/>
          <p:cNvSpPr>
            <a:spLocks noGrp="1"/>
          </p:cNvSpPr>
          <p:nvPr>
            <p:ph idx="1"/>
          </p:nvPr>
        </p:nvSpPr>
        <p:spPr>
          <a:xfrm>
            <a:off x="1522876" y="1447800"/>
            <a:ext cx="9143538" cy="4800600"/>
          </a:xfrm>
        </p:spPr>
        <p:txBody>
          <a:bodyPr>
            <a:normAutofit/>
          </a:bodyPr>
          <a:lstStyle/>
          <a:p>
            <a:pPr marL="0" indent="0">
              <a:buNone/>
            </a:pPr>
            <a:endParaRPr lang="en-US" dirty="0"/>
          </a:p>
          <a:p>
            <a:r>
              <a:rPr lang="en-US" sz="2800" dirty="0"/>
              <a:t>Deadline to Register to Vote was </a:t>
            </a:r>
            <a:r>
              <a:rPr lang="en-US" sz="2800" b="1" u="sng" dirty="0"/>
              <a:t>midnight on Monday, October 22</a:t>
            </a:r>
            <a:r>
              <a:rPr lang="en-US" sz="2800" b="1" u="sng" baseline="30000" dirty="0"/>
              <a:t>nd</a:t>
            </a:r>
            <a:r>
              <a:rPr lang="en-US" sz="2800" dirty="0"/>
              <a:t>.</a:t>
            </a:r>
            <a:endParaRPr lang="en-US" sz="2800" baseline="30000" dirty="0"/>
          </a:p>
          <a:p>
            <a:r>
              <a:rPr lang="en-US" sz="2800" dirty="0"/>
              <a:t>How to Register to Vote for Future Elections?</a:t>
            </a:r>
          </a:p>
          <a:p>
            <a:pPr lvl="1"/>
            <a:r>
              <a:rPr lang="en-US" sz="2400" dirty="0"/>
              <a:t>Visit SOS website at </a:t>
            </a:r>
            <a:r>
              <a:rPr lang="en-US" sz="2400" u="sng" dirty="0">
                <a:hlinkClick r:id="rId3"/>
              </a:rPr>
              <a:t>https://registertovote.ca.gov</a:t>
            </a:r>
            <a:r>
              <a:rPr lang="en-US" sz="2400" u="sng" dirty="0"/>
              <a:t> </a:t>
            </a:r>
          </a:p>
          <a:p>
            <a:pPr lvl="2"/>
            <a:r>
              <a:rPr lang="en-US" sz="2400" dirty="0"/>
              <a:t>Fastest method, happens immediately.</a:t>
            </a:r>
          </a:p>
          <a:p>
            <a:pPr lvl="1"/>
            <a:r>
              <a:rPr lang="en-US" sz="2400" dirty="0"/>
              <a:t>Request paper voter registration form from Elections Office, library, County Community Development Department, or school.</a:t>
            </a:r>
          </a:p>
          <a:p>
            <a:pPr lvl="2"/>
            <a:r>
              <a:rPr lang="en-US" sz="2400" dirty="0"/>
              <a:t>Make sure to return to Elections Office immediately by mail.</a:t>
            </a:r>
          </a:p>
        </p:txBody>
      </p:sp>
    </p:spTree>
    <p:extLst>
      <p:ext uri="{BB962C8B-B14F-4D97-AF65-F5344CB8AC3E}">
        <p14:creationId xmlns:p14="http://schemas.microsoft.com/office/powerpoint/2010/main" val="23483622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2876" y="533400"/>
            <a:ext cx="9143538" cy="990600"/>
          </a:xfrm>
        </p:spPr>
        <p:txBody>
          <a:bodyPr>
            <a:normAutofit/>
          </a:bodyPr>
          <a:lstStyle/>
          <a:p>
            <a:r>
              <a:rPr lang="en-US" sz="5400" dirty="0"/>
              <a:t>VOTER REGISTRATION</a:t>
            </a:r>
          </a:p>
        </p:txBody>
      </p:sp>
      <p:sp>
        <p:nvSpPr>
          <p:cNvPr id="2" name="Content Placeholder 1"/>
          <p:cNvSpPr>
            <a:spLocks noGrp="1"/>
          </p:cNvSpPr>
          <p:nvPr>
            <p:ph idx="1"/>
          </p:nvPr>
        </p:nvSpPr>
        <p:spPr>
          <a:xfrm>
            <a:off x="1522876" y="1524000"/>
            <a:ext cx="9143538" cy="4572000"/>
          </a:xfrm>
        </p:spPr>
        <p:txBody>
          <a:bodyPr/>
          <a:lstStyle/>
          <a:p>
            <a:r>
              <a:rPr lang="en-US" sz="2800" dirty="0"/>
              <a:t>Have you moved since the last election?</a:t>
            </a:r>
          </a:p>
          <a:p>
            <a:pPr lvl="1"/>
            <a:r>
              <a:rPr lang="en-US" sz="2400" dirty="0"/>
              <a:t>Even if your Post Office Box stays the same, but you move to a new physical location in the same area, </a:t>
            </a:r>
            <a:r>
              <a:rPr lang="en-US" sz="2400" u="sng" dirty="0"/>
              <a:t>action by the voter must be taken.</a:t>
            </a:r>
            <a:endParaRPr lang="en-US" sz="2400" dirty="0"/>
          </a:p>
          <a:p>
            <a:pPr lvl="1"/>
            <a:r>
              <a:rPr lang="en-US" sz="2400" dirty="0"/>
              <a:t>Voter Registration MUST be updated:</a:t>
            </a:r>
          </a:p>
          <a:p>
            <a:pPr lvl="2"/>
            <a:r>
              <a:rPr lang="en-US" sz="2200" dirty="0"/>
              <a:t>Must contact the Elections Office by telephone or in writing.</a:t>
            </a:r>
          </a:p>
          <a:p>
            <a:pPr lvl="2"/>
            <a:r>
              <a:rPr lang="en-US" sz="2200" dirty="0"/>
              <a:t>Or, must re-register to vote either online or via paper method.</a:t>
            </a:r>
          </a:p>
          <a:p>
            <a:pPr lvl="2"/>
            <a:r>
              <a:rPr lang="en-US" sz="2200" dirty="0"/>
              <a:t>Failure to do so, results in Provisional Voting at the Polls.</a:t>
            </a:r>
          </a:p>
          <a:p>
            <a:pPr lvl="2"/>
            <a:r>
              <a:rPr lang="en-US" sz="2200" dirty="0"/>
              <a:t>If you voted Provisionally at the last election, </a:t>
            </a:r>
            <a:r>
              <a:rPr lang="en-US" sz="2200" u="sng" dirty="0"/>
              <a:t>please</a:t>
            </a:r>
            <a:r>
              <a:rPr lang="en-US" sz="2200" dirty="0"/>
              <a:t> contact the Elections Office to verify your registration address.</a:t>
            </a:r>
          </a:p>
        </p:txBody>
      </p:sp>
    </p:spTree>
    <p:extLst>
      <p:ext uri="{BB962C8B-B14F-4D97-AF65-F5344CB8AC3E}">
        <p14:creationId xmlns:p14="http://schemas.microsoft.com/office/powerpoint/2010/main" val="1688378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2876" y="533400"/>
            <a:ext cx="9143538" cy="2362200"/>
          </a:xfrm>
        </p:spPr>
        <p:txBody>
          <a:bodyPr>
            <a:normAutofit fontScale="90000"/>
          </a:bodyPr>
          <a:lstStyle/>
          <a:p>
            <a:r>
              <a:rPr lang="en-US" sz="6000" dirty="0"/>
              <a:t/>
            </a:r>
            <a:br>
              <a:rPr lang="en-US" sz="6000" dirty="0"/>
            </a:br>
            <a:r>
              <a:rPr lang="en-US" sz="6000" dirty="0"/>
              <a:t>CONDITIONAL VOTER REGISTRATION</a:t>
            </a:r>
            <a:r>
              <a:rPr lang="en-US" sz="5400" dirty="0"/>
              <a:t/>
            </a:r>
            <a:br>
              <a:rPr lang="en-US" sz="5400" dirty="0"/>
            </a:br>
            <a:endParaRPr lang="en-US" sz="5400" dirty="0"/>
          </a:p>
        </p:txBody>
      </p:sp>
      <p:sp>
        <p:nvSpPr>
          <p:cNvPr id="2" name="Content Placeholder 1"/>
          <p:cNvSpPr>
            <a:spLocks noGrp="1"/>
          </p:cNvSpPr>
          <p:nvPr>
            <p:ph idx="1"/>
          </p:nvPr>
        </p:nvSpPr>
        <p:spPr>
          <a:xfrm>
            <a:off x="1522876" y="2057400"/>
            <a:ext cx="9143538" cy="4114800"/>
          </a:xfrm>
        </p:spPr>
        <p:txBody>
          <a:bodyPr>
            <a:normAutofit/>
          </a:bodyPr>
          <a:lstStyle/>
          <a:p>
            <a:endParaRPr lang="en-US" dirty="0"/>
          </a:p>
          <a:p>
            <a:r>
              <a:rPr lang="en-US" sz="2800" dirty="0"/>
              <a:t>Voters can now “conditionally” register and vote at Elections Office if they miss the 15-day voter registration deadline.</a:t>
            </a:r>
          </a:p>
          <a:p>
            <a:r>
              <a:rPr lang="en-US" sz="2800" dirty="0"/>
              <a:t>Time period is now, through and including Election Day.</a:t>
            </a:r>
          </a:p>
          <a:p>
            <a:r>
              <a:rPr lang="en-US" sz="2800" dirty="0"/>
              <a:t>This method is similar to voting Provisionally, and is only available in person at the Elections Office in Bridgeport. </a:t>
            </a:r>
          </a:p>
          <a:p>
            <a:endParaRPr lang="en-US" dirty="0"/>
          </a:p>
        </p:txBody>
      </p:sp>
    </p:spTree>
    <p:extLst>
      <p:ext uri="{BB962C8B-B14F-4D97-AF65-F5344CB8AC3E}">
        <p14:creationId xmlns:p14="http://schemas.microsoft.com/office/powerpoint/2010/main" val="2249136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2876" y="457200"/>
            <a:ext cx="9143538" cy="838200"/>
          </a:xfrm>
        </p:spPr>
        <p:txBody>
          <a:bodyPr>
            <a:normAutofit/>
          </a:bodyPr>
          <a:lstStyle/>
          <a:p>
            <a:r>
              <a:rPr lang="en-US" sz="5400" dirty="0"/>
              <a:t>WAYS TO VOTE</a:t>
            </a:r>
          </a:p>
        </p:txBody>
      </p:sp>
      <p:sp>
        <p:nvSpPr>
          <p:cNvPr id="2" name="Content Placeholder 1"/>
          <p:cNvSpPr>
            <a:spLocks noGrp="1"/>
          </p:cNvSpPr>
          <p:nvPr>
            <p:ph idx="1"/>
          </p:nvPr>
        </p:nvSpPr>
        <p:spPr>
          <a:xfrm>
            <a:off x="1522876" y="1219200"/>
            <a:ext cx="9143538" cy="4953000"/>
          </a:xfrm>
        </p:spPr>
        <p:txBody>
          <a:bodyPr>
            <a:noAutofit/>
          </a:bodyPr>
          <a:lstStyle/>
          <a:p>
            <a:r>
              <a:rPr lang="en-US" sz="2200" dirty="0"/>
              <a:t>Voters are either registered to vote in person (at the polling place) OR permanently by mail.  Voters may change their status at any time.</a:t>
            </a:r>
          </a:p>
          <a:p>
            <a:r>
              <a:rPr lang="en-US" sz="2200" dirty="0"/>
              <a:t>Voters may complete application on back of Voter’s Information Guide to request a vote-by-mail ballot for one election only; voters may also request this via telephone or in writing directly to the Elections Office.</a:t>
            </a:r>
          </a:p>
          <a:p>
            <a:r>
              <a:rPr lang="en-US" sz="2200" dirty="0"/>
              <a:t>Vote by mail request</a:t>
            </a:r>
            <a:r>
              <a:rPr lang="en-US" sz="2200" dirty="0">
                <a:solidFill>
                  <a:srgbClr val="FF0000"/>
                </a:solidFill>
              </a:rPr>
              <a:t> </a:t>
            </a:r>
            <a:r>
              <a:rPr lang="en-US" sz="2200" dirty="0"/>
              <a:t>period:  October 8, 2018 through October 30, 2018:</a:t>
            </a:r>
            <a:endParaRPr lang="en-US" sz="2200" dirty="0">
              <a:solidFill>
                <a:srgbClr val="FF0000"/>
              </a:solidFill>
            </a:endParaRPr>
          </a:p>
          <a:p>
            <a:pPr lvl="1"/>
            <a:r>
              <a:rPr lang="en-US" dirty="0"/>
              <a:t>Permanent vote-by-mail and all mail precinct ballots mailed the week of October 8</a:t>
            </a:r>
            <a:r>
              <a:rPr lang="en-US" baseline="30000" dirty="0"/>
              <a:t>th</a:t>
            </a:r>
            <a:r>
              <a:rPr lang="en-US" dirty="0"/>
              <a:t>.  If you haven’t received yours yet, please contact us immediately!</a:t>
            </a:r>
          </a:p>
          <a:p>
            <a:r>
              <a:rPr lang="en-US" sz="2200" dirty="0"/>
              <a:t>Vote by mail ballots may dropped off at any Mono County polling location on Election Day.</a:t>
            </a:r>
          </a:p>
          <a:p>
            <a:r>
              <a:rPr lang="en-US" sz="2200" dirty="0"/>
              <a:t>Vote by mail ballots must be received IN the Elections Office by 8:00 p.m. on Election Day OR be postmarked by election day and received no later than November 9</a:t>
            </a:r>
            <a:r>
              <a:rPr lang="en-US" sz="2200" baseline="30000" dirty="0"/>
              <a:t>th</a:t>
            </a:r>
            <a:r>
              <a:rPr lang="en-US" sz="2200" dirty="0"/>
              <a:t>.  Voters are expected to pay for their return postage!</a:t>
            </a:r>
          </a:p>
        </p:txBody>
      </p:sp>
    </p:spTree>
    <p:extLst>
      <p:ext uri="{BB962C8B-B14F-4D97-AF65-F5344CB8AC3E}">
        <p14:creationId xmlns:p14="http://schemas.microsoft.com/office/powerpoint/2010/main" val="9579437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5400" dirty="0"/>
              <a:t>VOTER INFORMATION GUIDES</a:t>
            </a:r>
          </a:p>
        </p:txBody>
      </p:sp>
      <p:sp>
        <p:nvSpPr>
          <p:cNvPr id="2" name="Content Placeholder 1"/>
          <p:cNvSpPr>
            <a:spLocks noGrp="1"/>
          </p:cNvSpPr>
          <p:nvPr>
            <p:ph idx="1"/>
          </p:nvPr>
        </p:nvSpPr>
        <p:spPr/>
        <p:txBody>
          <a:bodyPr>
            <a:normAutofit/>
          </a:bodyPr>
          <a:lstStyle/>
          <a:p>
            <a:endParaRPr lang="en-US" sz="2000" dirty="0"/>
          </a:p>
          <a:p>
            <a:r>
              <a:rPr lang="en-US" sz="2800" dirty="0"/>
              <a:t>State Voter Information Guide and Local Voter Information Guides/Sample Ballots went out on September 27</a:t>
            </a:r>
            <a:r>
              <a:rPr lang="en-US" sz="2800" baseline="30000" dirty="0"/>
              <a:t>th</a:t>
            </a:r>
            <a:r>
              <a:rPr lang="en-US" sz="2800" dirty="0"/>
              <a:t>. </a:t>
            </a:r>
          </a:p>
          <a:p>
            <a:endParaRPr lang="en-US" sz="2800" dirty="0"/>
          </a:p>
          <a:p>
            <a:r>
              <a:rPr lang="en-US" sz="2800" dirty="0"/>
              <a:t>If you have not received this information, call us!  You can also view online at </a:t>
            </a:r>
            <a:r>
              <a:rPr lang="en-US" sz="2800" dirty="0">
                <a:hlinkClick r:id="rId3"/>
              </a:rPr>
              <a:t>www.monocounty.ca.gov/elections</a:t>
            </a:r>
            <a:r>
              <a:rPr lang="en-US" sz="2800" dirty="0"/>
              <a:t>. </a:t>
            </a:r>
          </a:p>
        </p:txBody>
      </p:sp>
    </p:spTree>
    <p:extLst>
      <p:ext uri="{BB962C8B-B14F-4D97-AF65-F5344CB8AC3E}">
        <p14:creationId xmlns:p14="http://schemas.microsoft.com/office/powerpoint/2010/main" val="20837936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oject planning overview presentatio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12000"/>
                <a:satMod val="240000"/>
              </a:schemeClr>
              <a:schemeClr val="phClr">
                <a:tint val="98000"/>
              </a:schemeClr>
            </a:duotone>
          </a:blip>
          <a:tile tx="0" ty="0" sx="100000" sy="100000" flip="none" algn="ctr"/>
        </a:blipFill>
      </a:bgFillStyleLst>
    </a:fmtScheme>
  </a:themeElements>
  <a:objectDefaults>
    <a:spDef>
      <a:spPr>
        <a:solidFill>
          <a:schemeClr val="accent1">
            <a:lumMod val="50000"/>
          </a:schemeClr>
        </a:solidFill>
      </a:spPr>
      <a:bodyPr rtlCol="0" anchor="ct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28575"/>
      </a:spPr>
      <a:bodyPr/>
      <a:lstStyle/>
      <a:style>
        <a:lnRef idx="1">
          <a:schemeClr val="accent1"/>
        </a:lnRef>
        <a:fillRef idx="0">
          <a:schemeClr val="accent1"/>
        </a:fillRef>
        <a:effectRef idx="0">
          <a:schemeClr val="accent1"/>
        </a:effectRef>
        <a:fontRef idx="minor">
          <a:schemeClr val="tx1"/>
        </a:fontRef>
      </a:style>
    </a:lnDef>
    <a:txDef>
      <a:spPr>
        <a:noFill/>
        <a:ln>
          <a:solidFill>
            <a:schemeClr val="accent1">
              <a:lumMod val="20000"/>
              <a:lumOff val="80000"/>
            </a:schemeClr>
          </a:solidFill>
        </a:ln>
      </a:spPr>
      <a:bodyPr wrap="square" rtlCol="0" anchor="ctr" anchorCtr="1">
        <a:spAutoFit/>
      </a:bodyPr>
      <a:lstStyle>
        <a:defPPr>
          <a:defRPr dirty="0" smtClean="0"/>
        </a:defPPr>
      </a:lstStyle>
    </a:txDef>
  </a:objectDefaults>
  <a:extraClrSchemeLst/>
  <a:extLst>
    <a:ext uri="{05A4C25C-085E-4340-85A3-A5531E510DB2}">
      <thm15:themeFamily xmlns:thm15="http://schemas.microsoft.com/office/thememl/2012/main" name="Business project planning overview presentation.potx" id="{0D6D6775-FC9F-484B-A889-C0FCD86449E3}" vid="{CBE6795F-D548-4056-89FC-5BC618C494F3}"/>
    </a:ext>
  </a:extLst>
</a:theme>
</file>

<file path=ppt/theme/theme2.xml><?xml version="1.0" encoding="utf-8"?>
<a:theme xmlns:a="http://schemas.openxmlformats.org/drawingml/2006/main" name="Office Them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Business project planning overview presentation</Template>
  <TotalTime>939</TotalTime>
  <Words>868</Words>
  <Application>Microsoft Office PowerPoint</Application>
  <PresentationFormat>Custom</PresentationFormat>
  <Paragraphs>89</Paragraphs>
  <Slides>12</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Wingdings</vt:lpstr>
      <vt:lpstr>Project planning overview presentation</vt:lpstr>
      <vt:lpstr>VOTER OUTREACH INFORMATION</vt:lpstr>
      <vt:lpstr>DISCLAIMER</vt:lpstr>
      <vt:lpstr>ELECTION DAY</vt:lpstr>
      <vt:lpstr>VOTER REGISTRATION</vt:lpstr>
      <vt:lpstr>  VOTER REGISTRATION </vt:lpstr>
      <vt:lpstr>VOTER REGISTRATION</vt:lpstr>
      <vt:lpstr> CONDITIONAL VOTER REGISTRATION </vt:lpstr>
      <vt:lpstr>WAYS TO VOTE</vt:lpstr>
      <vt:lpstr>VOTER INFORMATION GUIDES</vt:lpstr>
      <vt:lpstr>ELECTION EQUIPMENT/SECURITY </vt:lpstr>
      <vt:lpstr>IMPORTANT ADDITIONAL INFORMATION</vt:lpstr>
      <vt:lpstr>MONO COUNTY ELECTIONS CONTACT INFO.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VOTER OUTREACH INFORMATION</dc:title>
  <dc:creator>Shannon Kendall</dc:creator>
  <cp:lastModifiedBy>Rich Boccia</cp:lastModifiedBy>
  <cp:revision>43</cp:revision>
  <cp:lastPrinted>2018-10-22T19:50:15Z</cp:lastPrinted>
  <dcterms:created xsi:type="dcterms:W3CDTF">2018-03-22T18:53:05Z</dcterms:created>
  <dcterms:modified xsi:type="dcterms:W3CDTF">2018-10-23T19:48:32Z</dcterms:modified>
</cp:coreProperties>
</file>