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95" r:id="rId6"/>
    <p:sldId id="296" r:id="rId7"/>
    <p:sldId id="294" r:id="rId8"/>
    <p:sldId id="297" r:id="rId9"/>
    <p:sldId id="298" r:id="rId10"/>
    <p:sldId id="271" r:id="rId11"/>
    <p:sldId id="289" r:id="rId12"/>
    <p:sldId id="290" r:id="rId13"/>
    <p:sldId id="291" r:id="rId14"/>
    <p:sldId id="305" r:id="rId15"/>
    <p:sldId id="308" r:id="rId16"/>
    <p:sldId id="300" r:id="rId17"/>
    <p:sldId id="302" r:id="rId18"/>
    <p:sldId id="310" r:id="rId19"/>
    <p:sldId id="311" r:id="rId20"/>
    <p:sldId id="301" r:id="rId21"/>
    <p:sldId id="304" r:id="rId22"/>
    <p:sldId id="303" r:id="rId23"/>
    <p:sldId id="312"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63"/>
    <a:srgbClr val="0090DA"/>
    <a:srgbClr val="00B0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7" autoAdjust="0"/>
    <p:restoredTop sz="94660"/>
  </p:normalViewPr>
  <p:slideViewPr>
    <p:cSldViewPr snapToGrid="0">
      <p:cViewPr varScale="1">
        <p:scale>
          <a:sx n="62" d="100"/>
          <a:sy n="62" d="100"/>
        </p:scale>
        <p:origin x="705" y="30"/>
      </p:cViewPr>
      <p:guideLst/>
    </p:cSldViewPr>
  </p:slideViewPr>
  <p:notesTextViewPr>
    <p:cViewPr>
      <p:scale>
        <a:sx n="1" d="1"/>
        <a:sy n="1" d="1"/>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WTDATA\Trust\Statistics\Economic%20Info\Consumer%20Sentiment%20Survey\University%20of%20Michigan%20Consumer%20Confide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Sheet1!$B$2</c:f>
              <c:strCache>
                <c:ptCount val="1"/>
                <c:pt idx="0">
                  <c:v>Travelers</c:v>
                </c:pt>
              </c:strCache>
            </c:strRef>
          </c:tx>
          <c:spPr>
            <a:ln w="28575" cap="rnd">
              <a:solidFill>
                <a:srgbClr val="C00000"/>
              </a:solidFill>
              <a:round/>
            </a:ln>
            <a:effectLst/>
          </c:spPr>
          <c:marker>
            <c:symbol val="none"/>
          </c:marker>
          <c:dLbls>
            <c:dLbl>
              <c:idx val="59"/>
              <c:layout>
                <c:manualLayout>
                  <c:x val="-2.0370135052831988E-16"/>
                  <c:y val="-6.4814814814814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72-41F9-B61A-898A451476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Sheet1!$A$3:$A$62</c:f>
              <c:numCache>
                <c:formatCode>d\-mmm</c:formatCode>
                <c:ptCount val="60"/>
                <c:pt idx="0">
                  <c:v>43950</c:v>
                </c:pt>
                <c:pt idx="1">
                  <c:v>43949</c:v>
                </c:pt>
                <c:pt idx="2">
                  <c:v>43948</c:v>
                </c:pt>
                <c:pt idx="3">
                  <c:v>43947</c:v>
                </c:pt>
                <c:pt idx="4">
                  <c:v>43946</c:v>
                </c:pt>
                <c:pt idx="5">
                  <c:v>43945</c:v>
                </c:pt>
                <c:pt idx="6">
                  <c:v>43944</c:v>
                </c:pt>
                <c:pt idx="7">
                  <c:v>43943</c:v>
                </c:pt>
                <c:pt idx="8">
                  <c:v>43942</c:v>
                </c:pt>
                <c:pt idx="9">
                  <c:v>43941</c:v>
                </c:pt>
                <c:pt idx="10">
                  <c:v>43940</c:v>
                </c:pt>
                <c:pt idx="11">
                  <c:v>43939</c:v>
                </c:pt>
                <c:pt idx="12">
                  <c:v>43938</c:v>
                </c:pt>
                <c:pt idx="13">
                  <c:v>43937</c:v>
                </c:pt>
                <c:pt idx="14">
                  <c:v>43936</c:v>
                </c:pt>
                <c:pt idx="15">
                  <c:v>43935</c:v>
                </c:pt>
                <c:pt idx="16">
                  <c:v>43934</c:v>
                </c:pt>
                <c:pt idx="17">
                  <c:v>43933</c:v>
                </c:pt>
                <c:pt idx="18">
                  <c:v>43932</c:v>
                </c:pt>
                <c:pt idx="19">
                  <c:v>43931</c:v>
                </c:pt>
                <c:pt idx="20">
                  <c:v>43930</c:v>
                </c:pt>
                <c:pt idx="21">
                  <c:v>43929</c:v>
                </c:pt>
                <c:pt idx="22">
                  <c:v>43928</c:v>
                </c:pt>
                <c:pt idx="23">
                  <c:v>43927</c:v>
                </c:pt>
                <c:pt idx="24">
                  <c:v>43926</c:v>
                </c:pt>
                <c:pt idx="25">
                  <c:v>43925</c:v>
                </c:pt>
                <c:pt idx="26">
                  <c:v>43924</c:v>
                </c:pt>
                <c:pt idx="27">
                  <c:v>43923</c:v>
                </c:pt>
                <c:pt idx="28">
                  <c:v>43922</c:v>
                </c:pt>
                <c:pt idx="29">
                  <c:v>43921</c:v>
                </c:pt>
                <c:pt idx="30">
                  <c:v>43920</c:v>
                </c:pt>
                <c:pt idx="31">
                  <c:v>43919</c:v>
                </c:pt>
                <c:pt idx="32">
                  <c:v>43918</c:v>
                </c:pt>
                <c:pt idx="33">
                  <c:v>43917</c:v>
                </c:pt>
                <c:pt idx="34">
                  <c:v>43916</c:v>
                </c:pt>
                <c:pt idx="35">
                  <c:v>43915</c:v>
                </c:pt>
                <c:pt idx="36">
                  <c:v>43914</c:v>
                </c:pt>
                <c:pt idx="37">
                  <c:v>43913</c:v>
                </c:pt>
                <c:pt idx="38">
                  <c:v>43912</c:v>
                </c:pt>
                <c:pt idx="39">
                  <c:v>43911</c:v>
                </c:pt>
                <c:pt idx="40">
                  <c:v>43910</c:v>
                </c:pt>
                <c:pt idx="41">
                  <c:v>43909</c:v>
                </c:pt>
                <c:pt idx="42">
                  <c:v>43908</c:v>
                </c:pt>
                <c:pt idx="43">
                  <c:v>43907</c:v>
                </c:pt>
                <c:pt idx="44">
                  <c:v>43906</c:v>
                </c:pt>
                <c:pt idx="45">
                  <c:v>43905</c:v>
                </c:pt>
                <c:pt idx="46">
                  <c:v>43904</c:v>
                </c:pt>
                <c:pt idx="47">
                  <c:v>43903</c:v>
                </c:pt>
                <c:pt idx="48">
                  <c:v>43902</c:v>
                </c:pt>
                <c:pt idx="49">
                  <c:v>43901</c:v>
                </c:pt>
                <c:pt idx="50">
                  <c:v>43900</c:v>
                </c:pt>
                <c:pt idx="51">
                  <c:v>43899</c:v>
                </c:pt>
                <c:pt idx="52">
                  <c:v>43898</c:v>
                </c:pt>
                <c:pt idx="53">
                  <c:v>43897</c:v>
                </c:pt>
                <c:pt idx="54">
                  <c:v>43896</c:v>
                </c:pt>
                <c:pt idx="55">
                  <c:v>43895</c:v>
                </c:pt>
                <c:pt idx="56">
                  <c:v>43894</c:v>
                </c:pt>
                <c:pt idx="57">
                  <c:v>43893</c:v>
                </c:pt>
                <c:pt idx="58">
                  <c:v>43892</c:v>
                </c:pt>
                <c:pt idx="59">
                  <c:v>43891</c:v>
                </c:pt>
              </c:numCache>
            </c:numRef>
          </c:cat>
          <c:val>
            <c:numRef>
              <c:f>Sheet1!$B$3:$B$62</c:f>
              <c:numCache>
                <c:formatCode>_(* #,##0_);_(* \(#,##0\);_(* "-"??_);_(@_)</c:formatCode>
                <c:ptCount val="60"/>
                <c:pt idx="0">
                  <c:v>119629</c:v>
                </c:pt>
                <c:pt idx="1">
                  <c:v>110913</c:v>
                </c:pt>
                <c:pt idx="2">
                  <c:v>119854</c:v>
                </c:pt>
                <c:pt idx="3">
                  <c:v>128875</c:v>
                </c:pt>
                <c:pt idx="4">
                  <c:v>114459</c:v>
                </c:pt>
                <c:pt idx="5">
                  <c:v>123464</c:v>
                </c:pt>
                <c:pt idx="6">
                  <c:v>111627</c:v>
                </c:pt>
                <c:pt idx="7">
                  <c:v>98968</c:v>
                </c:pt>
                <c:pt idx="8">
                  <c:v>92859</c:v>
                </c:pt>
                <c:pt idx="9">
                  <c:v>99377</c:v>
                </c:pt>
                <c:pt idx="10">
                  <c:v>105382</c:v>
                </c:pt>
                <c:pt idx="11">
                  <c:v>97236</c:v>
                </c:pt>
                <c:pt idx="12">
                  <c:v>106385</c:v>
                </c:pt>
                <c:pt idx="13">
                  <c:v>95085</c:v>
                </c:pt>
                <c:pt idx="14">
                  <c:v>90784</c:v>
                </c:pt>
                <c:pt idx="15">
                  <c:v>87534</c:v>
                </c:pt>
                <c:pt idx="16">
                  <c:v>102184</c:v>
                </c:pt>
                <c:pt idx="17">
                  <c:v>90510</c:v>
                </c:pt>
                <c:pt idx="18">
                  <c:v>93645</c:v>
                </c:pt>
                <c:pt idx="19">
                  <c:v>108977</c:v>
                </c:pt>
                <c:pt idx="20">
                  <c:v>104090</c:v>
                </c:pt>
                <c:pt idx="21">
                  <c:v>94931</c:v>
                </c:pt>
                <c:pt idx="22">
                  <c:v>97130</c:v>
                </c:pt>
                <c:pt idx="23">
                  <c:v>108310</c:v>
                </c:pt>
                <c:pt idx="24">
                  <c:v>122029</c:v>
                </c:pt>
                <c:pt idx="25">
                  <c:v>118302</c:v>
                </c:pt>
                <c:pt idx="26">
                  <c:v>129763</c:v>
                </c:pt>
                <c:pt idx="27">
                  <c:v>124021</c:v>
                </c:pt>
                <c:pt idx="28">
                  <c:v>136023</c:v>
                </c:pt>
                <c:pt idx="29">
                  <c:v>146348</c:v>
                </c:pt>
                <c:pt idx="30">
                  <c:v>154080</c:v>
                </c:pt>
                <c:pt idx="31">
                  <c:v>180002</c:v>
                </c:pt>
                <c:pt idx="32">
                  <c:v>184027</c:v>
                </c:pt>
                <c:pt idx="33">
                  <c:v>199644</c:v>
                </c:pt>
                <c:pt idx="34">
                  <c:v>203858</c:v>
                </c:pt>
                <c:pt idx="35">
                  <c:v>239234</c:v>
                </c:pt>
                <c:pt idx="36">
                  <c:v>279018</c:v>
                </c:pt>
                <c:pt idx="37">
                  <c:v>331431</c:v>
                </c:pt>
                <c:pt idx="38">
                  <c:v>454516</c:v>
                </c:pt>
                <c:pt idx="39">
                  <c:v>548132</c:v>
                </c:pt>
                <c:pt idx="40">
                  <c:v>593167</c:v>
                </c:pt>
                <c:pt idx="41">
                  <c:v>620883</c:v>
                </c:pt>
                <c:pt idx="42">
                  <c:v>779631</c:v>
                </c:pt>
                <c:pt idx="43">
                  <c:v>953699</c:v>
                </c:pt>
                <c:pt idx="44">
                  <c:v>1257823</c:v>
                </c:pt>
                <c:pt idx="45">
                  <c:v>1519192</c:v>
                </c:pt>
                <c:pt idx="46">
                  <c:v>1485553</c:v>
                </c:pt>
                <c:pt idx="47">
                  <c:v>1714372</c:v>
                </c:pt>
                <c:pt idx="48">
                  <c:v>1788456</c:v>
                </c:pt>
                <c:pt idx="49">
                  <c:v>1702686</c:v>
                </c:pt>
                <c:pt idx="50">
                  <c:v>1617220</c:v>
                </c:pt>
                <c:pt idx="51">
                  <c:v>1909363</c:v>
                </c:pt>
                <c:pt idx="52">
                  <c:v>2119867</c:v>
                </c:pt>
                <c:pt idx="53">
                  <c:v>1844811</c:v>
                </c:pt>
                <c:pt idx="54">
                  <c:v>2198517</c:v>
                </c:pt>
                <c:pt idx="55">
                  <c:v>2130015</c:v>
                </c:pt>
                <c:pt idx="56">
                  <c:v>1877401</c:v>
                </c:pt>
                <c:pt idx="57">
                  <c:v>1736393</c:v>
                </c:pt>
                <c:pt idx="58">
                  <c:v>2089641</c:v>
                </c:pt>
                <c:pt idx="59">
                  <c:v>2280522</c:v>
                </c:pt>
              </c:numCache>
            </c:numRef>
          </c:val>
          <c:smooth val="0"/>
          <c:extLst>
            <c:ext xmlns:c16="http://schemas.microsoft.com/office/drawing/2014/chart" uri="{C3380CC4-5D6E-409C-BE32-E72D297353CC}">
              <c16:uniqueId val="{00000001-DD72-41F9-B61A-898A4514765F}"/>
            </c:ext>
          </c:extLst>
        </c:ser>
        <c:ser>
          <c:idx val="1"/>
          <c:order val="1"/>
          <c:tx>
            <c:strRef>
              <c:f>Sheet1!$C$2</c:f>
              <c:strCache>
                <c:ptCount val="1"/>
                <c:pt idx="0">
                  <c:v>Same Day 1 Year Ago</c:v>
                </c:pt>
              </c:strCache>
            </c:strRef>
          </c:tx>
          <c:spPr>
            <a:ln w="28575" cap="rnd">
              <a:solidFill>
                <a:srgbClr val="00B050"/>
              </a:solidFill>
              <a:round/>
            </a:ln>
            <a:effectLst/>
          </c:spPr>
          <c:marker>
            <c:symbol val="none"/>
          </c:marker>
          <c:dLbls>
            <c:dLbl>
              <c:idx val="59"/>
              <c:layout>
                <c:manualLayout>
                  <c:x val="0"/>
                  <c:y val="-0.1250000000000000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D72-41F9-B61A-898A451476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Sheet1!$A$3:$A$62</c:f>
              <c:numCache>
                <c:formatCode>d\-mmm</c:formatCode>
                <c:ptCount val="60"/>
                <c:pt idx="0">
                  <c:v>43950</c:v>
                </c:pt>
                <c:pt idx="1">
                  <c:v>43949</c:v>
                </c:pt>
                <c:pt idx="2">
                  <c:v>43948</c:v>
                </c:pt>
                <c:pt idx="3">
                  <c:v>43947</c:v>
                </c:pt>
                <c:pt idx="4">
                  <c:v>43946</c:v>
                </c:pt>
                <c:pt idx="5">
                  <c:v>43945</c:v>
                </c:pt>
                <c:pt idx="6">
                  <c:v>43944</c:v>
                </c:pt>
                <c:pt idx="7">
                  <c:v>43943</c:v>
                </c:pt>
                <c:pt idx="8">
                  <c:v>43942</c:v>
                </c:pt>
                <c:pt idx="9">
                  <c:v>43941</c:v>
                </c:pt>
                <c:pt idx="10">
                  <c:v>43940</c:v>
                </c:pt>
                <c:pt idx="11">
                  <c:v>43939</c:v>
                </c:pt>
                <c:pt idx="12">
                  <c:v>43938</c:v>
                </c:pt>
                <c:pt idx="13">
                  <c:v>43937</c:v>
                </c:pt>
                <c:pt idx="14">
                  <c:v>43936</c:v>
                </c:pt>
                <c:pt idx="15">
                  <c:v>43935</c:v>
                </c:pt>
                <c:pt idx="16">
                  <c:v>43934</c:v>
                </c:pt>
                <c:pt idx="17">
                  <c:v>43933</c:v>
                </c:pt>
                <c:pt idx="18">
                  <c:v>43932</c:v>
                </c:pt>
                <c:pt idx="19">
                  <c:v>43931</c:v>
                </c:pt>
                <c:pt idx="20">
                  <c:v>43930</c:v>
                </c:pt>
                <c:pt idx="21">
                  <c:v>43929</c:v>
                </c:pt>
                <c:pt idx="22">
                  <c:v>43928</c:v>
                </c:pt>
                <c:pt idx="23">
                  <c:v>43927</c:v>
                </c:pt>
                <c:pt idx="24">
                  <c:v>43926</c:v>
                </c:pt>
                <c:pt idx="25">
                  <c:v>43925</c:v>
                </c:pt>
                <c:pt idx="26">
                  <c:v>43924</c:v>
                </c:pt>
                <c:pt idx="27">
                  <c:v>43923</c:v>
                </c:pt>
                <c:pt idx="28">
                  <c:v>43922</c:v>
                </c:pt>
                <c:pt idx="29">
                  <c:v>43921</c:v>
                </c:pt>
                <c:pt idx="30">
                  <c:v>43920</c:v>
                </c:pt>
                <c:pt idx="31">
                  <c:v>43919</c:v>
                </c:pt>
                <c:pt idx="32">
                  <c:v>43918</c:v>
                </c:pt>
                <c:pt idx="33">
                  <c:v>43917</c:v>
                </c:pt>
                <c:pt idx="34">
                  <c:v>43916</c:v>
                </c:pt>
                <c:pt idx="35">
                  <c:v>43915</c:v>
                </c:pt>
                <c:pt idx="36">
                  <c:v>43914</c:v>
                </c:pt>
                <c:pt idx="37">
                  <c:v>43913</c:v>
                </c:pt>
                <c:pt idx="38">
                  <c:v>43912</c:v>
                </c:pt>
                <c:pt idx="39">
                  <c:v>43911</c:v>
                </c:pt>
                <c:pt idx="40">
                  <c:v>43910</c:v>
                </c:pt>
                <c:pt idx="41">
                  <c:v>43909</c:v>
                </c:pt>
                <c:pt idx="42">
                  <c:v>43908</c:v>
                </c:pt>
                <c:pt idx="43">
                  <c:v>43907</c:v>
                </c:pt>
                <c:pt idx="44">
                  <c:v>43906</c:v>
                </c:pt>
                <c:pt idx="45">
                  <c:v>43905</c:v>
                </c:pt>
                <c:pt idx="46">
                  <c:v>43904</c:v>
                </c:pt>
                <c:pt idx="47">
                  <c:v>43903</c:v>
                </c:pt>
                <c:pt idx="48">
                  <c:v>43902</c:v>
                </c:pt>
                <c:pt idx="49">
                  <c:v>43901</c:v>
                </c:pt>
                <c:pt idx="50">
                  <c:v>43900</c:v>
                </c:pt>
                <c:pt idx="51">
                  <c:v>43899</c:v>
                </c:pt>
                <c:pt idx="52">
                  <c:v>43898</c:v>
                </c:pt>
                <c:pt idx="53">
                  <c:v>43897</c:v>
                </c:pt>
                <c:pt idx="54">
                  <c:v>43896</c:v>
                </c:pt>
                <c:pt idx="55">
                  <c:v>43895</c:v>
                </c:pt>
                <c:pt idx="56">
                  <c:v>43894</c:v>
                </c:pt>
                <c:pt idx="57">
                  <c:v>43893</c:v>
                </c:pt>
                <c:pt idx="58">
                  <c:v>43892</c:v>
                </c:pt>
                <c:pt idx="59">
                  <c:v>43891</c:v>
                </c:pt>
              </c:numCache>
            </c:numRef>
          </c:cat>
          <c:val>
            <c:numRef>
              <c:f>Sheet1!$C$3:$C$62</c:f>
              <c:numCache>
                <c:formatCode>_(* #,##0_);_(* \(#,##0\);_(* "-"??_);_(@_)</c:formatCode>
                <c:ptCount val="60"/>
                <c:pt idx="0">
                  <c:v>2256442</c:v>
                </c:pt>
                <c:pt idx="1">
                  <c:v>2102068</c:v>
                </c:pt>
                <c:pt idx="2">
                  <c:v>2412770</c:v>
                </c:pt>
                <c:pt idx="3">
                  <c:v>2506809</c:v>
                </c:pt>
                <c:pt idx="4">
                  <c:v>1990464</c:v>
                </c:pt>
                <c:pt idx="5">
                  <c:v>2521897</c:v>
                </c:pt>
                <c:pt idx="6">
                  <c:v>2526961</c:v>
                </c:pt>
                <c:pt idx="7">
                  <c:v>2254209</c:v>
                </c:pt>
                <c:pt idx="8">
                  <c:v>2227475</c:v>
                </c:pt>
                <c:pt idx="9">
                  <c:v>2594171</c:v>
                </c:pt>
                <c:pt idx="10">
                  <c:v>2356802</c:v>
                </c:pt>
                <c:pt idx="11">
                  <c:v>1988205</c:v>
                </c:pt>
                <c:pt idx="12">
                  <c:v>2457133</c:v>
                </c:pt>
                <c:pt idx="13">
                  <c:v>2616158</c:v>
                </c:pt>
                <c:pt idx="14">
                  <c:v>2317381</c:v>
                </c:pt>
                <c:pt idx="15">
                  <c:v>2208688</c:v>
                </c:pt>
                <c:pt idx="16">
                  <c:v>2484580</c:v>
                </c:pt>
                <c:pt idx="17">
                  <c:v>2446801</c:v>
                </c:pt>
                <c:pt idx="18">
                  <c:v>2059142</c:v>
                </c:pt>
                <c:pt idx="19">
                  <c:v>2590499</c:v>
                </c:pt>
                <c:pt idx="20">
                  <c:v>2487398</c:v>
                </c:pt>
                <c:pt idx="21">
                  <c:v>2229276</c:v>
                </c:pt>
                <c:pt idx="22">
                  <c:v>2091056</c:v>
                </c:pt>
                <c:pt idx="23">
                  <c:v>2384091</c:v>
                </c:pt>
                <c:pt idx="24">
                  <c:v>2462929</c:v>
                </c:pt>
                <c:pt idx="25">
                  <c:v>2011715</c:v>
                </c:pt>
                <c:pt idx="26">
                  <c:v>2476884</c:v>
                </c:pt>
                <c:pt idx="27">
                  <c:v>2411500</c:v>
                </c:pt>
                <c:pt idx="28">
                  <c:v>2151626</c:v>
                </c:pt>
                <c:pt idx="29">
                  <c:v>2026256</c:v>
                </c:pt>
                <c:pt idx="30">
                  <c:v>2360053</c:v>
                </c:pt>
                <c:pt idx="31">
                  <c:v>2510294</c:v>
                </c:pt>
                <c:pt idx="32">
                  <c:v>2172920</c:v>
                </c:pt>
                <c:pt idx="33">
                  <c:v>2538384</c:v>
                </c:pt>
                <c:pt idx="34">
                  <c:v>2487162</c:v>
                </c:pt>
                <c:pt idx="35">
                  <c:v>2273811</c:v>
                </c:pt>
                <c:pt idx="36">
                  <c:v>2151913</c:v>
                </c:pt>
                <c:pt idx="37">
                  <c:v>2434370</c:v>
                </c:pt>
                <c:pt idx="38">
                  <c:v>2542643</c:v>
                </c:pt>
                <c:pt idx="39">
                  <c:v>2227181</c:v>
                </c:pt>
                <c:pt idx="40">
                  <c:v>2559307</c:v>
                </c:pt>
                <c:pt idx="41">
                  <c:v>2513231</c:v>
                </c:pt>
                <c:pt idx="42">
                  <c:v>2320885</c:v>
                </c:pt>
                <c:pt idx="43">
                  <c:v>2177929</c:v>
                </c:pt>
                <c:pt idx="44">
                  <c:v>2465709</c:v>
                </c:pt>
                <c:pt idx="45">
                  <c:v>2545742</c:v>
                </c:pt>
                <c:pt idx="46">
                  <c:v>2274658</c:v>
                </c:pt>
                <c:pt idx="47">
                  <c:v>2634215</c:v>
                </c:pt>
                <c:pt idx="48">
                  <c:v>2503924</c:v>
                </c:pt>
                <c:pt idx="49">
                  <c:v>2187298</c:v>
                </c:pt>
                <c:pt idx="50">
                  <c:v>2122898</c:v>
                </c:pt>
                <c:pt idx="51">
                  <c:v>2378673</c:v>
                </c:pt>
                <c:pt idx="52">
                  <c:v>2485430</c:v>
                </c:pt>
                <c:pt idx="53">
                  <c:v>2156252</c:v>
                </c:pt>
                <c:pt idx="54">
                  <c:v>2543689</c:v>
                </c:pt>
                <c:pt idx="55">
                  <c:v>2402692</c:v>
                </c:pt>
                <c:pt idx="56">
                  <c:v>2143619</c:v>
                </c:pt>
                <c:pt idx="57">
                  <c:v>1979558</c:v>
                </c:pt>
                <c:pt idx="58">
                  <c:v>2257920</c:v>
                </c:pt>
                <c:pt idx="59">
                  <c:v>2301439</c:v>
                </c:pt>
              </c:numCache>
            </c:numRef>
          </c:val>
          <c:smooth val="0"/>
          <c:extLst>
            <c:ext xmlns:c16="http://schemas.microsoft.com/office/drawing/2014/chart" uri="{C3380CC4-5D6E-409C-BE32-E72D297353CC}">
              <c16:uniqueId val="{00000003-DD72-41F9-B61A-898A4514765F}"/>
            </c:ext>
          </c:extLst>
        </c:ser>
        <c:dLbls>
          <c:showLegendKey val="0"/>
          <c:showVal val="0"/>
          <c:showCatName val="0"/>
          <c:showSerName val="0"/>
          <c:showPercent val="0"/>
          <c:showBubbleSize val="0"/>
        </c:dLbls>
        <c:smooth val="0"/>
        <c:axId val="720709391"/>
        <c:axId val="720698991"/>
      </c:lineChart>
      <c:dateAx>
        <c:axId val="720709391"/>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en-US"/>
          </a:p>
        </c:txPr>
        <c:crossAx val="720698991"/>
        <c:crosses val="autoZero"/>
        <c:auto val="1"/>
        <c:lblOffset val="100"/>
        <c:baseTimeUnit val="days"/>
        <c:majorUnit val="3"/>
        <c:majorTimeUnit val="days"/>
      </c:dateAx>
      <c:valAx>
        <c:axId val="720698991"/>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rgbClr val="002060"/>
                </a:solidFill>
                <a:latin typeface="+mn-lt"/>
                <a:ea typeface="+mn-ea"/>
                <a:cs typeface="+mn-cs"/>
              </a:defRPr>
            </a:pPr>
            <a:endParaRPr lang="en-US"/>
          </a:p>
        </c:txPr>
        <c:crossAx val="72070939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solidFill>
                  <a:srgbClr val="002060"/>
                </a:solidFill>
              </a:rPr>
              <a:t>University of Michigan</a:t>
            </a:r>
            <a:r>
              <a:rPr lang="en-US" b="1" baseline="0" dirty="0">
                <a:solidFill>
                  <a:srgbClr val="002060"/>
                </a:solidFill>
              </a:rPr>
              <a:t> </a:t>
            </a:r>
            <a:endParaRPr lang="en-US" sz="1200" b="1" dirty="0">
              <a:solidFill>
                <a:srgbClr val="002060"/>
              </a:solidFill>
            </a:endParaRPr>
          </a:p>
        </c:rich>
      </c:tx>
      <c:overlay val="0"/>
    </c:title>
    <c:autoTitleDeleted val="0"/>
    <c:plotArea>
      <c:layout/>
      <c:lineChart>
        <c:grouping val="standard"/>
        <c:varyColors val="0"/>
        <c:ser>
          <c:idx val="1"/>
          <c:order val="0"/>
          <c:tx>
            <c:strRef>
              <c:f>Graph!$B$6</c:f>
              <c:strCache>
                <c:ptCount val="1"/>
                <c:pt idx="0">
                  <c:v>University of Michigan Consumer Confidence</c:v>
                </c:pt>
              </c:strCache>
            </c:strRef>
          </c:tx>
          <c:spPr>
            <a:ln>
              <a:solidFill>
                <a:srgbClr val="002060"/>
              </a:solidFill>
            </a:ln>
          </c:spPr>
          <c:marker>
            <c:symbol val="none"/>
          </c:marker>
          <c:cat>
            <c:numRef>
              <c:f>Graph!$A$10:$A$286</c:f>
              <c:numCache>
                <c:formatCode>m/d/yyyy</c:formatCode>
                <c:ptCount val="277"/>
                <c:pt idx="0">
                  <c:v>35550</c:v>
                </c:pt>
                <c:pt idx="1">
                  <c:v>35581</c:v>
                </c:pt>
                <c:pt idx="2">
                  <c:v>35611</c:v>
                </c:pt>
                <c:pt idx="3">
                  <c:v>35642</c:v>
                </c:pt>
                <c:pt idx="4">
                  <c:v>35673</c:v>
                </c:pt>
                <c:pt idx="5">
                  <c:v>35703</c:v>
                </c:pt>
                <c:pt idx="6">
                  <c:v>35734</c:v>
                </c:pt>
                <c:pt idx="7">
                  <c:v>35764</c:v>
                </c:pt>
                <c:pt idx="8">
                  <c:v>35795</c:v>
                </c:pt>
                <c:pt idx="9">
                  <c:v>35826</c:v>
                </c:pt>
                <c:pt idx="10">
                  <c:v>35854</c:v>
                </c:pt>
                <c:pt idx="11">
                  <c:v>35885</c:v>
                </c:pt>
                <c:pt idx="12">
                  <c:v>35915</c:v>
                </c:pt>
                <c:pt idx="13">
                  <c:v>35946</c:v>
                </c:pt>
                <c:pt idx="14">
                  <c:v>35976</c:v>
                </c:pt>
                <c:pt idx="15">
                  <c:v>36007</c:v>
                </c:pt>
                <c:pt idx="16">
                  <c:v>36038</c:v>
                </c:pt>
                <c:pt idx="17">
                  <c:v>36068</c:v>
                </c:pt>
                <c:pt idx="18">
                  <c:v>36099</c:v>
                </c:pt>
                <c:pt idx="19">
                  <c:v>36129</c:v>
                </c:pt>
                <c:pt idx="20">
                  <c:v>36160</c:v>
                </c:pt>
                <c:pt idx="21">
                  <c:v>36191</c:v>
                </c:pt>
                <c:pt idx="22">
                  <c:v>36219</c:v>
                </c:pt>
                <c:pt idx="23">
                  <c:v>36250</c:v>
                </c:pt>
                <c:pt idx="24">
                  <c:v>36280</c:v>
                </c:pt>
                <c:pt idx="25">
                  <c:v>36311</c:v>
                </c:pt>
                <c:pt idx="26">
                  <c:v>36341</c:v>
                </c:pt>
                <c:pt idx="27">
                  <c:v>36372</c:v>
                </c:pt>
                <c:pt idx="28">
                  <c:v>36403</c:v>
                </c:pt>
                <c:pt idx="29">
                  <c:v>36433</c:v>
                </c:pt>
                <c:pt idx="30">
                  <c:v>36464</c:v>
                </c:pt>
                <c:pt idx="31">
                  <c:v>36494</c:v>
                </c:pt>
                <c:pt idx="32">
                  <c:v>36525</c:v>
                </c:pt>
                <c:pt idx="33">
                  <c:v>36556</c:v>
                </c:pt>
                <c:pt idx="34">
                  <c:v>36585</c:v>
                </c:pt>
                <c:pt idx="35">
                  <c:v>36616</c:v>
                </c:pt>
                <c:pt idx="36">
                  <c:v>36646</c:v>
                </c:pt>
                <c:pt idx="37">
                  <c:v>36677</c:v>
                </c:pt>
                <c:pt idx="38">
                  <c:v>36707</c:v>
                </c:pt>
                <c:pt idx="39">
                  <c:v>36738</c:v>
                </c:pt>
                <c:pt idx="40">
                  <c:v>36769</c:v>
                </c:pt>
                <c:pt idx="41">
                  <c:v>36799</c:v>
                </c:pt>
                <c:pt idx="42">
                  <c:v>36830</c:v>
                </c:pt>
                <c:pt idx="43">
                  <c:v>36860</c:v>
                </c:pt>
                <c:pt idx="44">
                  <c:v>36891</c:v>
                </c:pt>
                <c:pt idx="45">
                  <c:v>36922</c:v>
                </c:pt>
                <c:pt idx="46">
                  <c:v>36950</c:v>
                </c:pt>
                <c:pt idx="47">
                  <c:v>36981</c:v>
                </c:pt>
                <c:pt idx="48">
                  <c:v>37011</c:v>
                </c:pt>
                <c:pt idx="49">
                  <c:v>37042</c:v>
                </c:pt>
                <c:pt idx="50">
                  <c:v>37072</c:v>
                </c:pt>
                <c:pt idx="51">
                  <c:v>37103</c:v>
                </c:pt>
                <c:pt idx="52">
                  <c:v>37134</c:v>
                </c:pt>
                <c:pt idx="53">
                  <c:v>37164</c:v>
                </c:pt>
                <c:pt idx="54">
                  <c:v>37195</c:v>
                </c:pt>
                <c:pt idx="55">
                  <c:v>37225</c:v>
                </c:pt>
                <c:pt idx="56">
                  <c:v>37256</c:v>
                </c:pt>
                <c:pt idx="57">
                  <c:v>37287</c:v>
                </c:pt>
                <c:pt idx="58">
                  <c:v>37315</c:v>
                </c:pt>
                <c:pt idx="59">
                  <c:v>37346</c:v>
                </c:pt>
                <c:pt idx="60">
                  <c:v>37376</c:v>
                </c:pt>
                <c:pt idx="61">
                  <c:v>37407</c:v>
                </c:pt>
                <c:pt idx="62">
                  <c:v>37437</c:v>
                </c:pt>
                <c:pt idx="63">
                  <c:v>37468</c:v>
                </c:pt>
                <c:pt idx="64">
                  <c:v>37499</c:v>
                </c:pt>
                <c:pt idx="65">
                  <c:v>37529</c:v>
                </c:pt>
                <c:pt idx="66">
                  <c:v>37560</c:v>
                </c:pt>
                <c:pt idx="67">
                  <c:v>37590</c:v>
                </c:pt>
                <c:pt idx="68">
                  <c:v>37621</c:v>
                </c:pt>
                <c:pt idx="69">
                  <c:v>37652</c:v>
                </c:pt>
                <c:pt idx="70">
                  <c:v>37680</c:v>
                </c:pt>
                <c:pt idx="71">
                  <c:v>37711</c:v>
                </c:pt>
                <c:pt idx="72">
                  <c:v>37741</c:v>
                </c:pt>
                <c:pt idx="73">
                  <c:v>37772</c:v>
                </c:pt>
                <c:pt idx="74">
                  <c:v>37802</c:v>
                </c:pt>
                <c:pt idx="75">
                  <c:v>37833</c:v>
                </c:pt>
                <c:pt idx="76">
                  <c:v>37864</c:v>
                </c:pt>
                <c:pt idx="77">
                  <c:v>37894</c:v>
                </c:pt>
                <c:pt idx="78">
                  <c:v>37925</c:v>
                </c:pt>
                <c:pt idx="79">
                  <c:v>37955</c:v>
                </c:pt>
                <c:pt idx="80">
                  <c:v>37986</c:v>
                </c:pt>
                <c:pt idx="81">
                  <c:v>38017</c:v>
                </c:pt>
                <c:pt idx="82">
                  <c:v>38046</c:v>
                </c:pt>
                <c:pt idx="83">
                  <c:v>38077</c:v>
                </c:pt>
                <c:pt idx="84">
                  <c:v>38107</c:v>
                </c:pt>
                <c:pt idx="85">
                  <c:v>38138</c:v>
                </c:pt>
                <c:pt idx="86">
                  <c:v>38168</c:v>
                </c:pt>
                <c:pt idx="87">
                  <c:v>38199</c:v>
                </c:pt>
                <c:pt idx="88">
                  <c:v>38230</c:v>
                </c:pt>
                <c:pt idx="89">
                  <c:v>38260</c:v>
                </c:pt>
                <c:pt idx="90">
                  <c:v>38291</c:v>
                </c:pt>
                <c:pt idx="91">
                  <c:v>38321</c:v>
                </c:pt>
                <c:pt idx="92">
                  <c:v>38352</c:v>
                </c:pt>
                <c:pt idx="93">
                  <c:v>38383</c:v>
                </c:pt>
                <c:pt idx="94">
                  <c:v>38411</c:v>
                </c:pt>
                <c:pt idx="95">
                  <c:v>38442</c:v>
                </c:pt>
                <c:pt idx="96">
                  <c:v>38472</c:v>
                </c:pt>
                <c:pt idx="97">
                  <c:v>38503</c:v>
                </c:pt>
                <c:pt idx="98">
                  <c:v>38533</c:v>
                </c:pt>
                <c:pt idx="99">
                  <c:v>38564</c:v>
                </c:pt>
                <c:pt idx="100">
                  <c:v>38595</c:v>
                </c:pt>
                <c:pt idx="101">
                  <c:v>38625</c:v>
                </c:pt>
                <c:pt idx="102">
                  <c:v>38656</c:v>
                </c:pt>
                <c:pt idx="103">
                  <c:v>38686</c:v>
                </c:pt>
                <c:pt idx="104">
                  <c:v>38717</c:v>
                </c:pt>
                <c:pt idx="105">
                  <c:v>38748</c:v>
                </c:pt>
                <c:pt idx="106">
                  <c:v>38776</c:v>
                </c:pt>
                <c:pt idx="107">
                  <c:v>38807</c:v>
                </c:pt>
                <c:pt idx="108">
                  <c:v>38837</c:v>
                </c:pt>
                <c:pt idx="109">
                  <c:v>38868</c:v>
                </c:pt>
                <c:pt idx="110">
                  <c:v>38898</c:v>
                </c:pt>
                <c:pt idx="111">
                  <c:v>38929</c:v>
                </c:pt>
                <c:pt idx="112">
                  <c:v>38960</c:v>
                </c:pt>
                <c:pt idx="113">
                  <c:v>38990</c:v>
                </c:pt>
                <c:pt idx="114">
                  <c:v>39021</c:v>
                </c:pt>
                <c:pt idx="115">
                  <c:v>39051</c:v>
                </c:pt>
                <c:pt idx="116">
                  <c:v>39082</c:v>
                </c:pt>
                <c:pt idx="117">
                  <c:v>39113</c:v>
                </c:pt>
                <c:pt idx="118">
                  <c:v>39141</c:v>
                </c:pt>
                <c:pt idx="119">
                  <c:v>39172</c:v>
                </c:pt>
                <c:pt idx="120">
                  <c:v>39202</c:v>
                </c:pt>
                <c:pt idx="121">
                  <c:v>39233</c:v>
                </c:pt>
                <c:pt idx="122">
                  <c:v>39263</c:v>
                </c:pt>
                <c:pt idx="123">
                  <c:v>39294</c:v>
                </c:pt>
                <c:pt idx="124">
                  <c:v>39325</c:v>
                </c:pt>
                <c:pt idx="125">
                  <c:v>39355</c:v>
                </c:pt>
                <c:pt idx="126">
                  <c:v>39386</c:v>
                </c:pt>
                <c:pt idx="127">
                  <c:v>39416</c:v>
                </c:pt>
                <c:pt idx="128">
                  <c:v>39447</c:v>
                </c:pt>
                <c:pt idx="129">
                  <c:v>39478</c:v>
                </c:pt>
                <c:pt idx="130">
                  <c:v>39507</c:v>
                </c:pt>
                <c:pt idx="131">
                  <c:v>39538</c:v>
                </c:pt>
                <c:pt idx="132">
                  <c:v>39568</c:v>
                </c:pt>
                <c:pt idx="133">
                  <c:v>39599</c:v>
                </c:pt>
                <c:pt idx="134">
                  <c:v>39629</c:v>
                </c:pt>
                <c:pt idx="135">
                  <c:v>39660</c:v>
                </c:pt>
                <c:pt idx="136">
                  <c:v>39691</c:v>
                </c:pt>
                <c:pt idx="137">
                  <c:v>39721</c:v>
                </c:pt>
                <c:pt idx="138">
                  <c:v>39752</c:v>
                </c:pt>
                <c:pt idx="139">
                  <c:v>39782</c:v>
                </c:pt>
                <c:pt idx="140">
                  <c:v>39813</c:v>
                </c:pt>
                <c:pt idx="141">
                  <c:v>39844</c:v>
                </c:pt>
                <c:pt idx="142">
                  <c:v>39872</c:v>
                </c:pt>
                <c:pt idx="143">
                  <c:v>39903</c:v>
                </c:pt>
                <c:pt idx="144">
                  <c:v>39933</c:v>
                </c:pt>
                <c:pt idx="145">
                  <c:v>39964</c:v>
                </c:pt>
                <c:pt idx="146">
                  <c:v>39994</c:v>
                </c:pt>
                <c:pt idx="147">
                  <c:v>40025</c:v>
                </c:pt>
                <c:pt idx="148">
                  <c:v>40056</c:v>
                </c:pt>
                <c:pt idx="149">
                  <c:v>40086</c:v>
                </c:pt>
                <c:pt idx="150">
                  <c:v>40117</c:v>
                </c:pt>
                <c:pt idx="151">
                  <c:v>40147</c:v>
                </c:pt>
                <c:pt idx="152">
                  <c:v>40178</c:v>
                </c:pt>
                <c:pt idx="153">
                  <c:v>40209</c:v>
                </c:pt>
                <c:pt idx="154">
                  <c:v>40237</c:v>
                </c:pt>
                <c:pt idx="155">
                  <c:v>40268</c:v>
                </c:pt>
                <c:pt idx="156">
                  <c:v>40298</c:v>
                </c:pt>
                <c:pt idx="157">
                  <c:v>40329</c:v>
                </c:pt>
                <c:pt idx="158">
                  <c:v>40359</c:v>
                </c:pt>
                <c:pt idx="159">
                  <c:v>40390</c:v>
                </c:pt>
                <c:pt idx="160">
                  <c:v>40421</c:v>
                </c:pt>
                <c:pt idx="161">
                  <c:v>40451</c:v>
                </c:pt>
                <c:pt idx="162">
                  <c:v>40482</c:v>
                </c:pt>
                <c:pt idx="163">
                  <c:v>40512</c:v>
                </c:pt>
                <c:pt idx="164">
                  <c:v>40543</c:v>
                </c:pt>
                <c:pt idx="165">
                  <c:v>40574</c:v>
                </c:pt>
                <c:pt idx="166">
                  <c:v>40602</c:v>
                </c:pt>
                <c:pt idx="167">
                  <c:v>40633</c:v>
                </c:pt>
                <c:pt idx="168">
                  <c:v>40663</c:v>
                </c:pt>
                <c:pt idx="169">
                  <c:v>40694</c:v>
                </c:pt>
                <c:pt idx="170">
                  <c:v>40724</c:v>
                </c:pt>
                <c:pt idx="171">
                  <c:v>40755</c:v>
                </c:pt>
                <c:pt idx="172">
                  <c:v>40786</c:v>
                </c:pt>
                <c:pt idx="173">
                  <c:v>40816</c:v>
                </c:pt>
                <c:pt idx="174">
                  <c:v>40847</c:v>
                </c:pt>
                <c:pt idx="175">
                  <c:v>40877</c:v>
                </c:pt>
                <c:pt idx="176">
                  <c:v>40908</c:v>
                </c:pt>
                <c:pt idx="177">
                  <c:v>40939</c:v>
                </c:pt>
                <c:pt idx="178">
                  <c:v>40968</c:v>
                </c:pt>
                <c:pt idx="179">
                  <c:v>40999</c:v>
                </c:pt>
                <c:pt idx="180">
                  <c:v>41029</c:v>
                </c:pt>
                <c:pt idx="181">
                  <c:v>41060</c:v>
                </c:pt>
                <c:pt idx="182">
                  <c:v>41090</c:v>
                </c:pt>
                <c:pt idx="183">
                  <c:v>41121</c:v>
                </c:pt>
                <c:pt idx="184">
                  <c:v>41152</c:v>
                </c:pt>
                <c:pt idx="185">
                  <c:v>41182</c:v>
                </c:pt>
                <c:pt idx="186">
                  <c:v>41213</c:v>
                </c:pt>
                <c:pt idx="187">
                  <c:v>41243</c:v>
                </c:pt>
                <c:pt idx="188">
                  <c:v>41274</c:v>
                </c:pt>
                <c:pt idx="189">
                  <c:v>41305</c:v>
                </c:pt>
                <c:pt idx="190">
                  <c:v>41333</c:v>
                </c:pt>
                <c:pt idx="191">
                  <c:v>41364</c:v>
                </c:pt>
                <c:pt idx="192">
                  <c:v>41394</c:v>
                </c:pt>
                <c:pt idx="193">
                  <c:v>41425</c:v>
                </c:pt>
                <c:pt idx="194">
                  <c:v>41455</c:v>
                </c:pt>
                <c:pt idx="195">
                  <c:v>41486</c:v>
                </c:pt>
                <c:pt idx="196">
                  <c:v>41517</c:v>
                </c:pt>
                <c:pt idx="197">
                  <c:v>41547</c:v>
                </c:pt>
                <c:pt idx="198">
                  <c:v>41578</c:v>
                </c:pt>
                <c:pt idx="199">
                  <c:v>41608</c:v>
                </c:pt>
                <c:pt idx="200">
                  <c:v>41639</c:v>
                </c:pt>
                <c:pt idx="201">
                  <c:v>41670</c:v>
                </c:pt>
                <c:pt idx="202">
                  <c:v>41698</c:v>
                </c:pt>
                <c:pt idx="203">
                  <c:v>41729</c:v>
                </c:pt>
                <c:pt idx="204">
                  <c:v>41759</c:v>
                </c:pt>
                <c:pt idx="205">
                  <c:v>41790</c:v>
                </c:pt>
                <c:pt idx="206">
                  <c:v>41820</c:v>
                </c:pt>
                <c:pt idx="207">
                  <c:v>41851</c:v>
                </c:pt>
                <c:pt idx="208">
                  <c:v>41882</c:v>
                </c:pt>
                <c:pt idx="209">
                  <c:v>41912</c:v>
                </c:pt>
                <c:pt idx="210">
                  <c:v>41943</c:v>
                </c:pt>
                <c:pt idx="211">
                  <c:v>41973</c:v>
                </c:pt>
                <c:pt idx="212">
                  <c:v>42004</c:v>
                </c:pt>
                <c:pt idx="213">
                  <c:v>42035</c:v>
                </c:pt>
                <c:pt idx="214">
                  <c:v>42063</c:v>
                </c:pt>
                <c:pt idx="215">
                  <c:v>42094</c:v>
                </c:pt>
                <c:pt idx="216">
                  <c:v>42124</c:v>
                </c:pt>
                <c:pt idx="217">
                  <c:v>42155</c:v>
                </c:pt>
                <c:pt idx="218">
                  <c:v>42185</c:v>
                </c:pt>
                <c:pt idx="219">
                  <c:v>42216</c:v>
                </c:pt>
                <c:pt idx="220">
                  <c:v>42247</c:v>
                </c:pt>
                <c:pt idx="221">
                  <c:v>42277</c:v>
                </c:pt>
                <c:pt idx="222">
                  <c:v>42308</c:v>
                </c:pt>
                <c:pt idx="223">
                  <c:v>42338</c:v>
                </c:pt>
                <c:pt idx="224">
                  <c:v>42369</c:v>
                </c:pt>
                <c:pt idx="225">
                  <c:v>42400</c:v>
                </c:pt>
                <c:pt idx="226">
                  <c:v>42429</c:v>
                </c:pt>
                <c:pt idx="227">
                  <c:v>42460</c:v>
                </c:pt>
                <c:pt idx="228">
                  <c:v>42490</c:v>
                </c:pt>
                <c:pt idx="229">
                  <c:v>42521</c:v>
                </c:pt>
                <c:pt idx="230">
                  <c:v>42551</c:v>
                </c:pt>
                <c:pt idx="231">
                  <c:v>42582</c:v>
                </c:pt>
                <c:pt idx="232">
                  <c:v>42613</c:v>
                </c:pt>
                <c:pt idx="233">
                  <c:v>42643</c:v>
                </c:pt>
                <c:pt idx="234">
                  <c:v>42674</c:v>
                </c:pt>
                <c:pt idx="235">
                  <c:v>42704</c:v>
                </c:pt>
                <c:pt idx="236">
                  <c:v>42735</c:v>
                </c:pt>
                <c:pt idx="237">
                  <c:v>42766</c:v>
                </c:pt>
                <c:pt idx="238">
                  <c:v>42794</c:v>
                </c:pt>
                <c:pt idx="239">
                  <c:v>42825</c:v>
                </c:pt>
                <c:pt idx="240">
                  <c:v>42855</c:v>
                </c:pt>
                <c:pt idx="241">
                  <c:v>42886</c:v>
                </c:pt>
                <c:pt idx="242">
                  <c:v>42916</c:v>
                </c:pt>
                <c:pt idx="243">
                  <c:v>42947</c:v>
                </c:pt>
                <c:pt idx="244">
                  <c:v>42978</c:v>
                </c:pt>
                <c:pt idx="245">
                  <c:v>43008</c:v>
                </c:pt>
                <c:pt idx="246">
                  <c:v>43039</c:v>
                </c:pt>
                <c:pt idx="247">
                  <c:v>43069</c:v>
                </c:pt>
                <c:pt idx="248">
                  <c:v>43100</c:v>
                </c:pt>
                <c:pt idx="249">
                  <c:v>43131</c:v>
                </c:pt>
                <c:pt idx="250">
                  <c:v>43159</c:v>
                </c:pt>
                <c:pt idx="251">
                  <c:v>43190</c:v>
                </c:pt>
                <c:pt idx="252">
                  <c:v>43220</c:v>
                </c:pt>
                <c:pt idx="253">
                  <c:v>43251</c:v>
                </c:pt>
                <c:pt idx="254">
                  <c:v>43281</c:v>
                </c:pt>
                <c:pt idx="255">
                  <c:v>43312</c:v>
                </c:pt>
                <c:pt idx="256">
                  <c:v>43343</c:v>
                </c:pt>
                <c:pt idx="257">
                  <c:v>43373</c:v>
                </c:pt>
                <c:pt idx="258">
                  <c:v>43404</c:v>
                </c:pt>
                <c:pt idx="259">
                  <c:v>43434</c:v>
                </c:pt>
                <c:pt idx="260">
                  <c:v>43465</c:v>
                </c:pt>
                <c:pt idx="261">
                  <c:v>43496</c:v>
                </c:pt>
                <c:pt idx="262">
                  <c:v>43524</c:v>
                </c:pt>
                <c:pt idx="263">
                  <c:v>43555</c:v>
                </c:pt>
                <c:pt idx="264">
                  <c:v>43585</c:v>
                </c:pt>
                <c:pt idx="265">
                  <c:v>43616</c:v>
                </c:pt>
                <c:pt idx="266">
                  <c:v>43646</c:v>
                </c:pt>
                <c:pt idx="267">
                  <c:v>43677</c:v>
                </c:pt>
                <c:pt idx="268">
                  <c:v>43708</c:v>
                </c:pt>
                <c:pt idx="269">
                  <c:v>43738</c:v>
                </c:pt>
                <c:pt idx="270">
                  <c:v>43769</c:v>
                </c:pt>
                <c:pt idx="271">
                  <c:v>43799</c:v>
                </c:pt>
                <c:pt idx="272">
                  <c:v>43830</c:v>
                </c:pt>
                <c:pt idx="273">
                  <c:v>43861</c:v>
                </c:pt>
                <c:pt idx="274">
                  <c:v>43890</c:v>
                </c:pt>
                <c:pt idx="275">
                  <c:v>43921</c:v>
                </c:pt>
                <c:pt idx="276">
                  <c:v>43951</c:v>
                </c:pt>
              </c:numCache>
            </c:numRef>
          </c:cat>
          <c:val>
            <c:numRef>
              <c:f>Graph!$B$11:$B$286</c:f>
              <c:numCache>
                <c:formatCode>General</c:formatCode>
                <c:ptCount val="276"/>
                <c:pt idx="0">
                  <c:v>103.2</c:v>
                </c:pt>
                <c:pt idx="1">
                  <c:v>104.5</c:v>
                </c:pt>
                <c:pt idx="2">
                  <c:v>107.1</c:v>
                </c:pt>
                <c:pt idx="3">
                  <c:v>104.4</c:v>
                </c:pt>
                <c:pt idx="4">
                  <c:v>106</c:v>
                </c:pt>
                <c:pt idx="5">
                  <c:v>105.6</c:v>
                </c:pt>
                <c:pt idx="6">
                  <c:v>107.2</c:v>
                </c:pt>
                <c:pt idx="7">
                  <c:v>102.1</c:v>
                </c:pt>
                <c:pt idx="8">
                  <c:v>106.6</c:v>
                </c:pt>
                <c:pt idx="9">
                  <c:v>110.4</c:v>
                </c:pt>
                <c:pt idx="10">
                  <c:v>106.5</c:v>
                </c:pt>
                <c:pt idx="11">
                  <c:v>108.7</c:v>
                </c:pt>
                <c:pt idx="12">
                  <c:v>106.5</c:v>
                </c:pt>
                <c:pt idx="13">
                  <c:v>105.6</c:v>
                </c:pt>
                <c:pt idx="14">
                  <c:v>105.2</c:v>
                </c:pt>
                <c:pt idx="15">
                  <c:v>104.4</c:v>
                </c:pt>
                <c:pt idx="16">
                  <c:v>100.9</c:v>
                </c:pt>
                <c:pt idx="17">
                  <c:v>97.4</c:v>
                </c:pt>
                <c:pt idx="18">
                  <c:v>102.7</c:v>
                </c:pt>
                <c:pt idx="19">
                  <c:v>100.5</c:v>
                </c:pt>
                <c:pt idx="20">
                  <c:v>103.9</c:v>
                </c:pt>
                <c:pt idx="21">
                  <c:v>108.1</c:v>
                </c:pt>
                <c:pt idx="22">
                  <c:v>105.7</c:v>
                </c:pt>
                <c:pt idx="23">
                  <c:v>104.6</c:v>
                </c:pt>
                <c:pt idx="24">
                  <c:v>106.8</c:v>
                </c:pt>
                <c:pt idx="25">
                  <c:v>107.3</c:v>
                </c:pt>
                <c:pt idx="26">
                  <c:v>106</c:v>
                </c:pt>
                <c:pt idx="27">
                  <c:v>104.5</c:v>
                </c:pt>
                <c:pt idx="28">
                  <c:v>107.2</c:v>
                </c:pt>
                <c:pt idx="29">
                  <c:v>103.2</c:v>
                </c:pt>
                <c:pt idx="30">
                  <c:v>107.2</c:v>
                </c:pt>
                <c:pt idx="31">
                  <c:v>105.4</c:v>
                </c:pt>
                <c:pt idx="32">
                  <c:v>112</c:v>
                </c:pt>
                <c:pt idx="33">
                  <c:v>111.3</c:v>
                </c:pt>
                <c:pt idx="34">
                  <c:v>107.1</c:v>
                </c:pt>
                <c:pt idx="35">
                  <c:v>109.2</c:v>
                </c:pt>
                <c:pt idx="36">
                  <c:v>110.7</c:v>
                </c:pt>
                <c:pt idx="37">
                  <c:v>106.4</c:v>
                </c:pt>
                <c:pt idx="38">
                  <c:v>108.3</c:v>
                </c:pt>
                <c:pt idx="39">
                  <c:v>107.3</c:v>
                </c:pt>
                <c:pt idx="40">
                  <c:v>106.8</c:v>
                </c:pt>
                <c:pt idx="41">
                  <c:v>105.8</c:v>
                </c:pt>
                <c:pt idx="42">
                  <c:v>107.6</c:v>
                </c:pt>
                <c:pt idx="43">
                  <c:v>98.4</c:v>
                </c:pt>
                <c:pt idx="44">
                  <c:v>94.7</c:v>
                </c:pt>
                <c:pt idx="45">
                  <c:v>90.6</c:v>
                </c:pt>
                <c:pt idx="46">
                  <c:v>91.5</c:v>
                </c:pt>
                <c:pt idx="47">
                  <c:v>88.4</c:v>
                </c:pt>
                <c:pt idx="48">
                  <c:v>92</c:v>
                </c:pt>
                <c:pt idx="49">
                  <c:v>92.6</c:v>
                </c:pt>
                <c:pt idx="50">
                  <c:v>92.4</c:v>
                </c:pt>
                <c:pt idx="51">
                  <c:v>91.5</c:v>
                </c:pt>
                <c:pt idx="52">
                  <c:v>81.8</c:v>
                </c:pt>
                <c:pt idx="53">
                  <c:v>82.7</c:v>
                </c:pt>
                <c:pt idx="54">
                  <c:v>83.9</c:v>
                </c:pt>
                <c:pt idx="55">
                  <c:v>88.8</c:v>
                </c:pt>
                <c:pt idx="56">
                  <c:v>93</c:v>
                </c:pt>
                <c:pt idx="57">
                  <c:v>90.7</c:v>
                </c:pt>
                <c:pt idx="58">
                  <c:v>95.7</c:v>
                </c:pt>
                <c:pt idx="59">
                  <c:v>93</c:v>
                </c:pt>
                <c:pt idx="60">
                  <c:v>96.9</c:v>
                </c:pt>
                <c:pt idx="61">
                  <c:v>92.4</c:v>
                </c:pt>
                <c:pt idx="62">
                  <c:v>88.1</c:v>
                </c:pt>
                <c:pt idx="63">
                  <c:v>87.6</c:v>
                </c:pt>
                <c:pt idx="64">
                  <c:v>86.1</c:v>
                </c:pt>
                <c:pt idx="65">
                  <c:v>80.599999999999994</c:v>
                </c:pt>
                <c:pt idx="66">
                  <c:v>84.2</c:v>
                </c:pt>
                <c:pt idx="67">
                  <c:v>86.7</c:v>
                </c:pt>
                <c:pt idx="68">
                  <c:v>82.4</c:v>
                </c:pt>
                <c:pt idx="69">
                  <c:v>79.900000000000006</c:v>
                </c:pt>
                <c:pt idx="70">
                  <c:v>77.599999999999994</c:v>
                </c:pt>
                <c:pt idx="71">
                  <c:v>86</c:v>
                </c:pt>
                <c:pt idx="72">
                  <c:v>92.1</c:v>
                </c:pt>
                <c:pt idx="73">
                  <c:v>89.7</c:v>
                </c:pt>
                <c:pt idx="74">
                  <c:v>90.9</c:v>
                </c:pt>
                <c:pt idx="75">
                  <c:v>89.3</c:v>
                </c:pt>
                <c:pt idx="76">
                  <c:v>87.7</c:v>
                </c:pt>
                <c:pt idx="77">
                  <c:v>89.6</c:v>
                </c:pt>
                <c:pt idx="78">
                  <c:v>93.7</c:v>
                </c:pt>
                <c:pt idx="79">
                  <c:v>92.6</c:v>
                </c:pt>
                <c:pt idx="80">
                  <c:v>103.8</c:v>
                </c:pt>
                <c:pt idx="81">
                  <c:v>94.4</c:v>
                </c:pt>
                <c:pt idx="82">
                  <c:v>95.8</c:v>
                </c:pt>
                <c:pt idx="83">
                  <c:v>94.2</c:v>
                </c:pt>
                <c:pt idx="84">
                  <c:v>90.2</c:v>
                </c:pt>
                <c:pt idx="85">
                  <c:v>95.6</c:v>
                </c:pt>
                <c:pt idx="86">
                  <c:v>96.7</c:v>
                </c:pt>
                <c:pt idx="87">
                  <c:v>95.9</c:v>
                </c:pt>
                <c:pt idx="88">
                  <c:v>94.2</c:v>
                </c:pt>
                <c:pt idx="89">
                  <c:v>91.7</c:v>
                </c:pt>
                <c:pt idx="90">
                  <c:v>92.8</c:v>
                </c:pt>
                <c:pt idx="91">
                  <c:v>97.1</c:v>
                </c:pt>
                <c:pt idx="92">
                  <c:v>95.5</c:v>
                </c:pt>
                <c:pt idx="93">
                  <c:v>94.1</c:v>
                </c:pt>
                <c:pt idx="94">
                  <c:v>92.6</c:v>
                </c:pt>
                <c:pt idx="95">
                  <c:v>87.7</c:v>
                </c:pt>
                <c:pt idx="96">
                  <c:v>86.9</c:v>
                </c:pt>
                <c:pt idx="97">
                  <c:v>96</c:v>
                </c:pt>
                <c:pt idx="98">
                  <c:v>96.5</c:v>
                </c:pt>
                <c:pt idx="99">
                  <c:v>89.1</c:v>
                </c:pt>
                <c:pt idx="100">
                  <c:v>76.900000000000006</c:v>
                </c:pt>
                <c:pt idx="101">
                  <c:v>74.2</c:v>
                </c:pt>
                <c:pt idx="102">
                  <c:v>81.599999999999994</c:v>
                </c:pt>
                <c:pt idx="103">
                  <c:v>91.5</c:v>
                </c:pt>
                <c:pt idx="104">
                  <c:v>91.2</c:v>
                </c:pt>
                <c:pt idx="105">
                  <c:v>86.7</c:v>
                </c:pt>
                <c:pt idx="106">
                  <c:v>88.9</c:v>
                </c:pt>
                <c:pt idx="107">
                  <c:v>87.4</c:v>
                </c:pt>
                <c:pt idx="108">
                  <c:v>79.099999999999994</c:v>
                </c:pt>
                <c:pt idx="109">
                  <c:v>84.9</c:v>
                </c:pt>
                <c:pt idx="110">
                  <c:v>84.7</c:v>
                </c:pt>
                <c:pt idx="111">
                  <c:v>82</c:v>
                </c:pt>
                <c:pt idx="112">
                  <c:v>85.4</c:v>
                </c:pt>
                <c:pt idx="113">
                  <c:v>93.6</c:v>
                </c:pt>
                <c:pt idx="114">
                  <c:v>92.1</c:v>
                </c:pt>
                <c:pt idx="115">
                  <c:v>91.7</c:v>
                </c:pt>
                <c:pt idx="116">
                  <c:v>96.9</c:v>
                </c:pt>
                <c:pt idx="117">
                  <c:v>91.3</c:v>
                </c:pt>
                <c:pt idx="118">
                  <c:v>88.4</c:v>
                </c:pt>
                <c:pt idx="119">
                  <c:v>87.1</c:v>
                </c:pt>
                <c:pt idx="120">
                  <c:v>88.3</c:v>
                </c:pt>
                <c:pt idx="121">
                  <c:v>85.3</c:v>
                </c:pt>
                <c:pt idx="122">
                  <c:v>90.4</c:v>
                </c:pt>
                <c:pt idx="123">
                  <c:v>83.4</c:v>
                </c:pt>
                <c:pt idx="124">
                  <c:v>83.4</c:v>
                </c:pt>
                <c:pt idx="125">
                  <c:v>80.900000000000006</c:v>
                </c:pt>
                <c:pt idx="126">
                  <c:v>76.099999999999994</c:v>
                </c:pt>
                <c:pt idx="127">
                  <c:v>75.5</c:v>
                </c:pt>
                <c:pt idx="128">
                  <c:v>78.400000000000006</c:v>
                </c:pt>
                <c:pt idx="129">
                  <c:v>70.8</c:v>
                </c:pt>
                <c:pt idx="130">
                  <c:v>69.5</c:v>
                </c:pt>
                <c:pt idx="131">
                  <c:v>62.6</c:v>
                </c:pt>
                <c:pt idx="132">
                  <c:v>59.8</c:v>
                </c:pt>
                <c:pt idx="133">
                  <c:v>56.4</c:v>
                </c:pt>
                <c:pt idx="134">
                  <c:v>61.2</c:v>
                </c:pt>
                <c:pt idx="135">
                  <c:v>63</c:v>
                </c:pt>
                <c:pt idx="136">
                  <c:v>70.3</c:v>
                </c:pt>
                <c:pt idx="137">
                  <c:v>57.6</c:v>
                </c:pt>
                <c:pt idx="138">
                  <c:v>55.3</c:v>
                </c:pt>
                <c:pt idx="139">
                  <c:v>60.1</c:v>
                </c:pt>
                <c:pt idx="140">
                  <c:v>61.2</c:v>
                </c:pt>
                <c:pt idx="141">
                  <c:v>56.3</c:v>
                </c:pt>
                <c:pt idx="142">
                  <c:v>57.3</c:v>
                </c:pt>
                <c:pt idx="143">
                  <c:v>65.099999999999994</c:v>
                </c:pt>
                <c:pt idx="144">
                  <c:v>68.7</c:v>
                </c:pt>
                <c:pt idx="145">
                  <c:v>70.8</c:v>
                </c:pt>
                <c:pt idx="146">
                  <c:v>66</c:v>
                </c:pt>
                <c:pt idx="147">
                  <c:v>65.7</c:v>
                </c:pt>
                <c:pt idx="148">
                  <c:v>73.5</c:v>
                </c:pt>
                <c:pt idx="149">
                  <c:v>70.599999999999994</c:v>
                </c:pt>
                <c:pt idx="150">
                  <c:v>67.400000000000006</c:v>
                </c:pt>
                <c:pt idx="151">
                  <c:v>72.5</c:v>
                </c:pt>
                <c:pt idx="152">
                  <c:v>74.400000000000006</c:v>
                </c:pt>
                <c:pt idx="153">
                  <c:v>73.599999999999994</c:v>
                </c:pt>
                <c:pt idx="154">
                  <c:v>73.599999999999994</c:v>
                </c:pt>
                <c:pt idx="155">
                  <c:v>72.2</c:v>
                </c:pt>
                <c:pt idx="156">
                  <c:v>73.599999999999994</c:v>
                </c:pt>
                <c:pt idx="157">
                  <c:v>76</c:v>
                </c:pt>
                <c:pt idx="158">
                  <c:v>67.8</c:v>
                </c:pt>
                <c:pt idx="159">
                  <c:v>68.900000000000006</c:v>
                </c:pt>
                <c:pt idx="160">
                  <c:v>68.2</c:v>
                </c:pt>
                <c:pt idx="161">
                  <c:v>67.7</c:v>
                </c:pt>
                <c:pt idx="162">
                  <c:v>71.599999999999994</c:v>
                </c:pt>
                <c:pt idx="163">
                  <c:v>74.5</c:v>
                </c:pt>
                <c:pt idx="164">
                  <c:v>74.2</c:v>
                </c:pt>
                <c:pt idx="165">
                  <c:v>77.5</c:v>
                </c:pt>
                <c:pt idx="166">
                  <c:v>67.5</c:v>
                </c:pt>
                <c:pt idx="167">
                  <c:v>69.8</c:v>
                </c:pt>
                <c:pt idx="168">
                  <c:v>74.3</c:v>
                </c:pt>
                <c:pt idx="169">
                  <c:v>71.5</c:v>
                </c:pt>
                <c:pt idx="170">
                  <c:v>63.7</c:v>
                </c:pt>
                <c:pt idx="171">
                  <c:v>55.8</c:v>
                </c:pt>
                <c:pt idx="172">
                  <c:v>59.5</c:v>
                </c:pt>
                <c:pt idx="173">
                  <c:v>60.8</c:v>
                </c:pt>
                <c:pt idx="174">
                  <c:v>63.7</c:v>
                </c:pt>
                <c:pt idx="175">
                  <c:v>69.900000000000006</c:v>
                </c:pt>
                <c:pt idx="176">
                  <c:v>75</c:v>
                </c:pt>
                <c:pt idx="177">
                  <c:v>75.3</c:v>
                </c:pt>
                <c:pt idx="178">
                  <c:v>76.2</c:v>
                </c:pt>
                <c:pt idx="179">
                  <c:v>76.400000000000006</c:v>
                </c:pt>
                <c:pt idx="180">
                  <c:v>79.3</c:v>
                </c:pt>
                <c:pt idx="181">
                  <c:v>73.2</c:v>
                </c:pt>
                <c:pt idx="182">
                  <c:v>72.3</c:v>
                </c:pt>
                <c:pt idx="183">
                  <c:v>74.3</c:v>
                </c:pt>
                <c:pt idx="184">
                  <c:v>78.3</c:v>
                </c:pt>
                <c:pt idx="185">
                  <c:v>82.6</c:v>
                </c:pt>
                <c:pt idx="186">
                  <c:v>82.7</c:v>
                </c:pt>
                <c:pt idx="187">
                  <c:v>72.900000000000006</c:v>
                </c:pt>
                <c:pt idx="188">
                  <c:v>73.8</c:v>
                </c:pt>
                <c:pt idx="189">
                  <c:v>77.599999999999994</c:v>
                </c:pt>
                <c:pt idx="190">
                  <c:v>78.599999999999994</c:v>
                </c:pt>
                <c:pt idx="191">
                  <c:v>76.400000000000006</c:v>
                </c:pt>
                <c:pt idx="192">
                  <c:v>84.5</c:v>
                </c:pt>
                <c:pt idx="193">
                  <c:v>84.1</c:v>
                </c:pt>
                <c:pt idx="194">
                  <c:v>85.1</c:v>
                </c:pt>
                <c:pt idx="195">
                  <c:v>82.1</c:v>
                </c:pt>
                <c:pt idx="196">
                  <c:v>77.5</c:v>
                </c:pt>
                <c:pt idx="197">
                  <c:v>73.2</c:v>
                </c:pt>
                <c:pt idx="198">
                  <c:v>75.099999999999994</c:v>
                </c:pt>
                <c:pt idx="199">
                  <c:v>82.5</c:v>
                </c:pt>
                <c:pt idx="200">
                  <c:v>81.2</c:v>
                </c:pt>
                <c:pt idx="201">
                  <c:v>81.599999999999994</c:v>
                </c:pt>
                <c:pt idx="202">
                  <c:v>80</c:v>
                </c:pt>
                <c:pt idx="203">
                  <c:v>84.1</c:v>
                </c:pt>
                <c:pt idx="204">
                  <c:v>81.900000000000006</c:v>
                </c:pt>
                <c:pt idx="205">
                  <c:v>82.5</c:v>
                </c:pt>
                <c:pt idx="206">
                  <c:v>81.8</c:v>
                </c:pt>
                <c:pt idx="207">
                  <c:v>82.5</c:v>
                </c:pt>
                <c:pt idx="208">
                  <c:v>84.6</c:v>
                </c:pt>
                <c:pt idx="209">
                  <c:v>86.9</c:v>
                </c:pt>
                <c:pt idx="210">
                  <c:v>88.8</c:v>
                </c:pt>
                <c:pt idx="211">
                  <c:v>93.6</c:v>
                </c:pt>
                <c:pt idx="212">
                  <c:v>98.1</c:v>
                </c:pt>
                <c:pt idx="213">
                  <c:v>95.4</c:v>
                </c:pt>
                <c:pt idx="214">
                  <c:v>93</c:v>
                </c:pt>
                <c:pt idx="215">
                  <c:v>95.9</c:v>
                </c:pt>
                <c:pt idx="216">
                  <c:v>90.7</c:v>
                </c:pt>
                <c:pt idx="217">
                  <c:v>96.1</c:v>
                </c:pt>
                <c:pt idx="218">
                  <c:v>93.1</c:v>
                </c:pt>
                <c:pt idx="219">
                  <c:v>91.9</c:v>
                </c:pt>
                <c:pt idx="220">
                  <c:v>87.2</c:v>
                </c:pt>
                <c:pt idx="221">
                  <c:v>90</c:v>
                </c:pt>
                <c:pt idx="222">
                  <c:v>91.3</c:v>
                </c:pt>
                <c:pt idx="223">
                  <c:v>92.6</c:v>
                </c:pt>
                <c:pt idx="224">
                  <c:v>92</c:v>
                </c:pt>
                <c:pt idx="225">
                  <c:v>91.7</c:v>
                </c:pt>
                <c:pt idx="226">
                  <c:v>91</c:v>
                </c:pt>
                <c:pt idx="227">
                  <c:v>89</c:v>
                </c:pt>
                <c:pt idx="228">
                  <c:v>94.7</c:v>
                </c:pt>
                <c:pt idx="229">
                  <c:v>93.5</c:v>
                </c:pt>
                <c:pt idx="230">
                  <c:v>90</c:v>
                </c:pt>
                <c:pt idx="231">
                  <c:v>89.8</c:v>
                </c:pt>
                <c:pt idx="232">
                  <c:v>91.2</c:v>
                </c:pt>
                <c:pt idx="233">
                  <c:v>87.2</c:v>
                </c:pt>
                <c:pt idx="234">
                  <c:v>93.8</c:v>
                </c:pt>
                <c:pt idx="235">
                  <c:v>98.2</c:v>
                </c:pt>
                <c:pt idx="236">
                  <c:v>98.5</c:v>
                </c:pt>
                <c:pt idx="237">
                  <c:v>96.3</c:v>
                </c:pt>
                <c:pt idx="238">
                  <c:v>96.9</c:v>
                </c:pt>
                <c:pt idx="239">
                  <c:v>97</c:v>
                </c:pt>
                <c:pt idx="240">
                  <c:v>97.1</c:v>
                </c:pt>
                <c:pt idx="241">
                  <c:v>95.1</c:v>
                </c:pt>
                <c:pt idx="242">
                  <c:v>93.4</c:v>
                </c:pt>
                <c:pt idx="243">
                  <c:v>96.8</c:v>
                </c:pt>
                <c:pt idx="244">
                  <c:v>95.1</c:v>
                </c:pt>
                <c:pt idx="245">
                  <c:v>100.7</c:v>
                </c:pt>
                <c:pt idx="246">
                  <c:v>98.5</c:v>
                </c:pt>
                <c:pt idx="247">
                  <c:v>95.9</c:v>
                </c:pt>
                <c:pt idx="248">
                  <c:v>95.7</c:v>
                </c:pt>
                <c:pt idx="249">
                  <c:v>99.7</c:v>
                </c:pt>
                <c:pt idx="250">
                  <c:v>101.4</c:v>
                </c:pt>
                <c:pt idx="251">
                  <c:v>98.8</c:v>
                </c:pt>
                <c:pt idx="252">
                  <c:v>98</c:v>
                </c:pt>
                <c:pt idx="253">
                  <c:v>98.2</c:v>
                </c:pt>
                <c:pt idx="254">
                  <c:v>97.9</c:v>
                </c:pt>
                <c:pt idx="255">
                  <c:v>96.2</c:v>
                </c:pt>
                <c:pt idx="256">
                  <c:v>100.1</c:v>
                </c:pt>
                <c:pt idx="257">
                  <c:v>98.6</c:v>
                </c:pt>
                <c:pt idx="258">
                  <c:v>97.5</c:v>
                </c:pt>
                <c:pt idx="259">
                  <c:v>98.3</c:v>
                </c:pt>
                <c:pt idx="260">
                  <c:v>91.2</c:v>
                </c:pt>
                <c:pt idx="261">
                  <c:v>93.8</c:v>
                </c:pt>
                <c:pt idx="262">
                  <c:v>98.4</c:v>
                </c:pt>
                <c:pt idx="263">
                  <c:v>97.2</c:v>
                </c:pt>
                <c:pt idx="264">
                  <c:v>100</c:v>
                </c:pt>
                <c:pt idx="265">
                  <c:v>98.2</c:v>
                </c:pt>
                <c:pt idx="266">
                  <c:v>98.4</c:v>
                </c:pt>
                <c:pt idx="267">
                  <c:v>89.8</c:v>
                </c:pt>
                <c:pt idx="268">
                  <c:v>93.2</c:v>
                </c:pt>
                <c:pt idx="269">
                  <c:v>95.5</c:v>
                </c:pt>
                <c:pt idx="270">
                  <c:v>96.8</c:v>
                </c:pt>
                <c:pt idx="271">
                  <c:v>99.3</c:v>
                </c:pt>
                <c:pt idx="272">
                  <c:v>99.8</c:v>
                </c:pt>
                <c:pt idx="273">
                  <c:v>101</c:v>
                </c:pt>
                <c:pt idx="274">
                  <c:v>89.1</c:v>
                </c:pt>
                <c:pt idx="275">
                  <c:v>71</c:v>
                </c:pt>
              </c:numCache>
            </c:numRef>
          </c:val>
          <c:smooth val="0"/>
          <c:extLst>
            <c:ext xmlns:c16="http://schemas.microsoft.com/office/drawing/2014/chart" uri="{C3380CC4-5D6E-409C-BE32-E72D297353CC}">
              <c16:uniqueId val="{00000000-0383-408C-A1F6-EA2B097E06A4}"/>
            </c:ext>
          </c:extLst>
        </c:ser>
        <c:dLbls>
          <c:showLegendKey val="0"/>
          <c:showVal val="0"/>
          <c:showCatName val="0"/>
          <c:showSerName val="0"/>
          <c:showPercent val="0"/>
          <c:showBubbleSize val="0"/>
        </c:dLbls>
        <c:smooth val="0"/>
        <c:axId val="479284608"/>
        <c:axId val="342455424"/>
      </c:lineChart>
      <c:dateAx>
        <c:axId val="479284608"/>
        <c:scaling>
          <c:orientation val="minMax"/>
        </c:scaling>
        <c:delete val="0"/>
        <c:axPos val="b"/>
        <c:numFmt formatCode="[$-409]mmm\-yy;@" sourceLinked="0"/>
        <c:majorTickMark val="out"/>
        <c:minorTickMark val="none"/>
        <c:tickLblPos val="nextTo"/>
        <c:txPr>
          <a:bodyPr/>
          <a:lstStyle/>
          <a:p>
            <a:pPr>
              <a:defRPr b="1">
                <a:solidFill>
                  <a:srgbClr val="002060"/>
                </a:solidFill>
              </a:defRPr>
            </a:pPr>
            <a:endParaRPr lang="en-US"/>
          </a:p>
        </c:txPr>
        <c:crossAx val="342455424"/>
        <c:crosses val="autoZero"/>
        <c:auto val="1"/>
        <c:lblOffset val="100"/>
        <c:baseTimeUnit val="months"/>
        <c:majorUnit val="12"/>
        <c:majorTimeUnit val="months"/>
      </c:dateAx>
      <c:valAx>
        <c:axId val="342455424"/>
        <c:scaling>
          <c:orientation val="minMax"/>
          <c:max val="120"/>
          <c:min val="50"/>
        </c:scaling>
        <c:delete val="0"/>
        <c:axPos val="l"/>
        <c:majorGridlines/>
        <c:numFmt formatCode="General" sourceLinked="1"/>
        <c:majorTickMark val="out"/>
        <c:minorTickMark val="none"/>
        <c:tickLblPos val="nextTo"/>
        <c:txPr>
          <a:bodyPr/>
          <a:lstStyle/>
          <a:p>
            <a:pPr>
              <a:defRPr b="1">
                <a:solidFill>
                  <a:srgbClr val="002060"/>
                </a:solidFill>
              </a:defRPr>
            </a:pPr>
            <a:endParaRPr lang="en-US"/>
          </a:p>
        </c:txPr>
        <c:crossAx val="479284608"/>
        <c:crosses val="autoZero"/>
        <c:crossBetween val="between"/>
        <c:majorUnit val="10"/>
        <c:minorUnit val="2"/>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BD382-747B-46A8-866B-9D65E97B733D}" type="doc">
      <dgm:prSet loTypeId="urn:microsoft.com/office/officeart/2005/8/layout/process2" loCatId="process" qsTypeId="urn:microsoft.com/office/officeart/2005/8/quickstyle/simple1" qsCatId="simple" csTypeId="urn:microsoft.com/office/officeart/2005/8/colors/accent1_2" csCatId="accent1" phldr="1"/>
      <dgm:spPr/>
    </dgm:pt>
    <dgm:pt modelId="{5E4A3656-8E50-4EC1-BE34-070E442638EA}">
      <dgm:prSet phldrT="[Text]"/>
      <dgm:spPr/>
      <dgm:t>
        <a:bodyPr/>
        <a:lstStyle/>
        <a:p>
          <a:r>
            <a:rPr lang="en-US" dirty="0"/>
            <a:t>Congress</a:t>
          </a:r>
        </a:p>
      </dgm:t>
    </dgm:pt>
    <dgm:pt modelId="{E38A17BB-E572-4785-88AB-37B5319CCDC6}" type="parTrans" cxnId="{3D1EEFAF-3C58-48F3-B19B-66BECA0D2808}">
      <dgm:prSet/>
      <dgm:spPr/>
      <dgm:t>
        <a:bodyPr/>
        <a:lstStyle/>
        <a:p>
          <a:endParaRPr lang="en-US"/>
        </a:p>
      </dgm:t>
    </dgm:pt>
    <dgm:pt modelId="{3F9BD80C-3148-4C8C-993B-D7B3D73E2AA6}" type="sibTrans" cxnId="{3D1EEFAF-3C58-48F3-B19B-66BECA0D2808}">
      <dgm:prSet/>
      <dgm:spPr/>
      <dgm:t>
        <a:bodyPr/>
        <a:lstStyle/>
        <a:p>
          <a:endParaRPr lang="en-US"/>
        </a:p>
      </dgm:t>
    </dgm:pt>
    <dgm:pt modelId="{CF6ECC66-2038-43AB-B169-DB3826C3CFFF}">
      <dgm:prSet phldrT="[Text]"/>
      <dgm:spPr/>
      <dgm:t>
        <a:bodyPr/>
        <a:lstStyle/>
        <a:p>
          <a:r>
            <a:rPr lang="en-US" dirty="0"/>
            <a:t>Treasury</a:t>
          </a:r>
        </a:p>
      </dgm:t>
    </dgm:pt>
    <dgm:pt modelId="{EC14703F-10B2-4F47-851D-6681035C510C}" type="parTrans" cxnId="{E199B48A-E662-4CA8-B749-F86571103188}">
      <dgm:prSet/>
      <dgm:spPr/>
      <dgm:t>
        <a:bodyPr/>
        <a:lstStyle/>
        <a:p>
          <a:endParaRPr lang="en-US"/>
        </a:p>
      </dgm:t>
    </dgm:pt>
    <dgm:pt modelId="{212FBF57-31F2-45A8-9469-E8631413DBA3}" type="sibTrans" cxnId="{E199B48A-E662-4CA8-B749-F86571103188}">
      <dgm:prSet/>
      <dgm:spPr/>
      <dgm:t>
        <a:bodyPr/>
        <a:lstStyle/>
        <a:p>
          <a:endParaRPr lang="en-US"/>
        </a:p>
      </dgm:t>
    </dgm:pt>
    <dgm:pt modelId="{39FE28F1-9D3F-44B4-B6E5-E627703A957D}">
      <dgm:prSet phldrT="[Text]"/>
      <dgm:spPr/>
      <dgm:t>
        <a:bodyPr/>
        <a:lstStyle/>
        <a:p>
          <a:r>
            <a:rPr lang="en-US" dirty="0"/>
            <a:t>SBA</a:t>
          </a:r>
        </a:p>
      </dgm:t>
    </dgm:pt>
    <dgm:pt modelId="{1AAD1BCF-A2A1-4785-8C75-254D79EFA3CA}" type="parTrans" cxnId="{5B33C648-0C93-49BE-B3E5-55767CF14F3D}">
      <dgm:prSet/>
      <dgm:spPr/>
      <dgm:t>
        <a:bodyPr/>
        <a:lstStyle/>
        <a:p>
          <a:endParaRPr lang="en-US"/>
        </a:p>
      </dgm:t>
    </dgm:pt>
    <dgm:pt modelId="{1A0DE29E-733F-445B-9F06-6E6CC1CC3EC8}" type="sibTrans" cxnId="{5B33C648-0C93-49BE-B3E5-55767CF14F3D}">
      <dgm:prSet/>
      <dgm:spPr/>
      <dgm:t>
        <a:bodyPr/>
        <a:lstStyle/>
        <a:p>
          <a:endParaRPr lang="en-US"/>
        </a:p>
      </dgm:t>
    </dgm:pt>
    <dgm:pt modelId="{54FF312A-530D-4089-8C34-61FB1D940E96}">
      <dgm:prSet phldrT="[Text]"/>
      <dgm:spPr/>
      <dgm:t>
        <a:bodyPr/>
        <a:lstStyle/>
        <a:p>
          <a:r>
            <a:rPr lang="en-US" dirty="0"/>
            <a:t>Bank</a:t>
          </a:r>
        </a:p>
      </dgm:t>
    </dgm:pt>
    <dgm:pt modelId="{C1347D8D-D97D-4254-8246-482914418050}" type="parTrans" cxnId="{CF9404CB-EE4A-47A1-8D36-BD5360CE943F}">
      <dgm:prSet/>
      <dgm:spPr/>
      <dgm:t>
        <a:bodyPr/>
        <a:lstStyle/>
        <a:p>
          <a:endParaRPr lang="en-US"/>
        </a:p>
      </dgm:t>
    </dgm:pt>
    <dgm:pt modelId="{35D7C2E2-A3A5-49E9-B002-C67AC90C44D3}" type="sibTrans" cxnId="{CF9404CB-EE4A-47A1-8D36-BD5360CE943F}">
      <dgm:prSet/>
      <dgm:spPr/>
      <dgm:t>
        <a:bodyPr/>
        <a:lstStyle/>
        <a:p>
          <a:endParaRPr lang="en-US"/>
        </a:p>
      </dgm:t>
    </dgm:pt>
    <dgm:pt modelId="{063E0BEB-09FC-4842-AF71-3ECA20EBF8E9}" type="pres">
      <dgm:prSet presAssocID="{9EABD382-747B-46A8-866B-9D65E97B733D}" presName="linearFlow" presStyleCnt="0">
        <dgm:presLayoutVars>
          <dgm:resizeHandles val="exact"/>
        </dgm:presLayoutVars>
      </dgm:prSet>
      <dgm:spPr/>
    </dgm:pt>
    <dgm:pt modelId="{5A22BB6E-4DAD-4BBB-B618-B2402427B94C}" type="pres">
      <dgm:prSet presAssocID="{5E4A3656-8E50-4EC1-BE34-070E442638EA}" presName="node" presStyleLbl="node1" presStyleIdx="0" presStyleCnt="4">
        <dgm:presLayoutVars>
          <dgm:bulletEnabled val="1"/>
        </dgm:presLayoutVars>
      </dgm:prSet>
      <dgm:spPr/>
    </dgm:pt>
    <dgm:pt modelId="{AC56A12F-6A9F-44A8-ADDA-4D2CBBE300DE}" type="pres">
      <dgm:prSet presAssocID="{3F9BD80C-3148-4C8C-993B-D7B3D73E2AA6}" presName="sibTrans" presStyleLbl="sibTrans2D1" presStyleIdx="0" presStyleCnt="3"/>
      <dgm:spPr/>
    </dgm:pt>
    <dgm:pt modelId="{937D3D26-2CC1-4782-A6E5-02A16358C332}" type="pres">
      <dgm:prSet presAssocID="{3F9BD80C-3148-4C8C-993B-D7B3D73E2AA6}" presName="connectorText" presStyleLbl="sibTrans2D1" presStyleIdx="0" presStyleCnt="3"/>
      <dgm:spPr/>
    </dgm:pt>
    <dgm:pt modelId="{15768FDC-45F9-4A3C-B31C-667F19B2DA50}" type="pres">
      <dgm:prSet presAssocID="{CF6ECC66-2038-43AB-B169-DB3826C3CFFF}" presName="node" presStyleLbl="node1" presStyleIdx="1" presStyleCnt="4">
        <dgm:presLayoutVars>
          <dgm:bulletEnabled val="1"/>
        </dgm:presLayoutVars>
      </dgm:prSet>
      <dgm:spPr/>
    </dgm:pt>
    <dgm:pt modelId="{5D3401A1-B722-4CF3-98E3-91AA4205BCC2}" type="pres">
      <dgm:prSet presAssocID="{212FBF57-31F2-45A8-9469-E8631413DBA3}" presName="sibTrans" presStyleLbl="sibTrans2D1" presStyleIdx="1" presStyleCnt="3"/>
      <dgm:spPr/>
    </dgm:pt>
    <dgm:pt modelId="{1C473614-0516-4705-B19B-3E8745A57464}" type="pres">
      <dgm:prSet presAssocID="{212FBF57-31F2-45A8-9469-E8631413DBA3}" presName="connectorText" presStyleLbl="sibTrans2D1" presStyleIdx="1" presStyleCnt="3"/>
      <dgm:spPr/>
    </dgm:pt>
    <dgm:pt modelId="{60F53542-B1C4-4384-8BD2-2A8387B7FDE3}" type="pres">
      <dgm:prSet presAssocID="{39FE28F1-9D3F-44B4-B6E5-E627703A957D}" presName="node" presStyleLbl="node1" presStyleIdx="2" presStyleCnt="4">
        <dgm:presLayoutVars>
          <dgm:bulletEnabled val="1"/>
        </dgm:presLayoutVars>
      </dgm:prSet>
      <dgm:spPr/>
    </dgm:pt>
    <dgm:pt modelId="{FA8328BA-BA3C-46AA-AF1B-D50BD9CE2835}" type="pres">
      <dgm:prSet presAssocID="{1A0DE29E-733F-445B-9F06-6E6CC1CC3EC8}" presName="sibTrans" presStyleLbl="sibTrans2D1" presStyleIdx="2" presStyleCnt="3"/>
      <dgm:spPr/>
    </dgm:pt>
    <dgm:pt modelId="{63E5B760-7523-453C-97ED-83253B904164}" type="pres">
      <dgm:prSet presAssocID="{1A0DE29E-733F-445B-9F06-6E6CC1CC3EC8}" presName="connectorText" presStyleLbl="sibTrans2D1" presStyleIdx="2" presStyleCnt="3"/>
      <dgm:spPr/>
    </dgm:pt>
    <dgm:pt modelId="{334B542D-9A27-4FC9-94FA-4421618A5A41}" type="pres">
      <dgm:prSet presAssocID="{54FF312A-530D-4089-8C34-61FB1D940E96}" presName="node" presStyleLbl="node1" presStyleIdx="3" presStyleCnt="4">
        <dgm:presLayoutVars>
          <dgm:bulletEnabled val="1"/>
        </dgm:presLayoutVars>
      </dgm:prSet>
      <dgm:spPr/>
    </dgm:pt>
  </dgm:ptLst>
  <dgm:cxnLst>
    <dgm:cxn modelId="{5B33C648-0C93-49BE-B3E5-55767CF14F3D}" srcId="{9EABD382-747B-46A8-866B-9D65E97B733D}" destId="{39FE28F1-9D3F-44B4-B6E5-E627703A957D}" srcOrd="2" destOrd="0" parTransId="{1AAD1BCF-A2A1-4785-8C75-254D79EFA3CA}" sibTransId="{1A0DE29E-733F-445B-9F06-6E6CC1CC3EC8}"/>
    <dgm:cxn modelId="{06822E6E-836B-43CF-9F81-AC29447BA28D}" type="presOf" srcId="{3F9BD80C-3148-4C8C-993B-D7B3D73E2AA6}" destId="{AC56A12F-6A9F-44A8-ADDA-4D2CBBE300DE}" srcOrd="0" destOrd="0" presId="urn:microsoft.com/office/officeart/2005/8/layout/process2"/>
    <dgm:cxn modelId="{516A2A43-DAEA-4527-8B67-D402641668B5}" type="presOf" srcId="{9EABD382-747B-46A8-866B-9D65E97B733D}" destId="{063E0BEB-09FC-4842-AF71-3ECA20EBF8E9}" srcOrd="0" destOrd="0" presId="urn:microsoft.com/office/officeart/2005/8/layout/process2"/>
    <dgm:cxn modelId="{61E378BA-CCFA-4B10-94E7-979E07FCF76B}" type="presOf" srcId="{5E4A3656-8E50-4EC1-BE34-070E442638EA}" destId="{5A22BB6E-4DAD-4BBB-B618-B2402427B94C}" srcOrd="0" destOrd="0" presId="urn:microsoft.com/office/officeart/2005/8/layout/process2"/>
    <dgm:cxn modelId="{AF4B5203-4809-41F2-AD47-CEFC52425120}" type="presOf" srcId="{54FF312A-530D-4089-8C34-61FB1D940E96}" destId="{334B542D-9A27-4FC9-94FA-4421618A5A41}" srcOrd="0" destOrd="0" presId="urn:microsoft.com/office/officeart/2005/8/layout/process2"/>
    <dgm:cxn modelId="{9141CF1E-90C5-47D8-992A-82E4CA8D40F4}" type="presOf" srcId="{1A0DE29E-733F-445B-9F06-6E6CC1CC3EC8}" destId="{FA8328BA-BA3C-46AA-AF1B-D50BD9CE2835}" srcOrd="0" destOrd="0" presId="urn:microsoft.com/office/officeart/2005/8/layout/process2"/>
    <dgm:cxn modelId="{71F3E2CA-6EB6-4BF5-8AD1-4EF796C3F381}" type="presOf" srcId="{212FBF57-31F2-45A8-9469-E8631413DBA3}" destId="{5D3401A1-B722-4CF3-98E3-91AA4205BCC2}" srcOrd="0" destOrd="0" presId="urn:microsoft.com/office/officeart/2005/8/layout/process2"/>
    <dgm:cxn modelId="{CF9404CB-EE4A-47A1-8D36-BD5360CE943F}" srcId="{9EABD382-747B-46A8-866B-9D65E97B733D}" destId="{54FF312A-530D-4089-8C34-61FB1D940E96}" srcOrd="3" destOrd="0" parTransId="{C1347D8D-D97D-4254-8246-482914418050}" sibTransId="{35D7C2E2-A3A5-49E9-B002-C67AC90C44D3}"/>
    <dgm:cxn modelId="{3D1EEFAF-3C58-48F3-B19B-66BECA0D2808}" srcId="{9EABD382-747B-46A8-866B-9D65E97B733D}" destId="{5E4A3656-8E50-4EC1-BE34-070E442638EA}" srcOrd="0" destOrd="0" parTransId="{E38A17BB-E572-4785-88AB-37B5319CCDC6}" sibTransId="{3F9BD80C-3148-4C8C-993B-D7B3D73E2AA6}"/>
    <dgm:cxn modelId="{E199B48A-E662-4CA8-B749-F86571103188}" srcId="{9EABD382-747B-46A8-866B-9D65E97B733D}" destId="{CF6ECC66-2038-43AB-B169-DB3826C3CFFF}" srcOrd="1" destOrd="0" parTransId="{EC14703F-10B2-4F47-851D-6681035C510C}" sibTransId="{212FBF57-31F2-45A8-9469-E8631413DBA3}"/>
    <dgm:cxn modelId="{3A4DB06D-4F2C-4203-A97D-A78AAA6D3CE6}" type="presOf" srcId="{1A0DE29E-733F-445B-9F06-6E6CC1CC3EC8}" destId="{63E5B760-7523-453C-97ED-83253B904164}" srcOrd="1" destOrd="0" presId="urn:microsoft.com/office/officeart/2005/8/layout/process2"/>
    <dgm:cxn modelId="{B9CBA701-EF85-46FB-B62D-1F6DA2A1104B}" type="presOf" srcId="{39FE28F1-9D3F-44B4-B6E5-E627703A957D}" destId="{60F53542-B1C4-4384-8BD2-2A8387B7FDE3}" srcOrd="0" destOrd="0" presId="urn:microsoft.com/office/officeart/2005/8/layout/process2"/>
    <dgm:cxn modelId="{09B50C88-9CCC-4271-BD29-A73FB87E4CC5}" type="presOf" srcId="{212FBF57-31F2-45A8-9469-E8631413DBA3}" destId="{1C473614-0516-4705-B19B-3E8745A57464}" srcOrd="1" destOrd="0" presId="urn:microsoft.com/office/officeart/2005/8/layout/process2"/>
    <dgm:cxn modelId="{94A20728-45F4-4677-8E0F-0B68AC8BDD02}" type="presOf" srcId="{3F9BD80C-3148-4C8C-993B-D7B3D73E2AA6}" destId="{937D3D26-2CC1-4782-A6E5-02A16358C332}" srcOrd="1" destOrd="0" presId="urn:microsoft.com/office/officeart/2005/8/layout/process2"/>
    <dgm:cxn modelId="{6A0E5E72-5710-409F-9C33-EBBFE2B3822B}" type="presOf" srcId="{CF6ECC66-2038-43AB-B169-DB3826C3CFFF}" destId="{15768FDC-45F9-4A3C-B31C-667F19B2DA50}" srcOrd="0" destOrd="0" presId="urn:microsoft.com/office/officeart/2005/8/layout/process2"/>
    <dgm:cxn modelId="{3DBE0E8B-3760-4F20-9BBB-685B02DD539E}" type="presParOf" srcId="{063E0BEB-09FC-4842-AF71-3ECA20EBF8E9}" destId="{5A22BB6E-4DAD-4BBB-B618-B2402427B94C}" srcOrd="0" destOrd="0" presId="urn:microsoft.com/office/officeart/2005/8/layout/process2"/>
    <dgm:cxn modelId="{C9BE5EE8-575F-4274-B6E4-0E85D79EA84B}" type="presParOf" srcId="{063E0BEB-09FC-4842-AF71-3ECA20EBF8E9}" destId="{AC56A12F-6A9F-44A8-ADDA-4D2CBBE300DE}" srcOrd="1" destOrd="0" presId="urn:microsoft.com/office/officeart/2005/8/layout/process2"/>
    <dgm:cxn modelId="{5D039BF4-B7C8-47B1-86B8-8BAD7E8B9796}" type="presParOf" srcId="{AC56A12F-6A9F-44A8-ADDA-4D2CBBE300DE}" destId="{937D3D26-2CC1-4782-A6E5-02A16358C332}" srcOrd="0" destOrd="0" presId="urn:microsoft.com/office/officeart/2005/8/layout/process2"/>
    <dgm:cxn modelId="{075476D6-2FF4-4D04-8E4B-18EFC5C3ACE0}" type="presParOf" srcId="{063E0BEB-09FC-4842-AF71-3ECA20EBF8E9}" destId="{15768FDC-45F9-4A3C-B31C-667F19B2DA50}" srcOrd="2" destOrd="0" presId="urn:microsoft.com/office/officeart/2005/8/layout/process2"/>
    <dgm:cxn modelId="{150F33C2-4EEA-4628-A358-4EECF5E0A488}" type="presParOf" srcId="{063E0BEB-09FC-4842-AF71-3ECA20EBF8E9}" destId="{5D3401A1-B722-4CF3-98E3-91AA4205BCC2}" srcOrd="3" destOrd="0" presId="urn:microsoft.com/office/officeart/2005/8/layout/process2"/>
    <dgm:cxn modelId="{AF994FA7-F606-4B73-B4D9-D390D397F186}" type="presParOf" srcId="{5D3401A1-B722-4CF3-98E3-91AA4205BCC2}" destId="{1C473614-0516-4705-B19B-3E8745A57464}" srcOrd="0" destOrd="0" presId="urn:microsoft.com/office/officeart/2005/8/layout/process2"/>
    <dgm:cxn modelId="{591197C9-BC61-4359-97C3-EA66E0313897}" type="presParOf" srcId="{063E0BEB-09FC-4842-AF71-3ECA20EBF8E9}" destId="{60F53542-B1C4-4384-8BD2-2A8387B7FDE3}" srcOrd="4" destOrd="0" presId="urn:microsoft.com/office/officeart/2005/8/layout/process2"/>
    <dgm:cxn modelId="{1A34F385-C9A8-4309-A78E-135B6A92E7EA}" type="presParOf" srcId="{063E0BEB-09FC-4842-AF71-3ECA20EBF8E9}" destId="{FA8328BA-BA3C-46AA-AF1B-D50BD9CE2835}" srcOrd="5" destOrd="0" presId="urn:microsoft.com/office/officeart/2005/8/layout/process2"/>
    <dgm:cxn modelId="{311C6163-38BD-4EC0-B5C1-48E923FE1C5A}" type="presParOf" srcId="{FA8328BA-BA3C-46AA-AF1B-D50BD9CE2835}" destId="{63E5B760-7523-453C-97ED-83253B904164}" srcOrd="0" destOrd="0" presId="urn:microsoft.com/office/officeart/2005/8/layout/process2"/>
    <dgm:cxn modelId="{88781375-17C5-4BEC-A8F4-AA32462D095F}" type="presParOf" srcId="{063E0BEB-09FC-4842-AF71-3ECA20EBF8E9}" destId="{334B542D-9A27-4FC9-94FA-4421618A5A41}"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22BB6E-4DAD-4BBB-B618-B2402427B94C}">
      <dsp:nvSpPr>
        <dsp:cNvPr id="0" name=""/>
        <dsp:cNvSpPr/>
      </dsp:nvSpPr>
      <dsp:spPr>
        <a:xfrm>
          <a:off x="4365580" y="2664"/>
          <a:ext cx="1784438" cy="9913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Congress</a:t>
          </a:r>
        </a:p>
      </dsp:txBody>
      <dsp:txXfrm>
        <a:off x="4394616" y="31700"/>
        <a:ext cx="1726366" cy="933282"/>
      </dsp:txXfrm>
    </dsp:sp>
    <dsp:sp modelId="{AC56A12F-6A9F-44A8-ADDA-4D2CBBE300DE}">
      <dsp:nvSpPr>
        <dsp:cNvPr id="0" name=""/>
        <dsp:cNvSpPr/>
      </dsp:nvSpPr>
      <dsp:spPr>
        <a:xfrm rot="5400000">
          <a:off x="5071921" y="1018803"/>
          <a:ext cx="371757" cy="4461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5123968" y="1055979"/>
        <a:ext cx="267665" cy="260230"/>
      </dsp:txXfrm>
    </dsp:sp>
    <dsp:sp modelId="{15768FDC-45F9-4A3C-B31C-667F19B2DA50}">
      <dsp:nvSpPr>
        <dsp:cNvPr id="0" name=""/>
        <dsp:cNvSpPr/>
      </dsp:nvSpPr>
      <dsp:spPr>
        <a:xfrm>
          <a:off x="4365580" y="1489696"/>
          <a:ext cx="1784438" cy="9913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Treasury</a:t>
          </a:r>
        </a:p>
      </dsp:txBody>
      <dsp:txXfrm>
        <a:off x="4394616" y="1518732"/>
        <a:ext cx="1726366" cy="933282"/>
      </dsp:txXfrm>
    </dsp:sp>
    <dsp:sp modelId="{5D3401A1-B722-4CF3-98E3-91AA4205BCC2}">
      <dsp:nvSpPr>
        <dsp:cNvPr id="0" name=""/>
        <dsp:cNvSpPr/>
      </dsp:nvSpPr>
      <dsp:spPr>
        <a:xfrm rot="5400000">
          <a:off x="5071921" y="2505835"/>
          <a:ext cx="371757" cy="4461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5123968" y="2543011"/>
        <a:ext cx="267665" cy="260230"/>
      </dsp:txXfrm>
    </dsp:sp>
    <dsp:sp modelId="{60F53542-B1C4-4384-8BD2-2A8387B7FDE3}">
      <dsp:nvSpPr>
        <dsp:cNvPr id="0" name=""/>
        <dsp:cNvSpPr/>
      </dsp:nvSpPr>
      <dsp:spPr>
        <a:xfrm>
          <a:off x="4365580" y="2976728"/>
          <a:ext cx="1784438" cy="9913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SBA</a:t>
          </a:r>
        </a:p>
      </dsp:txBody>
      <dsp:txXfrm>
        <a:off x="4394616" y="3005764"/>
        <a:ext cx="1726366" cy="933282"/>
      </dsp:txXfrm>
    </dsp:sp>
    <dsp:sp modelId="{FA8328BA-BA3C-46AA-AF1B-D50BD9CE2835}">
      <dsp:nvSpPr>
        <dsp:cNvPr id="0" name=""/>
        <dsp:cNvSpPr/>
      </dsp:nvSpPr>
      <dsp:spPr>
        <a:xfrm rot="5400000">
          <a:off x="5071921" y="3992867"/>
          <a:ext cx="371757" cy="4461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5123968" y="4030043"/>
        <a:ext cx="267665" cy="260230"/>
      </dsp:txXfrm>
    </dsp:sp>
    <dsp:sp modelId="{334B542D-9A27-4FC9-94FA-4421618A5A41}">
      <dsp:nvSpPr>
        <dsp:cNvPr id="0" name=""/>
        <dsp:cNvSpPr/>
      </dsp:nvSpPr>
      <dsp:spPr>
        <a:xfrm>
          <a:off x="4365580" y="4463760"/>
          <a:ext cx="1784438" cy="9913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Bank</a:t>
          </a:r>
        </a:p>
      </dsp:txBody>
      <dsp:txXfrm>
        <a:off x="4394616" y="4492796"/>
        <a:ext cx="1726366" cy="9332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A3246-374B-1F44-AF0D-437FE42663EA}"/>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3" name="Footer Placeholder 2">
            <a:extLst>
              <a:ext uri="{FF2B5EF4-FFF2-40B4-BE49-F238E27FC236}">
                <a16:creationId xmlns:a16="http://schemas.microsoft.com/office/drawing/2014/main" id="{F8181A92-2CBE-3C47-AEA8-5ECE41AD9383}"/>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5" name="Rectangle 4">
            <a:extLst>
              <a:ext uri="{FF2B5EF4-FFF2-40B4-BE49-F238E27FC236}">
                <a16:creationId xmlns:a16="http://schemas.microsoft.com/office/drawing/2014/main" id="{6FF41D48-5729-BE48-8D2E-9CAEB77ECA84}"/>
              </a:ext>
            </a:extLst>
          </p:cNvPr>
          <p:cNvSpPr/>
          <p:nvPr userDrawn="1"/>
        </p:nvSpPr>
        <p:spPr>
          <a:xfrm>
            <a:off x="0" y="-1"/>
            <a:ext cx="12192000" cy="5938345"/>
          </a:xfrm>
          <a:prstGeom prst="rect">
            <a:avLst/>
          </a:prstGeom>
          <a:solidFill>
            <a:srgbClr val="009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77028241-208A-F241-A67B-3EBF8A9FFB74}"/>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
        <p:nvSpPr>
          <p:cNvPr id="7" name="Title 1">
            <a:extLst>
              <a:ext uri="{FF2B5EF4-FFF2-40B4-BE49-F238E27FC236}">
                <a16:creationId xmlns:a16="http://schemas.microsoft.com/office/drawing/2014/main" id="{FF0AC524-5018-AC48-A71A-12977334FC99}"/>
              </a:ext>
            </a:extLst>
          </p:cNvPr>
          <p:cNvSpPr>
            <a:spLocks noGrp="1"/>
          </p:cNvSpPr>
          <p:nvPr>
            <p:ph type="title"/>
          </p:nvPr>
        </p:nvSpPr>
        <p:spPr>
          <a:xfrm>
            <a:off x="838200" y="365129"/>
            <a:ext cx="10515600" cy="1325563"/>
          </a:xfrm>
        </p:spPr>
        <p:txBody>
          <a:bodyPr/>
          <a:lstStyle>
            <a:lvl1pPr algn="ct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7272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F008A-3EC0-D448-A360-F8AD4B08B74A}"/>
              </a:ext>
            </a:extLst>
          </p:cNvPr>
          <p:cNvSpPr>
            <a:spLocks noGrp="1"/>
          </p:cNvSpPr>
          <p:nvPr>
            <p:ph type="title"/>
          </p:nvPr>
        </p:nvSpPr>
        <p:spPr>
          <a:xfrm>
            <a:off x="839788" y="457200"/>
            <a:ext cx="3932237" cy="1600200"/>
          </a:xfrm>
        </p:spPr>
        <p:txBody>
          <a:bodyPr anchor="b"/>
          <a:lstStyle>
            <a:lvl1pPr>
              <a:defRPr sz="3200" b="1">
                <a:solidFill>
                  <a:srgbClr val="00416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5EDA070-67B1-2F4E-882C-F50AC555E556}"/>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8D7E04-0C75-AF4C-9549-6C4E03E416C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7EEE23-FAD5-9746-A898-729DA2E909CA}"/>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6" name="Footer Placeholder 5">
            <a:extLst>
              <a:ext uri="{FF2B5EF4-FFF2-40B4-BE49-F238E27FC236}">
                <a16:creationId xmlns:a16="http://schemas.microsoft.com/office/drawing/2014/main" id="{70C6CE36-41A8-724F-9ADE-7D5BF6176EB0}"/>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8F8D5DC-D0C9-AA4F-A797-B37F4E6E6196}"/>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608149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45631-FCE1-6A46-A287-501FDD2130E8}"/>
              </a:ext>
            </a:extLst>
          </p:cNvPr>
          <p:cNvSpPr>
            <a:spLocks noGrp="1"/>
          </p:cNvSpPr>
          <p:nvPr>
            <p:ph type="title"/>
          </p:nvPr>
        </p:nvSpPr>
        <p:spPr>
          <a:xfrm>
            <a:off x="839788" y="457200"/>
            <a:ext cx="3932237" cy="1600200"/>
          </a:xfrm>
        </p:spPr>
        <p:txBody>
          <a:bodyPr anchor="b"/>
          <a:lstStyle>
            <a:lvl1pPr>
              <a:defRPr sz="3200" b="1">
                <a:solidFill>
                  <a:srgbClr val="004163"/>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9003D161-B740-4540-AF3C-8803A7D214B6}"/>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EF2930ED-DDC2-4A4B-B491-6F64238A1D2B}"/>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212CA3-64DB-134D-AD59-96F307ADB2AE}"/>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6" name="Footer Placeholder 5">
            <a:extLst>
              <a:ext uri="{FF2B5EF4-FFF2-40B4-BE49-F238E27FC236}">
                <a16:creationId xmlns:a16="http://schemas.microsoft.com/office/drawing/2014/main" id="{18AD9D58-0FE6-0C40-B5A2-4F1B13DBD2AF}"/>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4259FCA-0048-0E43-9038-6E823CEEDA4A}"/>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213527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A3246-374B-1F44-AF0D-437FE42663EA}"/>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3" name="Footer Placeholder 2">
            <a:extLst>
              <a:ext uri="{FF2B5EF4-FFF2-40B4-BE49-F238E27FC236}">
                <a16:creationId xmlns:a16="http://schemas.microsoft.com/office/drawing/2014/main" id="{F8181A92-2CBE-3C47-AEA8-5ECE41AD9383}"/>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5" name="Rectangle 4">
            <a:extLst>
              <a:ext uri="{FF2B5EF4-FFF2-40B4-BE49-F238E27FC236}">
                <a16:creationId xmlns:a16="http://schemas.microsoft.com/office/drawing/2014/main" id="{6FF41D48-5729-BE48-8D2E-9CAEB77ECA84}"/>
              </a:ext>
            </a:extLst>
          </p:cNvPr>
          <p:cNvSpPr/>
          <p:nvPr userDrawn="1"/>
        </p:nvSpPr>
        <p:spPr>
          <a:xfrm>
            <a:off x="0" y="-1"/>
            <a:ext cx="12192000" cy="5938345"/>
          </a:xfrm>
          <a:prstGeom prst="rect">
            <a:avLst/>
          </a:prstGeom>
          <a:solidFill>
            <a:srgbClr val="004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77028241-208A-F241-A67B-3EBF8A9FFB74}"/>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
        <p:nvSpPr>
          <p:cNvPr id="9" name="Title 1">
            <a:extLst>
              <a:ext uri="{FF2B5EF4-FFF2-40B4-BE49-F238E27FC236}">
                <a16:creationId xmlns:a16="http://schemas.microsoft.com/office/drawing/2014/main" id="{26B044C3-D57E-1D4B-8ED6-A8FA5BE8B3DE}"/>
              </a:ext>
            </a:extLst>
          </p:cNvPr>
          <p:cNvSpPr>
            <a:spLocks noGrp="1"/>
          </p:cNvSpPr>
          <p:nvPr>
            <p:ph type="title"/>
          </p:nvPr>
        </p:nvSpPr>
        <p:spPr>
          <a:xfrm>
            <a:off x="838200" y="365129"/>
            <a:ext cx="10515600" cy="1325563"/>
          </a:xfrm>
        </p:spPr>
        <p:txBody>
          <a:bodyPr/>
          <a:lstStyle>
            <a:lvl1pPr algn="ct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99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2DEDD-9B9C-1C43-99AE-BEE5CF9750A3}"/>
              </a:ext>
            </a:extLst>
          </p:cNvPr>
          <p:cNvSpPr>
            <a:spLocks noGrp="1"/>
          </p:cNvSpPr>
          <p:nvPr>
            <p:ph type="ctrTitle"/>
          </p:nvPr>
        </p:nvSpPr>
        <p:spPr>
          <a:xfrm>
            <a:off x="1524000" y="1122363"/>
            <a:ext cx="9144000" cy="2387600"/>
          </a:xfrm>
        </p:spPr>
        <p:txBody>
          <a:bodyPr anchor="b"/>
          <a:lstStyle>
            <a:lvl1pPr algn="ctr">
              <a:defRPr sz="6000" b="1">
                <a:solidFill>
                  <a:srgbClr val="004163"/>
                </a:solidFill>
              </a:defRPr>
            </a:lvl1pPr>
          </a:lstStyle>
          <a:p>
            <a:r>
              <a:rPr lang="en-US" dirty="0"/>
              <a:t>Click to edit Master title style</a:t>
            </a:r>
          </a:p>
        </p:txBody>
      </p:sp>
      <p:sp>
        <p:nvSpPr>
          <p:cNvPr id="3" name="Subtitle 2">
            <a:extLst>
              <a:ext uri="{FF2B5EF4-FFF2-40B4-BE49-F238E27FC236}">
                <a16:creationId xmlns:a16="http://schemas.microsoft.com/office/drawing/2014/main" id="{A490C30E-50BD-9D43-8BDC-505C184B2D2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248F63-6ED5-294F-8E78-B4464175ECAB}"/>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5" name="Footer Placeholder 4">
            <a:extLst>
              <a:ext uri="{FF2B5EF4-FFF2-40B4-BE49-F238E27FC236}">
                <a16:creationId xmlns:a16="http://schemas.microsoft.com/office/drawing/2014/main" id="{056505F4-A655-B64F-A89A-17BBBC23401C}"/>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BEA7578-468C-5F4E-9132-2F6F1325F7BE}"/>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205835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0F276-0763-8446-B224-5013404C83F8}"/>
              </a:ext>
            </a:extLst>
          </p:cNvPr>
          <p:cNvSpPr>
            <a:spLocks noGrp="1"/>
          </p:cNvSpPr>
          <p:nvPr>
            <p:ph type="title"/>
          </p:nvPr>
        </p:nvSpPr>
        <p:spPr/>
        <p:txBody>
          <a:bodyPr/>
          <a:lstStyle>
            <a:lvl1pPr algn="ctr">
              <a:defRPr b="1">
                <a:solidFill>
                  <a:srgbClr val="00416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B1E1BCD-F9E2-F24F-927C-BD5862D99E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31C50-EB8A-4740-9B34-F7EF31846CD1}"/>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5" name="Footer Placeholder 4">
            <a:extLst>
              <a:ext uri="{FF2B5EF4-FFF2-40B4-BE49-F238E27FC236}">
                <a16:creationId xmlns:a16="http://schemas.microsoft.com/office/drawing/2014/main" id="{3457EC19-AB54-9145-955F-0DE7D7CB3EAD}"/>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60E1A3-B408-9848-9661-5E1A062512F6}"/>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820138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C4194-5E9B-2E41-8123-613CC019B002}"/>
              </a:ext>
            </a:extLst>
          </p:cNvPr>
          <p:cNvSpPr>
            <a:spLocks noGrp="1"/>
          </p:cNvSpPr>
          <p:nvPr>
            <p:ph type="title"/>
          </p:nvPr>
        </p:nvSpPr>
        <p:spPr>
          <a:xfrm>
            <a:off x="831851" y="1709742"/>
            <a:ext cx="10515600" cy="2852737"/>
          </a:xfrm>
        </p:spPr>
        <p:txBody>
          <a:bodyPr anchor="b"/>
          <a:lstStyle>
            <a:lvl1pPr>
              <a:defRPr sz="6000" b="1">
                <a:solidFill>
                  <a:srgbClr val="004163"/>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1792944-D365-3047-A8FF-6237E888EA47}"/>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9543D4-DE7C-7F45-89B2-4D7A2EB0D7FD}"/>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5" name="Footer Placeholder 4">
            <a:extLst>
              <a:ext uri="{FF2B5EF4-FFF2-40B4-BE49-F238E27FC236}">
                <a16:creationId xmlns:a16="http://schemas.microsoft.com/office/drawing/2014/main" id="{5D08AF95-7735-5C49-9FAD-301350A9C8EC}"/>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CFB7AB8-E85E-B043-971F-B61A5FA8D9BC}"/>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348734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A8AF3-8539-AF49-A38B-6CC6C657BF5F}"/>
              </a:ext>
            </a:extLst>
          </p:cNvPr>
          <p:cNvSpPr>
            <a:spLocks noGrp="1"/>
          </p:cNvSpPr>
          <p:nvPr>
            <p:ph type="title"/>
          </p:nvPr>
        </p:nvSpPr>
        <p:spPr/>
        <p:txBody>
          <a:bodyPr/>
          <a:lstStyle>
            <a:lvl1pPr algn="ctr">
              <a:defRPr b="1">
                <a:solidFill>
                  <a:srgbClr val="00416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B227953-A930-3741-8A6E-8FA0004C89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D990D6-8CBC-E84C-B13E-C00CCD4331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AE0614-4029-C349-A8EB-7D29EF083FCF}"/>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6" name="Footer Placeholder 5">
            <a:extLst>
              <a:ext uri="{FF2B5EF4-FFF2-40B4-BE49-F238E27FC236}">
                <a16:creationId xmlns:a16="http://schemas.microsoft.com/office/drawing/2014/main" id="{205E48E1-5AC1-7449-A6D7-036234358F6C}"/>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0AF9D78-D465-4044-B05B-F8939D8F8D0F}"/>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20154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B046B-D797-1B42-B167-BFE690E9BDE5}"/>
              </a:ext>
            </a:extLst>
          </p:cNvPr>
          <p:cNvSpPr>
            <a:spLocks noGrp="1"/>
          </p:cNvSpPr>
          <p:nvPr>
            <p:ph type="title"/>
          </p:nvPr>
        </p:nvSpPr>
        <p:spPr>
          <a:xfrm>
            <a:off x="839788" y="365129"/>
            <a:ext cx="10515600" cy="1325563"/>
          </a:xfrm>
        </p:spPr>
        <p:txBody>
          <a:bodyPr/>
          <a:lstStyle>
            <a:lvl1pPr algn="ctr">
              <a:defRPr b="1">
                <a:solidFill>
                  <a:srgbClr val="004163"/>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88AF1C7-5E73-8A40-A71C-F1D65E259235}"/>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AD1191-0C51-B94B-B1D7-73F697133E08}"/>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DC9E9D-C1B7-0741-91E9-CC6966C03407}"/>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68FD78-0319-3745-B42B-9137C02FE983}"/>
              </a:ext>
            </a:extLst>
          </p:cNvPr>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90FEA-8905-8C4B-8574-579CB43F5A2C}"/>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8" name="Footer Placeholder 7">
            <a:extLst>
              <a:ext uri="{FF2B5EF4-FFF2-40B4-BE49-F238E27FC236}">
                <a16:creationId xmlns:a16="http://schemas.microsoft.com/office/drawing/2014/main" id="{9A73A2EB-5EBB-B045-A416-FC60DE2A12CD}"/>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20851CC-5E9C-E249-8FFF-52CA090904B6}"/>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144156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C3DD5-2336-7345-B50F-A606E0CCAA9C}"/>
              </a:ext>
            </a:extLst>
          </p:cNvPr>
          <p:cNvSpPr>
            <a:spLocks noGrp="1"/>
          </p:cNvSpPr>
          <p:nvPr>
            <p:ph type="title"/>
          </p:nvPr>
        </p:nvSpPr>
        <p:spPr/>
        <p:txBody>
          <a:bodyPr/>
          <a:lstStyle>
            <a:lvl1pPr algn="ctr">
              <a:defRPr b="1">
                <a:solidFill>
                  <a:srgbClr val="004163"/>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B4809865-C284-654E-9477-A969F3CE71D9}"/>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4" name="Footer Placeholder 3">
            <a:extLst>
              <a:ext uri="{FF2B5EF4-FFF2-40B4-BE49-F238E27FC236}">
                <a16:creationId xmlns:a16="http://schemas.microsoft.com/office/drawing/2014/main" id="{08F9F97E-D119-B142-94D2-B94E60DE3025}"/>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3B2C388-7705-944E-A07E-557EF2CE13B7}"/>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201817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A3246-374B-1F44-AF0D-437FE42663EA}"/>
              </a:ext>
            </a:extLst>
          </p:cNvPr>
          <p:cNvSpPr>
            <a:spLocks noGrp="1"/>
          </p:cNvSpPr>
          <p:nvPr>
            <p:ph type="dt" sz="half" idx="10"/>
          </p:nvPr>
        </p:nvSpPr>
        <p:spPr>
          <a:xfrm>
            <a:off x="838200" y="6356354"/>
            <a:ext cx="2743200" cy="365125"/>
          </a:xfrm>
          <a:prstGeom prst="rect">
            <a:avLst/>
          </a:prstGeom>
        </p:spPr>
        <p:txBody>
          <a:bodyPr/>
          <a:lstStyle/>
          <a:p>
            <a:fld id="{10529BD4-101E-FF45-9381-1FD65B351D7E}" type="datetimeFigureOut">
              <a:rPr lang="en-US" smtClean="0"/>
              <a:t>5/27/2020</a:t>
            </a:fld>
            <a:endParaRPr lang="en-US"/>
          </a:p>
        </p:txBody>
      </p:sp>
      <p:sp>
        <p:nvSpPr>
          <p:cNvPr id="3" name="Footer Placeholder 2">
            <a:extLst>
              <a:ext uri="{FF2B5EF4-FFF2-40B4-BE49-F238E27FC236}">
                <a16:creationId xmlns:a16="http://schemas.microsoft.com/office/drawing/2014/main" id="{F8181A92-2CBE-3C47-AEA8-5ECE41AD9383}"/>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7028241-208A-F241-A67B-3EBF8A9FFB74}"/>
              </a:ext>
            </a:extLst>
          </p:cNvPr>
          <p:cNvSpPr>
            <a:spLocks noGrp="1"/>
          </p:cNvSpPr>
          <p:nvPr>
            <p:ph type="sldNum" sz="quarter" idx="12"/>
          </p:nvPr>
        </p:nvSpPr>
        <p:spPr>
          <a:xfrm>
            <a:off x="8610600" y="6356354"/>
            <a:ext cx="2743200" cy="365125"/>
          </a:xfrm>
          <a:prstGeom prst="rect">
            <a:avLst/>
          </a:prstGeom>
        </p:spPr>
        <p:txBody>
          <a:bodyPr/>
          <a:lstStyle/>
          <a:p>
            <a:fld id="{BD330130-8865-E240-BE07-1C526D5A60B7}" type="slidenum">
              <a:rPr lang="en-US" smtClean="0"/>
              <a:t>‹#›</a:t>
            </a:fld>
            <a:endParaRPr lang="en-US"/>
          </a:p>
        </p:txBody>
      </p:sp>
    </p:spTree>
    <p:extLst>
      <p:ext uri="{BB962C8B-B14F-4D97-AF65-F5344CB8AC3E}">
        <p14:creationId xmlns:p14="http://schemas.microsoft.com/office/powerpoint/2010/main" val="376844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035144-6D16-8E45-BA04-0E54509C217D}"/>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B26253-FF7F-604E-AB15-18BE76823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0B4A8-4E4A-9241-9153-D40EE907404F}"/>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29BD4-101E-FF45-9381-1FD65B351D7E}" type="datetimeFigureOut">
              <a:rPr lang="en-US" smtClean="0"/>
              <a:t>5/27/2020</a:t>
            </a:fld>
            <a:endParaRPr lang="en-US"/>
          </a:p>
        </p:txBody>
      </p:sp>
      <p:sp>
        <p:nvSpPr>
          <p:cNvPr id="5" name="Footer Placeholder 4">
            <a:extLst>
              <a:ext uri="{FF2B5EF4-FFF2-40B4-BE49-F238E27FC236}">
                <a16:creationId xmlns:a16="http://schemas.microsoft.com/office/drawing/2014/main" id="{61C2BF6B-3AB3-314A-B287-90E4F265FC04}"/>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F8C2162-4629-ED4F-B844-547B66BA3912}"/>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30130-8865-E240-BE07-1C526D5A60B7}" type="slidenum">
              <a:rPr lang="en-US" smtClean="0"/>
              <a:t>‹#›</a:t>
            </a:fld>
            <a:endParaRPr lang="en-US"/>
          </a:p>
        </p:txBody>
      </p:sp>
      <p:sp>
        <p:nvSpPr>
          <p:cNvPr id="7" name="Rectangle 6">
            <a:extLst>
              <a:ext uri="{FF2B5EF4-FFF2-40B4-BE49-F238E27FC236}">
                <a16:creationId xmlns:a16="http://schemas.microsoft.com/office/drawing/2014/main" id="{1D2F750E-8A9E-744C-AF5B-764B7A4987FF}"/>
              </a:ext>
            </a:extLst>
          </p:cNvPr>
          <p:cNvSpPr/>
          <p:nvPr userDrawn="1"/>
        </p:nvSpPr>
        <p:spPr>
          <a:xfrm flipH="1">
            <a:off x="9147600" y="5930899"/>
            <a:ext cx="3049200" cy="266700"/>
          </a:xfrm>
          <a:prstGeom prst="rect">
            <a:avLst/>
          </a:prstGeom>
          <a:solidFill>
            <a:srgbClr val="00416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8" name="Rectangle 7">
            <a:extLst>
              <a:ext uri="{FF2B5EF4-FFF2-40B4-BE49-F238E27FC236}">
                <a16:creationId xmlns:a16="http://schemas.microsoft.com/office/drawing/2014/main" id="{0D1BEE65-A726-8448-8E1A-7520BA9FA714}"/>
              </a:ext>
            </a:extLst>
          </p:cNvPr>
          <p:cNvSpPr/>
          <p:nvPr userDrawn="1"/>
        </p:nvSpPr>
        <p:spPr>
          <a:xfrm flipH="1">
            <a:off x="6098400" y="5930899"/>
            <a:ext cx="3049200" cy="266700"/>
          </a:xfrm>
          <a:prstGeom prst="rect">
            <a:avLst/>
          </a:prstGeom>
          <a:solidFill>
            <a:srgbClr val="009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a16="http://schemas.microsoft.com/office/drawing/2014/main" id="{44EA2B3B-68AB-044F-8249-5F5037F6FDF8}"/>
              </a:ext>
            </a:extLst>
          </p:cNvPr>
          <p:cNvSpPr/>
          <p:nvPr userDrawn="1"/>
        </p:nvSpPr>
        <p:spPr>
          <a:xfrm flipH="1">
            <a:off x="3049200" y="5930899"/>
            <a:ext cx="3049200" cy="266700"/>
          </a:xfrm>
          <a:prstGeom prst="rect">
            <a:avLst/>
          </a:prstGeom>
          <a:solidFill>
            <a:srgbClr val="004F7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10" name="Rectangle 9">
            <a:extLst>
              <a:ext uri="{FF2B5EF4-FFF2-40B4-BE49-F238E27FC236}">
                <a16:creationId xmlns:a16="http://schemas.microsoft.com/office/drawing/2014/main" id="{63CFFC51-F4A6-1448-B58D-ECFC53E34F6E}"/>
              </a:ext>
            </a:extLst>
          </p:cNvPr>
          <p:cNvSpPr/>
          <p:nvPr userDrawn="1"/>
        </p:nvSpPr>
        <p:spPr>
          <a:xfrm flipH="1">
            <a:off x="0" y="5930899"/>
            <a:ext cx="3049200" cy="2667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74FAB0AE-2D83-E242-9E33-63BA2C968B9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976737" y="6387724"/>
            <a:ext cx="2238531" cy="252612"/>
          </a:xfrm>
          <a:prstGeom prst="rect">
            <a:avLst/>
          </a:prstGeom>
        </p:spPr>
      </p:pic>
    </p:spTree>
    <p:extLst>
      <p:ext uri="{BB962C8B-B14F-4D97-AF65-F5344CB8AC3E}">
        <p14:creationId xmlns:p14="http://schemas.microsoft.com/office/powerpoint/2010/main" val="244502505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oleObject" Target="file:///\\wtdata\acct\Larry%20Folder\Stonier%20Course\Rates\Historical%20Rates%20200812.xlsx!50%20Year%20Prime%20Rate%20Chart!%5bHistorical%20Rates%20200812.xlsx%5d50%20Year%20Prime%20Rate%20Chart%20Chart%202-3" TargetMode="Externa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oleObject" Target="file:///\\wtdata\acct\Larry%20Folder\Stonier%20Course\Rates\Prime%20Rate%20Monthly%20H-15.xlsx!FRB%20H-15%20Rates%20Monthly!%5bPrime%20Rate%20Monthly%20H-15.xlsx%5dFRB%20H-15%20Rates%20Monthly%20Chart%203" TargetMode="External"/><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file:///\\wtdata\acct\Larry%20Folder\Presentations\2020\Seattle%20Rotary\FDIC%20Historical%20Industry%20Data.xlsx!Ratios%20by%20Asset%20Size!%5bFDIC%20Historical%20Industry%20Data.xlsx%5dRatios%20by%20Asset%20Size%20Chart%203"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file:///\\wtdata\acct\Larry%20Folder\Presentations\2020\Seattle%20Rotary\FDIC%20Historical%20Industry%20Data.xlsx!Annual%20Income!%5bFDIC%20Historical%20Industry%20Data.xlsx%5dAnnual%20Income%20Chart%2010" TargetMode="Externa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oleObject" Target="file:///\\wtdata\acct\Larry%20Folder\Presentations\2020\Seattle%20Rotary\FDIC%20Historical%20Industry%20Data.xlsx!Ratios%20by%20Asset%20Size!%5bFDIC%20Historical%20Industry%20Data.xlsx%5dRatios%20by%20Asset%20Size%20Chart%205" TargetMode="Externa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file:///\\wtdata\acct\Larry%20Folder\Presentations\2020\Seattle%20Rotary\FDIC%20Historical%20Industry%20Data.xlsx!Loan%20Performance!%5bFDIC%20Historical%20Industry%20Data.xlsx%5dLoan%20Performance%20Chart%202" TargetMode="Externa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C751CB-B9F2-8C46-9EB2-E16DE00F1DED}"/>
              </a:ext>
            </a:extLst>
          </p:cNvPr>
          <p:cNvSpPr/>
          <p:nvPr/>
        </p:nvSpPr>
        <p:spPr>
          <a:xfrm>
            <a:off x="0" y="2"/>
            <a:ext cx="12192000" cy="5950635"/>
          </a:xfrm>
          <a:prstGeom prst="rect">
            <a:avLst/>
          </a:prstGeom>
          <a:solidFill>
            <a:srgbClr val="004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91406C9E-FC24-1542-8965-2E316991610E}"/>
              </a:ext>
            </a:extLst>
          </p:cNvPr>
          <p:cNvSpPr>
            <a:spLocks noGrp="1"/>
          </p:cNvSpPr>
          <p:nvPr>
            <p:ph type="ctrTitle"/>
          </p:nvPr>
        </p:nvSpPr>
        <p:spPr>
          <a:xfrm>
            <a:off x="0" y="2379633"/>
            <a:ext cx="12192000" cy="1062185"/>
          </a:xfrm>
        </p:spPr>
        <p:txBody>
          <a:bodyPr>
            <a:noAutofit/>
          </a:bodyPr>
          <a:lstStyle/>
          <a:p>
            <a:r>
              <a:rPr lang="en-US" sz="4000" b="0" dirty="0">
                <a:solidFill>
                  <a:schemeClr val="bg1"/>
                </a:solidFill>
                <a:latin typeface="Arial" panose="020B0604020202020204" pitchFamily="34" charset="0"/>
                <a:cs typeface="Arial" panose="020B0604020202020204" pitchFamily="34" charset="0"/>
              </a:rPr>
              <a:t>Seattle Rotary</a:t>
            </a:r>
            <a:br>
              <a:rPr lang="en-US" sz="4000" b="0" dirty="0">
                <a:solidFill>
                  <a:schemeClr val="bg1"/>
                </a:solidFill>
                <a:latin typeface="Arial" panose="020B0604020202020204" pitchFamily="34" charset="0"/>
                <a:cs typeface="Arial" panose="020B0604020202020204" pitchFamily="34" charset="0"/>
              </a:rPr>
            </a:br>
            <a:r>
              <a:rPr lang="en-US" sz="4000" b="0" dirty="0">
                <a:solidFill>
                  <a:schemeClr val="bg1"/>
                </a:solidFill>
                <a:latin typeface="Arial" panose="020B0604020202020204" pitchFamily="34" charset="0"/>
                <a:cs typeface="Arial" panose="020B0604020202020204" pitchFamily="34" charset="0"/>
              </a:rPr>
              <a:t>COVID-19 Banking Industry Update</a:t>
            </a:r>
          </a:p>
        </p:txBody>
      </p:sp>
      <p:cxnSp>
        <p:nvCxnSpPr>
          <p:cNvPr id="11" name="Straight Connector 10">
            <a:extLst>
              <a:ext uri="{FF2B5EF4-FFF2-40B4-BE49-F238E27FC236}">
                <a16:creationId xmlns:a16="http://schemas.microsoft.com/office/drawing/2014/main" id="{45809244-1929-DB4F-B51B-3F83A16A6C98}"/>
              </a:ext>
            </a:extLst>
          </p:cNvPr>
          <p:cNvCxnSpPr/>
          <p:nvPr/>
        </p:nvCxnSpPr>
        <p:spPr>
          <a:xfrm>
            <a:off x="1524000" y="3460652"/>
            <a:ext cx="9144000" cy="0"/>
          </a:xfrm>
          <a:prstGeom prst="line">
            <a:avLst/>
          </a:prstGeom>
          <a:ln>
            <a:solidFill>
              <a:srgbClr val="0090DA"/>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A935D06-1463-2E40-A6A4-C5B405E92002}"/>
              </a:ext>
            </a:extLst>
          </p:cNvPr>
          <p:cNvSpPr txBox="1"/>
          <p:nvPr/>
        </p:nvSpPr>
        <p:spPr>
          <a:xfrm>
            <a:off x="3909848" y="3615559"/>
            <a:ext cx="4288221" cy="369332"/>
          </a:xfrm>
          <a:prstGeom prst="rect">
            <a:avLst/>
          </a:prstGeom>
          <a:noFill/>
        </p:spPr>
        <p:txBody>
          <a:bodyPr wrap="square" rtlCol="0">
            <a:spAutoFit/>
          </a:bodyPr>
          <a:lstStyle/>
          <a:p>
            <a:pPr algn="ctr"/>
            <a:r>
              <a:rPr lang="en-US" dirty="0">
                <a:solidFill>
                  <a:schemeClr val="bg1"/>
                </a:solidFill>
              </a:rPr>
              <a:t>Presented By: Jack Heath &amp; Kevin Blair </a:t>
            </a:r>
          </a:p>
        </p:txBody>
      </p:sp>
    </p:spTree>
    <p:extLst>
      <p:ext uri="{BB962C8B-B14F-4D97-AF65-F5344CB8AC3E}">
        <p14:creationId xmlns:p14="http://schemas.microsoft.com/office/powerpoint/2010/main" val="2779048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9"/>
            <a:ext cx="10515600" cy="1325563"/>
          </a:xfrm>
        </p:spPr>
        <p:txBody>
          <a:bodyPr>
            <a:normAutofit/>
          </a:bodyPr>
          <a:lstStyle/>
          <a:p>
            <a:r>
              <a:rPr lang="en-US" sz="4000" dirty="0">
                <a:solidFill>
                  <a:srgbClr val="002060"/>
                </a:solidFill>
              </a:rPr>
              <a:t>Industry No Stranger to Difficult Times </a:t>
            </a:r>
          </a:p>
        </p:txBody>
      </p:sp>
      <p:sp>
        <p:nvSpPr>
          <p:cNvPr id="2" name="Rectangle 1"/>
          <p:cNvSpPr/>
          <p:nvPr/>
        </p:nvSpPr>
        <p:spPr>
          <a:xfrm>
            <a:off x="345896" y="2077681"/>
            <a:ext cx="5756949" cy="2759602"/>
          </a:xfrm>
          <a:prstGeom prst="rect">
            <a:avLst/>
          </a:prstGeom>
        </p:spPr>
        <p:txBody>
          <a:bodyPr wrap="square">
            <a:spAutoFit/>
          </a:bodyPr>
          <a:lstStyle/>
          <a:p>
            <a:pPr marL="342900" lvl="0" indent="-342900">
              <a:lnSpc>
                <a:spcPct val="107000"/>
              </a:lnSpc>
              <a:buFont typeface="Wingdings" panose="05000000000000000000" pitchFamily="2" charset="2"/>
              <a:buChar char=""/>
            </a:pPr>
            <a:r>
              <a:rPr lang="en-US"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The Thrift Crisis (late 1980’s):</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1,100 thrifts failed</a:t>
            </a:r>
          </a:p>
          <a:p>
            <a:pPr marL="342900" lvl="0" indent="-342900">
              <a:lnSpc>
                <a:spcPct val="107000"/>
              </a:lnSpc>
              <a:buFont typeface="Wingdings" panose="05000000000000000000" pitchFamily="2" charset="2"/>
              <a:buChar char=""/>
            </a:pPr>
            <a:r>
              <a:rPr lang="en-US"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Black Monday (October 1987):</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Stock market crash…Down 22% in one day</a:t>
            </a:r>
          </a:p>
          <a:p>
            <a:pPr marL="342900" lvl="0" indent="-342900">
              <a:lnSpc>
                <a:spcPct val="107000"/>
              </a:lnSpc>
              <a:buFont typeface="Wingdings" panose="05000000000000000000" pitchFamily="2" charset="2"/>
              <a:buChar char=""/>
            </a:pPr>
            <a:r>
              <a:rPr lang="en-US"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Long Term Capital Management (1998):</a:t>
            </a:r>
            <a:r>
              <a:rPr lang="en-US"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 </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Collapse nearly brings down global financial system</a:t>
            </a:r>
          </a:p>
          <a:p>
            <a:pPr marL="342900" lvl="0" indent="-342900">
              <a:lnSpc>
                <a:spcPct val="107000"/>
              </a:lnSpc>
              <a:buFont typeface="Wingdings" panose="05000000000000000000" pitchFamily="2" charset="2"/>
              <a:buChar char=""/>
            </a:pPr>
            <a:r>
              <a:rPr lang="en-US"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The Tech Crash (2000)</a:t>
            </a:r>
            <a:r>
              <a:rPr lang="en-US"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  </a:t>
            </a:r>
          </a:p>
          <a:p>
            <a:pPr marL="690563" lvl="0" indent="-342900">
              <a:lnSpc>
                <a:spcPct val="107000"/>
              </a:lnSpc>
              <a:buFont typeface="Wingdings" panose="05000000000000000000" pitchFamily="2" charset="2"/>
              <a:buChar char=""/>
            </a:pPr>
            <a:r>
              <a:rPr lang="en-US" dirty="0" err="1">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Dot.Com</a:t>
            </a: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 bubble bursts</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NASDAQ down 80% in 18 months</a:t>
            </a:r>
          </a:p>
        </p:txBody>
      </p:sp>
      <p:sp>
        <p:nvSpPr>
          <p:cNvPr id="10" name="Rectangle 9"/>
          <p:cNvSpPr/>
          <p:nvPr/>
        </p:nvSpPr>
        <p:spPr>
          <a:xfrm>
            <a:off x="6385387" y="2086244"/>
            <a:ext cx="5768927" cy="2759602"/>
          </a:xfrm>
          <a:prstGeom prst="rect">
            <a:avLst/>
          </a:prstGeom>
        </p:spPr>
        <p:txBody>
          <a:bodyPr wrap="square">
            <a:spAutoFit/>
          </a:bodyPr>
          <a:lstStyle/>
          <a:p>
            <a:pPr marL="342900" lvl="0" indent="-342900">
              <a:lnSpc>
                <a:spcPct val="107000"/>
              </a:lnSpc>
              <a:buFont typeface="Wingdings" panose="05000000000000000000" pitchFamily="2" charset="2"/>
              <a:buChar char=""/>
            </a:pPr>
            <a:r>
              <a:rPr lang="en-US"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9/11:</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Terrorism compounds the tech crash</a:t>
            </a:r>
          </a:p>
          <a:p>
            <a:pPr marL="342900" lvl="0" indent="-342900">
              <a:lnSpc>
                <a:spcPct val="107000"/>
              </a:lnSpc>
              <a:buFont typeface="Wingdings" panose="05000000000000000000" pitchFamily="2" charset="2"/>
              <a:buChar char=""/>
            </a:pPr>
            <a:r>
              <a:rPr lang="en-US"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The Great Recession:</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Global central banks deploy experimental monetary policies</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Negative interest rates turn finance world upside down </a:t>
            </a:r>
          </a:p>
          <a:p>
            <a:pPr marL="342900" lvl="0" indent="-342900">
              <a:lnSpc>
                <a:spcPct val="107000"/>
              </a:lnSpc>
              <a:buFont typeface="Wingdings" panose="05000000000000000000" pitchFamily="2" charset="2"/>
              <a:buChar char=""/>
            </a:pPr>
            <a:r>
              <a:rPr lang="en-US" b="1"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COVID-19 Pandemic</a:t>
            </a:r>
          </a:p>
          <a:p>
            <a:pPr marL="690563" lvl="0" indent="-342900">
              <a:lnSpc>
                <a:spcPct val="107000"/>
              </a:lnSpc>
              <a:buFont typeface="Wingdings" panose="05000000000000000000" pitchFamily="2" charset="2"/>
              <a:buChar char=""/>
            </a:pPr>
            <a:r>
              <a:rPr lang="en-US"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Full impact TBD…</a:t>
            </a:r>
          </a:p>
        </p:txBody>
      </p:sp>
    </p:spTree>
    <p:extLst>
      <p:ext uri="{BB962C8B-B14F-4D97-AF65-F5344CB8AC3E}">
        <p14:creationId xmlns:p14="http://schemas.microsoft.com/office/powerpoint/2010/main" val="2106961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653143"/>
            <a:ext cx="10515600" cy="5523820"/>
          </a:xfrm>
        </p:spPr>
        <p:txBody>
          <a:bodyPr/>
          <a:lstStyle/>
          <a:p>
            <a:r>
              <a:rPr lang="en-US" dirty="0"/>
              <a:t>What is different in this Pandemic?</a:t>
            </a:r>
          </a:p>
          <a:p>
            <a:pPr lvl="1"/>
            <a:r>
              <a:rPr lang="en-US" dirty="0"/>
              <a:t>Strong Economy entering the “stay at home” order</a:t>
            </a:r>
          </a:p>
          <a:p>
            <a:pPr lvl="1"/>
            <a:r>
              <a:rPr lang="en-US" dirty="0"/>
              <a:t>Not driven by structural issues like 2017-2019 - driven by a Virus (Covid-19) a Black Swan Event</a:t>
            </a:r>
          </a:p>
          <a:p>
            <a:r>
              <a:rPr lang="en-US" dirty="0"/>
              <a:t>Strong Sectors</a:t>
            </a:r>
          </a:p>
          <a:p>
            <a:pPr lvl="1"/>
            <a:r>
              <a:rPr lang="en-US" dirty="0"/>
              <a:t>Residential Real Estate	</a:t>
            </a:r>
          </a:p>
          <a:p>
            <a:r>
              <a:rPr lang="en-US" dirty="0"/>
              <a:t>Unprecedented Sectors Shut Down</a:t>
            </a:r>
          </a:p>
          <a:p>
            <a:pPr lvl="1"/>
            <a:r>
              <a:rPr lang="en-US" dirty="0"/>
              <a:t>Transportation – Airlines / Amtrak / Hertz</a:t>
            </a:r>
          </a:p>
          <a:p>
            <a:pPr lvl="1"/>
            <a:r>
              <a:rPr lang="en-US" dirty="0"/>
              <a:t>Hospitality – Hotels &amp; Restaurants </a:t>
            </a:r>
          </a:p>
          <a:p>
            <a:endParaRPr lang="en-US" dirty="0"/>
          </a:p>
          <a:p>
            <a:pPr marL="457189" lvl="1" indent="0">
              <a:buNone/>
            </a:pPr>
            <a:endParaRPr lang="en-US" dirty="0"/>
          </a:p>
        </p:txBody>
      </p:sp>
    </p:spTree>
    <p:extLst>
      <p:ext uri="{BB962C8B-B14F-4D97-AF65-F5344CB8AC3E}">
        <p14:creationId xmlns:p14="http://schemas.microsoft.com/office/powerpoint/2010/main" val="3087112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TSA Passenger Traffic</a:t>
            </a:r>
            <a:br>
              <a:rPr lang="en-US" sz="4000" dirty="0"/>
            </a:br>
            <a:r>
              <a:rPr lang="en-US" sz="4000" dirty="0"/>
              <a:t>2019 vs 2020</a:t>
            </a:r>
          </a:p>
        </p:txBody>
      </p:sp>
      <p:graphicFrame>
        <p:nvGraphicFramePr>
          <p:cNvPr id="7" name="Content Placeholder 6"/>
          <p:cNvGraphicFramePr>
            <a:graphicFrameLocks noGrp="1"/>
          </p:cNvGraphicFramePr>
          <p:nvPr>
            <p:ph idx="1"/>
            <p:extLst/>
          </p:nvPr>
        </p:nvGraphicFramePr>
        <p:xfrm>
          <a:off x="838200" y="1627218"/>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50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653143"/>
            <a:ext cx="10515600" cy="5523820"/>
          </a:xfrm>
        </p:spPr>
        <p:txBody>
          <a:bodyPr>
            <a:normAutofit/>
          </a:bodyPr>
          <a:lstStyle/>
          <a:p>
            <a:r>
              <a:rPr lang="en-US" sz="2400" dirty="0"/>
              <a:t>The response to the virus is an accelerant to the “fire” of trends that were already developing. All of the below items were existing trends that have simply accelerated due to the virus response. </a:t>
            </a:r>
          </a:p>
          <a:p>
            <a:pPr lvl="1"/>
            <a:r>
              <a:rPr lang="en-US" sz="2000" dirty="0"/>
              <a:t>Work from Home / Virtual Meetings</a:t>
            </a:r>
          </a:p>
          <a:p>
            <a:pPr lvl="1"/>
            <a:r>
              <a:rPr lang="en-US" sz="2000" dirty="0"/>
              <a:t>“Hoteling” of Office Space</a:t>
            </a:r>
          </a:p>
          <a:p>
            <a:pPr lvl="2"/>
            <a:r>
              <a:rPr lang="en-US" dirty="0"/>
              <a:t>Impact on commercial office occupancy in the short &amp; long term</a:t>
            </a:r>
          </a:p>
          <a:p>
            <a:pPr lvl="1"/>
            <a:r>
              <a:rPr lang="en-US" sz="2000" dirty="0"/>
              <a:t>Out-Migration from expensive cities, In-Migration to cheaper cities</a:t>
            </a:r>
          </a:p>
          <a:p>
            <a:pPr lvl="2"/>
            <a:r>
              <a:rPr lang="en-US" dirty="0"/>
              <a:t>Concerns with density</a:t>
            </a:r>
          </a:p>
          <a:p>
            <a:r>
              <a:rPr lang="en-US" sz="2400" dirty="0"/>
              <a:t>Survey by Zillow:</a:t>
            </a:r>
          </a:p>
          <a:p>
            <a:pPr lvl="1"/>
            <a:r>
              <a:rPr lang="en-US" sz="2000" dirty="0"/>
              <a:t>75% of respondents would prefer to work from home</a:t>
            </a:r>
          </a:p>
          <a:p>
            <a:pPr lvl="1"/>
            <a:r>
              <a:rPr lang="en-US" sz="2000" dirty="0"/>
              <a:t>66% of respondents said they would move to a less expensive city if their employer allowed them to work from home full time</a:t>
            </a:r>
          </a:p>
          <a:p>
            <a:pPr lvl="1"/>
            <a:r>
              <a:rPr lang="en-US" sz="2000" dirty="0"/>
              <a:t>24% of respondents said the social distancing may drive them to move to a less populated area</a:t>
            </a:r>
          </a:p>
          <a:p>
            <a:pPr lvl="2"/>
            <a:endParaRPr lang="en-US" dirty="0"/>
          </a:p>
        </p:txBody>
      </p:sp>
    </p:spTree>
    <p:extLst>
      <p:ext uri="{BB962C8B-B14F-4D97-AF65-F5344CB8AC3E}">
        <p14:creationId xmlns:p14="http://schemas.microsoft.com/office/powerpoint/2010/main" val="1752770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653143"/>
            <a:ext cx="10515600" cy="5523820"/>
          </a:xfrm>
        </p:spPr>
        <p:txBody>
          <a:bodyPr/>
          <a:lstStyle/>
          <a:p>
            <a:r>
              <a:rPr lang="en-US" dirty="0"/>
              <a:t>Ripple Effect From Accelerant</a:t>
            </a:r>
          </a:p>
          <a:p>
            <a:pPr lvl="1"/>
            <a:r>
              <a:rPr lang="en-US" dirty="0"/>
              <a:t>Large Retailer Bankruptcies</a:t>
            </a:r>
          </a:p>
          <a:p>
            <a:pPr lvl="1"/>
            <a:r>
              <a:rPr lang="en-US" dirty="0"/>
              <a:t>How fast will “reopening” occur</a:t>
            </a:r>
          </a:p>
          <a:p>
            <a:pPr lvl="2"/>
            <a:r>
              <a:rPr lang="en-US" dirty="0"/>
              <a:t>Cities innovate with sidewalks/alleys/streets/seating capacity </a:t>
            </a:r>
          </a:p>
          <a:p>
            <a:pPr lvl="1"/>
            <a:r>
              <a:rPr lang="en-US" dirty="0"/>
              <a:t>Fiscal Stimulus Impact</a:t>
            </a:r>
          </a:p>
          <a:p>
            <a:pPr lvl="2"/>
            <a:r>
              <a:rPr lang="en-US" dirty="0"/>
              <a:t>Rate Cuts</a:t>
            </a:r>
          </a:p>
          <a:p>
            <a:pPr lvl="2"/>
            <a:r>
              <a:rPr lang="en-US" dirty="0"/>
              <a:t>Low Rate Environment – threat of negative rates</a:t>
            </a:r>
          </a:p>
        </p:txBody>
      </p:sp>
    </p:spTree>
    <p:extLst>
      <p:ext uri="{BB962C8B-B14F-4D97-AF65-F5344CB8AC3E}">
        <p14:creationId xmlns:p14="http://schemas.microsoft.com/office/powerpoint/2010/main" val="161355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9"/>
            <a:ext cx="10515600" cy="1325563"/>
          </a:xfrm>
        </p:spPr>
        <p:txBody>
          <a:bodyPr>
            <a:normAutofit/>
          </a:bodyPr>
          <a:lstStyle/>
          <a:p>
            <a:r>
              <a:rPr lang="en-US" sz="4000" dirty="0">
                <a:solidFill>
                  <a:srgbClr val="002060"/>
                </a:solidFill>
              </a:rPr>
              <a:t>Rates Always a Challenge…Prime</a:t>
            </a:r>
          </a:p>
        </p:txBody>
      </p:sp>
      <p:graphicFrame>
        <p:nvGraphicFramePr>
          <p:cNvPr id="2" name="Object 1"/>
          <p:cNvGraphicFramePr>
            <a:graphicFrameLocks noChangeAspect="1"/>
          </p:cNvGraphicFramePr>
          <p:nvPr>
            <p:extLst/>
          </p:nvPr>
        </p:nvGraphicFramePr>
        <p:xfrm>
          <a:off x="1071563" y="1369203"/>
          <a:ext cx="10048875" cy="4562475"/>
        </p:xfrm>
        <a:graphic>
          <a:graphicData uri="http://schemas.openxmlformats.org/presentationml/2006/ole">
            <mc:AlternateContent xmlns:mc="http://schemas.openxmlformats.org/markup-compatibility/2006">
              <mc:Choice xmlns:v="urn:schemas-microsoft-com:vml" Requires="v">
                <p:oleObj spid="_x0000_s3078" name="Worksheet" r:id="rId3" imgW="10048896" imgH="4562441" progId="Excel.Sheet.12">
                  <p:link updateAutomatic="1"/>
                </p:oleObj>
              </mc:Choice>
              <mc:Fallback>
                <p:oleObj name="Worksheet" r:id="rId3" imgW="10048896" imgH="4562441" progId="Excel.Sheet.12">
                  <p:link updateAutomatic="1"/>
                  <p:pic>
                    <p:nvPicPr>
                      <p:cNvPr id="2" name="Object 1"/>
                      <p:cNvPicPr/>
                      <p:nvPr/>
                    </p:nvPicPr>
                    <p:blipFill>
                      <a:blip r:embed="rId4"/>
                      <a:stretch>
                        <a:fillRect/>
                      </a:stretch>
                    </p:blipFill>
                    <p:spPr>
                      <a:xfrm>
                        <a:off x="1071563" y="1369203"/>
                        <a:ext cx="10048875" cy="4562475"/>
                      </a:xfrm>
                      <a:prstGeom prst="rect">
                        <a:avLst/>
                      </a:prstGeom>
                    </p:spPr>
                  </p:pic>
                </p:oleObj>
              </mc:Fallback>
            </mc:AlternateContent>
          </a:graphicData>
        </a:graphic>
      </p:graphicFrame>
      <p:sp>
        <p:nvSpPr>
          <p:cNvPr id="3" name="TextBox 2"/>
          <p:cNvSpPr txBox="1"/>
          <p:nvPr/>
        </p:nvSpPr>
        <p:spPr>
          <a:xfrm>
            <a:off x="10785235" y="4444409"/>
            <a:ext cx="903768" cy="261610"/>
          </a:xfrm>
          <a:prstGeom prst="rect">
            <a:avLst/>
          </a:prstGeom>
          <a:noFill/>
        </p:spPr>
        <p:txBody>
          <a:bodyPr wrap="square" rtlCol="0">
            <a:spAutoFit/>
          </a:bodyPr>
          <a:lstStyle/>
          <a:p>
            <a:r>
              <a:rPr lang="en-US" sz="1100" b="1" dirty="0">
                <a:solidFill>
                  <a:srgbClr val="C00000"/>
                </a:solidFill>
              </a:rPr>
              <a:t>COVID-19</a:t>
            </a:r>
          </a:p>
        </p:txBody>
      </p:sp>
    </p:spTree>
    <p:extLst>
      <p:ext uri="{BB962C8B-B14F-4D97-AF65-F5344CB8AC3E}">
        <p14:creationId xmlns:p14="http://schemas.microsoft.com/office/powerpoint/2010/main" val="1345355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9"/>
            <a:ext cx="10515600" cy="1325563"/>
          </a:xfrm>
        </p:spPr>
        <p:txBody>
          <a:bodyPr>
            <a:normAutofit/>
          </a:bodyPr>
          <a:lstStyle/>
          <a:p>
            <a:r>
              <a:rPr lang="en-US" sz="4000" dirty="0">
                <a:solidFill>
                  <a:srgbClr val="002060"/>
                </a:solidFill>
              </a:rPr>
              <a:t>Rates Always a Challenge…10-Year UST</a:t>
            </a:r>
          </a:p>
        </p:txBody>
      </p:sp>
      <p:graphicFrame>
        <p:nvGraphicFramePr>
          <p:cNvPr id="3" name="Object 2"/>
          <p:cNvGraphicFramePr>
            <a:graphicFrameLocks noChangeAspect="1"/>
          </p:cNvGraphicFramePr>
          <p:nvPr>
            <p:extLst/>
          </p:nvPr>
        </p:nvGraphicFramePr>
        <p:xfrm>
          <a:off x="1071563" y="1347788"/>
          <a:ext cx="10048875" cy="4562475"/>
        </p:xfrm>
        <a:graphic>
          <a:graphicData uri="http://schemas.openxmlformats.org/presentationml/2006/ole">
            <mc:AlternateContent xmlns:mc="http://schemas.openxmlformats.org/markup-compatibility/2006">
              <mc:Choice xmlns:v="urn:schemas-microsoft-com:vml" Requires="v">
                <p:oleObj spid="_x0000_s4102" name="Worksheet" r:id="rId3" imgW="10048896" imgH="4562441" progId="Excel.Sheet.12">
                  <p:link updateAutomatic="1"/>
                </p:oleObj>
              </mc:Choice>
              <mc:Fallback>
                <p:oleObj name="Worksheet" r:id="rId3" imgW="10048896" imgH="4562441" progId="Excel.Sheet.12">
                  <p:link updateAutomatic="1"/>
                  <p:pic>
                    <p:nvPicPr>
                      <p:cNvPr id="3" name="Object 2"/>
                      <p:cNvPicPr/>
                      <p:nvPr/>
                    </p:nvPicPr>
                    <p:blipFill>
                      <a:blip r:embed="rId4"/>
                      <a:stretch>
                        <a:fillRect/>
                      </a:stretch>
                    </p:blipFill>
                    <p:spPr>
                      <a:xfrm>
                        <a:off x="1071563" y="1347788"/>
                        <a:ext cx="10048875" cy="4562475"/>
                      </a:xfrm>
                      <a:prstGeom prst="rect">
                        <a:avLst/>
                      </a:prstGeom>
                    </p:spPr>
                  </p:pic>
                </p:oleObj>
              </mc:Fallback>
            </mc:AlternateContent>
          </a:graphicData>
        </a:graphic>
      </p:graphicFrame>
      <p:sp>
        <p:nvSpPr>
          <p:cNvPr id="6" name="TextBox 5"/>
          <p:cNvSpPr txBox="1"/>
          <p:nvPr/>
        </p:nvSpPr>
        <p:spPr>
          <a:xfrm>
            <a:off x="1892595" y="5688419"/>
            <a:ext cx="542261" cy="261610"/>
          </a:xfrm>
          <a:prstGeom prst="rect">
            <a:avLst/>
          </a:prstGeom>
          <a:noFill/>
        </p:spPr>
        <p:txBody>
          <a:bodyPr wrap="square" rtlCol="0">
            <a:spAutoFit/>
          </a:bodyPr>
          <a:lstStyle/>
          <a:p>
            <a:r>
              <a:rPr lang="en-US" sz="1100" b="1" dirty="0"/>
              <a:t>1984</a:t>
            </a:r>
          </a:p>
        </p:txBody>
      </p:sp>
      <p:sp>
        <p:nvSpPr>
          <p:cNvPr id="15" name="TextBox 14"/>
          <p:cNvSpPr txBox="1"/>
          <p:nvPr/>
        </p:nvSpPr>
        <p:spPr>
          <a:xfrm>
            <a:off x="10694858" y="5648653"/>
            <a:ext cx="542261" cy="261610"/>
          </a:xfrm>
          <a:prstGeom prst="rect">
            <a:avLst/>
          </a:prstGeom>
          <a:noFill/>
        </p:spPr>
        <p:txBody>
          <a:bodyPr wrap="square" rtlCol="0">
            <a:spAutoFit/>
          </a:bodyPr>
          <a:lstStyle/>
          <a:p>
            <a:r>
              <a:rPr lang="en-US" sz="1100" b="1" dirty="0"/>
              <a:t>2020</a:t>
            </a:r>
          </a:p>
        </p:txBody>
      </p:sp>
      <p:cxnSp>
        <p:nvCxnSpPr>
          <p:cNvPr id="10" name="Straight Arrow Connector 9"/>
          <p:cNvCxnSpPr/>
          <p:nvPr/>
        </p:nvCxnSpPr>
        <p:spPr>
          <a:xfrm flipV="1">
            <a:off x="2486372" y="5799341"/>
            <a:ext cx="8091377" cy="19883"/>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398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653143"/>
            <a:ext cx="10515600" cy="5523820"/>
          </a:xfrm>
        </p:spPr>
        <p:txBody>
          <a:bodyPr/>
          <a:lstStyle/>
          <a:p>
            <a:r>
              <a:rPr lang="en-US" dirty="0"/>
              <a:t>Have we done enough?  Historical Indicators may not provide good visibility into recovery:</a:t>
            </a:r>
          </a:p>
          <a:p>
            <a:pPr lvl="1"/>
            <a:r>
              <a:rPr lang="en-US" dirty="0"/>
              <a:t>Unemployment  Benefits Supplement – enough support to consumer to allow for a quicker recovery?</a:t>
            </a:r>
          </a:p>
          <a:p>
            <a:pPr lvl="1"/>
            <a:r>
              <a:rPr lang="en-US" dirty="0"/>
              <a:t>Commercial and Consumer Loan Deferrals</a:t>
            </a:r>
          </a:p>
          <a:p>
            <a:pPr lvl="1"/>
            <a:r>
              <a:rPr lang="en-US" dirty="0"/>
              <a:t>Consumer Confidence </a:t>
            </a:r>
            <a:r>
              <a:rPr lang="en-US" baseline="30000" dirty="0"/>
              <a:t>(See Graph on Next Slide)</a:t>
            </a:r>
          </a:p>
          <a:p>
            <a:pPr lvl="1"/>
            <a:endParaRPr lang="en-US" dirty="0"/>
          </a:p>
        </p:txBody>
      </p:sp>
    </p:spTree>
    <p:extLst>
      <p:ext uri="{BB962C8B-B14F-4D97-AF65-F5344CB8AC3E}">
        <p14:creationId xmlns:p14="http://schemas.microsoft.com/office/powerpoint/2010/main" val="1258578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2060"/>
                </a:solidFill>
              </a:rPr>
              <a:t>Consumer Confidence</a:t>
            </a:r>
          </a:p>
        </p:txBody>
      </p:sp>
      <p:graphicFrame>
        <p:nvGraphicFramePr>
          <p:cNvPr id="4" name="Content Placeholder 3"/>
          <p:cNvGraphicFramePr>
            <a:graphicFrameLocks noGrp="1"/>
          </p:cNvGraphicFramePr>
          <p:nvPr>
            <p:ph idx="1"/>
            <p:extLst/>
          </p:nvPr>
        </p:nvGraphicFramePr>
        <p:xfrm>
          <a:off x="838200" y="13684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1038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653143"/>
            <a:ext cx="10515600" cy="5523820"/>
          </a:xfrm>
        </p:spPr>
        <p:txBody>
          <a:bodyPr/>
          <a:lstStyle/>
          <a:p>
            <a:r>
              <a:rPr lang="en-US" dirty="0"/>
              <a:t>Complexity of Re-entry – How fast can we recover?</a:t>
            </a:r>
          </a:p>
          <a:p>
            <a:pPr lvl="1"/>
            <a:r>
              <a:rPr lang="en-US" dirty="0"/>
              <a:t>The ability of Small Businesses to Utilize PPP Fund</a:t>
            </a:r>
          </a:p>
          <a:p>
            <a:pPr lvl="2"/>
            <a:r>
              <a:rPr lang="en-US" dirty="0"/>
              <a:t>Consumer Behavior</a:t>
            </a:r>
          </a:p>
          <a:p>
            <a:pPr lvl="3"/>
            <a:r>
              <a:rPr lang="en-US" dirty="0"/>
              <a:t>Open Table (Reservations)</a:t>
            </a:r>
          </a:p>
          <a:p>
            <a:pPr lvl="3"/>
            <a:r>
              <a:rPr lang="en-US" dirty="0"/>
              <a:t>Retail Foot Traffic Trends</a:t>
            </a:r>
          </a:p>
          <a:p>
            <a:pPr lvl="1"/>
            <a:r>
              <a:rPr lang="en-US" dirty="0"/>
              <a:t>How Human Emotion &amp; Psychology Impact Consumer Confidence</a:t>
            </a:r>
          </a:p>
          <a:p>
            <a:pPr lvl="1"/>
            <a:r>
              <a:rPr lang="en-US"/>
              <a:t>Long </a:t>
            </a:r>
            <a:r>
              <a:rPr lang="en-US" dirty="0"/>
              <a:t>Term</a:t>
            </a:r>
          </a:p>
          <a:p>
            <a:pPr lvl="2"/>
            <a:r>
              <a:rPr lang="en-US" dirty="0"/>
              <a:t>Risk of Second Wave</a:t>
            </a:r>
          </a:p>
          <a:p>
            <a:pPr lvl="2"/>
            <a:r>
              <a:rPr lang="en-US" dirty="0"/>
              <a:t>Impact of Cost of Stimulus and Impact on Nation Debt</a:t>
            </a:r>
          </a:p>
          <a:p>
            <a:pPr lvl="2"/>
            <a:endParaRPr lang="en-US" dirty="0"/>
          </a:p>
          <a:p>
            <a:pPr lvl="1"/>
            <a:endParaRPr lang="en-US" dirty="0"/>
          </a:p>
        </p:txBody>
      </p:sp>
    </p:spTree>
    <p:extLst>
      <p:ext uri="{BB962C8B-B14F-4D97-AF65-F5344CB8AC3E}">
        <p14:creationId xmlns:p14="http://schemas.microsoft.com/office/powerpoint/2010/main" val="22984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1179319"/>
            <a:ext cx="10515600" cy="4997643"/>
          </a:xfrm>
        </p:spPr>
        <p:txBody>
          <a:bodyPr>
            <a:normAutofit/>
          </a:bodyPr>
          <a:lstStyle/>
          <a:p>
            <a:r>
              <a:rPr lang="en-US" dirty="0"/>
              <a:t>Stimulus 1 </a:t>
            </a:r>
            <a:r>
              <a:rPr lang="en-US" sz="2400" baseline="30000" dirty="0"/>
              <a:t>(April 3, 2020)</a:t>
            </a:r>
          </a:p>
          <a:p>
            <a:pPr lvl="1"/>
            <a:r>
              <a:rPr lang="en-US" dirty="0"/>
              <a:t>$349 Billion </a:t>
            </a:r>
          </a:p>
          <a:p>
            <a:pPr lvl="1"/>
            <a:r>
              <a:rPr lang="en-US" dirty="0"/>
              <a:t>Exhausted in 13 Days </a:t>
            </a:r>
            <a:r>
              <a:rPr lang="en-US" baseline="30000" dirty="0"/>
              <a:t>(April 16, 2020)</a:t>
            </a:r>
          </a:p>
          <a:p>
            <a:r>
              <a:rPr lang="en-US" dirty="0"/>
              <a:t>Stimulus 2 </a:t>
            </a:r>
            <a:r>
              <a:rPr lang="en-US" sz="2400" baseline="30000" dirty="0"/>
              <a:t>(April 27, 2020)</a:t>
            </a:r>
          </a:p>
          <a:p>
            <a:pPr lvl="1"/>
            <a:r>
              <a:rPr lang="en-US" dirty="0"/>
              <a:t>$349 Billion </a:t>
            </a:r>
          </a:p>
          <a:p>
            <a:r>
              <a:rPr lang="en-US" dirty="0"/>
              <a:t>Total - $669 Billion</a:t>
            </a:r>
          </a:p>
          <a:p>
            <a:r>
              <a:rPr lang="en-US" dirty="0"/>
              <a:t>Funds Distributed as of May 16, 2020</a:t>
            </a:r>
          </a:p>
          <a:p>
            <a:pPr lvl="1"/>
            <a:r>
              <a:rPr lang="en-US" dirty="0"/>
              <a:t>Washington – 90,505 Loans – Totaling $12.1 Billion</a:t>
            </a:r>
          </a:p>
          <a:p>
            <a:pPr lvl="1"/>
            <a:r>
              <a:rPr lang="en-US" dirty="0"/>
              <a:t>Oregon – 55,882 Loans – Totaling $6.8 Billion</a:t>
            </a:r>
          </a:p>
          <a:p>
            <a:pPr lvl="1"/>
            <a:r>
              <a:rPr lang="en-US" dirty="0"/>
              <a:t>Idaho – 28,125 Loans – Totaling $2.6 Billion</a:t>
            </a:r>
          </a:p>
        </p:txBody>
      </p:sp>
      <p:sp>
        <p:nvSpPr>
          <p:cNvPr id="4" name="Title 1">
            <a:extLst>
              <a:ext uri="{FF2B5EF4-FFF2-40B4-BE49-F238E27FC236}">
                <a16:creationId xmlns:a16="http://schemas.microsoft.com/office/drawing/2014/main" id="{6C9A7C71-FBD0-4742-AE07-6CB9E3C828E9}"/>
              </a:ext>
            </a:extLst>
          </p:cNvPr>
          <p:cNvSpPr txBox="1">
            <a:spLocks/>
          </p:cNvSpPr>
          <p:nvPr/>
        </p:nvSpPr>
        <p:spPr>
          <a:xfrm>
            <a:off x="1524000" y="-629525"/>
            <a:ext cx="9144000" cy="2387600"/>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sz="4400" b="1" kern="1200">
                <a:solidFill>
                  <a:srgbClr val="004163"/>
                </a:solidFill>
                <a:latin typeface="+mj-lt"/>
                <a:ea typeface="+mj-ea"/>
                <a:cs typeface="+mj-cs"/>
              </a:defRPr>
            </a:lvl1pPr>
          </a:lstStyle>
          <a:p>
            <a:r>
              <a:rPr lang="en-US"/>
              <a:t>PPP Summary</a:t>
            </a:r>
            <a:endParaRPr lang="en-US" dirty="0"/>
          </a:p>
        </p:txBody>
      </p:sp>
    </p:spTree>
    <p:extLst>
      <p:ext uri="{BB962C8B-B14F-4D97-AF65-F5344CB8AC3E}">
        <p14:creationId xmlns:p14="http://schemas.microsoft.com/office/powerpoint/2010/main" val="3605471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C751CB-B9F2-8C46-9EB2-E16DE00F1DED}"/>
              </a:ext>
            </a:extLst>
          </p:cNvPr>
          <p:cNvSpPr/>
          <p:nvPr/>
        </p:nvSpPr>
        <p:spPr>
          <a:xfrm>
            <a:off x="0" y="2"/>
            <a:ext cx="12192000" cy="5950635"/>
          </a:xfrm>
          <a:prstGeom prst="rect">
            <a:avLst/>
          </a:prstGeom>
          <a:solidFill>
            <a:srgbClr val="0041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91406C9E-FC24-1542-8965-2E316991610E}"/>
              </a:ext>
            </a:extLst>
          </p:cNvPr>
          <p:cNvSpPr>
            <a:spLocks noGrp="1"/>
          </p:cNvSpPr>
          <p:nvPr>
            <p:ph type="ctrTitle"/>
          </p:nvPr>
        </p:nvSpPr>
        <p:spPr>
          <a:xfrm>
            <a:off x="0" y="2379633"/>
            <a:ext cx="12192000" cy="1062185"/>
          </a:xfrm>
        </p:spPr>
        <p:txBody>
          <a:bodyPr>
            <a:noAutofit/>
          </a:bodyPr>
          <a:lstStyle/>
          <a:p>
            <a:r>
              <a:rPr lang="en-US" sz="9600" dirty="0">
                <a:solidFill>
                  <a:schemeClr val="bg1"/>
                </a:solidFill>
                <a:latin typeface="Arial" panose="020B0604020202020204" pitchFamily="34" charset="0"/>
                <a:cs typeface="Arial" panose="020B0604020202020204" pitchFamily="34" charset="0"/>
              </a:rPr>
              <a:t>Q &amp; A </a:t>
            </a:r>
          </a:p>
        </p:txBody>
      </p:sp>
      <p:cxnSp>
        <p:nvCxnSpPr>
          <p:cNvPr id="11" name="Straight Connector 10">
            <a:extLst>
              <a:ext uri="{FF2B5EF4-FFF2-40B4-BE49-F238E27FC236}">
                <a16:creationId xmlns:a16="http://schemas.microsoft.com/office/drawing/2014/main" id="{45809244-1929-DB4F-B51B-3F83A16A6C98}"/>
              </a:ext>
            </a:extLst>
          </p:cNvPr>
          <p:cNvCxnSpPr/>
          <p:nvPr/>
        </p:nvCxnSpPr>
        <p:spPr>
          <a:xfrm>
            <a:off x="1524000" y="3460652"/>
            <a:ext cx="9144000" cy="0"/>
          </a:xfrm>
          <a:prstGeom prst="line">
            <a:avLst/>
          </a:prstGeom>
          <a:ln>
            <a:solidFill>
              <a:srgbClr val="0090DA"/>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A935D06-1463-2E40-A6A4-C5B405E92002}"/>
              </a:ext>
            </a:extLst>
          </p:cNvPr>
          <p:cNvSpPr txBox="1"/>
          <p:nvPr/>
        </p:nvSpPr>
        <p:spPr>
          <a:xfrm>
            <a:off x="3909848" y="3615559"/>
            <a:ext cx="4288221" cy="369332"/>
          </a:xfrm>
          <a:prstGeom prst="rect">
            <a:avLst/>
          </a:prstGeom>
          <a:noFill/>
        </p:spPr>
        <p:txBody>
          <a:bodyPr wrap="square" rtlCol="0">
            <a:spAutoFit/>
          </a:bodyPr>
          <a:lstStyle/>
          <a:p>
            <a:pPr algn="ctr"/>
            <a:r>
              <a:rPr lang="en-US" dirty="0">
                <a:solidFill>
                  <a:schemeClr val="bg1"/>
                </a:solidFill>
              </a:rPr>
              <a:t>Thank You</a:t>
            </a:r>
          </a:p>
        </p:txBody>
      </p:sp>
    </p:spTree>
    <p:extLst>
      <p:ext uri="{BB962C8B-B14F-4D97-AF65-F5344CB8AC3E}">
        <p14:creationId xmlns:p14="http://schemas.microsoft.com/office/powerpoint/2010/main" val="392788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510762360"/>
              </p:ext>
            </p:extLst>
          </p:nvPr>
        </p:nvGraphicFramePr>
        <p:xfrm>
          <a:off x="863838" y="225173"/>
          <a:ext cx="10515600" cy="54577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a:extLst>
              <a:ext uri="{FF2B5EF4-FFF2-40B4-BE49-F238E27FC236}">
                <a16:creationId xmlns:a16="http://schemas.microsoft.com/office/drawing/2014/main" id="{6D7F6C72-1CD8-A94D-ABB1-13F929A5AFCF}"/>
              </a:ext>
            </a:extLst>
          </p:cNvPr>
          <p:cNvSpPr txBox="1">
            <a:spLocks/>
          </p:cNvSpPr>
          <p:nvPr/>
        </p:nvSpPr>
        <p:spPr>
          <a:xfrm>
            <a:off x="838200" y="4606183"/>
            <a:ext cx="10515600" cy="157078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09266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653143"/>
            <a:ext cx="10515600" cy="5523820"/>
          </a:xfrm>
        </p:spPr>
        <p:txBody>
          <a:bodyPr>
            <a:normAutofit/>
          </a:bodyPr>
          <a:lstStyle/>
          <a:p>
            <a:r>
              <a:rPr lang="en-US" sz="2400" dirty="0"/>
              <a:t>The process has been fluid!  Guidance continues to be released:</a:t>
            </a:r>
            <a:endParaRPr lang="en-US" sz="1600" dirty="0"/>
          </a:p>
          <a:p>
            <a:r>
              <a:rPr lang="en-US" sz="2000" dirty="0"/>
              <a:t>SBA Additional Interim Final Rule Post Dates</a:t>
            </a:r>
          </a:p>
          <a:p>
            <a:pPr lvl="1"/>
            <a:r>
              <a:rPr lang="en-US" sz="1800" dirty="0"/>
              <a:t>April 3, 2020</a:t>
            </a:r>
          </a:p>
          <a:p>
            <a:pPr lvl="1"/>
            <a:r>
              <a:rPr lang="en-US" sz="1800" dirty="0"/>
              <a:t>April 14, 2020</a:t>
            </a:r>
          </a:p>
          <a:p>
            <a:pPr lvl="1"/>
            <a:r>
              <a:rPr lang="en-US" sz="1800" dirty="0"/>
              <a:t>April 24, 2020</a:t>
            </a:r>
          </a:p>
          <a:p>
            <a:pPr lvl="1"/>
            <a:r>
              <a:rPr lang="en-US" sz="1800" dirty="0"/>
              <a:t>April 28, 2020</a:t>
            </a:r>
          </a:p>
          <a:p>
            <a:pPr lvl="1"/>
            <a:r>
              <a:rPr lang="en-US" sz="1800" dirty="0"/>
              <a:t>April 30, 2020</a:t>
            </a:r>
          </a:p>
          <a:p>
            <a:pPr lvl="1"/>
            <a:r>
              <a:rPr lang="en-US" sz="1800" dirty="0"/>
              <a:t>May 5, 2020</a:t>
            </a:r>
          </a:p>
          <a:p>
            <a:pPr lvl="1"/>
            <a:r>
              <a:rPr lang="en-US" sz="1800" dirty="0"/>
              <a:t>May 8, 2020</a:t>
            </a:r>
          </a:p>
          <a:p>
            <a:pPr lvl="1"/>
            <a:r>
              <a:rPr lang="en-US" sz="1800" dirty="0"/>
              <a:t>May 13, 2020</a:t>
            </a:r>
          </a:p>
          <a:p>
            <a:pPr lvl="1"/>
            <a:r>
              <a:rPr lang="en-US" sz="1800" dirty="0"/>
              <a:t>May 14, 2020</a:t>
            </a:r>
          </a:p>
          <a:p>
            <a:pPr lvl="1"/>
            <a:r>
              <a:rPr lang="en-US" sz="1800" dirty="0"/>
              <a:t>May 18, 2020</a:t>
            </a:r>
          </a:p>
          <a:p>
            <a:pPr lvl="1"/>
            <a:r>
              <a:rPr lang="en-US" sz="1800" dirty="0"/>
              <a:t>May 20, 2020</a:t>
            </a:r>
          </a:p>
          <a:p>
            <a:r>
              <a:rPr lang="en-US" sz="2000" dirty="0"/>
              <a:t>Department of the Treasury Additional Interim Final Rule Post Dates</a:t>
            </a:r>
          </a:p>
          <a:p>
            <a:pPr lvl="1"/>
            <a:r>
              <a:rPr lang="en-US" sz="1800" dirty="0"/>
              <a:t>April 27, 2020</a:t>
            </a:r>
          </a:p>
          <a:p>
            <a:pPr lvl="1"/>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3925528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F6C72-1CD8-A94D-ABB1-13F929A5AFCF}"/>
              </a:ext>
            </a:extLst>
          </p:cNvPr>
          <p:cNvSpPr>
            <a:spLocks noGrp="1"/>
          </p:cNvSpPr>
          <p:nvPr>
            <p:ph idx="1"/>
          </p:nvPr>
        </p:nvSpPr>
        <p:spPr>
          <a:xfrm>
            <a:off x="838200" y="653143"/>
            <a:ext cx="10515600" cy="5523820"/>
          </a:xfrm>
        </p:spPr>
        <p:txBody>
          <a:bodyPr/>
          <a:lstStyle/>
          <a:p>
            <a:r>
              <a:rPr lang="en-US" dirty="0"/>
              <a:t>PPP Repayment Timeline</a:t>
            </a:r>
          </a:p>
          <a:p>
            <a:pPr lvl="1"/>
            <a:r>
              <a:rPr lang="en-US" dirty="0"/>
              <a:t>Submit to Bank – 60 Days to Review</a:t>
            </a:r>
          </a:p>
          <a:p>
            <a:pPr lvl="1"/>
            <a:r>
              <a:rPr lang="en-US" dirty="0"/>
              <a:t>Bank Submits to SBA – 90 Days to Review</a:t>
            </a:r>
          </a:p>
          <a:p>
            <a:pPr lvl="1"/>
            <a:r>
              <a:rPr lang="en-US" dirty="0"/>
              <a:t>Funding – 15 Days from Approval </a:t>
            </a:r>
          </a:p>
          <a:p>
            <a:r>
              <a:rPr lang="en-US" dirty="0"/>
              <a:t>Some Key Changes Before Congress</a:t>
            </a:r>
          </a:p>
          <a:p>
            <a:pPr lvl="1"/>
            <a:r>
              <a:rPr lang="en-US" dirty="0"/>
              <a:t>Increase period for expenses from 8 to 16 weeks</a:t>
            </a:r>
          </a:p>
          <a:p>
            <a:pPr lvl="1"/>
            <a:r>
              <a:rPr lang="en-US" dirty="0"/>
              <a:t>Eliminate 75% / 25% Limitation </a:t>
            </a:r>
          </a:p>
          <a:p>
            <a:r>
              <a:rPr lang="en-US" dirty="0"/>
              <a:t>Things to Do:</a:t>
            </a:r>
          </a:p>
          <a:p>
            <a:pPr marL="742950" lvl="1" indent="-285750">
              <a:buFontTx/>
              <a:buChar char="-"/>
            </a:pPr>
            <a:r>
              <a:rPr lang="en-US" dirty="0"/>
              <a:t>Contact your congressional representative </a:t>
            </a:r>
          </a:p>
          <a:p>
            <a:pPr marL="742950" lvl="1" indent="-285750">
              <a:buFontTx/>
              <a:buChar char="-"/>
            </a:pPr>
            <a:r>
              <a:rPr lang="en-US" dirty="0"/>
              <a:t>Keep detailed records for reimbursement and deploy PPP funds for intended propose </a:t>
            </a:r>
          </a:p>
          <a:p>
            <a:pPr lvl="1"/>
            <a:endParaRPr lang="en-US" dirty="0"/>
          </a:p>
        </p:txBody>
      </p:sp>
    </p:spTree>
    <p:extLst>
      <p:ext uri="{BB962C8B-B14F-4D97-AF65-F5344CB8AC3E}">
        <p14:creationId xmlns:p14="http://schemas.microsoft.com/office/powerpoint/2010/main" val="351855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4515" y="213647"/>
            <a:ext cx="11986329" cy="6480647"/>
          </a:xfrm>
          <a:prstGeom prst="rect">
            <a:avLst/>
          </a:prstGeom>
        </p:spPr>
      </p:pic>
    </p:spTree>
    <p:extLst>
      <p:ext uri="{BB962C8B-B14F-4D97-AF65-F5344CB8AC3E}">
        <p14:creationId xmlns:p14="http://schemas.microsoft.com/office/powerpoint/2010/main" val="3290096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7C71-FBD0-4742-AE07-6CB9E3C828E9}"/>
              </a:ext>
            </a:extLst>
          </p:cNvPr>
          <p:cNvSpPr>
            <a:spLocks noGrp="1"/>
          </p:cNvSpPr>
          <p:nvPr>
            <p:ph type="ctrTitle"/>
          </p:nvPr>
        </p:nvSpPr>
        <p:spPr/>
        <p:txBody>
          <a:bodyPr/>
          <a:lstStyle/>
          <a:p>
            <a:r>
              <a:rPr lang="en-US" dirty="0"/>
              <a:t>Banking Industry</a:t>
            </a:r>
          </a:p>
        </p:txBody>
      </p:sp>
    </p:spTree>
    <p:extLst>
      <p:ext uri="{BB962C8B-B14F-4D97-AF65-F5344CB8AC3E}">
        <p14:creationId xmlns:p14="http://schemas.microsoft.com/office/powerpoint/2010/main" val="131855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9"/>
            <a:ext cx="10515600" cy="1325563"/>
          </a:xfrm>
        </p:spPr>
        <p:txBody>
          <a:bodyPr>
            <a:normAutofit/>
          </a:bodyPr>
          <a:lstStyle/>
          <a:p>
            <a:r>
              <a:rPr lang="en-US" sz="4000" dirty="0">
                <a:solidFill>
                  <a:srgbClr val="002060"/>
                </a:solidFill>
              </a:rPr>
              <a:t>Industry Comes into COVID-19 Strong</a:t>
            </a:r>
          </a:p>
        </p:txBody>
      </p:sp>
      <p:graphicFrame>
        <p:nvGraphicFramePr>
          <p:cNvPr id="6" name="Object 5"/>
          <p:cNvGraphicFramePr>
            <a:graphicFrameLocks noChangeAspect="1"/>
          </p:cNvGraphicFramePr>
          <p:nvPr>
            <p:extLst>
              <p:ext uri="{D42A27DB-BD31-4B8C-83A1-F6EECF244321}">
                <p14:modId xmlns:p14="http://schemas.microsoft.com/office/powerpoint/2010/main" val="3831285411"/>
              </p:ext>
            </p:extLst>
          </p:nvPr>
        </p:nvGraphicFramePr>
        <p:xfrm>
          <a:off x="0" y="1269465"/>
          <a:ext cx="6115050" cy="2733675"/>
        </p:xfrm>
        <a:graphic>
          <a:graphicData uri="http://schemas.openxmlformats.org/presentationml/2006/ole">
            <mc:AlternateContent xmlns:mc="http://schemas.openxmlformats.org/markup-compatibility/2006">
              <mc:Choice xmlns:v="urn:schemas-microsoft-com:vml" Requires="v">
                <p:oleObj spid="_x0000_s1050" name="Worksheet" r:id="rId3" imgW="6114922" imgH="2733795" progId="Excel.Sheet.12">
                  <p:link updateAutomatic="1"/>
                </p:oleObj>
              </mc:Choice>
              <mc:Fallback>
                <p:oleObj name="Worksheet" r:id="rId3" imgW="6114922" imgH="2733795" progId="Excel.Sheet.12">
                  <p:link updateAutomatic="1"/>
                  <p:pic>
                    <p:nvPicPr>
                      <p:cNvPr id="6" name="Object 5"/>
                      <p:cNvPicPr/>
                      <p:nvPr/>
                    </p:nvPicPr>
                    <p:blipFill>
                      <a:blip r:embed="rId4"/>
                      <a:stretch>
                        <a:fillRect/>
                      </a:stretch>
                    </p:blipFill>
                    <p:spPr>
                      <a:xfrm>
                        <a:off x="0" y="1269465"/>
                        <a:ext cx="6115050" cy="2733675"/>
                      </a:xfrm>
                      <a:prstGeom prst="rect">
                        <a:avLst/>
                      </a:prstGeom>
                    </p:spPr>
                  </p:pic>
                </p:oleObj>
              </mc:Fallback>
            </mc:AlternateContent>
          </a:graphicData>
        </a:graphic>
      </p:graphicFrame>
      <p:sp>
        <p:nvSpPr>
          <p:cNvPr id="7" name="TextBox 6"/>
          <p:cNvSpPr txBox="1"/>
          <p:nvPr/>
        </p:nvSpPr>
        <p:spPr>
          <a:xfrm>
            <a:off x="7828907" y="1690692"/>
            <a:ext cx="3359649" cy="646331"/>
          </a:xfrm>
          <a:prstGeom prst="rect">
            <a:avLst/>
          </a:prstGeom>
          <a:noFill/>
        </p:spPr>
        <p:txBody>
          <a:bodyPr wrap="square" rtlCol="0">
            <a:spAutoFit/>
          </a:bodyPr>
          <a:lstStyle/>
          <a:p>
            <a:pPr algn="ctr"/>
            <a:r>
              <a:rPr lang="en-US" b="1" dirty="0">
                <a:solidFill>
                  <a:schemeClr val="accent6">
                    <a:lumMod val="75000"/>
                  </a:schemeClr>
                </a:solidFill>
              </a:rPr>
              <a:t>An impressive, 600 bps, multi-decade capital build</a:t>
            </a:r>
          </a:p>
        </p:txBody>
      </p:sp>
      <p:cxnSp>
        <p:nvCxnSpPr>
          <p:cNvPr id="9" name="Straight Arrow Connector 8"/>
          <p:cNvCxnSpPr>
            <a:stCxn id="7" idx="1"/>
          </p:cNvCxnSpPr>
          <p:nvPr/>
        </p:nvCxnSpPr>
        <p:spPr>
          <a:xfrm flipH="1">
            <a:off x="6493267" y="2013858"/>
            <a:ext cx="1335640" cy="493036"/>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63720" y="4630361"/>
            <a:ext cx="3554859" cy="646331"/>
          </a:xfrm>
          <a:prstGeom prst="rect">
            <a:avLst/>
          </a:prstGeom>
          <a:noFill/>
        </p:spPr>
        <p:txBody>
          <a:bodyPr wrap="square" rtlCol="0">
            <a:spAutoFit/>
          </a:bodyPr>
          <a:lstStyle/>
          <a:p>
            <a:pPr algn="ctr"/>
            <a:r>
              <a:rPr lang="en-US" b="1" dirty="0">
                <a:solidFill>
                  <a:schemeClr val="accent6">
                    <a:lumMod val="75000"/>
                  </a:schemeClr>
                </a:solidFill>
              </a:rPr>
              <a:t>2019 earnings near all-time high at $233 billion</a:t>
            </a:r>
          </a:p>
        </p:txBody>
      </p:sp>
      <p:cxnSp>
        <p:nvCxnSpPr>
          <p:cNvPr id="12" name="Straight Arrow Connector 11"/>
          <p:cNvCxnSpPr/>
          <p:nvPr/>
        </p:nvCxnSpPr>
        <p:spPr>
          <a:xfrm flipV="1">
            <a:off x="4828854" y="4953526"/>
            <a:ext cx="1140431" cy="1"/>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2771205052"/>
              </p:ext>
            </p:extLst>
          </p:nvPr>
        </p:nvGraphicFramePr>
        <p:xfrm>
          <a:off x="6072188" y="3182938"/>
          <a:ext cx="6115050" cy="2733675"/>
        </p:xfrm>
        <a:graphic>
          <a:graphicData uri="http://schemas.openxmlformats.org/presentationml/2006/ole">
            <mc:AlternateContent xmlns:mc="http://schemas.openxmlformats.org/markup-compatibility/2006">
              <mc:Choice xmlns:v="urn:schemas-microsoft-com:vml" Requires="v">
                <p:oleObj spid="_x0000_s1051" name="Worksheet" r:id="rId5" imgW="6114922" imgH="2733795" progId="Excel.Sheet.12">
                  <p:link updateAutomatic="1"/>
                </p:oleObj>
              </mc:Choice>
              <mc:Fallback>
                <p:oleObj name="Worksheet" r:id="rId5" imgW="6114922" imgH="2733795" progId="Excel.Sheet.12">
                  <p:link updateAutomatic="1"/>
                  <p:pic>
                    <p:nvPicPr>
                      <p:cNvPr id="14" name="Object 13"/>
                      <p:cNvPicPr/>
                      <p:nvPr/>
                    </p:nvPicPr>
                    <p:blipFill>
                      <a:blip r:embed="rId6"/>
                      <a:stretch>
                        <a:fillRect/>
                      </a:stretch>
                    </p:blipFill>
                    <p:spPr>
                      <a:xfrm>
                        <a:off x="6072188" y="3182938"/>
                        <a:ext cx="6115050" cy="2733675"/>
                      </a:xfrm>
                      <a:prstGeom prst="rect">
                        <a:avLst/>
                      </a:prstGeom>
                    </p:spPr>
                  </p:pic>
                </p:oleObj>
              </mc:Fallback>
            </mc:AlternateContent>
          </a:graphicData>
        </a:graphic>
      </p:graphicFrame>
      <p:sp>
        <p:nvSpPr>
          <p:cNvPr id="15" name="Right Brace 14"/>
          <p:cNvSpPr/>
          <p:nvPr/>
        </p:nvSpPr>
        <p:spPr>
          <a:xfrm>
            <a:off x="6067425" y="1869897"/>
            <a:ext cx="220359" cy="1313517"/>
          </a:xfrm>
          <a:prstGeom prst="rightBrac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3299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p:cNvGraphicFramePr>
            <a:graphicFrameLocks noChangeAspect="1"/>
          </p:cNvGraphicFramePr>
          <p:nvPr>
            <p:extLst>
              <p:ext uri="{D42A27DB-BD31-4B8C-83A1-F6EECF244321}">
                <p14:modId xmlns:p14="http://schemas.microsoft.com/office/powerpoint/2010/main" val="2088823096"/>
              </p:ext>
            </p:extLst>
          </p:nvPr>
        </p:nvGraphicFramePr>
        <p:xfrm>
          <a:off x="6085726" y="3203990"/>
          <a:ext cx="6115050" cy="2733675"/>
        </p:xfrm>
        <a:graphic>
          <a:graphicData uri="http://schemas.openxmlformats.org/presentationml/2006/ole">
            <mc:AlternateContent xmlns:mc="http://schemas.openxmlformats.org/markup-compatibility/2006">
              <mc:Choice xmlns:v="urn:schemas-microsoft-com:vml" Requires="v">
                <p:oleObj spid="_x0000_s2074" name="Worksheet" r:id="rId3" imgW="6114922" imgH="2733795" progId="Excel.Sheet.12">
                  <p:link updateAutomatic="1"/>
                </p:oleObj>
              </mc:Choice>
              <mc:Fallback>
                <p:oleObj name="Worksheet" r:id="rId3" imgW="6114922" imgH="2733795" progId="Excel.Sheet.12">
                  <p:link updateAutomatic="1"/>
                  <p:pic>
                    <p:nvPicPr>
                      <p:cNvPr id="14" name="Object 13"/>
                      <p:cNvPicPr/>
                      <p:nvPr/>
                    </p:nvPicPr>
                    <p:blipFill>
                      <a:blip r:embed="rId4"/>
                      <a:stretch>
                        <a:fillRect/>
                      </a:stretch>
                    </p:blipFill>
                    <p:spPr>
                      <a:xfrm>
                        <a:off x="6085726" y="3203990"/>
                        <a:ext cx="6115050" cy="2733675"/>
                      </a:xfrm>
                      <a:prstGeom prst="rect">
                        <a:avLst/>
                      </a:prstGeom>
                    </p:spPr>
                  </p:pic>
                </p:oleObj>
              </mc:Fallback>
            </mc:AlternateContent>
          </a:graphicData>
        </a:graphic>
      </p:graphicFrame>
      <p:sp>
        <p:nvSpPr>
          <p:cNvPr id="4" name="Title 1"/>
          <p:cNvSpPr>
            <a:spLocks noGrp="1"/>
          </p:cNvSpPr>
          <p:nvPr>
            <p:ph type="title"/>
          </p:nvPr>
        </p:nvSpPr>
        <p:spPr>
          <a:xfrm>
            <a:off x="838200" y="365129"/>
            <a:ext cx="10515600" cy="1325563"/>
          </a:xfrm>
        </p:spPr>
        <p:txBody>
          <a:bodyPr>
            <a:normAutofit/>
          </a:bodyPr>
          <a:lstStyle/>
          <a:p>
            <a:r>
              <a:rPr lang="en-US" sz="4000" dirty="0">
                <a:solidFill>
                  <a:srgbClr val="002060"/>
                </a:solidFill>
              </a:rPr>
              <a:t>Industry Comes into COVID-19 Strong</a:t>
            </a:r>
          </a:p>
        </p:txBody>
      </p:sp>
      <p:graphicFrame>
        <p:nvGraphicFramePr>
          <p:cNvPr id="5" name="Object 4"/>
          <p:cNvGraphicFramePr>
            <a:graphicFrameLocks noChangeAspect="1"/>
          </p:cNvGraphicFramePr>
          <p:nvPr>
            <p:extLst>
              <p:ext uri="{D42A27DB-BD31-4B8C-83A1-F6EECF244321}">
                <p14:modId xmlns:p14="http://schemas.microsoft.com/office/powerpoint/2010/main" val="3016753566"/>
              </p:ext>
            </p:extLst>
          </p:nvPr>
        </p:nvGraphicFramePr>
        <p:xfrm>
          <a:off x="0" y="1454453"/>
          <a:ext cx="6115050" cy="2733675"/>
        </p:xfrm>
        <a:graphic>
          <a:graphicData uri="http://schemas.openxmlformats.org/presentationml/2006/ole">
            <mc:AlternateContent xmlns:mc="http://schemas.openxmlformats.org/markup-compatibility/2006">
              <mc:Choice xmlns:v="urn:schemas-microsoft-com:vml" Requires="v">
                <p:oleObj spid="_x0000_s2075" name="Worksheet" r:id="rId5" imgW="6114922" imgH="2733795" progId="Excel.Sheet.12">
                  <p:link updateAutomatic="1"/>
                </p:oleObj>
              </mc:Choice>
              <mc:Fallback>
                <p:oleObj name="Worksheet" r:id="rId5" imgW="6114922" imgH="2733795" progId="Excel.Sheet.12">
                  <p:link updateAutomatic="1"/>
                  <p:pic>
                    <p:nvPicPr>
                      <p:cNvPr id="5" name="Object 4"/>
                      <p:cNvPicPr/>
                      <p:nvPr/>
                    </p:nvPicPr>
                    <p:blipFill>
                      <a:blip r:embed="rId6"/>
                      <a:stretch>
                        <a:fillRect/>
                      </a:stretch>
                    </p:blipFill>
                    <p:spPr>
                      <a:xfrm>
                        <a:off x="0" y="1454453"/>
                        <a:ext cx="6115050" cy="2733675"/>
                      </a:xfrm>
                      <a:prstGeom prst="rect">
                        <a:avLst/>
                      </a:prstGeom>
                    </p:spPr>
                  </p:pic>
                </p:oleObj>
              </mc:Fallback>
            </mc:AlternateContent>
          </a:graphicData>
        </a:graphic>
      </p:graphicFrame>
      <p:sp>
        <p:nvSpPr>
          <p:cNvPr id="7" name="TextBox 6"/>
          <p:cNvSpPr txBox="1"/>
          <p:nvPr/>
        </p:nvSpPr>
        <p:spPr>
          <a:xfrm>
            <a:off x="1181530" y="4630360"/>
            <a:ext cx="2600324" cy="646331"/>
          </a:xfrm>
          <a:prstGeom prst="rect">
            <a:avLst/>
          </a:prstGeom>
          <a:noFill/>
        </p:spPr>
        <p:txBody>
          <a:bodyPr wrap="square" rtlCol="0">
            <a:spAutoFit/>
          </a:bodyPr>
          <a:lstStyle/>
          <a:p>
            <a:pPr algn="ctr"/>
            <a:r>
              <a:rPr lang="en-US" b="1" dirty="0">
                <a:solidFill>
                  <a:schemeClr val="accent6">
                    <a:lumMod val="75000"/>
                  </a:schemeClr>
                </a:solidFill>
              </a:rPr>
              <a:t>Industry ROE </a:t>
            </a:r>
          </a:p>
          <a:p>
            <a:pPr algn="ctr"/>
            <a:r>
              <a:rPr lang="en-US" b="1" dirty="0">
                <a:solidFill>
                  <a:schemeClr val="accent6">
                    <a:lumMod val="75000"/>
                  </a:schemeClr>
                </a:solidFill>
              </a:rPr>
              <a:t>healthy at &gt; 10.00%</a:t>
            </a:r>
          </a:p>
        </p:txBody>
      </p:sp>
      <p:cxnSp>
        <p:nvCxnSpPr>
          <p:cNvPr id="9" name="Straight Arrow Connector 8"/>
          <p:cNvCxnSpPr>
            <a:stCxn id="11" idx="1"/>
          </p:cNvCxnSpPr>
          <p:nvPr/>
        </p:nvCxnSpPr>
        <p:spPr>
          <a:xfrm flipH="1">
            <a:off x="6161069" y="2225391"/>
            <a:ext cx="1332212" cy="1024006"/>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93281" y="1902225"/>
            <a:ext cx="4599401" cy="646331"/>
          </a:xfrm>
          <a:prstGeom prst="rect">
            <a:avLst/>
          </a:prstGeom>
          <a:noFill/>
        </p:spPr>
        <p:txBody>
          <a:bodyPr wrap="square" rtlCol="0">
            <a:spAutoFit/>
          </a:bodyPr>
          <a:lstStyle/>
          <a:p>
            <a:pPr algn="ctr"/>
            <a:r>
              <a:rPr lang="en-US" b="1" dirty="0">
                <a:solidFill>
                  <a:schemeClr val="accent6">
                    <a:lumMod val="75000"/>
                  </a:schemeClr>
                </a:solidFill>
              </a:rPr>
              <a:t>Credit quality can spike, but current loan payment performance is excellent</a:t>
            </a:r>
          </a:p>
        </p:txBody>
      </p:sp>
      <p:cxnSp>
        <p:nvCxnSpPr>
          <p:cNvPr id="12" name="Straight Arrow Connector 11"/>
          <p:cNvCxnSpPr>
            <a:stCxn id="7" idx="3"/>
          </p:cNvCxnSpPr>
          <p:nvPr/>
        </p:nvCxnSpPr>
        <p:spPr>
          <a:xfrm>
            <a:off x="3781854" y="4953526"/>
            <a:ext cx="2187431" cy="1"/>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849402" y="2013858"/>
            <a:ext cx="2641421" cy="21153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34977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E4C723DE81A2489470577B030F9EE7" ma:contentTypeVersion="1" ma:contentTypeDescription="Create a new document." ma:contentTypeScope="" ma:versionID="23d7b1ca7c7c489cfd18cd8b3275d9be">
  <xsd:schema xmlns:xsd="http://www.w3.org/2001/XMLSchema" xmlns:xs="http://www.w3.org/2001/XMLSchema" xmlns:p="http://schemas.microsoft.com/office/2006/metadata/properties" xmlns:ns2="48c416b8-205b-4e7c-aa57-a74b2b1cac3e" targetNamespace="http://schemas.microsoft.com/office/2006/metadata/properties" ma:root="true" ma:fieldsID="960986a6b338b364a5d5ebaec00f0a5f" ns2:_="">
    <xsd:import namespace="48c416b8-205b-4e7c-aa57-a74b2b1cac3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c416b8-205b-4e7c-aa57-a74b2b1cac3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8c416b8-205b-4e7c-aa57-a74b2b1cac3e">
      <UserInfo>
        <DisplayName>Clarke, Matt</DisplayName>
        <AccountId>171</AccountId>
        <AccountType/>
      </UserInfo>
      <UserInfo>
        <DisplayName>Cloutier, Richard</DisplayName>
        <AccountId>80</AccountId>
        <AccountType/>
      </UserInfo>
    </SharedWithUsers>
  </documentManagement>
</p:properties>
</file>

<file path=customXml/itemProps1.xml><?xml version="1.0" encoding="utf-8"?>
<ds:datastoreItem xmlns:ds="http://schemas.openxmlformats.org/officeDocument/2006/customXml" ds:itemID="{4BEB033D-8FA9-45CB-9288-32907083B64F}">
  <ds:schemaRefs>
    <ds:schemaRef ds:uri="http://schemas.microsoft.com/sharepoint/v3/contenttype/forms"/>
  </ds:schemaRefs>
</ds:datastoreItem>
</file>

<file path=customXml/itemProps2.xml><?xml version="1.0" encoding="utf-8"?>
<ds:datastoreItem xmlns:ds="http://schemas.openxmlformats.org/officeDocument/2006/customXml" ds:itemID="{5911D403-AC56-402F-8589-F9142BE020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c416b8-205b-4e7c-aa57-a74b2b1cac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8E4A13-FCB4-40E2-B14B-CAD5CA900BBB}">
  <ds:schemaRefs>
    <ds:schemaRef ds:uri="http://purl.org/dc/elements/1.1/"/>
    <ds:schemaRef ds:uri="http://purl.org/dc/dcmitype/"/>
    <ds:schemaRef ds:uri="http://schemas.microsoft.com/office/infopath/2007/PartnerControls"/>
    <ds:schemaRef ds:uri="48c416b8-205b-4e7c-aa57-a74b2b1cac3e"/>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269</TotalTime>
  <Words>712</Words>
  <Application>Microsoft Office PowerPoint</Application>
  <PresentationFormat>Widescreen</PresentationFormat>
  <Paragraphs>117</Paragraphs>
  <Slides>20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Links</vt:lpstr>
      </vt:variant>
      <vt:variant>
        <vt:i4>6</vt:i4>
      </vt:variant>
      <vt:variant>
        <vt:lpstr>Slide Titles</vt:lpstr>
      </vt:variant>
      <vt:variant>
        <vt:i4>20</vt:i4>
      </vt:variant>
    </vt:vector>
  </HeadingPairs>
  <TitlesOfParts>
    <vt:vector size="31" baseType="lpstr">
      <vt:lpstr>Arial</vt:lpstr>
      <vt:lpstr>Calibri</vt:lpstr>
      <vt:lpstr>Times New Roman</vt:lpstr>
      <vt:lpstr>Wingdings</vt:lpstr>
      <vt:lpstr>1_Office Theme</vt:lpstr>
      <vt:lpstr>file:///\\wtdata\acct\Larry%20Folder\Presentations\2020\Seattle%20Rotary\FDIC%20Historical%20Industry%20Data.xlsx!Ratios%20by%20Asset%20Size!%5bFDIC%20Historical%20Industry%20Data.xlsx%5dRatios%20by%20Asset%20Size%20Chart%203</vt:lpstr>
      <vt:lpstr>file:///\\wtdata\acct\Larry%20Folder\Presentations\2020\Seattle%20Rotary\FDIC%20Historical%20Industry%20Data.xlsx!Annual%20Income!%5bFDIC%20Historical%20Industry%20Data.xlsx%5dAnnual%20Income%20Chart%2010</vt:lpstr>
      <vt:lpstr>file:///\\wtdata\acct\Larry%20Folder\Presentations\2020\Seattle%20Rotary\FDIC%20Historical%20Industry%20Data.xlsx!Ratios%20by%20Asset%20Size!%5bFDIC%20Historical%20Industry%20Data.xlsx%5dRatios%20by%20Asset%20Size%20Chart%205</vt:lpstr>
      <vt:lpstr>file:///\\wtdata\acct\Larry%20Folder\Presentations\2020\Seattle%20Rotary\FDIC%20Historical%20Industry%20Data.xlsx!Loan%20Performance!%5bFDIC%20Historical%20Industry%20Data.xlsx%5dLoan%20Performance%20Chart%202</vt:lpstr>
      <vt:lpstr>file:///\\wtdata\acct\Larry%20Folder\Stonier%20Course\Rates\Historical%20Rates%20200812.xlsx!50%20Year%20Prime%20Rate%20Chart!%5bHistorical%20Rates%20200812.xlsx%5d50%20Year%20Prime%20Rate%20Chart%20Chart%202-3</vt:lpstr>
      <vt:lpstr>file:///\\wtdata\acct\Larry%20Folder\Stonier%20Course\Rates\Prime%20Rate%20Monthly%20H-15.xlsx!FRB%20H-15%20Rates%20Monthly!%5bPrime%20Rate%20Monthly%20H-15.xlsx%5dFRB%20H-15%20Rates%20Monthly%20Chart%203</vt:lpstr>
      <vt:lpstr>Seattle Rotary COVID-19 Banking Industry Update</vt:lpstr>
      <vt:lpstr>PowerPoint Presentation</vt:lpstr>
      <vt:lpstr>PowerPoint Presentation</vt:lpstr>
      <vt:lpstr>PowerPoint Presentation</vt:lpstr>
      <vt:lpstr>PowerPoint Presentation</vt:lpstr>
      <vt:lpstr>PowerPoint Presentation</vt:lpstr>
      <vt:lpstr>Banking Industry</vt:lpstr>
      <vt:lpstr>Industry Comes into COVID-19 Strong</vt:lpstr>
      <vt:lpstr>Industry Comes into COVID-19 Strong</vt:lpstr>
      <vt:lpstr>Industry No Stranger to Difficult Times </vt:lpstr>
      <vt:lpstr>PowerPoint Presentation</vt:lpstr>
      <vt:lpstr>TSA Passenger Traffic 2019 vs 2020</vt:lpstr>
      <vt:lpstr>PowerPoint Presentation</vt:lpstr>
      <vt:lpstr>PowerPoint Presentation</vt:lpstr>
      <vt:lpstr>Rates Always a Challenge…Prime</vt:lpstr>
      <vt:lpstr>Rates Always a Challenge…10-Year UST</vt:lpstr>
      <vt:lpstr>PowerPoint Presentation</vt:lpstr>
      <vt:lpstr>Consumer Confidence</vt:lpstr>
      <vt:lpstr>PowerPoint Presentation</vt:lpstr>
      <vt:lpstr>Q &amp; A </vt:lpstr>
    </vt:vector>
  </TitlesOfParts>
  <Company>WTB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Blank Template</dc:title>
  <dc:creator>User</dc:creator>
  <cp:lastModifiedBy>Mariah Kimpton</cp:lastModifiedBy>
  <cp:revision>33</cp:revision>
  <cp:lastPrinted>2020-05-26T22:29:06Z</cp:lastPrinted>
  <dcterms:created xsi:type="dcterms:W3CDTF">2019-03-07T23:33:20Z</dcterms:created>
  <dcterms:modified xsi:type="dcterms:W3CDTF">2020-05-27T18:12:19Z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0x01010057E4C723DE81A2489470577B030F9EE7</vt:lpwstr>
  </property>
</Properties>
</file>