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88" r:id="rId3"/>
    <p:sldId id="289" r:id="rId4"/>
    <p:sldId id="263" r:id="rId5"/>
    <p:sldId id="290" r:id="rId6"/>
    <p:sldId id="291" r:id="rId7"/>
    <p:sldId id="265" r:id="rId8"/>
    <p:sldId id="277" r:id="rId9"/>
    <p:sldId id="268" r:id="rId10"/>
    <p:sldId id="278" r:id="rId11"/>
    <p:sldId id="271" r:id="rId12"/>
    <p:sldId id="282" r:id="rId13"/>
    <p:sldId id="281" r:id="rId14"/>
    <p:sldId id="28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404A6-DFB1-4C2C-AE3B-7E8E8045E178}" type="datetimeFigureOut">
              <a:rPr lang="en-US" smtClean="0"/>
              <a:pPr/>
              <a:t>2/4/2013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F98D5-A985-4827-93A0-AB358D3B5C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1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Please do not take the contents of this talk as criticism. I have been coming to the US since a Rotary GSE team visit</a:t>
            </a:r>
            <a:r>
              <a:rPr lang="en-GB" baseline="0" dirty="0" smtClean="0"/>
              <a:t> in 1977 and regard myself as an honorary American. I own property here and love the country. A UK talk would contain similar facts </a:t>
            </a:r>
            <a:r>
              <a:rPr lang="en-GB" baseline="0" smtClean="0"/>
              <a:t>and statistics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7F0B5-4F56-40B8-A828-9FD78D47FA1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Please do not take the contents of this talk as criticism. I have been coming to the US since a Rotary GSE team visit</a:t>
            </a:r>
            <a:r>
              <a:rPr lang="en-GB" baseline="0" dirty="0" smtClean="0"/>
              <a:t> in 1977 and regard myself as an honorary American. I own property here and love the country. A UK talk would contain similar facts </a:t>
            </a:r>
            <a:r>
              <a:rPr lang="en-GB" baseline="0" smtClean="0"/>
              <a:t>and statistics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7F0B5-4F56-40B8-A828-9FD78D47FA1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8F71-2625-4FFD-9C10-699FBA7FE3F7}" type="datetimeFigureOut">
              <a:rPr lang="en-US" smtClean="0"/>
              <a:pPr/>
              <a:t>2/4/2013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9C37-5D2B-4464-91F0-479FB5CAD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8F71-2625-4FFD-9C10-699FBA7FE3F7}" type="datetimeFigureOut">
              <a:rPr lang="en-US" smtClean="0"/>
              <a:pPr/>
              <a:t>2/4/2013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9C37-5D2B-4464-91F0-479FB5CAD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8F71-2625-4FFD-9C10-699FBA7FE3F7}" type="datetimeFigureOut">
              <a:rPr lang="en-US" smtClean="0"/>
              <a:pPr/>
              <a:t>2/4/2013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9C37-5D2B-4464-91F0-479FB5CAD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8F71-2625-4FFD-9C10-699FBA7FE3F7}" type="datetimeFigureOut">
              <a:rPr lang="en-US" smtClean="0"/>
              <a:pPr/>
              <a:t>2/4/2013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9C37-5D2B-4464-91F0-479FB5CAD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8F71-2625-4FFD-9C10-699FBA7FE3F7}" type="datetimeFigureOut">
              <a:rPr lang="en-US" smtClean="0"/>
              <a:pPr/>
              <a:t>2/4/2013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9C37-5D2B-4464-91F0-479FB5CAD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8F71-2625-4FFD-9C10-699FBA7FE3F7}" type="datetimeFigureOut">
              <a:rPr lang="en-US" smtClean="0"/>
              <a:pPr/>
              <a:t>2/4/2013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9C37-5D2B-4464-91F0-479FB5CAD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8F71-2625-4FFD-9C10-699FBA7FE3F7}" type="datetimeFigureOut">
              <a:rPr lang="en-US" smtClean="0"/>
              <a:pPr/>
              <a:t>2/4/2013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9C37-5D2B-4464-91F0-479FB5CAD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8F71-2625-4FFD-9C10-699FBA7FE3F7}" type="datetimeFigureOut">
              <a:rPr lang="en-US" smtClean="0"/>
              <a:pPr/>
              <a:t>2/4/2013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9C37-5D2B-4464-91F0-479FB5CAD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8F71-2625-4FFD-9C10-699FBA7FE3F7}" type="datetimeFigureOut">
              <a:rPr lang="en-US" smtClean="0"/>
              <a:pPr/>
              <a:t>2/4/2013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9C37-5D2B-4464-91F0-479FB5CAD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8F71-2625-4FFD-9C10-699FBA7FE3F7}" type="datetimeFigureOut">
              <a:rPr lang="en-US" smtClean="0"/>
              <a:pPr/>
              <a:t>2/4/2013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9C37-5D2B-4464-91F0-479FB5CAD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8F71-2625-4FFD-9C10-699FBA7FE3F7}" type="datetimeFigureOut">
              <a:rPr lang="en-US" smtClean="0"/>
              <a:pPr/>
              <a:t>2/4/2013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9C37-5D2B-4464-91F0-479FB5CAD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48F71-2625-4FFD-9C10-699FBA7FE3F7}" type="datetimeFigureOut">
              <a:rPr lang="en-US" smtClean="0"/>
              <a:pPr/>
              <a:t>2/4/2013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99C37-5D2B-4464-91F0-479FB5CAD2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40715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Rotary #4 Sustainability Committee in association with:</a:t>
            </a:r>
            <a:br>
              <a:rPr lang="en-GB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Sustainability Trust</a:t>
            </a:r>
            <a:br>
              <a:rPr lang="en-GB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www.TheSustainabilityTrust.org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5072098"/>
          </a:xfrm>
        </p:spPr>
        <p:txBody>
          <a:bodyPr>
            <a:normAutofit fontScale="70000" lnSpcReduction="20000"/>
          </a:bodyPr>
          <a:lstStyle/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Rotarians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for Sustainability 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and Carbon Reduction</a:t>
            </a:r>
          </a:p>
          <a:p>
            <a:r>
              <a:rPr lang="en-GB" sz="2100" b="1" dirty="0" smtClean="0">
                <a:solidFill>
                  <a:schemeClr val="bg2">
                    <a:lumMod val="50000"/>
                  </a:schemeClr>
                </a:solidFill>
              </a:rPr>
              <a:t>The Sustainability Trust - The CO</a:t>
            </a:r>
            <a:r>
              <a:rPr lang="en-GB" sz="13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GB" sz="2100" b="1" dirty="0" smtClean="0">
                <a:solidFill>
                  <a:schemeClr val="bg2">
                    <a:lumMod val="50000"/>
                  </a:schemeClr>
                </a:solidFill>
              </a:rPr>
              <a:t> Offset Trust</a:t>
            </a:r>
          </a:p>
          <a:p>
            <a:r>
              <a:rPr lang="en-GB" sz="2100" b="1" dirty="0" smtClean="0">
                <a:solidFill>
                  <a:schemeClr val="bg2">
                    <a:lumMod val="50000"/>
                  </a:schemeClr>
                </a:solidFill>
              </a:rPr>
              <a:t>Initially sponsored by 11 Founding Clubs from 5 continents</a:t>
            </a:r>
          </a:p>
          <a:p>
            <a:r>
              <a:rPr lang="en-GB" sz="2100" b="1" dirty="0" smtClean="0">
                <a:solidFill>
                  <a:schemeClr val="bg2">
                    <a:lumMod val="50000"/>
                  </a:schemeClr>
                </a:solidFill>
              </a:rPr>
              <a:t>A charity registered in the UK</a:t>
            </a:r>
          </a:p>
        </p:txBody>
      </p:sp>
      <p:pic>
        <p:nvPicPr>
          <p:cNvPr id="4" name="Picture 3" descr="Rotary_banners_7ftx3ft_v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9651" y="2132857"/>
            <a:ext cx="3650130" cy="2925512"/>
          </a:xfrm>
          <a:prstGeom prst="rect">
            <a:avLst/>
          </a:prstGeom>
        </p:spPr>
      </p:pic>
      <p:pic>
        <p:nvPicPr>
          <p:cNvPr id="5" name="Picture 4" descr="riemblem_c_small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5072074"/>
            <a:ext cx="1143008" cy="1143008"/>
          </a:xfrm>
          <a:prstGeom prst="rect">
            <a:avLst/>
          </a:prstGeom>
        </p:spPr>
      </p:pic>
      <p:pic>
        <p:nvPicPr>
          <p:cNvPr id="7" name="Picture 6" descr="sustain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5072074"/>
            <a:ext cx="1131592" cy="11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00235"/>
      </p:ext>
    </p:extLst>
  </p:cSld>
  <p:clrMapOvr>
    <a:masterClrMapping/>
  </p:clrMapOvr>
  <p:transition advTm="211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D.1270 Sheffield Club, UK, Project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Standby Sav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28794" y="3143248"/>
            <a:ext cx="5286412" cy="3493111"/>
          </a:xfrm>
        </p:spPr>
      </p:pic>
      <p:sp>
        <p:nvSpPr>
          <p:cNvPr id="5" name="TextBox 4"/>
          <p:cNvSpPr txBox="1"/>
          <p:nvPr/>
        </p:nvSpPr>
        <p:spPr>
          <a:xfrm>
            <a:off x="928662" y="92867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Selling the </a:t>
            </a:r>
            <a:r>
              <a:rPr lang="en-GB" sz="2000" b="1" dirty="0" smtClean="0">
                <a:solidFill>
                  <a:srgbClr val="FF0000"/>
                </a:solidFill>
              </a:rPr>
              <a:t>Standby Saver </a:t>
            </a:r>
            <a:r>
              <a:rPr lang="en-GB" sz="2000" b="1" dirty="0" smtClean="0">
                <a:solidFill>
                  <a:srgbClr val="0070C0"/>
                </a:solidFill>
              </a:rPr>
              <a:t>to Rotarians at a discount. They save it’s cost in one year by cutting stand-by electricity......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2" y="2428868"/>
            <a:ext cx="7786742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b="1" dirty="0" smtClean="0">
                <a:solidFill>
                  <a:srgbClr val="0070C0"/>
                </a:solidFill>
              </a:rPr>
              <a:t>Combined TV, VCR, DVD, etc, powered </a:t>
            </a:r>
            <a:r>
              <a:rPr lang="en-GB" sz="2000" b="1" u="sng" dirty="0" smtClean="0">
                <a:solidFill>
                  <a:srgbClr val="0070C0"/>
                </a:solidFill>
              </a:rPr>
              <a:t>off</a:t>
            </a:r>
            <a:r>
              <a:rPr lang="en-GB" sz="2000" b="1" dirty="0" smtClean="0">
                <a:solidFill>
                  <a:srgbClr val="0070C0"/>
                </a:solidFill>
              </a:rPr>
              <a:t> with one click</a:t>
            </a:r>
          </a:p>
          <a:p>
            <a:pPr algn="ctr">
              <a:lnSpc>
                <a:spcPct val="8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b="1" dirty="0" smtClean="0">
                <a:solidFill>
                  <a:srgbClr val="0070C0"/>
                </a:solidFill>
              </a:rPr>
              <a:t>A different version does the same for computers, printers etc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232" y="1714488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.... and the Club donates $4 to the Trust for     	each one sold.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358082" y="3286124"/>
            <a:ext cx="1428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 version will be available in the US and Canada in 2010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9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For those that believe Global Warming is accelerated by burning fossil fuels -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4347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/>
              <a:t>It makes sense to practice ‘Joined-up-Rotary’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A hotter planet means more weather extremes.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Leading to more floods, more hurricanes &amp; drought...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Causing more human disasters in areas of existing poverty....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That </a:t>
            </a:r>
            <a:r>
              <a:rPr lang="en-GB" b="1" dirty="0" smtClean="0">
                <a:solidFill>
                  <a:srgbClr val="0070C0"/>
                </a:solidFill>
              </a:rPr>
              <a:t>requires </a:t>
            </a:r>
            <a:r>
              <a:rPr lang="en-GB" b="1" dirty="0" smtClean="0">
                <a:solidFill>
                  <a:srgbClr val="0070C0"/>
                </a:solidFill>
              </a:rPr>
              <a:t>more humanitarian aid...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Which needs more Rotary Club aid, like Shelter Boxes.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Sustainability becomes a sensible option...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We need to join up the dots in </a:t>
            </a:r>
            <a:r>
              <a:rPr lang="en-GB" b="1" dirty="0" smtClean="0"/>
              <a:t>‘Joined-up-Rotary’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By making all our activities </a:t>
            </a:r>
            <a:r>
              <a:rPr lang="en-GB" b="1" i="1" dirty="0" smtClean="0"/>
              <a:t>Sustainable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ones, so they don’t make global warming even worse!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7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In summary ......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14353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The Sustainability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Committee is now a member of the Sustainability Trust,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 charitable foundation formed by concerned Rotarians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It aims to get all 32,000 Clubs aware of the challenges facing our planet, our communities and our lives.....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...and to make </a:t>
            </a:r>
            <a:r>
              <a:rPr lang="en-GB" b="1" dirty="0" smtClean="0">
                <a:solidFill>
                  <a:srgbClr val="C00000"/>
                </a:solidFill>
              </a:rPr>
              <a:t>all Rotary projects </a:t>
            </a:r>
            <a:r>
              <a:rPr lang="en-GB" b="1" u="sng" dirty="0" smtClean="0">
                <a:solidFill>
                  <a:srgbClr val="C00000"/>
                </a:solidFill>
              </a:rPr>
              <a:t>Sustainable</a:t>
            </a:r>
            <a:r>
              <a:rPr lang="en-GB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The Trust is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 web-based forum to share projects, ideas, solutions, and information.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It raises funds to pay for the provision of services through </a:t>
            </a:r>
            <a:r>
              <a:rPr lang="en-GB" b="1" dirty="0" smtClean="0">
                <a:solidFill>
                  <a:srgbClr val="C00000"/>
                </a:solidFill>
              </a:rPr>
              <a:t>Personal Carbon Offsetting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GB" b="1" dirty="0" smtClean="0">
                <a:solidFill>
                  <a:srgbClr val="C00000"/>
                </a:solidFill>
              </a:rPr>
              <a:t>Sustaining Memberships</a:t>
            </a:r>
          </a:p>
          <a:p>
            <a:pPr marL="0" indent="0">
              <a:buNone/>
            </a:pPr>
            <a:endParaRPr lang="en-GB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custDataLst>
      <p:tags r:id="rId1"/>
    </p:custDataLst>
  </p:cSld>
  <p:clrMapOvr>
    <a:masterClrMapping/>
  </p:clrMapOvr>
  <p:transition advTm="54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>
                    <a:lumMod val="75000"/>
                  </a:schemeClr>
                </a:solidFill>
              </a:rPr>
              <a:t>And finally......</a:t>
            </a:r>
            <a:endParaRPr lang="en-GB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Do we all know the 5</a:t>
            </a:r>
            <a:r>
              <a:rPr lang="en-GB" sz="4800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 Test in </a:t>
            </a:r>
          </a:p>
          <a:p>
            <a:pPr algn="ctr">
              <a:buNone/>
            </a:pPr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The Four-Way Test?</a:t>
            </a:r>
          </a:p>
          <a:p>
            <a:endParaRPr lang="en-GB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GB" sz="6600" b="1" dirty="0" smtClean="0">
                <a:solidFill>
                  <a:srgbClr val="C00000"/>
                </a:solidFill>
              </a:rPr>
              <a:t>Is it Sustainable?</a:t>
            </a:r>
            <a:endParaRPr lang="en-GB" sz="66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2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Visit the Website</a:t>
            </a:r>
            <a:b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b="1" dirty="0" smtClean="0">
                <a:solidFill>
                  <a:srgbClr val="FF0000"/>
                </a:solidFill>
              </a:rPr>
              <a:t>www.TheSustainabilityTrust.org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10-04-13-webs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6263"/>
            <a:ext cx="8229600" cy="42338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40715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Rotary #4 Sustainability Committee in association with:</a:t>
            </a:r>
            <a:br>
              <a:rPr lang="en-GB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Sustainability Trust</a:t>
            </a:r>
            <a:br>
              <a:rPr lang="en-GB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www.TheSustainabilityTrust.org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5072098"/>
          </a:xfrm>
        </p:spPr>
        <p:txBody>
          <a:bodyPr>
            <a:normAutofit fontScale="70000" lnSpcReduction="20000"/>
          </a:bodyPr>
          <a:lstStyle/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Rotarians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for Sustainability 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and Carbon Reduction</a:t>
            </a:r>
          </a:p>
          <a:p>
            <a:r>
              <a:rPr lang="en-GB" sz="2100" b="1" dirty="0" smtClean="0">
                <a:solidFill>
                  <a:schemeClr val="bg2">
                    <a:lumMod val="50000"/>
                  </a:schemeClr>
                </a:solidFill>
              </a:rPr>
              <a:t>The Sustainability Trust - The CO</a:t>
            </a:r>
            <a:r>
              <a:rPr lang="en-GB" sz="13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GB" sz="2100" b="1" dirty="0" smtClean="0">
                <a:solidFill>
                  <a:schemeClr val="bg2">
                    <a:lumMod val="50000"/>
                  </a:schemeClr>
                </a:solidFill>
              </a:rPr>
              <a:t> Offset Trust</a:t>
            </a:r>
          </a:p>
          <a:p>
            <a:r>
              <a:rPr lang="en-GB" sz="2100" b="1" dirty="0" smtClean="0">
                <a:solidFill>
                  <a:schemeClr val="bg2">
                    <a:lumMod val="50000"/>
                  </a:schemeClr>
                </a:solidFill>
              </a:rPr>
              <a:t>Initially sponsored by 11 Founding Clubs from 5 continents</a:t>
            </a:r>
          </a:p>
          <a:p>
            <a:r>
              <a:rPr lang="en-GB" sz="2100" b="1" dirty="0" smtClean="0">
                <a:solidFill>
                  <a:schemeClr val="bg2">
                    <a:lumMod val="50000"/>
                  </a:schemeClr>
                </a:solidFill>
              </a:rPr>
              <a:t>A charity registered in the UK</a:t>
            </a:r>
          </a:p>
        </p:txBody>
      </p:sp>
      <p:pic>
        <p:nvPicPr>
          <p:cNvPr id="4" name="Picture 3" descr="Rotary_banners_7ftx3ft_v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9651" y="2132857"/>
            <a:ext cx="3650130" cy="2925512"/>
          </a:xfrm>
          <a:prstGeom prst="rect">
            <a:avLst/>
          </a:prstGeom>
        </p:spPr>
      </p:pic>
      <p:pic>
        <p:nvPicPr>
          <p:cNvPr id="5" name="Picture 4" descr="riemblem_c_small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5072074"/>
            <a:ext cx="1143008" cy="1143008"/>
          </a:xfrm>
          <a:prstGeom prst="rect">
            <a:avLst/>
          </a:prstGeom>
        </p:spPr>
      </p:pic>
      <p:pic>
        <p:nvPicPr>
          <p:cNvPr id="7" name="Picture 6" descr="sustain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5072074"/>
            <a:ext cx="1131592" cy="1128292"/>
          </a:xfrm>
          <a:prstGeom prst="rect">
            <a:avLst/>
          </a:prstGeom>
        </p:spPr>
      </p:pic>
    </p:spTree>
  </p:cSld>
  <p:clrMapOvr>
    <a:masterClrMapping/>
  </p:clrMapOvr>
  <p:transition advTm="2114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048672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Environment To Sustainability Committee Transition in 2013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928802"/>
            <a:ext cx="7355160" cy="4197361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A desire of committee members to attempt to more directly address the biggest environmental issue of today.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A desire to maintain the positive local impacts achieved by the Environment Committee in past </a:t>
            </a:r>
            <a:r>
              <a:rPr lang="en-US" sz="3000" b="1" dirty="0" smtClean="0">
                <a:solidFill>
                  <a:srgbClr val="0070C0"/>
                </a:solidFill>
              </a:rPr>
              <a:t>years.</a:t>
            </a:r>
            <a:endParaRPr lang="en-US" sz="3000" b="1" dirty="0">
              <a:solidFill>
                <a:srgbClr val="0070C0"/>
              </a:solidFill>
            </a:endParaRPr>
          </a:p>
          <a:p>
            <a:r>
              <a:rPr lang="en-US" sz="3000" b="1" dirty="0">
                <a:solidFill>
                  <a:srgbClr val="0070C0"/>
                </a:solidFill>
              </a:rPr>
              <a:t>A desire to join international Rotary action through integration with a world Rotary Movement – Rotarians for Sustainability; The Sustainability Trust.</a:t>
            </a:r>
          </a:p>
          <a:p>
            <a:pPr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sustain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43834" y="357166"/>
            <a:ext cx="1074703" cy="1071570"/>
          </a:xfrm>
        </p:spPr>
      </p:pic>
      <p:pic>
        <p:nvPicPr>
          <p:cNvPr id="5" name="Picture 4" descr="riemblem_c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28604"/>
            <a:ext cx="1071570" cy="1071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8061447"/>
      </p:ext>
    </p:extLst>
  </p:cSld>
  <p:clrMapOvr>
    <a:masterClrMapping/>
  </p:clrMapOvr>
  <p:transition advTm="34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048672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Sustainability Committee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Our Goals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928802"/>
            <a:ext cx="7355160" cy="4197361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A desire of committee members to attempt to more directly address the biggest environmental issue of today.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A desire to maintain the positive local impacts achieved by the Environment Committee in past </a:t>
            </a:r>
            <a:r>
              <a:rPr lang="en-US" sz="3000" b="1" dirty="0" smtClean="0">
                <a:solidFill>
                  <a:srgbClr val="0070C0"/>
                </a:solidFill>
              </a:rPr>
              <a:t>years.</a:t>
            </a:r>
            <a:endParaRPr lang="en-US" sz="3000" b="1" dirty="0">
              <a:solidFill>
                <a:srgbClr val="0070C0"/>
              </a:solidFill>
            </a:endParaRPr>
          </a:p>
          <a:p>
            <a:r>
              <a:rPr lang="en-US" sz="3000" b="1" dirty="0">
                <a:solidFill>
                  <a:srgbClr val="0070C0"/>
                </a:solidFill>
              </a:rPr>
              <a:t>A desire to join international Rotary action through integration with a world Rotary Movement – Rotarians for Sustainability; The Sustainability Trust.</a:t>
            </a:r>
          </a:p>
          <a:p>
            <a:pPr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sustain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43834" y="357166"/>
            <a:ext cx="1074703" cy="1071570"/>
          </a:xfrm>
        </p:spPr>
      </p:pic>
      <p:pic>
        <p:nvPicPr>
          <p:cNvPr id="5" name="Picture 4" descr="riemblem_c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28604"/>
            <a:ext cx="1071570" cy="1071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228929"/>
      </p:ext>
    </p:extLst>
  </p:cSld>
  <p:clrMapOvr>
    <a:masterClrMapping/>
  </p:clrMapOvr>
  <p:transition advTm="34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The Sustainability </a:t>
            </a:r>
            <a:r>
              <a:rPr lang="en-GB" sz="3200" b="1" dirty="0" smtClean="0">
                <a:solidFill>
                  <a:srgbClr val="0070C0"/>
                </a:solidFill>
              </a:rPr>
              <a:t>Committee Goals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sustain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13888" y="1329938"/>
            <a:ext cx="1094140" cy="1090950"/>
          </a:xfrm>
        </p:spPr>
      </p:pic>
      <p:sp>
        <p:nvSpPr>
          <p:cNvPr id="5" name="TextBox 4"/>
          <p:cNvSpPr txBox="1"/>
          <p:nvPr/>
        </p:nvSpPr>
        <p:spPr>
          <a:xfrm>
            <a:off x="642910" y="2755564"/>
            <a:ext cx="792961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The 4-Way Sustainability Test for all Rotarians:   Are we.....</a:t>
            </a:r>
          </a:p>
          <a:p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/>
              <a:t>EDUCATING</a:t>
            </a:r>
            <a:r>
              <a:rPr lang="en-GB" b="1" dirty="0" smtClean="0">
                <a:solidFill>
                  <a:srgbClr val="0070C0"/>
                </a:solidFill>
              </a:rPr>
              <a:t>  - ourselves, our Rotary colleagues and the public about how - and why - we should all conserve energy, and adopt sustainable solutions. </a:t>
            </a:r>
          </a:p>
          <a:p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/>
              <a:t>DEMONSTRATING</a:t>
            </a:r>
            <a:r>
              <a:rPr lang="en-GB" b="1" dirty="0" smtClean="0">
                <a:solidFill>
                  <a:srgbClr val="0070C0"/>
                </a:solidFill>
              </a:rPr>
              <a:t> -  how we can all save money in the process. </a:t>
            </a:r>
          </a:p>
          <a:p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/>
              <a:t>INNOVATING </a:t>
            </a:r>
            <a:r>
              <a:rPr lang="en-GB" b="1" dirty="0" smtClean="0">
                <a:solidFill>
                  <a:srgbClr val="0070C0"/>
                </a:solidFill>
              </a:rPr>
              <a:t>- with ideas promoted by your Rotary Club to switch to sustainable resources in </a:t>
            </a:r>
            <a:r>
              <a:rPr lang="en-GB" b="1" u="sng" dirty="0" smtClean="0">
                <a:solidFill>
                  <a:srgbClr val="0070C0"/>
                </a:solidFill>
              </a:rPr>
              <a:t>all</a:t>
            </a:r>
            <a:r>
              <a:rPr lang="en-GB" b="1" dirty="0" smtClean="0">
                <a:solidFill>
                  <a:srgbClr val="0070C0"/>
                </a:solidFill>
              </a:rPr>
              <a:t> Rotary projects, especially those with humanitarian benefits. </a:t>
            </a:r>
          </a:p>
          <a:p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/>
              <a:t>DONATING </a:t>
            </a:r>
            <a:r>
              <a:rPr lang="en-GB" b="1" dirty="0" smtClean="0">
                <a:solidFill>
                  <a:srgbClr val="0070C0"/>
                </a:solidFill>
              </a:rPr>
              <a:t>- via The Sustainability Trust - to a Rotary Club project that offsets your </a:t>
            </a:r>
            <a:r>
              <a:rPr lang="en-GB" b="1" i="1" dirty="0" smtClean="0">
                <a:solidFill>
                  <a:srgbClr val="0070C0"/>
                </a:solidFill>
              </a:rPr>
              <a:t>unavoidable</a:t>
            </a:r>
            <a:r>
              <a:rPr lang="en-GB" b="1" dirty="0" smtClean="0">
                <a:solidFill>
                  <a:srgbClr val="0070C0"/>
                </a:solidFill>
              </a:rPr>
              <a:t> personal carbon emissions.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1357298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A Global Rotary Club </a:t>
            </a:r>
            <a:r>
              <a:rPr lang="en-GB" sz="2800" b="1" dirty="0" smtClean="0">
                <a:solidFill>
                  <a:srgbClr val="0070C0"/>
                </a:solidFill>
              </a:rPr>
              <a:t>Project Member that </a:t>
            </a:r>
            <a:r>
              <a:rPr lang="en-GB" sz="2800" b="1" dirty="0" smtClean="0">
                <a:solidFill>
                  <a:srgbClr val="0070C0"/>
                </a:solidFill>
              </a:rPr>
              <a:t>aims to tackle these </a:t>
            </a:r>
            <a:r>
              <a:rPr lang="en-GB" sz="2800" b="1" dirty="0" smtClean="0">
                <a:solidFill>
                  <a:srgbClr val="0070C0"/>
                </a:solidFill>
              </a:rPr>
              <a:t>issues.</a:t>
            </a:r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riemblem_c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142984"/>
            <a:ext cx="1214446" cy="12144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2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048672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The Sustainability Trust 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br>
              <a:rPr lang="en-GB" sz="3200" b="1" dirty="0" smtClean="0">
                <a:solidFill>
                  <a:srgbClr val="0070C0"/>
                </a:solidFill>
              </a:rPr>
            </a:br>
            <a:r>
              <a:rPr lang="en-GB" sz="3200" b="1" dirty="0" smtClean="0">
                <a:solidFill>
                  <a:srgbClr val="0070C0"/>
                </a:solidFill>
              </a:rPr>
              <a:t>The </a:t>
            </a:r>
            <a:r>
              <a:rPr lang="en-GB" sz="3200" b="1" dirty="0">
                <a:solidFill>
                  <a:srgbClr val="0070C0"/>
                </a:solidFill>
              </a:rPr>
              <a:t>CO</a:t>
            </a:r>
            <a:r>
              <a:rPr lang="en-GB" sz="1800" b="1" dirty="0">
                <a:solidFill>
                  <a:srgbClr val="0070C0"/>
                </a:solidFill>
              </a:rPr>
              <a:t>2</a:t>
            </a:r>
            <a:r>
              <a:rPr lang="en-GB" sz="3200" b="1" dirty="0">
                <a:solidFill>
                  <a:srgbClr val="0070C0"/>
                </a:solidFill>
              </a:rPr>
              <a:t> Offset Trust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928802"/>
            <a:ext cx="7355160" cy="419736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sz="2700" b="1" dirty="0">
                <a:solidFill>
                  <a:srgbClr val="0070C0"/>
                </a:solidFill>
              </a:rPr>
              <a:t>11 Founding Member Clubs on 5 continents</a:t>
            </a:r>
          </a:p>
          <a:p>
            <a:pPr lvl="0"/>
            <a:r>
              <a:rPr lang="en-GB" sz="2700" b="1" dirty="0">
                <a:solidFill>
                  <a:srgbClr val="0070C0"/>
                </a:solidFill>
              </a:rPr>
              <a:t>500 </a:t>
            </a:r>
            <a:r>
              <a:rPr lang="en-GB" sz="2700" b="1" dirty="0" err="1">
                <a:solidFill>
                  <a:srgbClr val="0070C0"/>
                </a:solidFill>
              </a:rPr>
              <a:t>e.mail</a:t>
            </a:r>
            <a:r>
              <a:rPr lang="en-GB" sz="2700" b="1" dirty="0">
                <a:solidFill>
                  <a:srgbClr val="0070C0"/>
                </a:solidFill>
              </a:rPr>
              <a:t> contacts and growing</a:t>
            </a:r>
          </a:p>
          <a:p>
            <a:pPr lvl="0"/>
            <a:r>
              <a:rPr lang="en-GB" sz="2700" b="1" dirty="0">
                <a:solidFill>
                  <a:srgbClr val="0070C0"/>
                </a:solidFill>
              </a:rPr>
              <a:t>Now launched “Sustaining Members” at US $100 annually.</a:t>
            </a:r>
          </a:p>
          <a:p>
            <a:pPr lvl="0"/>
            <a:r>
              <a:rPr lang="en-GB" sz="2700" b="1" dirty="0">
                <a:solidFill>
                  <a:srgbClr val="0070C0"/>
                </a:solidFill>
              </a:rPr>
              <a:t>Also launched </a:t>
            </a:r>
            <a:r>
              <a:rPr lang="en-GB" sz="3100" b="1" dirty="0">
                <a:solidFill>
                  <a:srgbClr val="FFC000"/>
                </a:solidFill>
              </a:rPr>
              <a:t>Gold 50 </a:t>
            </a:r>
            <a:r>
              <a:rPr lang="en-GB" sz="2700" b="1" dirty="0">
                <a:solidFill>
                  <a:srgbClr val="0070C0"/>
                </a:solidFill>
              </a:rPr>
              <a:t>Member status for US $1,000</a:t>
            </a:r>
          </a:p>
          <a:p>
            <a:pPr lvl="0"/>
            <a:r>
              <a:rPr lang="en-GB" sz="2700" b="1" dirty="0">
                <a:solidFill>
                  <a:srgbClr val="0070C0"/>
                </a:solidFill>
              </a:rPr>
              <a:t>A Growing Presence on Facebook</a:t>
            </a:r>
          </a:p>
          <a:p>
            <a:pPr lvl="0"/>
            <a:r>
              <a:rPr lang="en-GB" sz="2700" b="1" dirty="0">
                <a:solidFill>
                  <a:srgbClr val="0070C0"/>
                </a:solidFill>
              </a:rPr>
              <a:t>Has supported sustainable Rotary Club Projects in Guatemala, England, South Africa.</a:t>
            </a:r>
          </a:p>
          <a:p>
            <a:pPr lvl="0"/>
            <a:r>
              <a:rPr lang="en-GB" sz="2700" b="1" dirty="0">
                <a:solidFill>
                  <a:srgbClr val="0070C0"/>
                </a:solidFill>
              </a:rPr>
              <a:t>Is building a network of contacts around the globe to advise Clubs on sustainable projects</a:t>
            </a:r>
          </a:p>
          <a:p>
            <a:pPr lvl="0"/>
            <a:r>
              <a:rPr lang="en-GB" sz="2700" b="1" dirty="0">
                <a:solidFill>
                  <a:srgbClr val="0070C0"/>
                </a:solidFill>
              </a:rPr>
              <a:t>Booths at RI Conventions in Salt Lake City, Los Angeles, Montreal and Birmingham (UK)</a:t>
            </a:r>
          </a:p>
          <a:p>
            <a:pPr lvl="0"/>
            <a:r>
              <a:rPr lang="en-GB" sz="2700" b="1" dirty="0">
                <a:solidFill>
                  <a:srgbClr val="0070C0"/>
                </a:solidFill>
              </a:rPr>
              <a:t>$4,000 donation to facilitate ‘SCSA 2010’</a:t>
            </a:r>
          </a:p>
          <a:p>
            <a:pPr lvl="0"/>
            <a:r>
              <a:rPr lang="en-GB" sz="2700" b="1" dirty="0">
                <a:solidFill>
                  <a:srgbClr val="0070C0"/>
                </a:solidFill>
              </a:rPr>
              <a:t>All done by Rotary </a:t>
            </a:r>
            <a:r>
              <a:rPr lang="en-GB" sz="2700" b="1" dirty="0" smtClean="0">
                <a:solidFill>
                  <a:srgbClr val="0070C0"/>
                </a:solidFill>
              </a:rPr>
              <a:t>volunteers</a:t>
            </a:r>
          </a:p>
          <a:p>
            <a:pPr lvl="0"/>
            <a:r>
              <a:rPr lang="en-GB" sz="2700" b="1" dirty="0" smtClean="0">
                <a:solidFill>
                  <a:srgbClr val="0070C0"/>
                </a:solidFill>
              </a:rPr>
              <a:t>Seattle Rotary #4 a </a:t>
            </a:r>
            <a:r>
              <a:rPr lang="en-GB" sz="3100" b="1" dirty="0">
                <a:solidFill>
                  <a:srgbClr val="FFC000"/>
                </a:solidFill>
              </a:rPr>
              <a:t>Gold 50 </a:t>
            </a:r>
            <a:r>
              <a:rPr lang="en-GB" sz="2700" b="1" dirty="0">
                <a:solidFill>
                  <a:srgbClr val="0070C0"/>
                </a:solidFill>
              </a:rPr>
              <a:t>Member </a:t>
            </a:r>
          </a:p>
          <a:p>
            <a:pPr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sustain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43834" y="357166"/>
            <a:ext cx="1074703" cy="1071570"/>
          </a:xfrm>
        </p:spPr>
      </p:pic>
      <p:pic>
        <p:nvPicPr>
          <p:cNvPr id="5" name="Picture 4" descr="riemblem_c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28604"/>
            <a:ext cx="1071570" cy="1071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3944659"/>
      </p:ext>
    </p:extLst>
  </p:cSld>
  <p:clrMapOvr>
    <a:masterClrMapping/>
  </p:clrMapOvr>
  <p:transition advTm="34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048672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Sustainability Committee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Local Action Plans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928802"/>
            <a:ext cx="7355160" cy="4197361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Inform all other committees of the Rotary Sustainability Message and ask them to seek input from The Sustainability Committee on how to make their projects sustainable.</a:t>
            </a:r>
          </a:p>
          <a:p>
            <a:r>
              <a:rPr lang="en-US" sz="3000" b="1" dirty="0" smtClean="0">
                <a:solidFill>
                  <a:srgbClr val="0070C0"/>
                </a:solidFill>
              </a:rPr>
              <a:t>Review lunch program to encourage low waste and local foods, some or our venues already do this.</a:t>
            </a:r>
          </a:p>
          <a:p>
            <a:r>
              <a:rPr lang="en-US" sz="3000" b="1" dirty="0" smtClean="0">
                <a:solidFill>
                  <a:srgbClr val="0070C0"/>
                </a:solidFill>
              </a:rPr>
              <a:t>Advice Rotary #4 Foundation on how best to include sustainability into their plans.</a:t>
            </a:r>
          </a:p>
          <a:p>
            <a:r>
              <a:rPr lang="en-US" sz="3000" b="1" dirty="0" smtClean="0">
                <a:solidFill>
                  <a:srgbClr val="0070C0"/>
                </a:solidFill>
              </a:rPr>
              <a:t>Take local steps such as participation of the club in Earth Day on April ???</a:t>
            </a:r>
          </a:p>
          <a:p>
            <a:pPr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sustain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43834" y="357166"/>
            <a:ext cx="1074703" cy="1071570"/>
          </a:xfrm>
        </p:spPr>
      </p:pic>
      <p:pic>
        <p:nvPicPr>
          <p:cNvPr id="5" name="Picture 4" descr="riemblem_c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28604"/>
            <a:ext cx="1071570" cy="1071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7454310"/>
      </p:ext>
    </p:extLst>
  </p:cSld>
  <p:clrMapOvr>
    <a:masterClrMapping/>
  </p:clrMapOvr>
  <p:transition advTm="34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Sustainability Trust Achievements </a:t>
            </a:r>
            <a:br>
              <a:rPr lang="en-GB" sz="3600" b="1" dirty="0" smtClean="0">
                <a:solidFill>
                  <a:srgbClr val="0070C0"/>
                </a:solidFill>
              </a:rPr>
            </a:br>
            <a:r>
              <a:rPr lang="en-GB" sz="3600" b="1" dirty="0" smtClean="0">
                <a:solidFill>
                  <a:srgbClr val="0070C0"/>
                </a:solidFill>
              </a:rPr>
              <a:t>in Two Years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11 Founding Member Clubs on 5 continents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500 </a:t>
            </a:r>
            <a:r>
              <a:rPr lang="en-GB" b="1" dirty="0" err="1" smtClean="0">
                <a:solidFill>
                  <a:srgbClr val="0070C0"/>
                </a:solidFill>
              </a:rPr>
              <a:t>e.mail</a:t>
            </a:r>
            <a:r>
              <a:rPr lang="en-GB" b="1" dirty="0" smtClean="0">
                <a:solidFill>
                  <a:srgbClr val="0070C0"/>
                </a:solidFill>
              </a:rPr>
              <a:t> contacts and growing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Now launched “Sustaining Members” at US $100 annually.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Also launched </a:t>
            </a:r>
            <a:r>
              <a:rPr lang="en-GB" sz="3800" b="1" dirty="0" smtClean="0">
                <a:solidFill>
                  <a:srgbClr val="FFC000"/>
                </a:solidFill>
              </a:rPr>
              <a:t>Gold 50 </a:t>
            </a:r>
            <a:r>
              <a:rPr lang="en-GB" b="1" dirty="0" smtClean="0">
                <a:solidFill>
                  <a:srgbClr val="0070C0"/>
                </a:solidFill>
              </a:rPr>
              <a:t>Member status for US $1,000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A Growing Presence on Facebook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Has supported sustainable Rotary Club Projects in Guatemala, England, South Africa.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Is building a network of contacts around the globe to advise Clubs on sustainable projects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Booths at RI Conventions in Salt Lake City, Los Angeles, Montreal and Birmingham (UK)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$4,000 donation to facilitate ‘SCSA 2010’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All done by Rotary volunteers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sustain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1000108"/>
            <a:ext cx="1146350" cy="11430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7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Solar Cooking South Africa 2010</a:t>
            </a:r>
            <a:br>
              <a:rPr lang="en-GB" sz="3200" b="1" dirty="0" smtClean="0">
                <a:solidFill>
                  <a:srgbClr val="0070C0"/>
                </a:solidFill>
              </a:rPr>
            </a:br>
            <a:r>
              <a:rPr lang="en-GB" sz="2200" b="1" dirty="0" smtClean="0">
                <a:solidFill>
                  <a:srgbClr val="0070C0"/>
                </a:solidFill>
              </a:rPr>
              <a:t>Coordinated and funded through the Trust. Led by R.C. Fresno, California &amp; </a:t>
            </a:r>
            <a:br>
              <a:rPr lang="en-GB" sz="2200" b="1" dirty="0" smtClean="0">
                <a:solidFill>
                  <a:srgbClr val="0070C0"/>
                </a:solidFill>
              </a:rPr>
            </a:br>
            <a:r>
              <a:rPr lang="en-GB" sz="2200" b="1" dirty="0" smtClean="0">
                <a:solidFill>
                  <a:srgbClr val="0070C0"/>
                </a:solidFill>
              </a:rPr>
              <a:t>R.C. </a:t>
            </a:r>
            <a:r>
              <a:rPr lang="en-GB" sz="2200" b="1" dirty="0" err="1" smtClean="0">
                <a:solidFill>
                  <a:srgbClr val="0070C0"/>
                </a:solidFill>
              </a:rPr>
              <a:t>Kirstenbosch</a:t>
            </a:r>
            <a:r>
              <a:rPr lang="en-GB" sz="2200" b="1" dirty="0" smtClean="0">
                <a:solidFill>
                  <a:srgbClr val="0070C0"/>
                </a:solidFill>
              </a:rPr>
              <a:t>, Cape Town, South Africa</a:t>
            </a:r>
            <a:endParaRPr lang="en-GB" sz="22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Africa 2010_3a 1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28926" y="2357430"/>
            <a:ext cx="3065671" cy="4087562"/>
          </a:xfrm>
        </p:spPr>
      </p:pic>
      <p:pic>
        <p:nvPicPr>
          <p:cNvPr id="5" name="Picture 4" descr="Africa 2010 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908" y="1357298"/>
            <a:ext cx="2857520" cy="2143140"/>
          </a:xfrm>
          <a:prstGeom prst="rect">
            <a:avLst/>
          </a:prstGeom>
        </p:spPr>
      </p:pic>
      <p:pic>
        <p:nvPicPr>
          <p:cNvPr id="6" name="Picture 5" descr="Africa 2010 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857628"/>
            <a:ext cx="3343997" cy="2507998"/>
          </a:xfrm>
          <a:prstGeom prst="rect">
            <a:avLst/>
          </a:prstGeom>
        </p:spPr>
      </p:pic>
      <p:pic>
        <p:nvPicPr>
          <p:cNvPr id="7" name="Picture 6" descr="Africa 2010_3a 0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1142984"/>
            <a:ext cx="3209995" cy="2407496"/>
          </a:xfrm>
          <a:prstGeom prst="rect">
            <a:avLst/>
          </a:prstGeom>
        </p:spPr>
      </p:pic>
      <p:pic>
        <p:nvPicPr>
          <p:cNvPr id="8" name="Picture 7" descr="Africa 2010_3a 0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286256"/>
            <a:ext cx="2857520" cy="2143140"/>
          </a:xfrm>
          <a:prstGeom prst="rect">
            <a:avLst/>
          </a:prstGeom>
        </p:spPr>
      </p:pic>
      <p:pic>
        <p:nvPicPr>
          <p:cNvPr id="10" name="Content Placeholder 3" descr="sustain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1214422"/>
            <a:ext cx="1003056" cy="1000132"/>
          </a:xfrm>
          <a:prstGeom prst="rect">
            <a:avLst/>
          </a:prstGeom>
        </p:spPr>
      </p:pic>
      <p:pic>
        <p:nvPicPr>
          <p:cNvPr id="11" name="Picture 10" descr="riemblem_c_small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1214422"/>
            <a:ext cx="1000132" cy="10001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720" y="357187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Making the Solar Ovens</a:t>
            </a:r>
          </a:p>
          <a:p>
            <a:r>
              <a:rPr lang="en-GB" b="1" dirty="0" smtClean="0"/>
              <a:t>In </a:t>
            </a:r>
            <a:r>
              <a:rPr lang="en-GB" b="1" dirty="0" err="1" smtClean="0"/>
              <a:t>Grahamstown</a:t>
            </a:r>
            <a:r>
              <a:rPr lang="en-GB" b="1" dirty="0" smtClean="0"/>
              <a:t>, S.A.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43636" y="350043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Enjoying the Food..!</a:t>
            </a:r>
            <a:endParaRPr lang="en-GB" b="1" dirty="0"/>
          </a:p>
        </p:txBody>
      </p:sp>
    </p:spTree>
    <p:custDataLst>
      <p:tags r:id="rId1"/>
    </p:custDataLst>
  </p:cSld>
  <p:clrMapOvr>
    <a:masterClrMapping/>
  </p:clrMapOvr>
  <p:transition advTm="31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D.1220 Project - Sustainable Homes in D.3150, India</a:t>
            </a:r>
            <a:endParaRPr lang="en-GB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714480" y="1285860"/>
          <a:ext cx="3739109" cy="5301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4" imgW="5630061" imgH="7980952" progId="AcroExch.Document.7">
                  <p:embed/>
                </p:oleObj>
              </mc:Choice>
              <mc:Fallback>
                <p:oleObj name="Acrobat Document" r:id="rId4" imgW="5630061" imgH="7980952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285860"/>
                        <a:ext cx="3739109" cy="5301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3174" y="1357298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 smtClean="0">
                <a:latin typeface="Balloonist SF" pitchFamily="34" charset="0"/>
              </a:rPr>
              <a:t>FROM THIS........</a:t>
            </a:r>
            <a:endParaRPr lang="en-GB" sz="1100" b="1" i="1" dirty="0">
              <a:latin typeface="Balloonist SF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1785926"/>
            <a:ext cx="20717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RIBI (UK + Ireland) District 1220 aims to </a:t>
            </a: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build</a:t>
            </a:r>
            <a:r>
              <a:rPr lang="en-GB" sz="2000" dirty="0" smtClean="0"/>
              <a:t> the homes.</a:t>
            </a:r>
          </a:p>
          <a:p>
            <a:endParaRPr lang="en-GB" sz="2000" dirty="0" smtClean="0"/>
          </a:p>
          <a:p>
            <a:r>
              <a:rPr lang="en-GB" sz="2000" b="1" dirty="0" smtClean="0"/>
              <a:t>The Sustainability Trust</a:t>
            </a:r>
            <a:r>
              <a:rPr lang="en-GB" sz="2000" dirty="0" smtClean="0"/>
              <a:t> aims to make them </a:t>
            </a: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sustainable</a:t>
            </a:r>
            <a:r>
              <a:rPr lang="en-GB" sz="2000" b="1" i="1" dirty="0" smtClean="0"/>
              <a:t> </a:t>
            </a:r>
            <a:r>
              <a:rPr lang="en-GB" sz="2000" dirty="0" smtClean="0"/>
              <a:t>homes</a:t>
            </a:r>
            <a:endParaRPr lang="en-GB" sz="2000" dirty="0"/>
          </a:p>
        </p:txBody>
      </p:sp>
    </p:spTree>
    <p:custDataLst>
      <p:tags r:id="rId2"/>
    </p:custDataLst>
  </p:cSld>
  <p:clrMapOvr>
    <a:masterClrMapping/>
  </p:clrMapOvr>
  <p:transition advTm="34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8|5.5|5.8|5.4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6|4.2|4.6|8.5|2.8|6.1|3.1|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3|7.5|4.4|8.7|10.9|6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8|5.5|5.8|5.4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2.9|10.3|4.6|1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8|5.5|5.8|5.4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8|5.5|5.8|5.4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.5|3|7.4|7.5|2.7|7|9|9.2|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.7|2|3.8|4.2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1.1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9.4|6.1|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968</Words>
  <Application>Microsoft Office PowerPoint</Application>
  <PresentationFormat>On-screen Show (4:3)</PresentationFormat>
  <Paragraphs>125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Acrobat Document</vt:lpstr>
      <vt:lpstr>Rotary #4 Sustainability Committee in association with: The Sustainability Trust www.TheSustainabilityTrust.org</vt:lpstr>
      <vt:lpstr>Environment To Sustainability Committee Transition in 2013</vt:lpstr>
      <vt:lpstr>Sustainability Committee Our Goals</vt:lpstr>
      <vt:lpstr>The Sustainability Committee Goals</vt:lpstr>
      <vt:lpstr>The Sustainability Trust   The CO2 Offset Trust</vt:lpstr>
      <vt:lpstr>Sustainability Committee Local Action Plans</vt:lpstr>
      <vt:lpstr>Sustainability Trust Achievements  in Two Years</vt:lpstr>
      <vt:lpstr>Solar Cooking South Africa 2010 Coordinated and funded through the Trust. Led by R.C. Fresno, California &amp;  R.C. Kirstenbosch, Cape Town, South Africa</vt:lpstr>
      <vt:lpstr>D.1220 Project - Sustainable Homes in D.3150, India</vt:lpstr>
      <vt:lpstr>D.1270 Sheffield Club, UK, Project</vt:lpstr>
      <vt:lpstr>For those that believe Global Warming is accelerated by burning fossil fuels -</vt:lpstr>
      <vt:lpstr>In summary ......</vt:lpstr>
      <vt:lpstr>And finally......</vt:lpstr>
      <vt:lpstr>Visit the Website www.TheSustainabilityTrust.org</vt:lpstr>
      <vt:lpstr>Rotary #4 Sustainability Committee in association with: The Sustainability Trust www.TheSustainabilityTrust.org</vt:lpstr>
    </vt:vector>
  </TitlesOfParts>
  <Company>QueryNet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Sustainability Trust</dc:title>
  <dc:creator>Peter Sephton</dc:creator>
  <cp:lastModifiedBy>Stan Gent</cp:lastModifiedBy>
  <cp:revision>156</cp:revision>
  <dcterms:created xsi:type="dcterms:W3CDTF">2010-03-09T05:18:08Z</dcterms:created>
  <dcterms:modified xsi:type="dcterms:W3CDTF">2013-02-04T16:51:48Z</dcterms:modified>
</cp:coreProperties>
</file>