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sldIdLst>
    <p:sldId id="257" r:id="rId2"/>
    <p:sldId id="274" r:id="rId3"/>
    <p:sldId id="296" r:id="rId4"/>
    <p:sldId id="294" r:id="rId5"/>
    <p:sldId id="289" r:id="rId6"/>
    <p:sldId id="276" r:id="rId7"/>
    <p:sldId id="301" r:id="rId8"/>
    <p:sldId id="302" r:id="rId9"/>
    <p:sldId id="303" r:id="rId10"/>
    <p:sldId id="297" r:id="rId11"/>
    <p:sldId id="304" r:id="rId12"/>
    <p:sldId id="282" r:id="rId13"/>
    <p:sldId id="305" r:id="rId14"/>
    <p:sldId id="290" r:id="rId15"/>
    <p:sldId id="307" r:id="rId16"/>
    <p:sldId id="319" r:id="rId17"/>
    <p:sldId id="320" r:id="rId18"/>
    <p:sldId id="321" r:id="rId19"/>
    <p:sldId id="318" r:id="rId20"/>
    <p:sldId id="287" r:id="rId21"/>
    <p:sldId id="312" r:id="rId22"/>
    <p:sldId id="313" r:id="rId23"/>
    <p:sldId id="314" r:id="rId24"/>
    <p:sldId id="315" r:id="rId25"/>
    <p:sldId id="316" r:id="rId26"/>
    <p:sldId id="308" r:id="rId27"/>
    <p:sldId id="309" r:id="rId28"/>
    <p:sldId id="310" r:id="rId29"/>
    <p:sldId id="311" r:id="rId30"/>
    <p:sldId id="306" r:id="rId31"/>
    <p:sldId id="317" r:id="rId32"/>
    <p:sldId id="288" r:id="rId33"/>
    <p:sldId id="293" r:id="rId34"/>
    <p:sldId id="272" r:id="rId35"/>
    <p:sldId id="292" r:id="rId36"/>
    <p:sldId id="277" r:id="rId37"/>
    <p:sldId id="271" r:id="rId38"/>
    <p:sldId id="284" r:id="rId39"/>
    <p:sldId id="283" r:id="rId40"/>
    <p:sldId id="285" r:id="rId41"/>
    <p:sldId id="265" r:id="rId42"/>
    <p:sldId id="280" r:id="rId43"/>
    <p:sldId id="300" r:id="rId44"/>
    <p:sldId id="281" r:id="rId45"/>
    <p:sldId id="298" r:id="rId46"/>
    <p:sldId id="299" r:id="rId47"/>
    <p:sldId id="295" r:id="rId48"/>
    <p:sldId id="273" r:id="rId49"/>
  </p:sldIdLst>
  <p:sldSz cx="9998075"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00A"/>
    <a:srgbClr val="D6E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4"/>
    <p:restoredTop sz="95921"/>
  </p:normalViewPr>
  <p:slideViewPr>
    <p:cSldViewPr snapToGrid="0" snapToObjects="1">
      <p:cViewPr varScale="1">
        <p:scale>
          <a:sx n="77" d="100"/>
          <a:sy n="77" d="100"/>
        </p:scale>
        <p:origin x="108" y="372"/>
      </p:cViewPr>
      <p:guideLst/>
    </p:cSldViewPr>
  </p:slideViewPr>
  <p:notesTextViewPr>
    <p:cViewPr>
      <p:scale>
        <a:sx n="1" d="1"/>
        <a:sy n="1" d="1"/>
      </p:scale>
      <p:origin x="0" y="0"/>
    </p:cViewPr>
  </p:notesTextViewPr>
  <p:notesViewPr>
    <p:cSldViewPr snapToGrid="0" snapToObjects="1">
      <p:cViewPr>
        <p:scale>
          <a:sx n="200" d="100"/>
          <a:sy n="200" d="100"/>
        </p:scale>
        <p:origin x="1200" y="-1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FF0000"/>
                </a:solidFill>
                <a:latin typeface="Book Antiqua" panose="02040602050305030304" pitchFamily="18" charset="0"/>
                <a:ea typeface="+mn-ea"/>
                <a:cs typeface="+mn-cs"/>
              </a:defRPr>
            </a:pPr>
            <a:r>
              <a:rPr lang="en-US" sz="2400" b="0" dirty="0">
                <a:solidFill>
                  <a:srgbClr val="FF0000"/>
                </a:solidFill>
                <a:latin typeface="Book Antiqua" panose="02040602050305030304" pitchFamily="18" charset="0"/>
              </a:rPr>
              <a:t>Ventura City Population</a:t>
            </a:r>
            <a:r>
              <a:rPr lang="en-US" sz="2400" b="0" baseline="0" dirty="0">
                <a:solidFill>
                  <a:srgbClr val="FF0000"/>
                </a:solidFill>
                <a:latin typeface="Book Antiqua" panose="02040602050305030304" pitchFamily="18" charset="0"/>
              </a:rPr>
              <a:t> Breakdown by Age</a:t>
            </a:r>
            <a:endParaRPr lang="en-US" sz="2400" b="0" dirty="0">
              <a:solidFill>
                <a:srgbClr val="FF0000"/>
              </a:solidFill>
              <a:latin typeface="Book Antiqua" panose="02040602050305030304" pitchFamily="18" charset="0"/>
            </a:endParaRPr>
          </a:p>
        </c:rich>
      </c:tx>
      <c:layout>
        <c:manualLayout>
          <c:xMode val="edge"/>
          <c:yMode val="edge"/>
          <c:x val="9.9330499282765577E-2"/>
          <c:y val="1.1193125481987441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rgbClr val="FF0000"/>
              </a:solidFill>
              <a:latin typeface="Book Antiqua" panose="02040602050305030304" pitchFamily="18"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Sheet1!$B$3:$B$7</c:f>
              <c:strCache>
                <c:ptCount val="5"/>
                <c:pt idx="0">
                  <c:v>&lt;18</c:v>
                </c:pt>
                <c:pt idx="1">
                  <c:v> 18 - 24</c:v>
                </c:pt>
                <c:pt idx="2">
                  <c:v> 25 - 44</c:v>
                </c:pt>
                <c:pt idx="3">
                  <c:v> 45 - 64</c:v>
                </c:pt>
                <c:pt idx="4">
                  <c:v> 65+</c:v>
                </c:pt>
              </c:strCache>
            </c:strRef>
          </c:cat>
          <c:val>
            <c:numRef>
              <c:f>Sheet1!$C$3:$C$7</c:f>
              <c:numCache>
                <c:formatCode>General</c:formatCode>
                <c:ptCount val="5"/>
                <c:pt idx="0">
                  <c:v>23.9</c:v>
                </c:pt>
                <c:pt idx="1">
                  <c:v>9.6</c:v>
                </c:pt>
                <c:pt idx="2">
                  <c:v>28.8</c:v>
                </c:pt>
                <c:pt idx="3">
                  <c:v>30</c:v>
                </c:pt>
                <c:pt idx="4">
                  <c:v>14.2</c:v>
                </c:pt>
              </c:numCache>
            </c:numRef>
          </c:val>
          <c:extLst>
            <c:ext xmlns:c16="http://schemas.microsoft.com/office/drawing/2014/chart" uri="{C3380CC4-5D6E-409C-BE32-E72D297353CC}">
              <c16:uniqueId val="{00000000-14DE-874F-B601-AC1B271B76FD}"/>
            </c:ext>
          </c:extLst>
        </c:ser>
        <c:dLbls>
          <c:showLegendKey val="0"/>
          <c:showVal val="0"/>
          <c:showCatName val="0"/>
          <c:showSerName val="0"/>
          <c:showPercent val="0"/>
          <c:showBubbleSize val="0"/>
        </c:dLbls>
        <c:gapWidth val="219"/>
        <c:overlap val="-27"/>
        <c:axId val="1897871648"/>
        <c:axId val="1892594080"/>
      </c:barChart>
      <c:lineChart>
        <c:grouping val="standard"/>
        <c:varyColors val="0"/>
        <c:ser>
          <c:idx val="1"/>
          <c:order val="1"/>
          <c:spPr>
            <a:ln w="28575" cap="rnd">
              <a:solidFill>
                <a:schemeClr val="accent2"/>
              </a:solidFill>
              <a:round/>
            </a:ln>
            <a:effectLst/>
          </c:spPr>
          <c:marker>
            <c:symbol val="none"/>
          </c:marker>
          <c:cat>
            <c:strRef>
              <c:f>Sheet1!$B$3:$B$7</c:f>
              <c:strCache>
                <c:ptCount val="5"/>
                <c:pt idx="0">
                  <c:v>&lt;18</c:v>
                </c:pt>
                <c:pt idx="1">
                  <c:v> 18 - 24</c:v>
                </c:pt>
                <c:pt idx="2">
                  <c:v> 25 - 44</c:v>
                </c:pt>
                <c:pt idx="3">
                  <c:v> 45 - 64</c:v>
                </c:pt>
                <c:pt idx="4">
                  <c:v> 65+</c:v>
                </c:pt>
              </c:strCache>
            </c:strRef>
          </c:cat>
          <c:val>
            <c:numRef>
              <c:f>Sheet1!$D$3:$D$7</c:f>
              <c:numCache>
                <c:formatCode>0.0%</c:formatCode>
                <c:ptCount val="5"/>
                <c:pt idx="0">
                  <c:v>0.22500000000000001</c:v>
                </c:pt>
                <c:pt idx="1">
                  <c:v>0.09</c:v>
                </c:pt>
                <c:pt idx="2">
                  <c:v>0.27100000000000002</c:v>
                </c:pt>
                <c:pt idx="3">
                  <c:v>0.28100000000000003</c:v>
                </c:pt>
                <c:pt idx="4">
                  <c:v>0.13300000000000001</c:v>
                </c:pt>
              </c:numCache>
            </c:numRef>
          </c:val>
          <c:smooth val="0"/>
          <c:extLst>
            <c:ext xmlns:c16="http://schemas.microsoft.com/office/drawing/2014/chart" uri="{C3380CC4-5D6E-409C-BE32-E72D297353CC}">
              <c16:uniqueId val="{00000001-14DE-874F-B601-AC1B271B76FD}"/>
            </c:ext>
          </c:extLst>
        </c:ser>
        <c:dLbls>
          <c:showLegendKey val="0"/>
          <c:showVal val="0"/>
          <c:showCatName val="0"/>
          <c:showSerName val="0"/>
          <c:showPercent val="0"/>
          <c:showBubbleSize val="0"/>
        </c:dLbls>
        <c:marker val="1"/>
        <c:smooth val="0"/>
        <c:axId val="1863978912"/>
        <c:axId val="1863977216"/>
      </c:lineChart>
      <c:catAx>
        <c:axId val="189787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892594080"/>
        <c:crosses val="autoZero"/>
        <c:auto val="1"/>
        <c:lblAlgn val="ctr"/>
        <c:lblOffset val="100"/>
        <c:noMultiLvlLbl val="0"/>
      </c:catAx>
      <c:valAx>
        <c:axId val="189259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7871648"/>
        <c:crosses val="autoZero"/>
        <c:crossBetween val="between"/>
      </c:valAx>
      <c:valAx>
        <c:axId val="1863977216"/>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3978912"/>
        <c:crosses val="max"/>
        <c:crossBetween val="between"/>
      </c:valAx>
      <c:catAx>
        <c:axId val="1863978912"/>
        <c:scaling>
          <c:orientation val="minMax"/>
        </c:scaling>
        <c:delete val="1"/>
        <c:axPos val="b"/>
        <c:numFmt formatCode="General" sourceLinked="1"/>
        <c:majorTickMark val="none"/>
        <c:minorTickMark val="none"/>
        <c:tickLblPos val="nextTo"/>
        <c:crossAx val="18639772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7FE45-DE5D-AF45-B851-B4A26A720323}" type="datetimeFigureOut">
              <a:rPr lang="en-US" smtClean="0"/>
              <a:t>4/15/2021</a:t>
            </a:fld>
            <a:endParaRPr lang="en-US"/>
          </a:p>
        </p:txBody>
      </p:sp>
      <p:sp>
        <p:nvSpPr>
          <p:cNvPr id="4" name="Slide Image Placeholder 3"/>
          <p:cNvSpPr>
            <a:spLocks noGrp="1" noRot="1" noChangeAspect="1"/>
          </p:cNvSpPr>
          <p:nvPr>
            <p:ph type="sldImg" idx="2"/>
          </p:nvPr>
        </p:nvSpPr>
        <p:spPr>
          <a:xfrm>
            <a:off x="1444625" y="1143000"/>
            <a:ext cx="3968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E0C99-6EA6-3A47-A82F-D83A73D62DA3}" type="slidenum">
              <a:rPr lang="en-US" smtClean="0"/>
              <a:t>‹#›</a:t>
            </a:fld>
            <a:endParaRPr lang="en-US"/>
          </a:p>
        </p:txBody>
      </p:sp>
    </p:spTree>
    <p:extLst>
      <p:ext uri="{BB962C8B-B14F-4D97-AF65-F5344CB8AC3E}">
        <p14:creationId xmlns:p14="http://schemas.microsoft.com/office/powerpoint/2010/main" val="222781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973138"/>
            <a:ext cx="396875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E0C99-6EA6-3A47-A82F-D83A73D62DA3}" type="slidenum">
              <a:rPr lang="en-US" smtClean="0"/>
              <a:t>2</a:t>
            </a:fld>
            <a:endParaRPr lang="en-US"/>
          </a:p>
        </p:txBody>
      </p:sp>
    </p:spTree>
    <p:extLst>
      <p:ext uri="{BB962C8B-B14F-4D97-AF65-F5344CB8AC3E}">
        <p14:creationId xmlns:p14="http://schemas.microsoft.com/office/powerpoint/2010/main" val="127133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E0C99-6EA6-3A47-A82F-D83A73D62DA3}" type="slidenum">
              <a:rPr lang="en-US" smtClean="0"/>
              <a:t>48</a:t>
            </a:fld>
            <a:endParaRPr lang="en-US"/>
          </a:p>
        </p:txBody>
      </p:sp>
    </p:spTree>
    <p:extLst>
      <p:ext uri="{BB962C8B-B14F-4D97-AF65-F5344CB8AC3E}">
        <p14:creationId xmlns:p14="http://schemas.microsoft.com/office/powerpoint/2010/main" val="3221431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9856" y="1272011"/>
            <a:ext cx="8498364" cy="2705947"/>
          </a:xfrm>
        </p:spPr>
        <p:txBody>
          <a:bodyPr anchor="b"/>
          <a:lstStyle>
            <a:lvl1pPr algn="ctr">
              <a:defRPr sz="6560"/>
            </a:lvl1pPr>
          </a:lstStyle>
          <a:p>
            <a:r>
              <a:rPr lang="en-US"/>
              <a:t>Click to edit Master title style</a:t>
            </a:r>
            <a:endParaRPr lang="en-US" dirty="0"/>
          </a:p>
        </p:txBody>
      </p:sp>
      <p:sp>
        <p:nvSpPr>
          <p:cNvPr id="3" name="Subtitle 2"/>
          <p:cNvSpPr>
            <a:spLocks noGrp="1"/>
          </p:cNvSpPr>
          <p:nvPr>
            <p:ph type="subTitle" idx="1"/>
          </p:nvPr>
        </p:nvSpPr>
        <p:spPr>
          <a:xfrm>
            <a:off x="1249760" y="4082310"/>
            <a:ext cx="7498556" cy="1876530"/>
          </a:xfrm>
        </p:spPr>
        <p:txBody>
          <a:bodyPr/>
          <a:lstStyle>
            <a:lvl1pPr marL="0" indent="0" algn="ctr">
              <a:buNone/>
              <a:defRPr sz="2624"/>
            </a:lvl1pPr>
            <a:lvl2pPr marL="499902" indent="0" algn="ctr">
              <a:buNone/>
              <a:defRPr sz="2187"/>
            </a:lvl2pPr>
            <a:lvl3pPr marL="999805" indent="0" algn="ctr">
              <a:buNone/>
              <a:defRPr sz="1968"/>
            </a:lvl3pPr>
            <a:lvl4pPr marL="1499707" indent="0" algn="ctr">
              <a:buNone/>
              <a:defRPr sz="1749"/>
            </a:lvl4pPr>
            <a:lvl5pPr marL="1999610" indent="0" algn="ctr">
              <a:buNone/>
              <a:defRPr sz="1749"/>
            </a:lvl5pPr>
            <a:lvl6pPr marL="2499512" indent="0" algn="ctr">
              <a:buNone/>
              <a:defRPr sz="1749"/>
            </a:lvl6pPr>
            <a:lvl7pPr marL="2999415" indent="0" algn="ctr">
              <a:buNone/>
              <a:defRPr sz="1749"/>
            </a:lvl7pPr>
            <a:lvl8pPr marL="3499317" indent="0" algn="ctr">
              <a:buNone/>
              <a:defRPr sz="1749"/>
            </a:lvl8pPr>
            <a:lvl9pPr marL="3999220" indent="0" algn="ctr">
              <a:buNone/>
              <a:defRPr sz="174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D7D6A4-3963-DE40-AA18-5D06161CE25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9DC60-EBBA-F746-88AA-6EBB8BAD5EA7}" type="slidenum">
              <a:rPr lang="en-US" smtClean="0"/>
              <a:t>‹#›</a:t>
            </a:fld>
            <a:endParaRPr lang="en-US"/>
          </a:p>
        </p:txBody>
      </p:sp>
    </p:spTree>
    <p:extLst>
      <p:ext uri="{BB962C8B-B14F-4D97-AF65-F5344CB8AC3E}">
        <p14:creationId xmlns:p14="http://schemas.microsoft.com/office/powerpoint/2010/main" val="4912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7D6A4-3963-DE40-AA18-5D06161CE25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9DC60-EBBA-F746-88AA-6EBB8BAD5EA7}" type="slidenum">
              <a:rPr lang="en-US" smtClean="0"/>
              <a:t>‹#›</a:t>
            </a:fld>
            <a:endParaRPr lang="en-US"/>
          </a:p>
        </p:txBody>
      </p:sp>
    </p:spTree>
    <p:extLst>
      <p:ext uri="{BB962C8B-B14F-4D97-AF65-F5344CB8AC3E}">
        <p14:creationId xmlns:p14="http://schemas.microsoft.com/office/powerpoint/2010/main" val="60404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4873" y="413808"/>
            <a:ext cx="2155835"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7368" y="413808"/>
            <a:ext cx="6342529"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7D6A4-3963-DE40-AA18-5D06161CE25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9DC60-EBBA-F746-88AA-6EBB8BAD5EA7}" type="slidenum">
              <a:rPr lang="en-US" smtClean="0"/>
              <a:t>‹#›</a:t>
            </a:fld>
            <a:endParaRPr lang="en-US"/>
          </a:p>
        </p:txBody>
      </p:sp>
    </p:spTree>
    <p:extLst>
      <p:ext uri="{BB962C8B-B14F-4D97-AF65-F5344CB8AC3E}">
        <p14:creationId xmlns:p14="http://schemas.microsoft.com/office/powerpoint/2010/main" val="3924189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390551" y="5252442"/>
            <a:ext cx="9225165" cy="0"/>
          </a:xfrm>
          <a:prstGeom prst="line">
            <a:avLst/>
          </a:prstGeom>
          <a:ln w="12700">
            <a:solidFill>
              <a:srgbClr val="444444">
                <a:alpha val="30000"/>
              </a:srgbClr>
            </a:solidFill>
            <a:miter lim="400000"/>
          </a:ln>
        </p:spPr>
        <p:txBody>
          <a:bodyPr lIns="39055" tIns="39055" rIns="39055" bIns="39055" anchor="ctr"/>
          <a:lstStyle/>
          <a:p>
            <a:pPr algn="l" defTabSz="351481">
              <a:defRPr sz="1200">
                <a:solidFill>
                  <a:srgbClr val="000000"/>
                </a:solidFill>
                <a:latin typeface="Helvetica"/>
                <a:ea typeface="Helvetica"/>
                <a:cs typeface="Helvetica"/>
                <a:sym typeface="Helvetica"/>
              </a:defRPr>
            </a:pPr>
            <a:endParaRPr sz="923"/>
          </a:p>
        </p:txBody>
      </p:sp>
      <p:sp>
        <p:nvSpPr>
          <p:cNvPr id="14" name="Shape 14"/>
          <p:cNvSpPr/>
          <p:nvPr/>
        </p:nvSpPr>
        <p:spPr>
          <a:xfrm>
            <a:off x="386237" y="3886200"/>
            <a:ext cx="9225601" cy="0"/>
          </a:xfrm>
          <a:prstGeom prst="line">
            <a:avLst/>
          </a:prstGeom>
          <a:ln w="12700">
            <a:solidFill>
              <a:srgbClr val="444444">
                <a:alpha val="30000"/>
              </a:srgbClr>
            </a:solidFill>
            <a:miter lim="400000"/>
          </a:ln>
        </p:spPr>
        <p:txBody>
          <a:bodyPr lIns="39055" tIns="39055" rIns="39055" bIns="39055" anchor="ctr"/>
          <a:lstStyle/>
          <a:p>
            <a:pPr algn="l" defTabSz="351481">
              <a:defRPr sz="1200">
                <a:solidFill>
                  <a:srgbClr val="000000"/>
                </a:solidFill>
                <a:latin typeface="Helvetica"/>
                <a:ea typeface="Helvetica"/>
                <a:cs typeface="Helvetica"/>
                <a:sym typeface="Helvetica"/>
              </a:defRPr>
            </a:pPr>
            <a:endParaRPr sz="923"/>
          </a:p>
        </p:txBody>
      </p:sp>
      <p:sp>
        <p:nvSpPr>
          <p:cNvPr id="15" name="Shape 15"/>
          <p:cNvSpPr/>
          <p:nvPr/>
        </p:nvSpPr>
        <p:spPr>
          <a:xfrm flipV="1">
            <a:off x="6146011" y="4250676"/>
            <a:ext cx="1" cy="665259"/>
          </a:xfrm>
          <a:prstGeom prst="line">
            <a:avLst/>
          </a:prstGeom>
          <a:ln w="12700">
            <a:solidFill>
              <a:srgbClr val="444444">
                <a:alpha val="30000"/>
              </a:srgbClr>
            </a:solidFill>
            <a:miter lim="400000"/>
          </a:ln>
        </p:spPr>
        <p:txBody>
          <a:bodyPr lIns="39055" tIns="39055" rIns="39055" bIns="39055" anchor="ctr"/>
          <a:lstStyle/>
          <a:p>
            <a:pPr algn="l" defTabSz="351481">
              <a:defRPr sz="1200">
                <a:solidFill>
                  <a:srgbClr val="000000"/>
                </a:solidFill>
                <a:latin typeface="Helvetica"/>
                <a:ea typeface="Helvetica"/>
                <a:cs typeface="Helvetica"/>
                <a:sym typeface="Helvetica"/>
              </a:defRPr>
            </a:pPr>
            <a:endParaRPr sz="923"/>
          </a:p>
        </p:txBody>
      </p:sp>
      <p:sp>
        <p:nvSpPr>
          <p:cNvPr id="16" name="Shape 16"/>
          <p:cNvSpPr>
            <a:spLocks noGrp="1"/>
          </p:cNvSpPr>
          <p:nvPr>
            <p:ph type="body" sz="quarter" idx="13"/>
          </p:nvPr>
        </p:nvSpPr>
        <p:spPr>
          <a:xfrm>
            <a:off x="390550" y="2793207"/>
            <a:ext cx="5536044" cy="389081"/>
          </a:xfrm>
          <a:prstGeom prst="rect">
            <a:avLst/>
          </a:prstGeom>
        </p:spPr>
        <p:txBody>
          <a:bodyPr>
            <a:spAutoFit/>
          </a:bodyPr>
          <a:lstStyle>
            <a:lvl1pPr marL="0" indent="0">
              <a:lnSpc>
                <a:spcPct val="110000"/>
              </a:lnSpc>
              <a:spcBef>
                <a:spcPts val="0"/>
              </a:spcBef>
              <a:buClrTx/>
              <a:buSzTx/>
              <a:buFontTx/>
              <a:buNone/>
              <a:defRPr sz="1845" i="1"/>
            </a:lvl1pPr>
          </a:lstStyle>
          <a:p>
            <a:r>
              <a:t>Lorem Ipsum Dolor</a:t>
            </a:r>
          </a:p>
        </p:txBody>
      </p:sp>
      <p:sp>
        <p:nvSpPr>
          <p:cNvPr id="17" name="Shape 17"/>
          <p:cNvSpPr>
            <a:spLocks noGrp="1"/>
          </p:cNvSpPr>
          <p:nvPr>
            <p:ph type="title"/>
          </p:nvPr>
        </p:nvSpPr>
        <p:spPr>
          <a:xfrm>
            <a:off x="390550" y="3299222"/>
            <a:ext cx="5536044" cy="1922860"/>
          </a:xfrm>
          <a:prstGeom prst="rect">
            <a:avLst/>
          </a:prstGeom>
        </p:spPr>
        <p:txBody>
          <a:bodyPr/>
          <a:lstStyle>
            <a:lvl1pPr algn="l"/>
          </a:lstStyle>
          <a:p>
            <a:r>
              <a:t>Title Text</a:t>
            </a:r>
          </a:p>
        </p:txBody>
      </p:sp>
      <p:sp>
        <p:nvSpPr>
          <p:cNvPr id="18" name="Shape 18"/>
          <p:cNvSpPr>
            <a:spLocks noGrp="1"/>
          </p:cNvSpPr>
          <p:nvPr>
            <p:ph type="body" sz="quarter" idx="1"/>
          </p:nvPr>
        </p:nvSpPr>
        <p:spPr>
          <a:xfrm>
            <a:off x="6365962" y="3299222"/>
            <a:ext cx="3261091" cy="1922860"/>
          </a:xfrm>
          <a:prstGeom prst="rect">
            <a:avLst/>
          </a:prstGeom>
        </p:spPr>
        <p:txBody>
          <a:bodyPr/>
          <a:lstStyle>
            <a:lvl1pPr marL="0" indent="0">
              <a:spcBef>
                <a:spcPts val="0"/>
              </a:spcBef>
              <a:buClrTx/>
              <a:buSzTx/>
              <a:buFontTx/>
              <a:buNone/>
              <a:defRPr sz="1845"/>
            </a:lvl1pPr>
            <a:lvl2pPr marL="0" indent="175741">
              <a:spcBef>
                <a:spcPts val="0"/>
              </a:spcBef>
              <a:buClrTx/>
              <a:buSzTx/>
              <a:buFontTx/>
              <a:buNone/>
              <a:defRPr sz="1845"/>
            </a:lvl2pPr>
            <a:lvl3pPr marL="0" indent="351481">
              <a:spcBef>
                <a:spcPts val="0"/>
              </a:spcBef>
              <a:buClrTx/>
              <a:buSzTx/>
              <a:buFontTx/>
              <a:buNone/>
              <a:defRPr sz="1845"/>
            </a:lvl3pPr>
            <a:lvl4pPr marL="0" indent="527222">
              <a:spcBef>
                <a:spcPts val="0"/>
              </a:spcBef>
              <a:buClrTx/>
              <a:buSzTx/>
              <a:buFontTx/>
              <a:buNone/>
              <a:defRPr sz="1845"/>
            </a:lvl4pPr>
            <a:lvl5pPr marL="0" indent="702963">
              <a:spcBef>
                <a:spcPts val="0"/>
              </a:spcBef>
              <a:buClrTx/>
              <a:buSzTx/>
              <a:buFontTx/>
              <a:buNone/>
              <a:defRPr sz="1845"/>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005880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7D6A4-3963-DE40-AA18-5D06161CE25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9DC60-EBBA-F746-88AA-6EBB8BAD5EA7}" type="slidenum">
              <a:rPr lang="en-US" smtClean="0"/>
              <a:t>‹#›</a:t>
            </a:fld>
            <a:endParaRPr lang="en-US"/>
          </a:p>
        </p:txBody>
      </p:sp>
    </p:spTree>
    <p:extLst>
      <p:ext uri="{BB962C8B-B14F-4D97-AF65-F5344CB8AC3E}">
        <p14:creationId xmlns:p14="http://schemas.microsoft.com/office/powerpoint/2010/main" val="312809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161" y="1937705"/>
            <a:ext cx="8623340" cy="3233102"/>
          </a:xfrm>
        </p:spPr>
        <p:txBody>
          <a:bodyPr anchor="b"/>
          <a:lstStyle>
            <a:lvl1pPr>
              <a:defRPr sz="6560"/>
            </a:lvl1pPr>
          </a:lstStyle>
          <a:p>
            <a:r>
              <a:rPr lang="en-US"/>
              <a:t>Click to edit Master title style</a:t>
            </a:r>
            <a:endParaRPr lang="en-US" dirty="0"/>
          </a:p>
        </p:txBody>
      </p:sp>
      <p:sp>
        <p:nvSpPr>
          <p:cNvPr id="3" name="Text Placeholder 2"/>
          <p:cNvSpPr>
            <a:spLocks noGrp="1"/>
          </p:cNvSpPr>
          <p:nvPr>
            <p:ph type="body" idx="1"/>
          </p:nvPr>
        </p:nvSpPr>
        <p:spPr>
          <a:xfrm>
            <a:off x="682161" y="5201393"/>
            <a:ext cx="8623340" cy="1700212"/>
          </a:xfrm>
        </p:spPr>
        <p:txBody>
          <a:bodyPr/>
          <a:lstStyle>
            <a:lvl1pPr marL="0" indent="0">
              <a:buNone/>
              <a:defRPr sz="2624">
                <a:solidFill>
                  <a:schemeClr val="tx1"/>
                </a:solidFill>
              </a:defRPr>
            </a:lvl1pPr>
            <a:lvl2pPr marL="499902" indent="0">
              <a:buNone/>
              <a:defRPr sz="2187">
                <a:solidFill>
                  <a:schemeClr val="tx1">
                    <a:tint val="75000"/>
                  </a:schemeClr>
                </a:solidFill>
              </a:defRPr>
            </a:lvl2pPr>
            <a:lvl3pPr marL="999805" indent="0">
              <a:buNone/>
              <a:defRPr sz="1968">
                <a:solidFill>
                  <a:schemeClr val="tx1">
                    <a:tint val="75000"/>
                  </a:schemeClr>
                </a:solidFill>
              </a:defRPr>
            </a:lvl3pPr>
            <a:lvl4pPr marL="1499707" indent="0">
              <a:buNone/>
              <a:defRPr sz="1749">
                <a:solidFill>
                  <a:schemeClr val="tx1">
                    <a:tint val="75000"/>
                  </a:schemeClr>
                </a:solidFill>
              </a:defRPr>
            </a:lvl4pPr>
            <a:lvl5pPr marL="1999610" indent="0">
              <a:buNone/>
              <a:defRPr sz="1749">
                <a:solidFill>
                  <a:schemeClr val="tx1">
                    <a:tint val="75000"/>
                  </a:schemeClr>
                </a:solidFill>
              </a:defRPr>
            </a:lvl5pPr>
            <a:lvl6pPr marL="2499512" indent="0">
              <a:buNone/>
              <a:defRPr sz="1749">
                <a:solidFill>
                  <a:schemeClr val="tx1">
                    <a:tint val="75000"/>
                  </a:schemeClr>
                </a:solidFill>
              </a:defRPr>
            </a:lvl6pPr>
            <a:lvl7pPr marL="2999415" indent="0">
              <a:buNone/>
              <a:defRPr sz="1749">
                <a:solidFill>
                  <a:schemeClr val="tx1">
                    <a:tint val="75000"/>
                  </a:schemeClr>
                </a:solidFill>
              </a:defRPr>
            </a:lvl7pPr>
            <a:lvl8pPr marL="3499317" indent="0">
              <a:buNone/>
              <a:defRPr sz="1749">
                <a:solidFill>
                  <a:schemeClr val="tx1">
                    <a:tint val="75000"/>
                  </a:schemeClr>
                </a:solidFill>
              </a:defRPr>
            </a:lvl8pPr>
            <a:lvl9pPr marL="3999220" indent="0">
              <a:buNone/>
              <a:defRPr sz="174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D7D6A4-3963-DE40-AA18-5D06161CE25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9DC60-EBBA-F746-88AA-6EBB8BAD5EA7}" type="slidenum">
              <a:rPr lang="en-US" smtClean="0"/>
              <a:t>‹#›</a:t>
            </a:fld>
            <a:endParaRPr lang="en-US"/>
          </a:p>
        </p:txBody>
      </p:sp>
    </p:spTree>
    <p:extLst>
      <p:ext uri="{BB962C8B-B14F-4D97-AF65-F5344CB8AC3E}">
        <p14:creationId xmlns:p14="http://schemas.microsoft.com/office/powerpoint/2010/main" val="84539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7368" y="2069042"/>
            <a:ext cx="4249182"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61525" y="2069042"/>
            <a:ext cx="4249182"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D7D6A4-3963-DE40-AA18-5D06161CE256}"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9DC60-EBBA-F746-88AA-6EBB8BAD5EA7}" type="slidenum">
              <a:rPr lang="en-US" smtClean="0"/>
              <a:t>‹#›</a:t>
            </a:fld>
            <a:endParaRPr lang="en-US"/>
          </a:p>
        </p:txBody>
      </p:sp>
    </p:spTree>
    <p:extLst>
      <p:ext uri="{BB962C8B-B14F-4D97-AF65-F5344CB8AC3E}">
        <p14:creationId xmlns:p14="http://schemas.microsoft.com/office/powerpoint/2010/main" val="159449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8670" y="413810"/>
            <a:ext cx="862334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8671" y="1905318"/>
            <a:ext cx="4229654" cy="933767"/>
          </a:xfrm>
        </p:spPr>
        <p:txBody>
          <a:bodyPr anchor="b"/>
          <a:lstStyle>
            <a:lvl1pPr marL="0" indent="0">
              <a:buNone/>
              <a:defRPr sz="2624" b="1"/>
            </a:lvl1pPr>
            <a:lvl2pPr marL="499902" indent="0">
              <a:buNone/>
              <a:defRPr sz="2187" b="1"/>
            </a:lvl2pPr>
            <a:lvl3pPr marL="999805" indent="0">
              <a:buNone/>
              <a:defRPr sz="1968" b="1"/>
            </a:lvl3pPr>
            <a:lvl4pPr marL="1499707" indent="0">
              <a:buNone/>
              <a:defRPr sz="1749" b="1"/>
            </a:lvl4pPr>
            <a:lvl5pPr marL="1999610" indent="0">
              <a:buNone/>
              <a:defRPr sz="1749" b="1"/>
            </a:lvl5pPr>
            <a:lvl6pPr marL="2499512" indent="0">
              <a:buNone/>
              <a:defRPr sz="1749" b="1"/>
            </a:lvl6pPr>
            <a:lvl7pPr marL="2999415" indent="0">
              <a:buNone/>
              <a:defRPr sz="1749" b="1"/>
            </a:lvl7pPr>
            <a:lvl8pPr marL="3499317" indent="0">
              <a:buNone/>
              <a:defRPr sz="1749" b="1"/>
            </a:lvl8pPr>
            <a:lvl9pPr marL="3999220" indent="0">
              <a:buNone/>
              <a:defRPr sz="1749" b="1"/>
            </a:lvl9pPr>
          </a:lstStyle>
          <a:p>
            <a:pPr lvl="0"/>
            <a:r>
              <a:rPr lang="en-US"/>
              <a:t>Edit Master text styles</a:t>
            </a:r>
          </a:p>
        </p:txBody>
      </p:sp>
      <p:sp>
        <p:nvSpPr>
          <p:cNvPr id="4" name="Content Placeholder 3"/>
          <p:cNvSpPr>
            <a:spLocks noGrp="1"/>
          </p:cNvSpPr>
          <p:nvPr>
            <p:ph sz="half" idx="2"/>
          </p:nvPr>
        </p:nvSpPr>
        <p:spPr>
          <a:xfrm>
            <a:off x="688671" y="2839085"/>
            <a:ext cx="422965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61526" y="1905318"/>
            <a:ext cx="4250484" cy="933767"/>
          </a:xfrm>
        </p:spPr>
        <p:txBody>
          <a:bodyPr anchor="b"/>
          <a:lstStyle>
            <a:lvl1pPr marL="0" indent="0">
              <a:buNone/>
              <a:defRPr sz="2624" b="1"/>
            </a:lvl1pPr>
            <a:lvl2pPr marL="499902" indent="0">
              <a:buNone/>
              <a:defRPr sz="2187" b="1"/>
            </a:lvl2pPr>
            <a:lvl3pPr marL="999805" indent="0">
              <a:buNone/>
              <a:defRPr sz="1968" b="1"/>
            </a:lvl3pPr>
            <a:lvl4pPr marL="1499707" indent="0">
              <a:buNone/>
              <a:defRPr sz="1749" b="1"/>
            </a:lvl4pPr>
            <a:lvl5pPr marL="1999610" indent="0">
              <a:buNone/>
              <a:defRPr sz="1749" b="1"/>
            </a:lvl5pPr>
            <a:lvl6pPr marL="2499512" indent="0">
              <a:buNone/>
              <a:defRPr sz="1749" b="1"/>
            </a:lvl6pPr>
            <a:lvl7pPr marL="2999415" indent="0">
              <a:buNone/>
              <a:defRPr sz="1749" b="1"/>
            </a:lvl7pPr>
            <a:lvl8pPr marL="3499317" indent="0">
              <a:buNone/>
              <a:defRPr sz="1749" b="1"/>
            </a:lvl8pPr>
            <a:lvl9pPr marL="3999220" indent="0">
              <a:buNone/>
              <a:defRPr sz="1749" b="1"/>
            </a:lvl9pPr>
          </a:lstStyle>
          <a:p>
            <a:pPr lvl="0"/>
            <a:r>
              <a:rPr lang="en-US"/>
              <a:t>Edit Master text styles</a:t>
            </a:r>
          </a:p>
        </p:txBody>
      </p:sp>
      <p:sp>
        <p:nvSpPr>
          <p:cNvPr id="6" name="Content Placeholder 5"/>
          <p:cNvSpPr>
            <a:spLocks noGrp="1"/>
          </p:cNvSpPr>
          <p:nvPr>
            <p:ph sz="quarter" idx="4"/>
          </p:nvPr>
        </p:nvSpPr>
        <p:spPr>
          <a:xfrm>
            <a:off x="5061526" y="2839085"/>
            <a:ext cx="425048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D7D6A4-3963-DE40-AA18-5D06161CE256}"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9DC60-EBBA-F746-88AA-6EBB8BAD5EA7}" type="slidenum">
              <a:rPr lang="en-US" smtClean="0"/>
              <a:t>‹#›</a:t>
            </a:fld>
            <a:endParaRPr lang="en-US"/>
          </a:p>
        </p:txBody>
      </p:sp>
    </p:spTree>
    <p:extLst>
      <p:ext uri="{BB962C8B-B14F-4D97-AF65-F5344CB8AC3E}">
        <p14:creationId xmlns:p14="http://schemas.microsoft.com/office/powerpoint/2010/main" val="424798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D7D6A4-3963-DE40-AA18-5D06161CE256}"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9DC60-EBBA-F746-88AA-6EBB8BAD5EA7}" type="slidenum">
              <a:rPr lang="en-US" smtClean="0"/>
              <a:t>‹#›</a:t>
            </a:fld>
            <a:endParaRPr lang="en-US"/>
          </a:p>
        </p:txBody>
      </p:sp>
    </p:spTree>
    <p:extLst>
      <p:ext uri="{BB962C8B-B14F-4D97-AF65-F5344CB8AC3E}">
        <p14:creationId xmlns:p14="http://schemas.microsoft.com/office/powerpoint/2010/main" val="225622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7D6A4-3963-DE40-AA18-5D06161CE256}"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9DC60-EBBA-F746-88AA-6EBB8BAD5EA7}" type="slidenum">
              <a:rPr lang="en-US" smtClean="0"/>
              <a:t>‹#›</a:t>
            </a:fld>
            <a:endParaRPr lang="en-US"/>
          </a:p>
        </p:txBody>
      </p:sp>
    </p:spTree>
    <p:extLst>
      <p:ext uri="{BB962C8B-B14F-4D97-AF65-F5344CB8AC3E}">
        <p14:creationId xmlns:p14="http://schemas.microsoft.com/office/powerpoint/2010/main" val="286726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8670" y="518160"/>
            <a:ext cx="3224639" cy="1813560"/>
          </a:xfrm>
        </p:spPr>
        <p:txBody>
          <a:bodyPr anchor="b"/>
          <a:lstStyle>
            <a:lvl1pPr>
              <a:defRPr sz="3499"/>
            </a:lvl1pPr>
          </a:lstStyle>
          <a:p>
            <a:r>
              <a:rPr lang="en-US"/>
              <a:t>Click to edit Master title style</a:t>
            </a:r>
            <a:endParaRPr lang="en-US" dirty="0"/>
          </a:p>
        </p:txBody>
      </p:sp>
      <p:sp>
        <p:nvSpPr>
          <p:cNvPr id="3" name="Content Placeholder 2"/>
          <p:cNvSpPr>
            <a:spLocks noGrp="1"/>
          </p:cNvSpPr>
          <p:nvPr>
            <p:ph idx="1"/>
          </p:nvPr>
        </p:nvSpPr>
        <p:spPr>
          <a:xfrm>
            <a:off x="4250484" y="1119083"/>
            <a:ext cx="5061525" cy="5523442"/>
          </a:xfrm>
        </p:spPr>
        <p:txBody>
          <a:bodyPr/>
          <a:lstStyle>
            <a:lvl1pPr>
              <a:defRPr sz="3499"/>
            </a:lvl1pPr>
            <a:lvl2pPr>
              <a:defRPr sz="3062"/>
            </a:lvl2pPr>
            <a:lvl3pPr>
              <a:defRPr sz="2624"/>
            </a:lvl3pPr>
            <a:lvl4pPr>
              <a:defRPr sz="2187"/>
            </a:lvl4pPr>
            <a:lvl5pPr>
              <a:defRPr sz="2187"/>
            </a:lvl5pPr>
            <a:lvl6pPr>
              <a:defRPr sz="2187"/>
            </a:lvl6pPr>
            <a:lvl7pPr>
              <a:defRPr sz="2187"/>
            </a:lvl7pPr>
            <a:lvl8pPr>
              <a:defRPr sz="2187"/>
            </a:lvl8pPr>
            <a:lvl9pPr>
              <a:defRPr sz="218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8670" y="2331720"/>
            <a:ext cx="3224639" cy="4319800"/>
          </a:xfrm>
        </p:spPr>
        <p:txBody>
          <a:bodyPr/>
          <a:lstStyle>
            <a:lvl1pPr marL="0" indent="0">
              <a:buNone/>
              <a:defRPr sz="1749"/>
            </a:lvl1pPr>
            <a:lvl2pPr marL="499902" indent="0">
              <a:buNone/>
              <a:defRPr sz="1531"/>
            </a:lvl2pPr>
            <a:lvl3pPr marL="999805" indent="0">
              <a:buNone/>
              <a:defRPr sz="1312"/>
            </a:lvl3pPr>
            <a:lvl4pPr marL="1499707" indent="0">
              <a:buNone/>
              <a:defRPr sz="1093"/>
            </a:lvl4pPr>
            <a:lvl5pPr marL="1999610" indent="0">
              <a:buNone/>
              <a:defRPr sz="1093"/>
            </a:lvl5pPr>
            <a:lvl6pPr marL="2499512" indent="0">
              <a:buNone/>
              <a:defRPr sz="1093"/>
            </a:lvl6pPr>
            <a:lvl7pPr marL="2999415" indent="0">
              <a:buNone/>
              <a:defRPr sz="1093"/>
            </a:lvl7pPr>
            <a:lvl8pPr marL="3499317" indent="0">
              <a:buNone/>
              <a:defRPr sz="1093"/>
            </a:lvl8pPr>
            <a:lvl9pPr marL="3999220" indent="0">
              <a:buNone/>
              <a:defRPr sz="1093"/>
            </a:lvl9pPr>
          </a:lstStyle>
          <a:p>
            <a:pPr lvl="0"/>
            <a:r>
              <a:rPr lang="en-US"/>
              <a:t>Edit Master text styles</a:t>
            </a:r>
          </a:p>
        </p:txBody>
      </p:sp>
      <p:sp>
        <p:nvSpPr>
          <p:cNvPr id="5" name="Date Placeholder 4"/>
          <p:cNvSpPr>
            <a:spLocks noGrp="1"/>
          </p:cNvSpPr>
          <p:nvPr>
            <p:ph type="dt" sz="half" idx="10"/>
          </p:nvPr>
        </p:nvSpPr>
        <p:spPr/>
        <p:txBody>
          <a:bodyPr/>
          <a:lstStyle/>
          <a:p>
            <a:fld id="{3CD7D6A4-3963-DE40-AA18-5D06161CE256}"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9DC60-EBBA-F746-88AA-6EBB8BAD5EA7}" type="slidenum">
              <a:rPr lang="en-US" smtClean="0"/>
              <a:t>‹#›</a:t>
            </a:fld>
            <a:endParaRPr lang="en-US"/>
          </a:p>
        </p:txBody>
      </p:sp>
    </p:spTree>
    <p:extLst>
      <p:ext uri="{BB962C8B-B14F-4D97-AF65-F5344CB8AC3E}">
        <p14:creationId xmlns:p14="http://schemas.microsoft.com/office/powerpoint/2010/main" val="70642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8670" y="518160"/>
            <a:ext cx="3224639" cy="1813560"/>
          </a:xfrm>
        </p:spPr>
        <p:txBody>
          <a:bodyPr anchor="b"/>
          <a:lstStyle>
            <a:lvl1pPr>
              <a:defRPr sz="3499"/>
            </a:lvl1pPr>
          </a:lstStyle>
          <a:p>
            <a:r>
              <a:rPr lang="en-US"/>
              <a:t>Click to edit Master title style</a:t>
            </a:r>
            <a:endParaRPr lang="en-US" dirty="0"/>
          </a:p>
        </p:txBody>
      </p:sp>
      <p:sp>
        <p:nvSpPr>
          <p:cNvPr id="3" name="Picture Placeholder 2"/>
          <p:cNvSpPr>
            <a:spLocks noGrp="1" noChangeAspect="1"/>
          </p:cNvSpPr>
          <p:nvPr>
            <p:ph type="pic" idx="1"/>
          </p:nvPr>
        </p:nvSpPr>
        <p:spPr>
          <a:xfrm>
            <a:off x="4250484" y="1119083"/>
            <a:ext cx="5061525" cy="5523442"/>
          </a:xfrm>
        </p:spPr>
        <p:txBody>
          <a:bodyPr anchor="t"/>
          <a:lstStyle>
            <a:lvl1pPr marL="0" indent="0">
              <a:buNone/>
              <a:defRPr sz="3499"/>
            </a:lvl1pPr>
            <a:lvl2pPr marL="499902" indent="0">
              <a:buNone/>
              <a:defRPr sz="3062"/>
            </a:lvl2pPr>
            <a:lvl3pPr marL="999805" indent="0">
              <a:buNone/>
              <a:defRPr sz="2624"/>
            </a:lvl3pPr>
            <a:lvl4pPr marL="1499707" indent="0">
              <a:buNone/>
              <a:defRPr sz="2187"/>
            </a:lvl4pPr>
            <a:lvl5pPr marL="1999610" indent="0">
              <a:buNone/>
              <a:defRPr sz="2187"/>
            </a:lvl5pPr>
            <a:lvl6pPr marL="2499512" indent="0">
              <a:buNone/>
              <a:defRPr sz="2187"/>
            </a:lvl6pPr>
            <a:lvl7pPr marL="2999415" indent="0">
              <a:buNone/>
              <a:defRPr sz="2187"/>
            </a:lvl7pPr>
            <a:lvl8pPr marL="3499317" indent="0">
              <a:buNone/>
              <a:defRPr sz="2187"/>
            </a:lvl8pPr>
            <a:lvl9pPr marL="3999220" indent="0">
              <a:buNone/>
              <a:defRPr sz="2187"/>
            </a:lvl9pPr>
          </a:lstStyle>
          <a:p>
            <a:r>
              <a:rPr lang="en-US"/>
              <a:t>Click icon to add picture</a:t>
            </a:r>
            <a:endParaRPr lang="en-US" dirty="0"/>
          </a:p>
        </p:txBody>
      </p:sp>
      <p:sp>
        <p:nvSpPr>
          <p:cNvPr id="4" name="Text Placeholder 3"/>
          <p:cNvSpPr>
            <a:spLocks noGrp="1"/>
          </p:cNvSpPr>
          <p:nvPr>
            <p:ph type="body" sz="half" idx="2"/>
          </p:nvPr>
        </p:nvSpPr>
        <p:spPr>
          <a:xfrm>
            <a:off x="688670" y="2331720"/>
            <a:ext cx="3224639" cy="4319800"/>
          </a:xfrm>
        </p:spPr>
        <p:txBody>
          <a:bodyPr/>
          <a:lstStyle>
            <a:lvl1pPr marL="0" indent="0">
              <a:buNone/>
              <a:defRPr sz="1749"/>
            </a:lvl1pPr>
            <a:lvl2pPr marL="499902" indent="0">
              <a:buNone/>
              <a:defRPr sz="1531"/>
            </a:lvl2pPr>
            <a:lvl3pPr marL="999805" indent="0">
              <a:buNone/>
              <a:defRPr sz="1312"/>
            </a:lvl3pPr>
            <a:lvl4pPr marL="1499707" indent="0">
              <a:buNone/>
              <a:defRPr sz="1093"/>
            </a:lvl4pPr>
            <a:lvl5pPr marL="1999610" indent="0">
              <a:buNone/>
              <a:defRPr sz="1093"/>
            </a:lvl5pPr>
            <a:lvl6pPr marL="2499512" indent="0">
              <a:buNone/>
              <a:defRPr sz="1093"/>
            </a:lvl6pPr>
            <a:lvl7pPr marL="2999415" indent="0">
              <a:buNone/>
              <a:defRPr sz="1093"/>
            </a:lvl7pPr>
            <a:lvl8pPr marL="3499317" indent="0">
              <a:buNone/>
              <a:defRPr sz="1093"/>
            </a:lvl8pPr>
            <a:lvl9pPr marL="3999220" indent="0">
              <a:buNone/>
              <a:defRPr sz="1093"/>
            </a:lvl9pPr>
          </a:lstStyle>
          <a:p>
            <a:pPr lvl="0"/>
            <a:r>
              <a:rPr lang="en-US"/>
              <a:t>Edit Master text styles</a:t>
            </a:r>
          </a:p>
        </p:txBody>
      </p:sp>
      <p:sp>
        <p:nvSpPr>
          <p:cNvPr id="5" name="Date Placeholder 4"/>
          <p:cNvSpPr>
            <a:spLocks noGrp="1"/>
          </p:cNvSpPr>
          <p:nvPr>
            <p:ph type="dt" sz="half" idx="10"/>
          </p:nvPr>
        </p:nvSpPr>
        <p:spPr/>
        <p:txBody>
          <a:bodyPr/>
          <a:lstStyle/>
          <a:p>
            <a:fld id="{3CD7D6A4-3963-DE40-AA18-5D06161CE256}"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9DC60-EBBA-F746-88AA-6EBB8BAD5EA7}" type="slidenum">
              <a:rPr lang="en-US" smtClean="0"/>
              <a:t>‹#›</a:t>
            </a:fld>
            <a:endParaRPr lang="en-US"/>
          </a:p>
        </p:txBody>
      </p:sp>
    </p:spTree>
    <p:extLst>
      <p:ext uri="{BB962C8B-B14F-4D97-AF65-F5344CB8AC3E}">
        <p14:creationId xmlns:p14="http://schemas.microsoft.com/office/powerpoint/2010/main" val="155149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7368" y="413810"/>
            <a:ext cx="862334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7368" y="2069042"/>
            <a:ext cx="862334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7368" y="7203865"/>
            <a:ext cx="2249567" cy="413808"/>
          </a:xfrm>
          <a:prstGeom prst="rect">
            <a:avLst/>
          </a:prstGeom>
        </p:spPr>
        <p:txBody>
          <a:bodyPr vert="horz" lIns="91440" tIns="45720" rIns="91440" bIns="45720" rtlCol="0" anchor="ctr"/>
          <a:lstStyle>
            <a:lvl1pPr algn="l">
              <a:defRPr sz="1312">
                <a:solidFill>
                  <a:schemeClr val="tx1">
                    <a:tint val="75000"/>
                  </a:schemeClr>
                </a:solidFill>
              </a:defRPr>
            </a:lvl1pPr>
          </a:lstStyle>
          <a:p>
            <a:fld id="{3CD7D6A4-3963-DE40-AA18-5D06161CE256}" type="datetimeFigureOut">
              <a:rPr lang="en-US" smtClean="0"/>
              <a:t>4/15/2021</a:t>
            </a:fld>
            <a:endParaRPr lang="en-US"/>
          </a:p>
        </p:txBody>
      </p:sp>
      <p:sp>
        <p:nvSpPr>
          <p:cNvPr id="5" name="Footer Placeholder 4"/>
          <p:cNvSpPr>
            <a:spLocks noGrp="1"/>
          </p:cNvSpPr>
          <p:nvPr>
            <p:ph type="ftr" sz="quarter" idx="3"/>
          </p:nvPr>
        </p:nvSpPr>
        <p:spPr>
          <a:xfrm>
            <a:off x="3311863" y="7203865"/>
            <a:ext cx="3374350" cy="413808"/>
          </a:xfrm>
          <a:prstGeom prst="rect">
            <a:avLst/>
          </a:prstGeom>
        </p:spPr>
        <p:txBody>
          <a:bodyPr vert="horz" lIns="91440" tIns="45720" rIns="91440" bIns="45720" rtlCol="0" anchor="ctr"/>
          <a:lstStyle>
            <a:lvl1pPr algn="ctr">
              <a:defRPr sz="131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61140" y="7203865"/>
            <a:ext cx="2249567" cy="413808"/>
          </a:xfrm>
          <a:prstGeom prst="rect">
            <a:avLst/>
          </a:prstGeom>
        </p:spPr>
        <p:txBody>
          <a:bodyPr vert="horz" lIns="91440" tIns="45720" rIns="91440" bIns="45720" rtlCol="0" anchor="ctr"/>
          <a:lstStyle>
            <a:lvl1pPr algn="r">
              <a:defRPr sz="1312">
                <a:solidFill>
                  <a:schemeClr val="tx1">
                    <a:tint val="75000"/>
                  </a:schemeClr>
                </a:solidFill>
              </a:defRPr>
            </a:lvl1pPr>
          </a:lstStyle>
          <a:p>
            <a:fld id="{2459DC60-EBBA-F746-88AA-6EBB8BAD5EA7}" type="slidenum">
              <a:rPr lang="en-US" smtClean="0"/>
              <a:t>‹#›</a:t>
            </a:fld>
            <a:endParaRPr lang="en-US"/>
          </a:p>
        </p:txBody>
      </p:sp>
    </p:spTree>
    <p:extLst>
      <p:ext uri="{BB962C8B-B14F-4D97-AF65-F5344CB8AC3E}">
        <p14:creationId xmlns:p14="http://schemas.microsoft.com/office/powerpoint/2010/main" val="3744866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99805" rtl="0" eaLnBrk="1" latinLnBrk="0" hangingPunct="1">
        <a:lnSpc>
          <a:spcPct val="90000"/>
        </a:lnSpc>
        <a:spcBef>
          <a:spcPct val="0"/>
        </a:spcBef>
        <a:buNone/>
        <a:defRPr sz="4811" kern="1200">
          <a:solidFill>
            <a:schemeClr val="tx1"/>
          </a:solidFill>
          <a:latin typeface="+mj-lt"/>
          <a:ea typeface="+mj-ea"/>
          <a:cs typeface="+mj-cs"/>
        </a:defRPr>
      </a:lvl1pPr>
    </p:titleStyle>
    <p:bodyStyle>
      <a:lvl1pPr marL="249951" indent="-249951" algn="l" defTabSz="999805" rtl="0" eaLnBrk="1" latinLnBrk="0" hangingPunct="1">
        <a:lnSpc>
          <a:spcPct val="90000"/>
        </a:lnSpc>
        <a:spcBef>
          <a:spcPts val="1093"/>
        </a:spcBef>
        <a:buFont typeface="Arial" panose="020B0604020202020204" pitchFamily="34" charset="0"/>
        <a:buChar char="•"/>
        <a:defRPr sz="3062" kern="1200">
          <a:solidFill>
            <a:schemeClr val="tx1"/>
          </a:solidFill>
          <a:latin typeface="+mn-lt"/>
          <a:ea typeface="+mn-ea"/>
          <a:cs typeface="+mn-cs"/>
        </a:defRPr>
      </a:lvl1pPr>
      <a:lvl2pPr marL="749854" indent="-249951" algn="l" defTabSz="999805" rtl="0" eaLnBrk="1" latinLnBrk="0" hangingPunct="1">
        <a:lnSpc>
          <a:spcPct val="90000"/>
        </a:lnSpc>
        <a:spcBef>
          <a:spcPts val="547"/>
        </a:spcBef>
        <a:buFont typeface="Arial" panose="020B0604020202020204" pitchFamily="34" charset="0"/>
        <a:buChar char="•"/>
        <a:defRPr sz="2624" kern="1200">
          <a:solidFill>
            <a:schemeClr val="tx1"/>
          </a:solidFill>
          <a:latin typeface="+mn-lt"/>
          <a:ea typeface="+mn-ea"/>
          <a:cs typeface="+mn-cs"/>
        </a:defRPr>
      </a:lvl2pPr>
      <a:lvl3pPr marL="1249756" indent="-249951" algn="l" defTabSz="999805" rtl="0" eaLnBrk="1" latinLnBrk="0" hangingPunct="1">
        <a:lnSpc>
          <a:spcPct val="90000"/>
        </a:lnSpc>
        <a:spcBef>
          <a:spcPts val="547"/>
        </a:spcBef>
        <a:buFont typeface="Arial" panose="020B0604020202020204" pitchFamily="34" charset="0"/>
        <a:buChar char="•"/>
        <a:defRPr sz="2187" kern="1200">
          <a:solidFill>
            <a:schemeClr val="tx1"/>
          </a:solidFill>
          <a:latin typeface="+mn-lt"/>
          <a:ea typeface="+mn-ea"/>
          <a:cs typeface="+mn-cs"/>
        </a:defRPr>
      </a:lvl3pPr>
      <a:lvl4pPr marL="1749659" indent="-249951" algn="l" defTabSz="999805" rtl="0" eaLnBrk="1" latinLnBrk="0" hangingPunct="1">
        <a:lnSpc>
          <a:spcPct val="90000"/>
        </a:lnSpc>
        <a:spcBef>
          <a:spcPts val="547"/>
        </a:spcBef>
        <a:buFont typeface="Arial" panose="020B0604020202020204" pitchFamily="34" charset="0"/>
        <a:buChar char="•"/>
        <a:defRPr sz="1968" kern="1200">
          <a:solidFill>
            <a:schemeClr val="tx1"/>
          </a:solidFill>
          <a:latin typeface="+mn-lt"/>
          <a:ea typeface="+mn-ea"/>
          <a:cs typeface="+mn-cs"/>
        </a:defRPr>
      </a:lvl4pPr>
      <a:lvl5pPr marL="2249561" indent="-249951" algn="l" defTabSz="999805" rtl="0" eaLnBrk="1" latinLnBrk="0" hangingPunct="1">
        <a:lnSpc>
          <a:spcPct val="90000"/>
        </a:lnSpc>
        <a:spcBef>
          <a:spcPts val="547"/>
        </a:spcBef>
        <a:buFont typeface="Arial" panose="020B0604020202020204" pitchFamily="34" charset="0"/>
        <a:buChar char="•"/>
        <a:defRPr sz="1968" kern="1200">
          <a:solidFill>
            <a:schemeClr val="tx1"/>
          </a:solidFill>
          <a:latin typeface="+mn-lt"/>
          <a:ea typeface="+mn-ea"/>
          <a:cs typeface="+mn-cs"/>
        </a:defRPr>
      </a:lvl5pPr>
      <a:lvl6pPr marL="2749464" indent="-249951" algn="l" defTabSz="999805" rtl="0" eaLnBrk="1" latinLnBrk="0" hangingPunct="1">
        <a:lnSpc>
          <a:spcPct val="90000"/>
        </a:lnSpc>
        <a:spcBef>
          <a:spcPts val="547"/>
        </a:spcBef>
        <a:buFont typeface="Arial" panose="020B0604020202020204" pitchFamily="34" charset="0"/>
        <a:buChar char="•"/>
        <a:defRPr sz="1968" kern="1200">
          <a:solidFill>
            <a:schemeClr val="tx1"/>
          </a:solidFill>
          <a:latin typeface="+mn-lt"/>
          <a:ea typeface="+mn-ea"/>
          <a:cs typeface="+mn-cs"/>
        </a:defRPr>
      </a:lvl6pPr>
      <a:lvl7pPr marL="3249366" indent="-249951" algn="l" defTabSz="999805" rtl="0" eaLnBrk="1" latinLnBrk="0" hangingPunct="1">
        <a:lnSpc>
          <a:spcPct val="90000"/>
        </a:lnSpc>
        <a:spcBef>
          <a:spcPts val="547"/>
        </a:spcBef>
        <a:buFont typeface="Arial" panose="020B0604020202020204" pitchFamily="34" charset="0"/>
        <a:buChar char="•"/>
        <a:defRPr sz="1968" kern="1200">
          <a:solidFill>
            <a:schemeClr val="tx1"/>
          </a:solidFill>
          <a:latin typeface="+mn-lt"/>
          <a:ea typeface="+mn-ea"/>
          <a:cs typeface="+mn-cs"/>
        </a:defRPr>
      </a:lvl7pPr>
      <a:lvl8pPr marL="3749269" indent="-249951" algn="l" defTabSz="999805" rtl="0" eaLnBrk="1" latinLnBrk="0" hangingPunct="1">
        <a:lnSpc>
          <a:spcPct val="90000"/>
        </a:lnSpc>
        <a:spcBef>
          <a:spcPts val="547"/>
        </a:spcBef>
        <a:buFont typeface="Arial" panose="020B0604020202020204" pitchFamily="34" charset="0"/>
        <a:buChar char="•"/>
        <a:defRPr sz="1968" kern="1200">
          <a:solidFill>
            <a:schemeClr val="tx1"/>
          </a:solidFill>
          <a:latin typeface="+mn-lt"/>
          <a:ea typeface="+mn-ea"/>
          <a:cs typeface="+mn-cs"/>
        </a:defRPr>
      </a:lvl8pPr>
      <a:lvl9pPr marL="4249171" indent="-249951" algn="l" defTabSz="999805" rtl="0" eaLnBrk="1" latinLnBrk="0" hangingPunct="1">
        <a:lnSpc>
          <a:spcPct val="90000"/>
        </a:lnSpc>
        <a:spcBef>
          <a:spcPts val="547"/>
        </a:spcBef>
        <a:buFont typeface="Arial" panose="020B0604020202020204" pitchFamily="34" charset="0"/>
        <a:buChar char="•"/>
        <a:defRPr sz="1968" kern="1200">
          <a:solidFill>
            <a:schemeClr val="tx1"/>
          </a:solidFill>
          <a:latin typeface="+mn-lt"/>
          <a:ea typeface="+mn-ea"/>
          <a:cs typeface="+mn-cs"/>
        </a:defRPr>
      </a:lvl9pPr>
    </p:bodyStyle>
    <p:otherStyle>
      <a:defPPr>
        <a:defRPr lang="en-US"/>
      </a:defPPr>
      <a:lvl1pPr marL="0" algn="l" defTabSz="999805" rtl="0" eaLnBrk="1" latinLnBrk="0" hangingPunct="1">
        <a:defRPr sz="1968" kern="1200">
          <a:solidFill>
            <a:schemeClr val="tx1"/>
          </a:solidFill>
          <a:latin typeface="+mn-lt"/>
          <a:ea typeface="+mn-ea"/>
          <a:cs typeface="+mn-cs"/>
        </a:defRPr>
      </a:lvl1pPr>
      <a:lvl2pPr marL="499902" algn="l" defTabSz="999805" rtl="0" eaLnBrk="1" latinLnBrk="0" hangingPunct="1">
        <a:defRPr sz="1968" kern="1200">
          <a:solidFill>
            <a:schemeClr val="tx1"/>
          </a:solidFill>
          <a:latin typeface="+mn-lt"/>
          <a:ea typeface="+mn-ea"/>
          <a:cs typeface="+mn-cs"/>
        </a:defRPr>
      </a:lvl2pPr>
      <a:lvl3pPr marL="999805" algn="l" defTabSz="999805" rtl="0" eaLnBrk="1" latinLnBrk="0" hangingPunct="1">
        <a:defRPr sz="1968" kern="1200">
          <a:solidFill>
            <a:schemeClr val="tx1"/>
          </a:solidFill>
          <a:latin typeface="+mn-lt"/>
          <a:ea typeface="+mn-ea"/>
          <a:cs typeface="+mn-cs"/>
        </a:defRPr>
      </a:lvl3pPr>
      <a:lvl4pPr marL="1499707" algn="l" defTabSz="999805" rtl="0" eaLnBrk="1" latinLnBrk="0" hangingPunct="1">
        <a:defRPr sz="1968" kern="1200">
          <a:solidFill>
            <a:schemeClr val="tx1"/>
          </a:solidFill>
          <a:latin typeface="+mn-lt"/>
          <a:ea typeface="+mn-ea"/>
          <a:cs typeface="+mn-cs"/>
        </a:defRPr>
      </a:lvl4pPr>
      <a:lvl5pPr marL="1999610" algn="l" defTabSz="999805" rtl="0" eaLnBrk="1" latinLnBrk="0" hangingPunct="1">
        <a:defRPr sz="1968" kern="1200">
          <a:solidFill>
            <a:schemeClr val="tx1"/>
          </a:solidFill>
          <a:latin typeface="+mn-lt"/>
          <a:ea typeface="+mn-ea"/>
          <a:cs typeface="+mn-cs"/>
        </a:defRPr>
      </a:lvl5pPr>
      <a:lvl6pPr marL="2499512" algn="l" defTabSz="999805" rtl="0" eaLnBrk="1" latinLnBrk="0" hangingPunct="1">
        <a:defRPr sz="1968" kern="1200">
          <a:solidFill>
            <a:schemeClr val="tx1"/>
          </a:solidFill>
          <a:latin typeface="+mn-lt"/>
          <a:ea typeface="+mn-ea"/>
          <a:cs typeface="+mn-cs"/>
        </a:defRPr>
      </a:lvl6pPr>
      <a:lvl7pPr marL="2999415" algn="l" defTabSz="999805" rtl="0" eaLnBrk="1" latinLnBrk="0" hangingPunct="1">
        <a:defRPr sz="1968" kern="1200">
          <a:solidFill>
            <a:schemeClr val="tx1"/>
          </a:solidFill>
          <a:latin typeface="+mn-lt"/>
          <a:ea typeface="+mn-ea"/>
          <a:cs typeface="+mn-cs"/>
        </a:defRPr>
      </a:lvl7pPr>
      <a:lvl8pPr marL="3499317" algn="l" defTabSz="999805" rtl="0" eaLnBrk="1" latinLnBrk="0" hangingPunct="1">
        <a:defRPr sz="1968" kern="1200">
          <a:solidFill>
            <a:schemeClr val="tx1"/>
          </a:solidFill>
          <a:latin typeface="+mn-lt"/>
          <a:ea typeface="+mn-ea"/>
          <a:cs typeface="+mn-cs"/>
        </a:defRPr>
      </a:lvl8pPr>
      <a:lvl9pPr marL="3999220" algn="l" defTabSz="999805" rtl="0" eaLnBrk="1" latinLnBrk="0" hangingPunct="1">
        <a:defRPr sz="1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2.emf"/></Relationships>
</file>

<file path=ppt/slides/_rels/slide4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irs.gov/charities-non-profits/exempt" TargetMode="External"/><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1.tiff"/></Relationships>
</file>

<file path=ppt/slides/_rels/slide4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B118CD-0C2B-3E40-92CB-10EDC41B9837}"/>
              </a:ext>
            </a:extLst>
          </p:cNvPr>
          <p:cNvSpPr txBox="1"/>
          <p:nvPr/>
        </p:nvSpPr>
        <p:spPr>
          <a:xfrm>
            <a:off x="366442" y="346246"/>
            <a:ext cx="9233210" cy="6804163"/>
          </a:xfrm>
          <a:prstGeom prst="rect">
            <a:avLst/>
          </a:prstGeom>
          <a:noFill/>
          <a:ln w="38100">
            <a:solidFill>
              <a:schemeClr val="tx1"/>
            </a:solidFill>
          </a:ln>
        </p:spPr>
        <p:txBody>
          <a:bodyPr wrap="square" rtlCol="0">
            <a:spAutoFit/>
          </a:bodyPr>
          <a:lstStyle/>
          <a:p>
            <a:endParaRPr lang="en-US" sz="1968" dirty="0"/>
          </a:p>
        </p:txBody>
      </p:sp>
      <p:pic>
        <p:nvPicPr>
          <p:cNvPr id="4" name="Content Placeholder 3">
            <a:extLst>
              <a:ext uri="{FF2B5EF4-FFF2-40B4-BE49-F238E27FC236}">
                <a16:creationId xmlns:a16="http://schemas.microsoft.com/office/drawing/2014/main" id="{9B631914-3053-EA4F-8FD4-B15B47C738D3}"/>
              </a:ext>
            </a:extLst>
          </p:cNvPr>
          <p:cNvPicPr>
            <a:picLocks noGrp="1" noChangeAspect="1"/>
          </p:cNvPicPr>
          <p:nvPr>
            <p:ph idx="1"/>
          </p:nvPr>
        </p:nvPicPr>
        <p:blipFill>
          <a:blip r:embed="rId2"/>
          <a:stretch>
            <a:fillRect/>
          </a:stretch>
        </p:blipFill>
        <p:spPr>
          <a:xfrm>
            <a:off x="6960505" y="838773"/>
            <a:ext cx="1600385" cy="1600385"/>
          </a:xfrm>
          <a:prstGeom prst="rect">
            <a:avLst/>
          </a:prstGeom>
        </p:spPr>
      </p:pic>
      <p:pic>
        <p:nvPicPr>
          <p:cNvPr id="6" name="Picture 5">
            <a:extLst>
              <a:ext uri="{FF2B5EF4-FFF2-40B4-BE49-F238E27FC236}">
                <a16:creationId xmlns:a16="http://schemas.microsoft.com/office/drawing/2014/main" id="{8D427908-2C18-4A4B-840C-0F0F0B9C36A8}"/>
              </a:ext>
            </a:extLst>
          </p:cNvPr>
          <p:cNvPicPr>
            <a:picLocks noChangeAspect="1"/>
          </p:cNvPicPr>
          <p:nvPr/>
        </p:nvPicPr>
        <p:blipFill>
          <a:blip r:embed="rId3"/>
          <a:stretch>
            <a:fillRect/>
          </a:stretch>
        </p:blipFill>
        <p:spPr>
          <a:xfrm>
            <a:off x="711752" y="1818689"/>
            <a:ext cx="5381911" cy="4036433"/>
          </a:xfrm>
          <a:prstGeom prst="rect">
            <a:avLst/>
          </a:prstGeom>
          <a:ln>
            <a:solidFill>
              <a:schemeClr val="tx1"/>
            </a:solidFill>
          </a:ln>
        </p:spPr>
      </p:pic>
      <p:sp>
        <p:nvSpPr>
          <p:cNvPr id="7" name="Title 1">
            <a:extLst>
              <a:ext uri="{FF2B5EF4-FFF2-40B4-BE49-F238E27FC236}">
                <a16:creationId xmlns:a16="http://schemas.microsoft.com/office/drawing/2014/main" id="{3D55BDA5-D652-CC44-9BB7-14C936900E36}"/>
              </a:ext>
            </a:extLst>
          </p:cNvPr>
          <p:cNvSpPr>
            <a:spLocks noGrp="1"/>
          </p:cNvSpPr>
          <p:nvPr>
            <p:ph type="title"/>
          </p:nvPr>
        </p:nvSpPr>
        <p:spPr>
          <a:xfrm>
            <a:off x="711752" y="536152"/>
            <a:ext cx="6349448" cy="1282536"/>
          </a:xfrm>
        </p:spPr>
        <p:txBody>
          <a:bodyPr>
            <a:normAutofit/>
          </a:bodyPr>
          <a:lstStyle/>
          <a:p>
            <a:r>
              <a:rPr lang="en-US" sz="3499" dirty="0">
                <a:solidFill>
                  <a:srgbClr val="FF0000"/>
                </a:solidFill>
                <a:latin typeface="Book Antiqua" panose="02040602050305030304" pitchFamily="18" charset="0"/>
              </a:rPr>
              <a:t>Rotary Club of Ventura South</a:t>
            </a:r>
          </a:p>
        </p:txBody>
      </p:sp>
      <p:pic>
        <p:nvPicPr>
          <p:cNvPr id="5" name="Picture 4">
            <a:extLst>
              <a:ext uri="{FF2B5EF4-FFF2-40B4-BE49-F238E27FC236}">
                <a16:creationId xmlns:a16="http://schemas.microsoft.com/office/drawing/2014/main" id="{44B83A88-ACFC-0A40-BF7D-216233888EBD}"/>
              </a:ext>
            </a:extLst>
          </p:cNvPr>
          <p:cNvPicPr>
            <a:picLocks noChangeAspect="1"/>
          </p:cNvPicPr>
          <p:nvPr/>
        </p:nvPicPr>
        <p:blipFill>
          <a:blip r:embed="rId4"/>
          <a:stretch>
            <a:fillRect/>
          </a:stretch>
        </p:blipFill>
        <p:spPr>
          <a:xfrm>
            <a:off x="3910071" y="4709215"/>
            <a:ext cx="5216222" cy="2210263"/>
          </a:xfrm>
          <a:prstGeom prst="rect">
            <a:avLst/>
          </a:prstGeom>
          <a:ln>
            <a:solidFill>
              <a:schemeClr val="tx1"/>
            </a:solidFill>
          </a:ln>
        </p:spPr>
      </p:pic>
      <p:sp>
        <p:nvSpPr>
          <p:cNvPr id="8" name="TextBox 7">
            <a:extLst>
              <a:ext uri="{FF2B5EF4-FFF2-40B4-BE49-F238E27FC236}">
                <a16:creationId xmlns:a16="http://schemas.microsoft.com/office/drawing/2014/main" id="{D95A8AAD-D5CA-B643-96E5-D9C1064CD19C}"/>
              </a:ext>
            </a:extLst>
          </p:cNvPr>
          <p:cNvSpPr txBox="1"/>
          <p:nvPr/>
        </p:nvSpPr>
        <p:spPr>
          <a:xfrm>
            <a:off x="6425589" y="2756170"/>
            <a:ext cx="2670220" cy="1505990"/>
          </a:xfrm>
          <a:prstGeom prst="rect">
            <a:avLst/>
          </a:prstGeom>
          <a:noFill/>
        </p:spPr>
        <p:txBody>
          <a:bodyPr wrap="square" rtlCol="0">
            <a:spAutoFit/>
          </a:bodyPr>
          <a:lstStyle/>
          <a:p>
            <a:pPr algn="ctr"/>
            <a:r>
              <a:rPr lang="en-US" sz="3062" dirty="0"/>
              <a:t>Community </a:t>
            </a:r>
          </a:p>
          <a:p>
            <a:pPr algn="ctr"/>
            <a:r>
              <a:rPr lang="en-US" sz="3062" dirty="0"/>
              <a:t>Assessment</a:t>
            </a:r>
          </a:p>
          <a:p>
            <a:pPr algn="ctr"/>
            <a:r>
              <a:rPr lang="en-US" sz="3062" dirty="0"/>
              <a:t>Summary</a:t>
            </a:r>
          </a:p>
        </p:txBody>
      </p:sp>
      <p:sp>
        <p:nvSpPr>
          <p:cNvPr id="10" name="TextBox 9">
            <a:extLst>
              <a:ext uri="{FF2B5EF4-FFF2-40B4-BE49-F238E27FC236}">
                <a16:creationId xmlns:a16="http://schemas.microsoft.com/office/drawing/2014/main" id="{71488123-1853-C946-8D74-E199978F2E2C}"/>
              </a:ext>
            </a:extLst>
          </p:cNvPr>
          <p:cNvSpPr txBox="1"/>
          <p:nvPr/>
        </p:nvSpPr>
        <p:spPr>
          <a:xfrm>
            <a:off x="1597254" y="6070106"/>
            <a:ext cx="979755" cy="1034770"/>
          </a:xfrm>
          <a:prstGeom prst="rect">
            <a:avLst/>
          </a:prstGeom>
          <a:noFill/>
        </p:spPr>
        <p:txBody>
          <a:bodyPr wrap="none" rtlCol="0">
            <a:spAutoFit/>
          </a:bodyPr>
          <a:lstStyle/>
          <a:p>
            <a:r>
              <a:rPr lang="en-US" sz="3062" dirty="0"/>
              <a:t>2021</a:t>
            </a:r>
          </a:p>
          <a:p>
            <a:endParaRPr lang="en-US" sz="3062" dirty="0"/>
          </a:p>
        </p:txBody>
      </p:sp>
      <p:sp>
        <p:nvSpPr>
          <p:cNvPr id="2" name="TextBox 1">
            <a:extLst>
              <a:ext uri="{FF2B5EF4-FFF2-40B4-BE49-F238E27FC236}">
                <a16:creationId xmlns:a16="http://schemas.microsoft.com/office/drawing/2014/main" id="{320ABFF5-7C3E-944E-837C-C5FBEAC8F421}"/>
              </a:ext>
            </a:extLst>
          </p:cNvPr>
          <p:cNvSpPr txBox="1"/>
          <p:nvPr/>
        </p:nvSpPr>
        <p:spPr>
          <a:xfrm>
            <a:off x="366442" y="7277100"/>
            <a:ext cx="345310" cy="381000"/>
          </a:xfrm>
          <a:prstGeom prst="rect">
            <a:avLst/>
          </a:prstGeom>
          <a:noFill/>
        </p:spPr>
        <p:txBody>
          <a:bodyPr wrap="square" rtlCol="0">
            <a:spAutoFit/>
          </a:bodyPr>
          <a:lstStyle/>
          <a:p>
            <a:r>
              <a:rPr lang="en-US" b="1" dirty="0"/>
              <a:t>1</a:t>
            </a:r>
          </a:p>
        </p:txBody>
      </p:sp>
    </p:spTree>
    <p:extLst>
      <p:ext uri="{BB962C8B-B14F-4D97-AF65-F5344CB8AC3E}">
        <p14:creationId xmlns:p14="http://schemas.microsoft.com/office/powerpoint/2010/main" val="1193053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CA6E03-59D0-F440-8D17-2A77C5077217}"/>
              </a:ext>
            </a:extLst>
          </p:cNvPr>
          <p:cNvPicPr>
            <a:picLocks noChangeAspect="1"/>
          </p:cNvPicPr>
          <p:nvPr/>
        </p:nvPicPr>
        <p:blipFill>
          <a:blip r:embed="rId2"/>
          <a:stretch>
            <a:fillRect/>
          </a:stretch>
        </p:blipFill>
        <p:spPr>
          <a:xfrm>
            <a:off x="209290" y="285398"/>
            <a:ext cx="5282161" cy="7202998"/>
          </a:xfrm>
          <a:prstGeom prst="rect">
            <a:avLst/>
          </a:prstGeom>
          <a:ln>
            <a:solidFill>
              <a:schemeClr val="tx1"/>
            </a:solidFill>
          </a:ln>
        </p:spPr>
      </p:pic>
      <p:sp>
        <p:nvSpPr>
          <p:cNvPr id="6" name="TextBox 5">
            <a:extLst>
              <a:ext uri="{FF2B5EF4-FFF2-40B4-BE49-F238E27FC236}">
                <a16:creationId xmlns:a16="http://schemas.microsoft.com/office/drawing/2014/main" id="{A8B85471-DBEC-B948-981D-71A902F67AB3}"/>
              </a:ext>
            </a:extLst>
          </p:cNvPr>
          <p:cNvSpPr txBox="1"/>
          <p:nvPr/>
        </p:nvSpPr>
        <p:spPr>
          <a:xfrm>
            <a:off x="5748870" y="285398"/>
            <a:ext cx="3921224" cy="6046271"/>
          </a:xfrm>
          <a:prstGeom prst="rect">
            <a:avLst/>
          </a:prstGeom>
          <a:noFill/>
          <a:ln>
            <a:solidFill>
              <a:schemeClr val="tx1"/>
            </a:solidFill>
          </a:ln>
        </p:spPr>
        <p:txBody>
          <a:bodyPr wrap="square" rtlCol="0">
            <a:spAutoFit/>
          </a:bodyPr>
          <a:lstStyle/>
          <a:p>
            <a:pPr algn="ctr">
              <a:lnSpc>
                <a:spcPct val="150000"/>
              </a:lnSpc>
            </a:pPr>
            <a:r>
              <a:rPr lang="en-US" sz="2000" b="1" dirty="0">
                <a:solidFill>
                  <a:srgbClr val="FF0000"/>
                </a:solidFill>
                <a:latin typeface="Book Antiqua" panose="02040602050305030304" pitchFamily="18" charset="0"/>
              </a:rPr>
              <a:t>Graph depicts the 2016 demand for preschool per space available among low-income families.</a:t>
            </a:r>
            <a:endParaRPr lang="en-US" sz="2000" b="1" dirty="0">
              <a:latin typeface="+mj-lt"/>
            </a:endParaRPr>
          </a:p>
          <a:p>
            <a:pPr>
              <a:lnSpc>
                <a:spcPct val="150000"/>
              </a:lnSpc>
            </a:pPr>
            <a:r>
              <a:rPr lang="en-US" sz="2000" b="1" u="sng" dirty="0">
                <a:latin typeface="+mj-lt"/>
              </a:rPr>
              <a:t>Zip Code	</a:t>
            </a:r>
            <a:r>
              <a:rPr lang="en-US" sz="2000" b="1" dirty="0">
                <a:latin typeface="+mj-lt"/>
              </a:rPr>
              <a:t>	</a:t>
            </a:r>
            <a:r>
              <a:rPr lang="en-US" sz="2000" b="1" u="sng" dirty="0">
                <a:latin typeface="+mj-lt"/>
              </a:rPr>
              <a:t>Demand/Opening</a:t>
            </a:r>
          </a:p>
          <a:p>
            <a:pPr>
              <a:lnSpc>
                <a:spcPct val="150000"/>
              </a:lnSpc>
            </a:pPr>
            <a:endParaRPr lang="en-US" sz="2000" b="1" dirty="0">
              <a:latin typeface="+mj-lt"/>
            </a:endParaRPr>
          </a:p>
          <a:p>
            <a:pPr>
              <a:lnSpc>
                <a:spcPct val="150000"/>
              </a:lnSpc>
            </a:pPr>
            <a:r>
              <a:rPr lang="en-US" sz="2000" b="1" dirty="0">
                <a:latin typeface="+mj-lt"/>
              </a:rPr>
              <a:t>93003 Ventura		14.1</a:t>
            </a:r>
          </a:p>
          <a:p>
            <a:pPr>
              <a:lnSpc>
                <a:spcPct val="150000"/>
              </a:lnSpc>
            </a:pPr>
            <a:r>
              <a:rPr lang="en-US" sz="2000" b="1" dirty="0">
                <a:latin typeface="+mj-lt"/>
              </a:rPr>
              <a:t>91320 Newbury Park	12.6</a:t>
            </a:r>
          </a:p>
          <a:p>
            <a:pPr>
              <a:lnSpc>
                <a:spcPct val="150000"/>
              </a:lnSpc>
            </a:pPr>
            <a:r>
              <a:rPr lang="en-US" sz="2000" b="1" dirty="0">
                <a:latin typeface="+mj-lt"/>
              </a:rPr>
              <a:t>93065 Simi Valley		12.1</a:t>
            </a:r>
          </a:p>
          <a:p>
            <a:pPr>
              <a:lnSpc>
                <a:spcPct val="150000"/>
              </a:lnSpc>
            </a:pPr>
            <a:endParaRPr lang="en-US" sz="2000" b="1" dirty="0">
              <a:latin typeface="+mj-lt"/>
            </a:endParaRPr>
          </a:p>
          <a:p>
            <a:pPr>
              <a:lnSpc>
                <a:spcPct val="150000"/>
              </a:lnSpc>
            </a:pPr>
            <a:r>
              <a:rPr lang="en-US" sz="2000" b="1" dirty="0">
                <a:latin typeface="+mj-lt"/>
              </a:rPr>
              <a:t>93001 Ventura		  1.4</a:t>
            </a:r>
          </a:p>
          <a:p>
            <a:pPr>
              <a:lnSpc>
                <a:spcPct val="150000"/>
              </a:lnSpc>
            </a:pPr>
            <a:r>
              <a:rPr lang="en-US" sz="2000" b="1" dirty="0">
                <a:latin typeface="+mj-lt"/>
              </a:rPr>
              <a:t>93015 Filmore/</a:t>
            </a:r>
            <a:r>
              <a:rPr lang="en-US" sz="2000" b="1" dirty="0" err="1">
                <a:latin typeface="+mj-lt"/>
              </a:rPr>
              <a:t>Piru</a:t>
            </a:r>
            <a:r>
              <a:rPr lang="en-US" sz="2000" b="1" dirty="0">
                <a:latin typeface="+mj-lt"/>
              </a:rPr>
              <a:t>	  0.9</a:t>
            </a:r>
          </a:p>
          <a:p>
            <a:pPr>
              <a:lnSpc>
                <a:spcPct val="150000"/>
              </a:lnSpc>
            </a:pPr>
            <a:r>
              <a:rPr lang="en-US" sz="2000" b="1" dirty="0">
                <a:latin typeface="+mj-lt"/>
              </a:rPr>
              <a:t>93033 Oxnard		  1.4 </a:t>
            </a:r>
          </a:p>
        </p:txBody>
      </p:sp>
      <p:sp>
        <p:nvSpPr>
          <p:cNvPr id="7" name="TextBox 6">
            <a:extLst>
              <a:ext uri="{FF2B5EF4-FFF2-40B4-BE49-F238E27FC236}">
                <a16:creationId xmlns:a16="http://schemas.microsoft.com/office/drawing/2014/main" id="{EFA24741-1824-2241-A7B0-EB78386B3B73}"/>
              </a:ext>
            </a:extLst>
          </p:cNvPr>
          <p:cNvSpPr txBox="1"/>
          <p:nvPr/>
        </p:nvSpPr>
        <p:spPr>
          <a:xfrm>
            <a:off x="5748870" y="6657399"/>
            <a:ext cx="3921223" cy="830997"/>
          </a:xfrm>
          <a:prstGeom prst="rect">
            <a:avLst/>
          </a:prstGeom>
          <a:noFill/>
          <a:ln>
            <a:solidFill>
              <a:schemeClr val="tx1"/>
            </a:solidFill>
          </a:ln>
        </p:spPr>
        <p:txBody>
          <a:bodyPr wrap="square" rtlCol="0">
            <a:spAutoFit/>
          </a:bodyPr>
          <a:lstStyle/>
          <a:p>
            <a:pPr algn="ctr"/>
            <a:r>
              <a:rPr lang="en-US" sz="2400" b="1" dirty="0">
                <a:solidFill>
                  <a:srgbClr val="FF0000"/>
                </a:solidFill>
                <a:latin typeface="Book Antiqua" panose="02040602050305030304" pitchFamily="18" charset="0"/>
              </a:rPr>
              <a:t>Significant variance in preschool opportunities</a:t>
            </a:r>
          </a:p>
        </p:txBody>
      </p:sp>
      <p:sp>
        <p:nvSpPr>
          <p:cNvPr id="9" name="Oval 8">
            <a:extLst>
              <a:ext uri="{FF2B5EF4-FFF2-40B4-BE49-F238E27FC236}">
                <a16:creationId xmlns:a16="http://schemas.microsoft.com/office/drawing/2014/main" id="{03796067-41FD-8944-AFE0-761B1A2D7A9C}"/>
              </a:ext>
            </a:extLst>
          </p:cNvPr>
          <p:cNvSpPr/>
          <p:nvPr/>
        </p:nvSpPr>
        <p:spPr>
          <a:xfrm>
            <a:off x="5334725" y="3055829"/>
            <a:ext cx="4208369" cy="526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25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952623-5B2D-F949-91DE-AB15D7659DC6}"/>
              </a:ext>
            </a:extLst>
          </p:cNvPr>
          <p:cNvSpPr/>
          <p:nvPr/>
        </p:nvSpPr>
        <p:spPr>
          <a:xfrm>
            <a:off x="660400" y="250736"/>
            <a:ext cx="4660899" cy="758156"/>
          </a:xfrm>
          <a:prstGeom prst="rect">
            <a:avLst/>
          </a:prstGeom>
          <a:noFill/>
          <a:ln>
            <a:solidFill>
              <a:schemeClr val="tx1"/>
            </a:solidFill>
          </a:ln>
        </p:spPr>
        <p:txBody>
          <a:bodyPr wrap="square" rtlCol="0">
            <a:spAutoFit/>
          </a:bodyPr>
          <a:lstStyle/>
          <a:p>
            <a:pPr algn="ctr">
              <a:lnSpc>
                <a:spcPct val="150000"/>
              </a:lnSpc>
            </a:pPr>
            <a:r>
              <a:rPr lang="en-US" sz="3200" dirty="0">
                <a:solidFill>
                  <a:srgbClr val="FF0000"/>
                </a:solidFill>
                <a:latin typeface="Book Antiqua" panose="02040602050305030304" pitchFamily="18" charset="0"/>
              </a:rPr>
              <a:t>Teen Mental Health </a:t>
            </a:r>
          </a:p>
        </p:txBody>
      </p:sp>
      <p:sp>
        <p:nvSpPr>
          <p:cNvPr id="4" name="Rectangle 3">
            <a:extLst>
              <a:ext uri="{FF2B5EF4-FFF2-40B4-BE49-F238E27FC236}">
                <a16:creationId xmlns:a16="http://schemas.microsoft.com/office/drawing/2014/main" id="{CEF1FF13-8AFD-6E40-A5E2-FD02C235AC47}"/>
              </a:ext>
            </a:extLst>
          </p:cNvPr>
          <p:cNvSpPr/>
          <p:nvPr/>
        </p:nvSpPr>
        <p:spPr>
          <a:xfrm>
            <a:off x="939800" y="6727736"/>
            <a:ext cx="8308983" cy="507255"/>
          </a:xfrm>
          <a:prstGeom prst="rect">
            <a:avLst/>
          </a:prstGeom>
          <a:noFill/>
          <a:ln>
            <a:solidFill>
              <a:schemeClr val="tx1"/>
            </a:solidFill>
          </a:ln>
        </p:spPr>
        <p:txBody>
          <a:bodyPr wrap="square" rtlCol="0">
            <a:spAutoFit/>
          </a:bodyPr>
          <a:lstStyle/>
          <a:p>
            <a:pPr algn="ctr">
              <a:lnSpc>
                <a:spcPct val="150000"/>
              </a:lnSpc>
            </a:pPr>
            <a:r>
              <a:rPr lang="en-US" sz="2000" b="1" dirty="0">
                <a:solidFill>
                  <a:srgbClr val="FF0000"/>
                </a:solidFill>
                <a:latin typeface="Book Antiqua" panose="02040602050305030304" pitchFamily="18" charset="0"/>
              </a:rPr>
              <a:t>National Average 16% - Rate has tripled since 1940’s</a:t>
            </a:r>
          </a:p>
        </p:txBody>
      </p:sp>
      <p:pic>
        <p:nvPicPr>
          <p:cNvPr id="6" name="Picture 5">
            <a:extLst>
              <a:ext uri="{FF2B5EF4-FFF2-40B4-BE49-F238E27FC236}">
                <a16:creationId xmlns:a16="http://schemas.microsoft.com/office/drawing/2014/main" id="{1B53CCF0-50EF-BF49-A2E2-D2A67E0E470F}"/>
              </a:ext>
            </a:extLst>
          </p:cNvPr>
          <p:cNvPicPr>
            <a:picLocks noChangeAspect="1"/>
          </p:cNvPicPr>
          <p:nvPr/>
        </p:nvPicPr>
        <p:blipFill>
          <a:blip r:embed="rId2"/>
          <a:stretch>
            <a:fillRect/>
          </a:stretch>
        </p:blipFill>
        <p:spPr>
          <a:xfrm>
            <a:off x="1143001" y="1088985"/>
            <a:ext cx="7940682" cy="5235615"/>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A941C7C6-B2AF-CC47-A0DC-2FC9AD5D8A69}"/>
              </a:ext>
            </a:extLst>
          </p:cNvPr>
          <p:cNvCxnSpPr>
            <a:cxnSpLocks/>
          </p:cNvCxnSpPr>
          <p:nvPr/>
        </p:nvCxnSpPr>
        <p:spPr>
          <a:xfrm>
            <a:off x="2362200" y="1930400"/>
            <a:ext cx="5588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343DDF-28F1-EC41-A237-A2C0880F384D}"/>
              </a:ext>
            </a:extLst>
          </p:cNvPr>
          <p:cNvCxnSpPr>
            <a:cxnSpLocks/>
          </p:cNvCxnSpPr>
          <p:nvPr/>
        </p:nvCxnSpPr>
        <p:spPr>
          <a:xfrm>
            <a:off x="2387600" y="5194300"/>
            <a:ext cx="5588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B6585FF-F0A9-9148-86E6-30C336750912}"/>
              </a:ext>
            </a:extLst>
          </p:cNvPr>
          <p:cNvSpPr/>
          <p:nvPr/>
        </p:nvSpPr>
        <p:spPr>
          <a:xfrm>
            <a:off x="7454900" y="1549400"/>
            <a:ext cx="1130300" cy="723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6C55CF0-08EB-1A40-BE85-A58E88D6FC3D}"/>
              </a:ext>
            </a:extLst>
          </p:cNvPr>
          <p:cNvSpPr/>
          <p:nvPr/>
        </p:nvSpPr>
        <p:spPr>
          <a:xfrm>
            <a:off x="7277100" y="4800600"/>
            <a:ext cx="1130300" cy="723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DA9AC0-A4E0-D249-BAB5-B14957169D90}"/>
              </a:ext>
            </a:extLst>
          </p:cNvPr>
          <p:cNvSpPr txBox="1"/>
          <p:nvPr/>
        </p:nvSpPr>
        <p:spPr>
          <a:xfrm>
            <a:off x="8293293" y="4577859"/>
            <a:ext cx="583814" cy="369332"/>
          </a:xfrm>
          <a:prstGeom prst="rect">
            <a:avLst/>
          </a:prstGeom>
          <a:noFill/>
        </p:spPr>
        <p:txBody>
          <a:bodyPr wrap="none" rtlCol="0">
            <a:spAutoFit/>
          </a:bodyPr>
          <a:lstStyle/>
          <a:p>
            <a:r>
              <a:rPr lang="en-US" dirty="0">
                <a:solidFill>
                  <a:srgbClr val="FF0000"/>
                </a:solidFill>
              </a:rPr>
              <a:t>20%</a:t>
            </a:r>
          </a:p>
        </p:txBody>
      </p:sp>
      <p:sp>
        <p:nvSpPr>
          <p:cNvPr id="14" name="TextBox 13">
            <a:extLst>
              <a:ext uri="{FF2B5EF4-FFF2-40B4-BE49-F238E27FC236}">
                <a16:creationId xmlns:a16="http://schemas.microsoft.com/office/drawing/2014/main" id="{E4137F9D-4F34-954B-B74F-640EBC47458A}"/>
              </a:ext>
            </a:extLst>
          </p:cNvPr>
          <p:cNvSpPr txBox="1"/>
          <p:nvPr/>
        </p:nvSpPr>
        <p:spPr>
          <a:xfrm>
            <a:off x="8457204" y="1378491"/>
            <a:ext cx="583814" cy="369332"/>
          </a:xfrm>
          <a:prstGeom prst="rect">
            <a:avLst/>
          </a:prstGeom>
          <a:noFill/>
        </p:spPr>
        <p:txBody>
          <a:bodyPr wrap="none" rtlCol="0">
            <a:spAutoFit/>
          </a:bodyPr>
          <a:lstStyle/>
          <a:p>
            <a:r>
              <a:rPr lang="en-US" dirty="0">
                <a:solidFill>
                  <a:srgbClr val="FF0000"/>
                </a:solidFill>
              </a:rPr>
              <a:t>43%</a:t>
            </a:r>
          </a:p>
        </p:txBody>
      </p:sp>
    </p:spTree>
    <p:extLst>
      <p:ext uri="{BB962C8B-B14F-4D97-AF65-F5344CB8AC3E}">
        <p14:creationId xmlns:p14="http://schemas.microsoft.com/office/powerpoint/2010/main" val="2351450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44D871-3B6E-BB4E-BE92-2D68FD668235}"/>
              </a:ext>
            </a:extLst>
          </p:cNvPr>
          <p:cNvSpPr txBox="1"/>
          <p:nvPr/>
        </p:nvSpPr>
        <p:spPr>
          <a:xfrm>
            <a:off x="420667" y="455335"/>
            <a:ext cx="9230847" cy="7048017"/>
          </a:xfrm>
          <a:prstGeom prst="rect">
            <a:avLst/>
          </a:prstGeom>
          <a:noFill/>
          <a:ln w="28575">
            <a:solidFill>
              <a:schemeClr val="tx1"/>
            </a:solidFill>
          </a:ln>
        </p:spPr>
        <p:txBody>
          <a:bodyPr wrap="square" rtlCol="0">
            <a:spAutoFit/>
          </a:bodyPr>
          <a:lstStyle/>
          <a:p>
            <a:endParaRPr lang="en-US" sz="1968" dirty="0"/>
          </a:p>
        </p:txBody>
      </p:sp>
      <p:pic>
        <p:nvPicPr>
          <p:cNvPr id="5" name="Picture 4">
            <a:extLst>
              <a:ext uri="{FF2B5EF4-FFF2-40B4-BE49-F238E27FC236}">
                <a16:creationId xmlns:a16="http://schemas.microsoft.com/office/drawing/2014/main" id="{6F802C19-146A-854B-86E7-30154CB4B575}"/>
              </a:ext>
            </a:extLst>
          </p:cNvPr>
          <p:cNvPicPr>
            <a:picLocks noChangeAspect="1"/>
          </p:cNvPicPr>
          <p:nvPr/>
        </p:nvPicPr>
        <p:blipFill>
          <a:blip r:embed="rId2"/>
          <a:stretch>
            <a:fillRect/>
          </a:stretch>
        </p:blipFill>
        <p:spPr>
          <a:xfrm>
            <a:off x="7066454" y="3128245"/>
            <a:ext cx="2389306" cy="1409700"/>
          </a:xfrm>
          <a:prstGeom prst="rect">
            <a:avLst/>
          </a:prstGeom>
          <a:ln>
            <a:solidFill>
              <a:schemeClr val="tx1"/>
            </a:solidFill>
          </a:ln>
        </p:spPr>
      </p:pic>
      <p:sp>
        <p:nvSpPr>
          <p:cNvPr id="2" name="Title 1">
            <a:extLst>
              <a:ext uri="{FF2B5EF4-FFF2-40B4-BE49-F238E27FC236}">
                <a16:creationId xmlns:a16="http://schemas.microsoft.com/office/drawing/2014/main" id="{3EF6993F-C6B4-6541-945E-CC592C35D329}"/>
              </a:ext>
            </a:extLst>
          </p:cNvPr>
          <p:cNvSpPr>
            <a:spLocks noGrp="1"/>
          </p:cNvSpPr>
          <p:nvPr>
            <p:ph type="title"/>
          </p:nvPr>
        </p:nvSpPr>
        <p:spPr>
          <a:xfrm>
            <a:off x="700088" y="653101"/>
            <a:ext cx="5294312" cy="588271"/>
          </a:xfrm>
          <a:solidFill>
            <a:schemeClr val="bg1"/>
          </a:solidFill>
          <a:ln>
            <a:solidFill>
              <a:schemeClr val="tx1"/>
            </a:solidFill>
          </a:ln>
        </p:spPr>
        <p:txBody>
          <a:bodyPr>
            <a:noAutofit/>
          </a:bodyPr>
          <a:lstStyle/>
          <a:p>
            <a:pPr algn="ctr"/>
            <a:r>
              <a:rPr lang="en-US" sz="2800" dirty="0">
                <a:solidFill>
                  <a:srgbClr val="FF0000"/>
                </a:solidFill>
                <a:latin typeface="Book Antiqua" panose="02040602050305030304" pitchFamily="18" charset="0"/>
              </a:rPr>
              <a:t>Ventura Homeless Population</a:t>
            </a:r>
          </a:p>
        </p:txBody>
      </p:sp>
      <p:sp>
        <p:nvSpPr>
          <p:cNvPr id="3" name="Content Placeholder 2">
            <a:extLst>
              <a:ext uri="{FF2B5EF4-FFF2-40B4-BE49-F238E27FC236}">
                <a16:creationId xmlns:a16="http://schemas.microsoft.com/office/drawing/2014/main" id="{082F9CB3-5C58-B84B-8B86-5828C914F220}"/>
              </a:ext>
            </a:extLst>
          </p:cNvPr>
          <p:cNvSpPr>
            <a:spLocks noGrp="1"/>
          </p:cNvSpPr>
          <p:nvPr>
            <p:ph idx="1"/>
          </p:nvPr>
        </p:nvSpPr>
        <p:spPr>
          <a:xfrm>
            <a:off x="925203" y="5432130"/>
            <a:ext cx="8574398" cy="1654030"/>
          </a:xfrm>
        </p:spPr>
        <p:txBody>
          <a:bodyPr numCol="2">
            <a:noAutofit/>
          </a:bodyPr>
          <a:lstStyle/>
          <a:p>
            <a:pPr>
              <a:lnSpc>
                <a:spcPct val="100000"/>
              </a:lnSpc>
            </a:pPr>
            <a:r>
              <a:rPr lang="en-US" sz="2000" dirty="0"/>
              <a:t>County increase 44% 2017 to 2019</a:t>
            </a:r>
          </a:p>
          <a:p>
            <a:pPr>
              <a:lnSpc>
                <a:spcPct val="100000"/>
              </a:lnSpc>
            </a:pPr>
            <a:r>
              <a:rPr lang="en-US" sz="2000" dirty="0"/>
              <a:t>Ventura City increase 77%</a:t>
            </a:r>
          </a:p>
          <a:p>
            <a:pPr lvl="1">
              <a:lnSpc>
                <a:spcPct val="100000"/>
              </a:lnSpc>
            </a:pPr>
            <a:r>
              <a:rPr lang="en-US" sz="1562" dirty="0"/>
              <a:t>531 in 2020 vs 300 in 2017</a:t>
            </a:r>
          </a:p>
          <a:p>
            <a:pPr>
              <a:lnSpc>
                <a:spcPct val="100000"/>
              </a:lnSpc>
            </a:pPr>
            <a:r>
              <a:rPr lang="en-US" sz="2000" dirty="0"/>
              <a:t>Number living in shelters - 145</a:t>
            </a:r>
          </a:p>
          <a:p>
            <a:pPr>
              <a:lnSpc>
                <a:spcPct val="100000"/>
              </a:lnSpc>
            </a:pPr>
            <a:r>
              <a:rPr lang="en-US" sz="2000" dirty="0"/>
              <a:t>Number not in shelters - 386</a:t>
            </a:r>
          </a:p>
          <a:p>
            <a:pPr>
              <a:lnSpc>
                <a:spcPct val="100000"/>
              </a:lnSpc>
            </a:pPr>
            <a:r>
              <a:rPr lang="en-US" sz="2000" dirty="0"/>
              <a:t>Homeless children </a:t>
            </a:r>
          </a:p>
          <a:p>
            <a:pPr lvl="1">
              <a:lnSpc>
                <a:spcPct val="100000"/>
              </a:lnSpc>
            </a:pPr>
            <a:r>
              <a:rPr lang="en-US" sz="1562" dirty="0"/>
              <a:t>Ventura Unified - 725 in 2018</a:t>
            </a:r>
          </a:p>
          <a:p>
            <a:pPr lvl="1">
              <a:lnSpc>
                <a:spcPct val="100000"/>
              </a:lnSpc>
            </a:pPr>
            <a:r>
              <a:rPr lang="en-US" sz="1562" dirty="0"/>
              <a:t>Oxnard – 2519</a:t>
            </a:r>
          </a:p>
          <a:p>
            <a:pPr lvl="1">
              <a:lnSpc>
                <a:spcPct val="100000"/>
              </a:lnSpc>
            </a:pPr>
            <a:r>
              <a:rPr lang="en-US" sz="1562" dirty="0"/>
              <a:t>California - 265,671</a:t>
            </a:r>
          </a:p>
        </p:txBody>
      </p:sp>
      <p:pic>
        <p:nvPicPr>
          <p:cNvPr id="7" name="Content Placeholder 3">
            <a:extLst>
              <a:ext uri="{FF2B5EF4-FFF2-40B4-BE49-F238E27FC236}">
                <a16:creationId xmlns:a16="http://schemas.microsoft.com/office/drawing/2014/main" id="{1E67FE9A-2AE4-3B43-99B3-798AA40F10CB}"/>
              </a:ext>
            </a:extLst>
          </p:cNvPr>
          <p:cNvPicPr>
            <a:picLocks noChangeAspect="1"/>
          </p:cNvPicPr>
          <p:nvPr/>
        </p:nvPicPr>
        <p:blipFill>
          <a:blip r:embed="rId3"/>
          <a:stretch>
            <a:fillRect/>
          </a:stretch>
        </p:blipFill>
        <p:spPr>
          <a:xfrm>
            <a:off x="7336980" y="531535"/>
            <a:ext cx="2082932" cy="2043454"/>
          </a:xfrm>
          <a:prstGeom prst="rect">
            <a:avLst/>
          </a:prstGeom>
        </p:spPr>
      </p:pic>
      <p:pic>
        <p:nvPicPr>
          <p:cNvPr id="2049" name="Picture 1" descr="page101image63387520">
            <a:extLst>
              <a:ext uri="{FF2B5EF4-FFF2-40B4-BE49-F238E27FC236}">
                <a16:creationId xmlns:a16="http://schemas.microsoft.com/office/drawing/2014/main" id="{C4FA67EE-E4E8-324E-97D7-53D0E3119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2865438"/>
            <a:ext cx="127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101image63389248">
            <a:extLst>
              <a:ext uri="{FF2B5EF4-FFF2-40B4-BE49-F238E27FC236}">
                <a16:creationId xmlns:a16="http://schemas.microsoft.com/office/drawing/2014/main" id="{F62F8B76-2A1D-8A4B-9147-2C478630C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2865438"/>
            <a:ext cx="127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age101image63389440">
            <a:extLst>
              <a:ext uri="{FF2B5EF4-FFF2-40B4-BE49-F238E27FC236}">
                <a16:creationId xmlns:a16="http://schemas.microsoft.com/office/drawing/2014/main" id="{A9258302-54A8-A44D-8A80-13D691910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2865438"/>
            <a:ext cx="127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101image63374464">
            <a:extLst>
              <a:ext uri="{FF2B5EF4-FFF2-40B4-BE49-F238E27FC236}">
                <a16:creationId xmlns:a16="http://schemas.microsoft.com/office/drawing/2014/main" id="{E7F8B3F5-37D9-4B49-8B63-69A9841A9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2865438"/>
            <a:ext cx="127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age101image63374848">
            <a:extLst>
              <a:ext uri="{FF2B5EF4-FFF2-40B4-BE49-F238E27FC236}">
                <a16:creationId xmlns:a16="http://schemas.microsoft.com/office/drawing/2014/main" id="{B813DD31-47DC-9F4C-9F3F-2FA9FEB9B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2865438"/>
            <a:ext cx="127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ge101image63385792">
            <a:extLst>
              <a:ext uri="{FF2B5EF4-FFF2-40B4-BE49-F238E27FC236}">
                <a16:creationId xmlns:a16="http://schemas.microsoft.com/office/drawing/2014/main" id="{D420B375-4667-5B44-8DD7-81262F971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2865438"/>
            <a:ext cx="127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age101image63378880">
            <a:extLst>
              <a:ext uri="{FF2B5EF4-FFF2-40B4-BE49-F238E27FC236}">
                <a16:creationId xmlns:a16="http://schemas.microsoft.com/office/drawing/2014/main" id="{7FAE7CC0-D807-5A4D-B9D0-86F480940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2865438"/>
            <a:ext cx="127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ge101image63388480">
            <a:extLst>
              <a:ext uri="{FF2B5EF4-FFF2-40B4-BE49-F238E27FC236}">
                <a16:creationId xmlns:a16="http://schemas.microsoft.com/office/drawing/2014/main" id="{96CEFE6A-9D47-8944-A525-E16850F54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2865438"/>
            <a:ext cx="127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page101image63377344">
            <a:extLst>
              <a:ext uri="{FF2B5EF4-FFF2-40B4-BE49-F238E27FC236}">
                <a16:creationId xmlns:a16="http://schemas.microsoft.com/office/drawing/2014/main" id="{4FB9895D-8CD3-114C-85CC-45D79E16F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2865438"/>
            <a:ext cx="127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age101image63387904">
            <a:extLst>
              <a:ext uri="{FF2B5EF4-FFF2-40B4-BE49-F238E27FC236}">
                <a16:creationId xmlns:a16="http://schemas.microsoft.com/office/drawing/2014/main" id="{FE3DF28C-3A78-D146-AFD9-63944A274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2865438"/>
            <a:ext cx="127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page101image63388864">
            <a:extLst>
              <a:ext uri="{FF2B5EF4-FFF2-40B4-BE49-F238E27FC236}">
                <a16:creationId xmlns:a16="http://schemas.microsoft.com/office/drawing/2014/main" id="{1FE49A3A-7C1A-474C-A974-3761FEDBC8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2865438"/>
            <a:ext cx="127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age101image63386368">
            <a:extLst>
              <a:ext uri="{FF2B5EF4-FFF2-40B4-BE49-F238E27FC236}">
                <a16:creationId xmlns:a16="http://schemas.microsoft.com/office/drawing/2014/main" id="{ED18A54C-9CB6-6240-AC5C-2C7F267E1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2865438"/>
            <a:ext cx="127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page101image63180160">
            <a:extLst>
              <a:ext uri="{FF2B5EF4-FFF2-40B4-BE49-F238E27FC236}">
                <a16:creationId xmlns:a16="http://schemas.microsoft.com/office/drawing/2014/main" id="{EF386F18-FA5F-5847-B4D7-5C452C25D6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8" y="2865438"/>
            <a:ext cx="12700" cy="3632200"/>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page101image63407232">
            <a:extLst>
              <a:ext uri="{FF2B5EF4-FFF2-40B4-BE49-F238E27FC236}">
                <a16:creationId xmlns:a16="http://schemas.microsoft.com/office/drawing/2014/main" id="{72094708-5A36-F641-B73A-C0F6205D04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388" y="2865438"/>
            <a:ext cx="5638800" cy="12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586BF17-6928-1C4C-A2B1-F3F7F7F96FE6}"/>
              </a:ext>
            </a:extLst>
          </p:cNvPr>
          <p:cNvPicPr>
            <a:picLocks noChangeAspect="1"/>
          </p:cNvPicPr>
          <p:nvPr/>
        </p:nvPicPr>
        <p:blipFill>
          <a:blip r:embed="rId7"/>
          <a:stretch>
            <a:fillRect/>
          </a:stretch>
        </p:blipFill>
        <p:spPr>
          <a:xfrm>
            <a:off x="687368" y="1324561"/>
            <a:ext cx="6183332" cy="4008139"/>
          </a:xfrm>
          <a:prstGeom prst="rect">
            <a:avLst/>
          </a:prstGeom>
        </p:spPr>
      </p:pic>
      <p:cxnSp>
        <p:nvCxnSpPr>
          <p:cNvPr id="11" name="Straight Arrow Connector 10">
            <a:extLst>
              <a:ext uri="{FF2B5EF4-FFF2-40B4-BE49-F238E27FC236}">
                <a16:creationId xmlns:a16="http://schemas.microsoft.com/office/drawing/2014/main" id="{B3651100-445B-5C41-AD90-4970DC2213BC}"/>
              </a:ext>
            </a:extLst>
          </p:cNvPr>
          <p:cNvCxnSpPr/>
          <p:nvPr/>
        </p:nvCxnSpPr>
        <p:spPr>
          <a:xfrm flipV="1">
            <a:off x="5029200" y="2230582"/>
            <a:ext cx="1296988" cy="6475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B6EE027-FD3C-1849-A71B-C6292842278F}"/>
              </a:ext>
            </a:extLst>
          </p:cNvPr>
          <p:cNvSpPr/>
          <p:nvPr/>
        </p:nvSpPr>
        <p:spPr>
          <a:xfrm>
            <a:off x="635000" y="5765800"/>
            <a:ext cx="4140200" cy="863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03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EDDEAE-E711-8F40-A5D8-ACC88396957B}"/>
              </a:ext>
            </a:extLst>
          </p:cNvPr>
          <p:cNvSpPr txBox="1"/>
          <p:nvPr/>
        </p:nvSpPr>
        <p:spPr>
          <a:xfrm>
            <a:off x="711200" y="1308847"/>
            <a:ext cx="5575300" cy="5067221"/>
          </a:xfrm>
          <a:prstGeom prst="rect">
            <a:avLst/>
          </a:prstGeom>
          <a:noFill/>
          <a:ln>
            <a:solidFill>
              <a:schemeClr val="tx1"/>
            </a:solidFill>
          </a:ln>
        </p:spPr>
        <p:txBody>
          <a:bodyPr wrap="square" rtlCol="0">
            <a:spAutoFit/>
          </a:bodyPr>
          <a:lstStyle>
            <a:defPPr>
              <a:defRPr lang="en-US"/>
            </a:defPPr>
            <a:lvl1pPr>
              <a:lnSpc>
                <a:spcPct val="150000"/>
              </a:lnSpc>
              <a:defRPr sz="2800" b="1">
                <a:solidFill>
                  <a:srgbClr val="FF0000"/>
                </a:solidFill>
                <a:latin typeface="Book Antiqua" panose="02040602050305030304" pitchFamily="18" charset="0"/>
              </a:defRPr>
            </a:lvl1pPr>
          </a:lstStyle>
          <a:p>
            <a:pPr algn="ctr">
              <a:lnSpc>
                <a:spcPct val="200000"/>
              </a:lnSpc>
            </a:pPr>
            <a:r>
              <a:rPr lang="en-US" sz="2100" dirty="0"/>
              <a:t>Nonprofit Selections</a:t>
            </a:r>
            <a:endParaRPr lang="en-US" sz="2000" dirty="0"/>
          </a:p>
          <a:p>
            <a:pPr marL="342900" indent="-342900">
              <a:lnSpc>
                <a:spcPct val="200000"/>
              </a:lnSpc>
              <a:buFont typeface="Arial" panose="020B0604020202020204" pitchFamily="34" charset="0"/>
              <a:buChar char="•"/>
            </a:pPr>
            <a:r>
              <a:rPr lang="en-US" sz="2400" dirty="0">
                <a:solidFill>
                  <a:schemeClr val="tx1"/>
                </a:solidFill>
                <a:latin typeface="+mj-lt"/>
                <a:ea typeface="+mj-ea"/>
                <a:cs typeface="+mj-cs"/>
              </a:rPr>
              <a:t>700+ Nonprofits  - IRS 990 reports - Ventura City zip codes.</a:t>
            </a:r>
          </a:p>
          <a:p>
            <a:pPr marL="342900" indent="-342900">
              <a:lnSpc>
                <a:spcPct val="200000"/>
              </a:lnSpc>
              <a:buFont typeface="Arial" panose="020B0604020202020204" pitchFamily="34" charset="0"/>
              <a:buChar char="•"/>
            </a:pPr>
            <a:r>
              <a:rPr lang="en-US" sz="2400" dirty="0">
                <a:solidFill>
                  <a:schemeClr val="tx1"/>
                </a:solidFill>
                <a:latin typeface="+mj-lt"/>
                <a:ea typeface="+mj-ea"/>
                <a:cs typeface="+mj-cs"/>
              </a:rPr>
              <a:t>240 selected</a:t>
            </a:r>
          </a:p>
          <a:p>
            <a:pPr marL="342900" indent="-342900">
              <a:lnSpc>
                <a:spcPct val="200000"/>
              </a:lnSpc>
              <a:buFont typeface="Arial" panose="020B0604020202020204" pitchFamily="34" charset="0"/>
              <a:buChar char="•"/>
            </a:pPr>
            <a:r>
              <a:rPr lang="en-US" sz="2400" dirty="0">
                <a:solidFill>
                  <a:schemeClr val="tx1"/>
                </a:solidFill>
                <a:latin typeface="+mj-lt"/>
                <a:ea typeface="+mj-ea"/>
                <a:cs typeface="+mj-cs"/>
              </a:rPr>
              <a:t>Input from Amber Stevens, Marilyn Scott and Dennis </a:t>
            </a:r>
            <a:r>
              <a:rPr lang="en-US" sz="2400" dirty="0" err="1">
                <a:solidFill>
                  <a:schemeClr val="tx1"/>
                </a:solidFill>
                <a:latin typeface="+mj-lt"/>
                <a:ea typeface="+mj-ea"/>
                <a:cs typeface="+mj-cs"/>
              </a:rPr>
              <a:t>Longwill</a:t>
            </a:r>
            <a:r>
              <a:rPr lang="en-US" sz="2400" dirty="0">
                <a:solidFill>
                  <a:schemeClr val="tx1"/>
                </a:solidFill>
                <a:latin typeface="+mj-lt"/>
                <a:ea typeface="+mj-ea"/>
                <a:cs typeface="+mj-cs"/>
              </a:rPr>
              <a:t>.</a:t>
            </a:r>
          </a:p>
          <a:p>
            <a:pPr marL="342900" indent="-342900">
              <a:lnSpc>
                <a:spcPct val="200000"/>
              </a:lnSpc>
              <a:buFont typeface="Arial" panose="020B0604020202020204" pitchFamily="34" charset="0"/>
              <a:buChar char="•"/>
            </a:pPr>
            <a:r>
              <a:rPr lang="en-US" sz="2400" dirty="0">
                <a:solidFill>
                  <a:schemeClr val="tx1"/>
                </a:solidFill>
                <a:latin typeface="+mj-lt"/>
                <a:ea typeface="+mj-ea"/>
                <a:cs typeface="+mj-cs"/>
              </a:rPr>
              <a:t>140 surveyed</a:t>
            </a:r>
          </a:p>
        </p:txBody>
      </p:sp>
      <p:pic>
        <p:nvPicPr>
          <p:cNvPr id="3" name="Content Placeholder 3">
            <a:extLst>
              <a:ext uri="{FF2B5EF4-FFF2-40B4-BE49-F238E27FC236}">
                <a16:creationId xmlns:a16="http://schemas.microsoft.com/office/drawing/2014/main" id="{E7C37E9D-7A2F-564C-9DCA-FFB6842C2622}"/>
              </a:ext>
            </a:extLst>
          </p:cNvPr>
          <p:cNvPicPr>
            <a:picLocks noChangeAspect="1"/>
          </p:cNvPicPr>
          <p:nvPr/>
        </p:nvPicPr>
        <p:blipFill>
          <a:blip r:embed="rId2"/>
          <a:stretch>
            <a:fillRect/>
          </a:stretch>
        </p:blipFill>
        <p:spPr>
          <a:xfrm>
            <a:off x="7302500" y="269869"/>
            <a:ext cx="2096523" cy="2056787"/>
          </a:xfrm>
          <a:prstGeom prst="rect">
            <a:avLst/>
          </a:prstGeom>
        </p:spPr>
      </p:pic>
      <p:pic>
        <p:nvPicPr>
          <p:cNvPr id="4" name="IMG_8342.jpg">
            <a:extLst>
              <a:ext uri="{FF2B5EF4-FFF2-40B4-BE49-F238E27FC236}">
                <a16:creationId xmlns:a16="http://schemas.microsoft.com/office/drawing/2014/main" id="{6F11E528-974B-3945-905E-A08FBC63E0BE}"/>
              </a:ext>
            </a:extLst>
          </p:cNvPr>
          <p:cNvPicPr>
            <a:picLocks noChangeAspect="1"/>
          </p:cNvPicPr>
          <p:nvPr/>
        </p:nvPicPr>
        <p:blipFill>
          <a:blip r:embed="rId3">
            <a:extLst/>
          </a:blip>
          <a:stretch>
            <a:fillRect/>
          </a:stretch>
        </p:blipFill>
        <p:spPr>
          <a:xfrm>
            <a:off x="6652419" y="2634656"/>
            <a:ext cx="2695804" cy="4043212"/>
          </a:xfrm>
          <a:prstGeom prst="rect">
            <a:avLst/>
          </a:prstGeom>
          <a:ln w="12700">
            <a:miter lim="400000"/>
          </a:ln>
        </p:spPr>
      </p:pic>
      <p:sp>
        <p:nvSpPr>
          <p:cNvPr id="5" name="TextBox 4">
            <a:extLst>
              <a:ext uri="{FF2B5EF4-FFF2-40B4-BE49-F238E27FC236}">
                <a16:creationId xmlns:a16="http://schemas.microsoft.com/office/drawing/2014/main" id="{3ACC0E9E-AFAE-3745-A021-80BC15B6541E}"/>
              </a:ext>
            </a:extLst>
          </p:cNvPr>
          <p:cNvSpPr txBox="1"/>
          <p:nvPr/>
        </p:nvSpPr>
        <p:spPr>
          <a:xfrm>
            <a:off x="2247900" y="6890819"/>
            <a:ext cx="5844870" cy="461665"/>
          </a:xfrm>
          <a:prstGeom prst="rect">
            <a:avLst/>
          </a:prstGeom>
          <a:noFill/>
          <a:ln>
            <a:solidFill>
              <a:schemeClr val="accent2"/>
            </a:solidFill>
          </a:ln>
        </p:spPr>
        <p:txBody>
          <a:bodyPr wrap="none" rtlCol="0">
            <a:spAutoFit/>
          </a:bodyPr>
          <a:lstStyle/>
          <a:p>
            <a:r>
              <a:rPr lang="en-US" sz="2400" dirty="0">
                <a:solidFill>
                  <a:srgbClr val="FF0000"/>
                </a:solidFill>
                <a:latin typeface="Book Antiqua" panose="02040602050305030304" pitchFamily="18" charset="0"/>
              </a:rPr>
              <a:t>29 responses received - 20% response rate</a:t>
            </a:r>
          </a:p>
        </p:txBody>
      </p:sp>
      <p:sp>
        <p:nvSpPr>
          <p:cNvPr id="6" name="Rectangle 5">
            <a:extLst>
              <a:ext uri="{FF2B5EF4-FFF2-40B4-BE49-F238E27FC236}">
                <a16:creationId xmlns:a16="http://schemas.microsoft.com/office/drawing/2014/main" id="{82686176-EA3A-5441-94CC-3D3B168BC22B}"/>
              </a:ext>
            </a:extLst>
          </p:cNvPr>
          <p:cNvSpPr/>
          <p:nvPr/>
        </p:nvSpPr>
        <p:spPr>
          <a:xfrm>
            <a:off x="1402193" y="383174"/>
            <a:ext cx="4341253" cy="646331"/>
          </a:xfrm>
          <a:prstGeom prst="rect">
            <a:avLst/>
          </a:prstGeom>
          <a:ln>
            <a:solidFill>
              <a:srgbClr val="FF0000"/>
            </a:solidFill>
          </a:ln>
        </p:spPr>
        <p:txBody>
          <a:bodyPr wrap="none">
            <a:spAutoFit/>
          </a:bodyPr>
          <a:lstStyle/>
          <a:p>
            <a:r>
              <a:rPr lang="en-US" sz="3600" dirty="0">
                <a:solidFill>
                  <a:srgbClr val="FF0000"/>
                </a:solidFill>
                <a:latin typeface="Book Antiqua" panose="02040602050305030304" pitchFamily="18" charset="0"/>
              </a:rPr>
              <a:t>Community Survey </a:t>
            </a:r>
          </a:p>
        </p:txBody>
      </p:sp>
    </p:spTree>
    <p:extLst>
      <p:ext uri="{BB962C8B-B14F-4D97-AF65-F5344CB8AC3E}">
        <p14:creationId xmlns:p14="http://schemas.microsoft.com/office/powerpoint/2010/main" val="384625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4DD1E4-DA94-8946-ACEC-6B3FB7DE2A83}"/>
              </a:ext>
            </a:extLst>
          </p:cNvPr>
          <p:cNvSpPr txBox="1"/>
          <p:nvPr/>
        </p:nvSpPr>
        <p:spPr>
          <a:xfrm>
            <a:off x="532353" y="1886755"/>
            <a:ext cx="4402903" cy="5528653"/>
          </a:xfrm>
          <a:prstGeom prst="rect">
            <a:avLst/>
          </a:prstGeom>
          <a:noFill/>
          <a:ln>
            <a:solidFill>
              <a:schemeClr val="accent1"/>
            </a:solidFill>
          </a:ln>
        </p:spPr>
        <p:txBody>
          <a:bodyPr wrap="square" rtlCol="0">
            <a:spAutoFit/>
          </a:bodyPr>
          <a:lstStyle/>
          <a:p>
            <a:endParaRPr lang="en-US" dirty="0"/>
          </a:p>
        </p:txBody>
      </p:sp>
      <p:sp>
        <p:nvSpPr>
          <p:cNvPr id="2" name="Rectangle 1">
            <a:extLst>
              <a:ext uri="{FF2B5EF4-FFF2-40B4-BE49-F238E27FC236}">
                <a16:creationId xmlns:a16="http://schemas.microsoft.com/office/drawing/2014/main" id="{D0C8CB17-A165-4043-9A1A-3A8E848F955F}"/>
              </a:ext>
            </a:extLst>
          </p:cNvPr>
          <p:cNvSpPr/>
          <p:nvPr/>
        </p:nvSpPr>
        <p:spPr>
          <a:xfrm>
            <a:off x="532354" y="1860646"/>
            <a:ext cx="8931058" cy="6001643"/>
          </a:xfrm>
          <a:prstGeom prst="rect">
            <a:avLst/>
          </a:prstGeom>
        </p:spPr>
        <p:txBody>
          <a:bodyPr wrap="square" numCol="2">
            <a:spAutoFit/>
          </a:bodyPr>
          <a:lstStyle/>
          <a:p>
            <a:pPr marR="0" lvl="0">
              <a:spcBef>
                <a:spcPts val="0"/>
              </a:spcBef>
              <a:spcAft>
                <a:spcPts val="0"/>
              </a:spcAft>
            </a:pPr>
            <a:r>
              <a:rPr lang="en-US" sz="1600" b="1" dirty="0">
                <a:latin typeface="Calibri" panose="020F0502020204030204" pitchFamily="34" charset="0"/>
                <a:ea typeface="Calibri" panose="020F0502020204030204" pitchFamily="34" charset="0"/>
                <a:cs typeface="Times New Roman"/>
              </a:rPr>
              <a:t>What is the primary function of your organization? </a:t>
            </a:r>
          </a:p>
          <a:p>
            <a:pPr marR="0" lvl="0">
              <a:spcBef>
                <a:spcPts val="0"/>
              </a:spcBef>
              <a:spcAft>
                <a:spcPts val="0"/>
              </a:spcAft>
            </a:pPr>
            <a:endParaRPr lang="en-US" sz="1600" b="1" dirty="0">
              <a:latin typeface="Calibri" panose="020F0502020204030204" pitchFamily="34" charset="0"/>
              <a:ea typeface="Calibri" panose="020F0502020204030204" pitchFamily="34" charset="0"/>
              <a:cs typeface="Times New Roman"/>
            </a:endParaRPr>
          </a:p>
          <a:p>
            <a:pPr marR="0" lvl="0">
              <a:spcBef>
                <a:spcPts val="0"/>
              </a:spcBef>
              <a:spcAft>
                <a:spcPts val="0"/>
              </a:spcAft>
            </a:pPr>
            <a:r>
              <a:rPr lang="en-US" sz="1600" b="1" dirty="0">
                <a:latin typeface="Calibri" panose="020F0502020204030204" pitchFamily="34" charset="0"/>
                <a:ea typeface="Calibri" panose="020F0502020204030204" pitchFamily="34" charset="0"/>
                <a:cs typeface="Times New Roman"/>
              </a:rPr>
              <a:t>Please provide a statement of purpose.</a:t>
            </a:r>
          </a:p>
          <a:p>
            <a:r>
              <a:rPr lang="en-US" sz="1600" b="1" dirty="0">
                <a:latin typeface="Calibri" panose="020F0502020204030204" pitchFamily="34" charset="0"/>
                <a:ea typeface="Calibri" panose="020F0502020204030204" pitchFamily="34" charset="0"/>
                <a:cs typeface="Times New Roman"/>
              </a:rPr>
              <a:t> </a:t>
            </a:r>
          </a:p>
          <a:p>
            <a:pPr marR="0" lvl="0">
              <a:spcBef>
                <a:spcPts val="0"/>
              </a:spcBef>
              <a:spcAft>
                <a:spcPts val="0"/>
              </a:spcAft>
            </a:pPr>
            <a:r>
              <a:rPr lang="en-US" sz="1600" b="1" dirty="0">
                <a:latin typeface="Calibri" panose="020F0502020204030204" pitchFamily="34" charset="0"/>
                <a:ea typeface="Calibri" panose="020F0502020204030204" pitchFamily="34" charset="0"/>
                <a:cs typeface="Times New Roman"/>
              </a:rPr>
              <a:t>What is your organization’s annual budget?</a:t>
            </a:r>
          </a:p>
          <a:p>
            <a:pPr marL="742950" marR="0" lvl="1" indent="-285750">
              <a:spcBef>
                <a:spcPts val="0"/>
              </a:spcBef>
              <a:spcAft>
                <a:spcPts val="0"/>
              </a:spcAft>
              <a:buFont typeface="+mj-lt"/>
              <a:buAutoNum type="alphaLcPeriod"/>
            </a:pPr>
            <a:r>
              <a:rPr lang="en-US" sz="1600" b="1" dirty="0">
                <a:latin typeface="Calibri" panose="020F0502020204030204" pitchFamily="34" charset="0"/>
                <a:ea typeface="Calibri" panose="020F0502020204030204" pitchFamily="34" charset="0"/>
                <a:cs typeface="Times New Roman"/>
              </a:rPr>
              <a:t>$1+ million</a:t>
            </a:r>
          </a:p>
          <a:p>
            <a:pPr marL="742950" marR="0" lvl="1" indent="-285750">
              <a:spcBef>
                <a:spcPts val="0"/>
              </a:spcBef>
              <a:spcAft>
                <a:spcPts val="0"/>
              </a:spcAft>
              <a:buFont typeface="+mj-lt"/>
              <a:buAutoNum type="alphaLcPeriod"/>
            </a:pPr>
            <a:r>
              <a:rPr lang="en-US" sz="1600" b="1" dirty="0">
                <a:latin typeface="Calibri" panose="020F0502020204030204" pitchFamily="34" charset="0"/>
                <a:ea typeface="Calibri" panose="020F0502020204030204" pitchFamily="34" charset="0"/>
                <a:cs typeface="Times New Roman"/>
              </a:rPr>
              <a:t>$500,000 to $1 million</a:t>
            </a:r>
          </a:p>
          <a:p>
            <a:pPr marL="742950" marR="0" lvl="1" indent="-285750">
              <a:spcBef>
                <a:spcPts val="0"/>
              </a:spcBef>
              <a:spcAft>
                <a:spcPts val="0"/>
              </a:spcAft>
              <a:buFont typeface="+mj-lt"/>
              <a:buAutoNum type="alphaLcPeriod"/>
            </a:pPr>
            <a:r>
              <a:rPr lang="en-US" sz="1600" b="1" dirty="0">
                <a:latin typeface="Calibri" panose="020F0502020204030204" pitchFamily="34" charset="0"/>
                <a:ea typeface="Calibri" panose="020F0502020204030204" pitchFamily="34" charset="0"/>
                <a:cs typeface="Times New Roman"/>
              </a:rPr>
              <a:t>$100,000 to $500,000</a:t>
            </a:r>
          </a:p>
          <a:p>
            <a:pPr marL="742950" marR="0" lvl="1" indent="-285750">
              <a:spcBef>
                <a:spcPts val="0"/>
              </a:spcBef>
              <a:spcAft>
                <a:spcPts val="0"/>
              </a:spcAft>
              <a:buFont typeface="+mj-lt"/>
              <a:buAutoNum type="alphaLcPeriod"/>
            </a:pPr>
            <a:r>
              <a:rPr lang="en-US" sz="1600" b="1" dirty="0">
                <a:latin typeface="Calibri" panose="020F0502020204030204" pitchFamily="34" charset="0"/>
                <a:ea typeface="Calibri" panose="020F0502020204030204" pitchFamily="34" charset="0"/>
                <a:cs typeface="Times New Roman"/>
              </a:rPr>
              <a:t>$50,000 to $100,000</a:t>
            </a:r>
          </a:p>
          <a:p>
            <a:pPr marL="742950" marR="0" lvl="1" indent="-285750">
              <a:spcBef>
                <a:spcPts val="0"/>
              </a:spcBef>
              <a:spcAft>
                <a:spcPts val="0"/>
              </a:spcAft>
              <a:buFont typeface="+mj-lt"/>
              <a:buAutoNum type="alphaLcPeriod"/>
            </a:pPr>
            <a:r>
              <a:rPr lang="en-US" sz="1600" b="1" dirty="0">
                <a:latin typeface="Calibri" panose="020F0502020204030204" pitchFamily="34" charset="0"/>
                <a:ea typeface="Calibri" panose="020F0502020204030204" pitchFamily="34" charset="0"/>
                <a:cs typeface="Times New Roman"/>
              </a:rPr>
              <a:t>Under $50,000</a:t>
            </a:r>
          </a:p>
          <a:p>
            <a:r>
              <a:rPr lang="en-US" sz="1000" b="1" dirty="0">
                <a:latin typeface="Calibri" panose="020F0502020204030204" pitchFamily="34" charset="0"/>
                <a:ea typeface="Calibri" panose="020F0502020204030204" pitchFamily="34" charset="0"/>
                <a:cs typeface="Times New Roman"/>
              </a:rPr>
              <a:t> </a:t>
            </a:r>
          </a:p>
          <a:p>
            <a:pPr marR="0" lvl="0">
              <a:spcBef>
                <a:spcPts val="0"/>
              </a:spcBef>
              <a:spcAft>
                <a:spcPts val="0"/>
              </a:spcAft>
            </a:pPr>
            <a:r>
              <a:rPr lang="en-US" sz="1600" b="1" dirty="0">
                <a:latin typeface="Calibri" panose="020F0502020204030204" pitchFamily="34" charset="0"/>
                <a:ea typeface="Calibri" panose="020F0502020204030204" pitchFamily="34" charset="0"/>
                <a:cs typeface="Times New Roman"/>
              </a:rPr>
              <a:t>Who do you serve? Who is your constituency?</a:t>
            </a:r>
          </a:p>
          <a:p>
            <a:r>
              <a:rPr lang="en-US" sz="1000" b="1" dirty="0">
                <a:latin typeface="Calibri" panose="020F0502020204030204" pitchFamily="34" charset="0"/>
                <a:ea typeface="Calibri" panose="020F0502020204030204" pitchFamily="34" charset="0"/>
                <a:cs typeface="Times New Roman"/>
              </a:rPr>
              <a:t> </a:t>
            </a:r>
          </a:p>
          <a:p>
            <a:pPr marR="0" lvl="0">
              <a:spcBef>
                <a:spcPts val="0"/>
              </a:spcBef>
              <a:spcAft>
                <a:spcPts val="0"/>
              </a:spcAft>
            </a:pPr>
            <a:r>
              <a:rPr lang="en-US" sz="1600" b="1" dirty="0">
                <a:latin typeface="Calibri" panose="020F0502020204030204" pitchFamily="34" charset="0"/>
                <a:ea typeface="Calibri" panose="020F0502020204030204" pitchFamily="34" charset="0"/>
                <a:cs typeface="Times New Roman"/>
              </a:rPr>
              <a:t>What is the number of people you serve? If not people (Humane Society for example), how do </a:t>
            </a:r>
          </a:p>
          <a:p>
            <a:pPr marR="0" lvl="0">
              <a:spcBef>
                <a:spcPts val="0"/>
              </a:spcBef>
              <a:spcAft>
                <a:spcPts val="0"/>
              </a:spcAft>
            </a:pPr>
            <a:r>
              <a:rPr lang="en-US" sz="1600" b="1" dirty="0">
                <a:latin typeface="Calibri" panose="020F0502020204030204" pitchFamily="34" charset="0"/>
                <a:ea typeface="Calibri" panose="020F0502020204030204" pitchFamily="34" charset="0"/>
                <a:cs typeface="Times New Roman"/>
              </a:rPr>
              <a:t>you measure the scale of your service?</a:t>
            </a:r>
          </a:p>
          <a:p>
            <a:r>
              <a:rPr lang="en-US" sz="1000" b="1" dirty="0">
                <a:latin typeface="Calibri" panose="020F0502020204030204" pitchFamily="34" charset="0"/>
                <a:ea typeface="Calibri" panose="020F0502020204030204" pitchFamily="34" charset="0"/>
                <a:cs typeface="Times New Roman"/>
              </a:rPr>
              <a:t> </a:t>
            </a:r>
          </a:p>
          <a:p>
            <a:pPr marR="0" lvl="0">
              <a:spcBef>
                <a:spcPts val="0"/>
              </a:spcBef>
              <a:spcAft>
                <a:spcPts val="0"/>
              </a:spcAft>
            </a:pPr>
            <a:r>
              <a:rPr lang="en-US" sz="1600" b="1" dirty="0">
                <a:latin typeface="Calibri" panose="020F0502020204030204" pitchFamily="34" charset="0"/>
                <a:ea typeface="Calibri" panose="020F0502020204030204" pitchFamily="34" charset="0"/>
                <a:cs typeface="Times New Roman"/>
              </a:rPr>
              <a:t>Has your constituency been growing or shrinking </a:t>
            </a:r>
          </a:p>
          <a:p>
            <a:pPr marR="0" lvl="0">
              <a:spcBef>
                <a:spcPts val="0"/>
              </a:spcBef>
              <a:spcAft>
                <a:spcPts val="0"/>
              </a:spcAft>
            </a:pPr>
            <a:r>
              <a:rPr lang="en-US" sz="1600" b="1" dirty="0">
                <a:latin typeface="Calibri" panose="020F0502020204030204" pitchFamily="34" charset="0"/>
                <a:ea typeface="Calibri" panose="020F0502020204030204" pitchFamily="34" charset="0"/>
                <a:cs typeface="Times New Roman"/>
              </a:rPr>
              <a:t>in recent years?</a:t>
            </a:r>
          </a:p>
          <a:p>
            <a:r>
              <a:rPr lang="en-US" sz="1000" b="1" dirty="0">
                <a:latin typeface="Calibri" panose="020F0502020204030204" pitchFamily="34" charset="0"/>
                <a:ea typeface="Calibri" panose="020F0502020204030204" pitchFamily="34" charset="0"/>
                <a:cs typeface="Times New Roman"/>
              </a:rPr>
              <a:t> </a:t>
            </a:r>
          </a:p>
          <a:p>
            <a:pPr marR="0" lvl="0">
              <a:spcBef>
                <a:spcPts val="0"/>
              </a:spcBef>
              <a:spcAft>
                <a:spcPts val="0"/>
              </a:spcAft>
            </a:pPr>
            <a:r>
              <a:rPr lang="en-US" sz="1600" b="1" dirty="0">
                <a:latin typeface="Calibri" panose="020F0502020204030204" pitchFamily="34" charset="0"/>
                <a:ea typeface="Calibri" panose="020F0502020204030204" pitchFamily="34" charset="0"/>
                <a:cs typeface="Times New Roman"/>
              </a:rPr>
              <a:t>To what do you attribute these changes?</a:t>
            </a:r>
          </a:p>
          <a:p>
            <a:r>
              <a:rPr lang="en-US" sz="1000" b="1" dirty="0">
                <a:latin typeface="Calibri" panose="020F0502020204030204" pitchFamily="34" charset="0"/>
                <a:ea typeface="Calibri" panose="020F0502020204030204" pitchFamily="34" charset="0"/>
                <a:cs typeface="Times New Roman"/>
              </a:rPr>
              <a:t> </a:t>
            </a:r>
          </a:p>
          <a:p>
            <a:pPr marR="0" lvl="0">
              <a:spcBef>
                <a:spcPts val="0"/>
              </a:spcBef>
              <a:spcAft>
                <a:spcPts val="0"/>
              </a:spcAft>
            </a:pPr>
            <a:r>
              <a:rPr lang="en-US" sz="1600" b="1" dirty="0">
                <a:latin typeface="Calibri" panose="020F0502020204030204" pitchFamily="34" charset="0"/>
                <a:ea typeface="Calibri" panose="020F0502020204030204" pitchFamily="34" charset="0"/>
                <a:cs typeface="Times New Roman"/>
              </a:rPr>
              <a:t>What is your No. 1 priority as an organization? Please be specific.</a:t>
            </a:r>
          </a:p>
          <a:p>
            <a:endParaRPr lang="en-US" sz="1600" b="1" dirty="0">
              <a:latin typeface="Calibri" panose="020F0502020204030204" pitchFamily="34" charset="0"/>
              <a:ea typeface="Calibri" panose="020F0502020204030204" pitchFamily="34" charset="0"/>
              <a:cs typeface="Times New Roman"/>
            </a:endParaRPr>
          </a:p>
          <a:p>
            <a:endParaRPr lang="en-US" sz="1600" b="1" dirty="0">
              <a:latin typeface="Calibri" panose="020F0502020204030204" pitchFamily="34" charset="0"/>
              <a:ea typeface="Calibri" panose="020F0502020204030204" pitchFamily="34" charset="0"/>
              <a:cs typeface="Times New Roman"/>
            </a:endParaRPr>
          </a:p>
          <a:p>
            <a:r>
              <a:rPr lang="en-US" sz="1600" b="1" dirty="0">
                <a:latin typeface="Calibri" panose="020F0502020204030204" pitchFamily="34" charset="0"/>
                <a:ea typeface="Calibri" panose="020F0502020204030204" pitchFamily="34" charset="0"/>
                <a:cs typeface="Times New Roman"/>
              </a:rPr>
              <a:t>What needs do you currently have that are unmet?</a:t>
            </a:r>
          </a:p>
          <a:p>
            <a:r>
              <a:rPr lang="en-US" sz="1000" b="1" dirty="0">
                <a:latin typeface="Calibri" panose="020F0502020204030204" pitchFamily="34" charset="0"/>
                <a:ea typeface="Calibri" panose="020F0502020204030204" pitchFamily="34" charset="0"/>
                <a:cs typeface="Times New Roman"/>
              </a:rPr>
              <a:t> </a:t>
            </a:r>
          </a:p>
          <a:p>
            <a:pPr marR="0" lvl="0">
              <a:spcBef>
                <a:spcPts val="0"/>
              </a:spcBef>
              <a:spcAft>
                <a:spcPts val="0"/>
              </a:spcAft>
            </a:pPr>
            <a:r>
              <a:rPr lang="en-US" sz="1600" b="1" dirty="0">
                <a:latin typeface="Calibri" panose="020F0502020204030204" pitchFamily="34" charset="0"/>
                <a:ea typeface="Calibri" panose="020F0502020204030204" pitchFamily="34" charset="0"/>
                <a:cs typeface="Times New Roman"/>
              </a:rPr>
              <a:t>How could the Rotary Club help fill those needs?</a:t>
            </a:r>
          </a:p>
          <a:p>
            <a:pPr marL="742950" marR="0" lvl="1" indent="-285750">
              <a:spcBef>
                <a:spcPts val="0"/>
              </a:spcBef>
              <a:spcAft>
                <a:spcPts val="0"/>
              </a:spcAft>
              <a:buFont typeface="+mj-lt"/>
              <a:buAutoNum type="alphaLcPeriod"/>
            </a:pPr>
            <a:r>
              <a:rPr lang="en-US" sz="1600" b="1" dirty="0">
                <a:latin typeface="Calibri" panose="020F0502020204030204" pitchFamily="34" charset="0"/>
                <a:ea typeface="Calibri" panose="020F0502020204030204" pitchFamily="34" charset="0"/>
                <a:cs typeface="Times New Roman"/>
              </a:rPr>
              <a:t>Money for a specific program</a:t>
            </a:r>
          </a:p>
          <a:p>
            <a:pPr marL="742950" marR="0" lvl="1" indent="-285750">
              <a:spcBef>
                <a:spcPts val="0"/>
              </a:spcBef>
              <a:spcAft>
                <a:spcPts val="0"/>
              </a:spcAft>
              <a:buFont typeface="+mj-lt"/>
              <a:buAutoNum type="alphaLcPeriod"/>
            </a:pPr>
            <a:r>
              <a:rPr lang="en-US" sz="1600" b="1" dirty="0">
                <a:latin typeface="Calibri" panose="020F0502020204030204" pitchFamily="34" charset="0"/>
                <a:ea typeface="Calibri" panose="020F0502020204030204" pitchFamily="34" charset="0"/>
                <a:cs typeface="Times New Roman"/>
              </a:rPr>
              <a:t>Volunteers with specific skills</a:t>
            </a:r>
          </a:p>
          <a:p>
            <a:pPr marL="742950" marR="0" lvl="1" indent="-285750">
              <a:spcBef>
                <a:spcPts val="0"/>
              </a:spcBef>
              <a:spcAft>
                <a:spcPts val="0"/>
              </a:spcAft>
              <a:buFont typeface="+mj-lt"/>
              <a:buAutoNum type="alphaLcPeriod"/>
            </a:pPr>
            <a:r>
              <a:rPr lang="en-US" sz="1600" b="1" dirty="0">
                <a:latin typeface="Calibri" panose="020F0502020204030204" pitchFamily="34" charset="0"/>
                <a:ea typeface="Calibri" panose="020F0502020204030204" pitchFamily="34" charset="0"/>
                <a:cs typeface="Times New Roman"/>
              </a:rPr>
              <a:t>Partnership on programs</a:t>
            </a:r>
          </a:p>
          <a:p>
            <a:pPr marL="742950" marR="0" lvl="1" indent="-285750">
              <a:spcBef>
                <a:spcPts val="0"/>
              </a:spcBef>
              <a:spcAft>
                <a:spcPts val="0"/>
              </a:spcAft>
              <a:buFont typeface="+mj-lt"/>
              <a:buAutoNum type="alphaLcPeriod"/>
            </a:pPr>
            <a:r>
              <a:rPr lang="en-US" sz="1600" b="1" dirty="0">
                <a:latin typeface="Calibri" panose="020F0502020204030204" pitchFamily="34" charset="0"/>
                <a:ea typeface="Calibri" panose="020F0502020204030204" pitchFamily="34" charset="0"/>
                <a:cs typeface="Times New Roman"/>
              </a:rPr>
              <a:t>Connect our organization with others with similar needs.</a:t>
            </a:r>
          </a:p>
          <a:p>
            <a:r>
              <a:rPr lang="en-US" sz="1000" b="1" dirty="0">
                <a:latin typeface="Calibri" panose="020F0502020204030204" pitchFamily="34" charset="0"/>
                <a:ea typeface="Calibri" panose="020F0502020204030204" pitchFamily="34" charset="0"/>
                <a:cs typeface="Times New Roman"/>
              </a:rPr>
              <a:t> </a:t>
            </a:r>
          </a:p>
          <a:p>
            <a:pPr marR="0" lvl="0">
              <a:spcBef>
                <a:spcPts val="0"/>
              </a:spcBef>
              <a:spcAft>
                <a:spcPts val="0"/>
              </a:spcAft>
            </a:pPr>
            <a:r>
              <a:rPr lang="en-US" sz="1600" b="1" dirty="0">
                <a:latin typeface="Calibri" panose="020F0502020204030204" pitchFamily="34" charset="0"/>
                <a:ea typeface="Calibri" panose="020F0502020204030204" pitchFamily="34" charset="0"/>
                <a:cs typeface="Times New Roman"/>
              </a:rPr>
              <a:t>What are the projects that you have been involved in over the last three years?</a:t>
            </a:r>
          </a:p>
          <a:p>
            <a:pPr marL="742950" marR="0" lvl="1" indent="-285750">
              <a:spcBef>
                <a:spcPts val="0"/>
              </a:spcBef>
              <a:spcAft>
                <a:spcPts val="0"/>
              </a:spcAft>
              <a:buFont typeface="+mj-lt"/>
              <a:buAutoNum type="alphaLcPeriod"/>
            </a:pPr>
            <a:r>
              <a:rPr lang="en-US" sz="1600" b="1" dirty="0">
                <a:latin typeface="Calibri" panose="020F0502020204030204" pitchFamily="34" charset="0"/>
                <a:ea typeface="Calibri" panose="020F0502020204030204" pitchFamily="34" charset="0"/>
                <a:cs typeface="Times New Roman"/>
              </a:rPr>
              <a:t>Who were the beneficiaries and how many were helped?</a:t>
            </a:r>
          </a:p>
          <a:p>
            <a:pPr marL="742950" marR="0" lvl="1" indent="-285750">
              <a:spcBef>
                <a:spcPts val="0"/>
              </a:spcBef>
              <a:spcAft>
                <a:spcPts val="0"/>
              </a:spcAft>
              <a:buFont typeface="+mj-lt"/>
              <a:buAutoNum type="alphaLcPeriod"/>
            </a:pPr>
            <a:r>
              <a:rPr lang="en-US" sz="1600" b="1" dirty="0">
                <a:latin typeface="Calibri" panose="020F0502020204030204" pitchFamily="34" charset="0"/>
                <a:ea typeface="Calibri" panose="020F0502020204030204" pitchFamily="34" charset="0"/>
                <a:cs typeface="Times New Roman"/>
              </a:rPr>
              <a:t>What was the total cost of the project?</a:t>
            </a:r>
          </a:p>
          <a:p>
            <a:pPr marL="742950" marR="0" lvl="1" indent="-285750">
              <a:spcBef>
                <a:spcPts val="0"/>
              </a:spcBef>
              <a:spcAft>
                <a:spcPts val="0"/>
              </a:spcAft>
              <a:buFont typeface="+mj-lt"/>
              <a:buAutoNum type="alphaLcPeriod"/>
            </a:pPr>
            <a:r>
              <a:rPr lang="en-US" sz="1600" b="1" dirty="0">
                <a:latin typeface="Calibri" panose="020F0502020204030204" pitchFamily="34" charset="0"/>
                <a:ea typeface="Calibri" panose="020F0502020204030204" pitchFamily="34" charset="0"/>
                <a:cs typeface="Times New Roman"/>
              </a:rPr>
              <a:t>How would you rate the effectiveness of the project on a scale of 1 to 10?</a:t>
            </a:r>
          </a:p>
          <a:p>
            <a:r>
              <a:rPr lang="en-US" sz="1000" b="1" dirty="0">
                <a:latin typeface="Calibri" panose="020F0502020204030204" pitchFamily="34" charset="0"/>
                <a:ea typeface="Calibri" panose="020F0502020204030204" pitchFamily="34" charset="0"/>
                <a:cs typeface="Times New Roman"/>
              </a:rPr>
              <a:t> </a:t>
            </a:r>
          </a:p>
          <a:p>
            <a:pPr marR="0" lvl="0">
              <a:spcBef>
                <a:spcPts val="0"/>
              </a:spcBef>
              <a:spcAft>
                <a:spcPts val="0"/>
              </a:spcAft>
            </a:pPr>
            <a:r>
              <a:rPr lang="en-US" sz="1600" b="1" dirty="0">
                <a:latin typeface="Calibri" panose="020F0502020204030204" pitchFamily="34" charset="0"/>
                <a:ea typeface="Calibri" panose="020F0502020204030204" pitchFamily="34" charset="0"/>
                <a:cs typeface="Times New Roman"/>
              </a:rPr>
              <a:t>Do you have any programs that have proven successful in the past, but lack funds to revive them? Please describe them?</a:t>
            </a:r>
          </a:p>
          <a:p>
            <a:r>
              <a:rPr lang="en-US" sz="1000" b="1" dirty="0">
                <a:latin typeface="Calibri" panose="020F0502020204030204" pitchFamily="34" charset="0"/>
                <a:ea typeface="Calibri" panose="020F0502020204030204" pitchFamily="34" charset="0"/>
                <a:cs typeface="Times New Roman"/>
              </a:rPr>
              <a:t> </a:t>
            </a:r>
          </a:p>
          <a:p>
            <a:pPr marR="0" lvl="0">
              <a:spcBef>
                <a:spcPts val="0"/>
              </a:spcBef>
              <a:spcAft>
                <a:spcPts val="0"/>
              </a:spcAft>
            </a:pPr>
            <a:r>
              <a:rPr lang="en-US" sz="1600" b="1" dirty="0">
                <a:latin typeface="Calibri" panose="020F0502020204030204" pitchFamily="34" charset="0"/>
                <a:ea typeface="Calibri" panose="020F0502020204030204" pitchFamily="34" charset="0"/>
                <a:cs typeface="Times New Roman"/>
              </a:rPr>
              <a:t>Do you have new projects you think would be successful? Please describe?</a:t>
            </a:r>
            <a:endParaRPr lang="en-US" sz="1600" b="1" dirty="0">
              <a:effectLst/>
              <a:latin typeface="Calibri" panose="020F0502020204030204" pitchFamily="34" charset="0"/>
              <a:ea typeface="Calibri" panose="020F0502020204030204" pitchFamily="34" charset="0"/>
              <a:cs typeface="Times New Roman"/>
            </a:endParaRPr>
          </a:p>
        </p:txBody>
      </p:sp>
      <p:sp>
        <p:nvSpPr>
          <p:cNvPr id="7" name="TextBox 6">
            <a:extLst>
              <a:ext uri="{FF2B5EF4-FFF2-40B4-BE49-F238E27FC236}">
                <a16:creationId xmlns:a16="http://schemas.microsoft.com/office/drawing/2014/main" id="{030353FD-4C49-AF4F-AC75-1755D2C9CE67}"/>
              </a:ext>
            </a:extLst>
          </p:cNvPr>
          <p:cNvSpPr txBox="1"/>
          <p:nvPr/>
        </p:nvSpPr>
        <p:spPr>
          <a:xfrm>
            <a:off x="4960394" y="1904947"/>
            <a:ext cx="4509368" cy="5528653"/>
          </a:xfrm>
          <a:prstGeom prst="rect">
            <a:avLst/>
          </a:prstGeom>
          <a:noFill/>
          <a:ln>
            <a:solidFill>
              <a:schemeClr val="accent1"/>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D3B9FF49-4221-504B-B1AE-12ED81F52D0C}"/>
              </a:ext>
            </a:extLst>
          </p:cNvPr>
          <p:cNvSpPr txBox="1"/>
          <p:nvPr/>
        </p:nvSpPr>
        <p:spPr>
          <a:xfrm>
            <a:off x="513567" y="125259"/>
            <a:ext cx="8931058" cy="369332"/>
          </a:xfrm>
          <a:prstGeom prst="rect">
            <a:avLst/>
          </a:prstGeom>
          <a:noFill/>
          <a:ln>
            <a:solidFill>
              <a:schemeClr val="accent1"/>
            </a:solidFill>
          </a:ln>
        </p:spPr>
        <p:txBody>
          <a:bodyPr wrap="square" rtlCol="0">
            <a:spAutoFit/>
          </a:bodyPr>
          <a:lstStyle/>
          <a:p>
            <a:pPr algn="ctr"/>
            <a:r>
              <a:rPr lang="en-US" b="1" dirty="0">
                <a:solidFill>
                  <a:srgbClr val="FF0000"/>
                </a:solidFill>
                <a:latin typeface="Book Antiqua" panose="02040602050305030304" pitchFamily="18" charset="0"/>
                <a:ea typeface="Calibri" panose="020F0502020204030204" pitchFamily="34" charset="0"/>
                <a:cs typeface="Times New Roman"/>
              </a:rPr>
              <a:t>Rotary Clubs of Ventura South and East - Community Needs Assessment Survey</a:t>
            </a:r>
          </a:p>
        </p:txBody>
      </p:sp>
      <p:sp>
        <p:nvSpPr>
          <p:cNvPr id="5" name="TextBox 4">
            <a:extLst>
              <a:ext uri="{FF2B5EF4-FFF2-40B4-BE49-F238E27FC236}">
                <a16:creationId xmlns:a16="http://schemas.microsoft.com/office/drawing/2014/main" id="{F4F02AAD-7F26-7B4D-BDDB-6C8D9FABA636}"/>
              </a:ext>
            </a:extLst>
          </p:cNvPr>
          <p:cNvSpPr txBox="1"/>
          <p:nvPr/>
        </p:nvSpPr>
        <p:spPr>
          <a:xfrm>
            <a:off x="532354" y="586218"/>
            <a:ext cx="8931058" cy="1200329"/>
          </a:xfrm>
          <a:prstGeom prst="rect">
            <a:avLst/>
          </a:prstGeom>
          <a:noFill/>
          <a:ln>
            <a:solidFill>
              <a:schemeClr val="accent1"/>
            </a:solidFill>
          </a:ln>
        </p:spPr>
        <p:txBody>
          <a:bodyPr wrap="square" rtlCol="0">
            <a:spAutoFit/>
          </a:bodyPr>
          <a:lstStyle/>
          <a:p>
            <a:pPr algn="ctr"/>
            <a:r>
              <a:rPr lang="en-US" b="1" dirty="0">
                <a:solidFill>
                  <a:srgbClr val="00B0F0"/>
                </a:solidFill>
                <a:latin typeface="Calibri" panose="020F0502020204030204" pitchFamily="34" charset="0"/>
                <a:ea typeface="Calibri" panose="020F0502020204030204" pitchFamily="34" charset="0"/>
                <a:cs typeface="Times New Roman"/>
              </a:rPr>
              <a:t>The Rotary Clubs of Ventura South and East are joining forces to issue Requests for Proposals to community groups for our Community Grants Program. We are surveying local groups to get a better sense of current needs in the community. </a:t>
            </a:r>
          </a:p>
          <a:p>
            <a:pPr algn="ctr"/>
            <a:r>
              <a:rPr lang="en-US" b="1" dirty="0">
                <a:solidFill>
                  <a:srgbClr val="00B0F0"/>
                </a:solidFill>
                <a:latin typeface="Calibri" panose="020F0502020204030204" pitchFamily="34" charset="0"/>
                <a:ea typeface="Calibri" panose="020F0502020204030204" pitchFamily="34" charset="0"/>
                <a:cs typeface="Times New Roman"/>
              </a:rPr>
              <a:t>Please help us by proving answers to the following questions.</a:t>
            </a:r>
          </a:p>
        </p:txBody>
      </p:sp>
      <p:sp>
        <p:nvSpPr>
          <p:cNvPr id="8" name="TextBox 7">
            <a:extLst>
              <a:ext uri="{FF2B5EF4-FFF2-40B4-BE49-F238E27FC236}">
                <a16:creationId xmlns:a16="http://schemas.microsoft.com/office/drawing/2014/main" id="{A2A7D9D7-C361-6F4B-BF52-DC041DF96690}"/>
              </a:ext>
            </a:extLst>
          </p:cNvPr>
          <p:cNvSpPr txBox="1"/>
          <p:nvPr/>
        </p:nvSpPr>
        <p:spPr>
          <a:xfrm>
            <a:off x="2029216" y="7330950"/>
            <a:ext cx="5561556" cy="369332"/>
          </a:xfrm>
          <a:prstGeom prst="rect">
            <a:avLst/>
          </a:prstGeom>
          <a:solidFill>
            <a:schemeClr val="bg1"/>
          </a:solidFill>
          <a:ln>
            <a:solidFill>
              <a:schemeClr val="tx1"/>
            </a:solidFill>
          </a:ln>
        </p:spPr>
        <p:txBody>
          <a:bodyPr wrap="square" rtlCol="0">
            <a:spAutoFit/>
          </a:bodyPr>
          <a:lstStyle/>
          <a:p>
            <a:r>
              <a:rPr lang="en-US" dirty="0">
                <a:solidFill>
                  <a:srgbClr val="FF0000"/>
                </a:solidFill>
                <a:latin typeface="Book Antiqua" panose="02040602050305030304" pitchFamily="18" charset="0"/>
              </a:rPr>
              <a:t>Used “Survey Monkey” to gather the feedback</a:t>
            </a:r>
          </a:p>
        </p:txBody>
      </p:sp>
      <p:sp>
        <p:nvSpPr>
          <p:cNvPr id="4" name="Oval 3">
            <a:extLst>
              <a:ext uri="{FF2B5EF4-FFF2-40B4-BE49-F238E27FC236}">
                <a16:creationId xmlns:a16="http://schemas.microsoft.com/office/drawing/2014/main" id="{F3F38834-F53F-834F-BE16-E76464BE6F76}"/>
              </a:ext>
            </a:extLst>
          </p:cNvPr>
          <p:cNvSpPr/>
          <p:nvPr/>
        </p:nvSpPr>
        <p:spPr>
          <a:xfrm>
            <a:off x="4737100" y="2006600"/>
            <a:ext cx="4635500" cy="812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27C1BB3-8149-1147-99E2-048E6D9DDCAA}"/>
              </a:ext>
            </a:extLst>
          </p:cNvPr>
          <p:cNvSpPr/>
          <p:nvPr/>
        </p:nvSpPr>
        <p:spPr>
          <a:xfrm>
            <a:off x="4673600" y="6477000"/>
            <a:ext cx="4635500" cy="812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7C3671-CE2A-F84F-8F14-CCD4317B2692}"/>
              </a:ext>
            </a:extLst>
          </p:cNvPr>
          <p:cNvSpPr/>
          <p:nvPr/>
        </p:nvSpPr>
        <p:spPr>
          <a:xfrm>
            <a:off x="4686300" y="5727700"/>
            <a:ext cx="4635500" cy="812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850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DF46AF-7A9D-774B-8C38-8826819C95D0}"/>
              </a:ext>
            </a:extLst>
          </p:cNvPr>
          <p:cNvPicPr>
            <a:picLocks noChangeAspect="1"/>
          </p:cNvPicPr>
          <p:nvPr/>
        </p:nvPicPr>
        <p:blipFill>
          <a:blip r:embed="rId2"/>
          <a:stretch>
            <a:fillRect/>
          </a:stretch>
        </p:blipFill>
        <p:spPr>
          <a:xfrm>
            <a:off x="698500" y="348044"/>
            <a:ext cx="8699500" cy="7043356"/>
          </a:xfrm>
          <a:prstGeom prst="rect">
            <a:avLst/>
          </a:prstGeom>
          <a:ln>
            <a:solidFill>
              <a:schemeClr val="tx1"/>
            </a:solidFill>
          </a:ln>
        </p:spPr>
      </p:pic>
      <p:pic>
        <p:nvPicPr>
          <p:cNvPr id="4" name="Content Placeholder 3">
            <a:extLst>
              <a:ext uri="{FF2B5EF4-FFF2-40B4-BE49-F238E27FC236}">
                <a16:creationId xmlns:a16="http://schemas.microsoft.com/office/drawing/2014/main" id="{25B9E4FE-C3C6-144E-BB29-DF28CDABC889}"/>
              </a:ext>
            </a:extLst>
          </p:cNvPr>
          <p:cNvPicPr>
            <a:picLocks noChangeAspect="1"/>
          </p:cNvPicPr>
          <p:nvPr/>
        </p:nvPicPr>
        <p:blipFill>
          <a:blip r:embed="rId3"/>
          <a:stretch>
            <a:fillRect/>
          </a:stretch>
        </p:blipFill>
        <p:spPr>
          <a:xfrm>
            <a:off x="7277100" y="371469"/>
            <a:ext cx="2096523" cy="2056787"/>
          </a:xfrm>
          <a:prstGeom prst="rect">
            <a:avLst/>
          </a:prstGeom>
        </p:spPr>
      </p:pic>
    </p:spTree>
    <p:extLst>
      <p:ext uri="{BB962C8B-B14F-4D97-AF65-F5344CB8AC3E}">
        <p14:creationId xmlns:p14="http://schemas.microsoft.com/office/powerpoint/2010/main" val="425617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E83C9DF-2E32-454E-8D07-9FC8AE7C2B12}"/>
              </a:ext>
            </a:extLst>
          </p:cNvPr>
          <p:cNvSpPr/>
          <p:nvPr/>
        </p:nvSpPr>
        <p:spPr>
          <a:xfrm>
            <a:off x="5130800" y="3705997"/>
            <a:ext cx="4368800" cy="3901301"/>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dirty="0">
                <a:solidFill>
                  <a:schemeClr val="bg1"/>
                </a:solidFill>
                <a:latin typeface="National2"/>
              </a:rPr>
              <a:t>The ARC of Ventura County Inc. Human Services </a:t>
            </a:r>
          </a:p>
          <a:p>
            <a:pPr algn="ctr" fontAlgn="t"/>
            <a:r>
              <a:rPr lang="en-US" dirty="0">
                <a:solidFill>
                  <a:schemeClr val="bg1"/>
                </a:solidFill>
                <a:latin typeface="National2"/>
              </a:rPr>
              <a:t>The National Alliance of Direct Support Professionals (NADSP) has developed a </a:t>
            </a:r>
            <a:r>
              <a:rPr lang="en-US" b="1" u="sng" dirty="0">
                <a:solidFill>
                  <a:schemeClr val="bg1"/>
                </a:solidFill>
                <a:latin typeface="National2"/>
              </a:rPr>
              <a:t>Learning Management System </a:t>
            </a:r>
            <a:r>
              <a:rPr lang="en-US" dirty="0">
                <a:solidFill>
                  <a:schemeClr val="bg1"/>
                </a:solidFill>
                <a:latin typeface="National2"/>
              </a:rPr>
              <a:t>that is recognized nationally. The cost would be about $8000 per year (about $45 per DSP).</a:t>
            </a:r>
          </a:p>
        </p:txBody>
      </p:sp>
      <p:sp>
        <p:nvSpPr>
          <p:cNvPr id="8" name="Oval 7">
            <a:extLst>
              <a:ext uri="{FF2B5EF4-FFF2-40B4-BE49-F238E27FC236}">
                <a16:creationId xmlns:a16="http://schemas.microsoft.com/office/drawing/2014/main" id="{8F0CA8B5-0D99-E349-9284-CC5F95458721}"/>
              </a:ext>
            </a:extLst>
          </p:cNvPr>
          <p:cNvSpPr/>
          <p:nvPr/>
        </p:nvSpPr>
        <p:spPr>
          <a:xfrm>
            <a:off x="2870200" y="203200"/>
            <a:ext cx="4254500" cy="3901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6DC2C69-1B7A-D546-A26A-F38043409D5C}"/>
              </a:ext>
            </a:extLst>
          </p:cNvPr>
          <p:cNvSpPr/>
          <p:nvPr/>
        </p:nvSpPr>
        <p:spPr>
          <a:xfrm>
            <a:off x="431800" y="3642498"/>
            <a:ext cx="4368800" cy="3901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National2"/>
              </a:rPr>
              <a:t>Westside Community Council Environment and Animals</a:t>
            </a:r>
          </a:p>
          <a:p>
            <a:pPr algn="ctr"/>
            <a:r>
              <a:rPr lang="en-US" sz="1600" dirty="0">
                <a:solidFill>
                  <a:schemeClr val="bg1"/>
                </a:solidFill>
                <a:latin typeface="National2"/>
              </a:rPr>
              <a:t>We certainly would like to provide </a:t>
            </a:r>
            <a:r>
              <a:rPr lang="en-US" sz="1600" b="1" u="sng" dirty="0">
                <a:solidFill>
                  <a:schemeClr val="bg1"/>
                </a:solidFill>
                <a:latin typeface="National2"/>
              </a:rPr>
              <a:t>10 Chromebook </a:t>
            </a:r>
            <a:r>
              <a:rPr lang="en-US" sz="1600" dirty="0">
                <a:solidFill>
                  <a:schemeClr val="bg1"/>
                </a:solidFill>
                <a:latin typeface="National2"/>
              </a:rPr>
              <a:t>computers with </a:t>
            </a:r>
            <a:r>
              <a:rPr lang="en-US" sz="1600" dirty="0" err="1">
                <a:solidFill>
                  <a:schemeClr val="bg1"/>
                </a:solidFill>
                <a:latin typeface="National2"/>
              </a:rPr>
              <a:t>wifi</a:t>
            </a:r>
            <a:r>
              <a:rPr lang="en-US" sz="1600" dirty="0">
                <a:solidFill>
                  <a:schemeClr val="bg1"/>
                </a:solidFill>
                <a:latin typeface="National2"/>
              </a:rPr>
              <a:t> hot spot &amp; internet service to the Avenue library (like those in Ojai and at Hill Road) so community members could borrow them to attend community and city meetings. These would cost $5000. ($500 each) and $30/month for the library internet service. This is a small way to help bridge the digital divide.</a:t>
            </a:r>
          </a:p>
        </p:txBody>
      </p:sp>
      <p:sp>
        <p:nvSpPr>
          <p:cNvPr id="14" name="Rectangle 13">
            <a:extLst>
              <a:ext uri="{FF2B5EF4-FFF2-40B4-BE49-F238E27FC236}">
                <a16:creationId xmlns:a16="http://schemas.microsoft.com/office/drawing/2014/main" id="{5B3E6A83-3452-6641-84DD-9A5E90CBC233}"/>
              </a:ext>
            </a:extLst>
          </p:cNvPr>
          <p:cNvSpPr/>
          <p:nvPr/>
        </p:nvSpPr>
        <p:spPr>
          <a:xfrm>
            <a:off x="3338513" y="720289"/>
            <a:ext cx="3481387" cy="2862322"/>
          </a:xfrm>
          <a:prstGeom prst="rect">
            <a:avLst/>
          </a:prstGeom>
        </p:spPr>
        <p:txBody>
          <a:bodyPr wrap="square">
            <a:spAutoFit/>
          </a:bodyPr>
          <a:lstStyle/>
          <a:p>
            <a:pPr algn="ctr" fontAlgn="t"/>
            <a:r>
              <a:rPr lang="en-US" dirty="0">
                <a:solidFill>
                  <a:schemeClr val="bg1"/>
                </a:solidFill>
                <a:latin typeface="National2"/>
              </a:rPr>
              <a:t>Boys &amp; Girls Club of Ventura</a:t>
            </a:r>
          </a:p>
          <a:p>
            <a:pPr algn="ctr" fontAlgn="t"/>
            <a:r>
              <a:rPr lang="en-US" dirty="0">
                <a:solidFill>
                  <a:schemeClr val="bg1"/>
                </a:solidFill>
                <a:latin typeface="National2"/>
              </a:rPr>
              <a:t>Human Services</a:t>
            </a:r>
          </a:p>
          <a:p>
            <a:pPr algn="ctr" fontAlgn="t"/>
            <a:r>
              <a:rPr lang="en-US" dirty="0">
                <a:solidFill>
                  <a:schemeClr val="bg1"/>
                </a:solidFill>
                <a:latin typeface="National2"/>
              </a:rPr>
              <a:t>Our </a:t>
            </a:r>
            <a:r>
              <a:rPr lang="en-US" b="1" u="sng" dirty="0">
                <a:solidFill>
                  <a:schemeClr val="bg1"/>
                </a:solidFill>
                <a:latin typeface="National2"/>
              </a:rPr>
              <a:t>Innovations Center </a:t>
            </a:r>
            <a:r>
              <a:rPr lang="en-US" dirty="0">
                <a:solidFill>
                  <a:schemeClr val="bg1"/>
                </a:solidFill>
                <a:latin typeface="National2"/>
              </a:rPr>
              <a:t>that will be established at our club site on Olive Street and possibly another on Johnson Drive. This will not only allow for additional STEM programming, but true career exploration, job shadowing and mentorship.</a:t>
            </a:r>
          </a:p>
        </p:txBody>
      </p:sp>
      <p:pic>
        <p:nvPicPr>
          <p:cNvPr id="15" name="Content Placeholder 3">
            <a:extLst>
              <a:ext uri="{FF2B5EF4-FFF2-40B4-BE49-F238E27FC236}">
                <a16:creationId xmlns:a16="http://schemas.microsoft.com/office/drawing/2014/main" id="{2D4A3799-F4C9-9645-AF7B-BA5FB9301172}"/>
              </a:ext>
            </a:extLst>
          </p:cNvPr>
          <p:cNvPicPr>
            <a:picLocks noChangeAspect="1"/>
          </p:cNvPicPr>
          <p:nvPr/>
        </p:nvPicPr>
        <p:blipFill>
          <a:blip r:embed="rId2"/>
          <a:stretch>
            <a:fillRect/>
          </a:stretch>
        </p:blipFill>
        <p:spPr>
          <a:xfrm>
            <a:off x="7771629" y="371469"/>
            <a:ext cx="1601994" cy="1571631"/>
          </a:xfrm>
          <a:prstGeom prst="rect">
            <a:avLst/>
          </a:prstGeom>
        </p:spPr>
      </p:pic>
      <p:sp>
        <p:nvSpPr>
          <p:cNvPr id="16" name="TextBox 15">
            <a:extLst>
              <a:ext uri="{FF2B5EF4-FFF2-40B4-BE49-F238E27FC236}">
                <a16:creationId xmlns:a16="http://schemas.microsoft.com/office/drawing/2014/main" id="{38229425-53E8-984F-9E9D-3FBD1963D736}"/>
              </a:ext>
            </a:extLst>
          </p:cNvPr>
          <p:cNvSpPr txBox="1"/>
          <p:nvPr/>
        </p:nvSpPr>
        <p:spPr>
          <a:xfrm>
            <a:off x="495300" y="510953"/>
            <a:ext cx="1841500" cy="1384995"/>
          </a:xfrm>
          <a:prstGeom prst="rect">
            <a:avLst/>
          </a:prstGeom>
          <a:noFill/>
          <a:ln>
            <a:solidFill>
              <a:schemeClr val="accent1"/>
            </a:solidFill>
          </a:ln>
        </p:spPr>
        <p:txBody>
          <a:bodyPr wrap="square" rtlCol="0">
            <a:spAutoFit/>
          </a:bodyPr>
          <a:lstStyle/>
          <a:p>
            <a:pPr algn="ctr"/>
            <a:r>
              <a:rPr lang="en-US" sz="2800" dirty="0">
                <a:solidFill>
                  <a:srgbClr val="FF0000"/>
                </a:solidFill>
              </a:rPr>
              <a:t>Projects that will be successful</a:t>
            </a:r>
          </a:p>
        </p:txBody>
      </p:sp>
    </p:spTree>
    <p:extLst>
      <p:ext uri="{BB962C8B-B14F-4D97-AF65-F5344CB8AC3E}">
        <p14:creationId xmlns:p14="http://schemas.microsoft.com/office/powerpoint/2010/main" val="222792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E83C9DF-2E32-454E-8D07-9FC8AE7C2B12}"/>
              </a:ext>
            </a:extLst>
          </p:cNvPr>
          <p:cNvSpPr/>
          <p:nvPr/>
        </p:nvSpPr>
        <p:spPr>
          <a:xfrm>
            <a:off x="4800600" y="3693298"/>
            <a:ext cx="4368800" cy="3901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National2"/>
              </a:rPr>
              <a:t>Ventura College Foundation is in the early stages of developing a “</a:t>
            </a:r>
            <a:r>
              <a:rPr lang="en-US" b="1" u="sng" dirty="0">
                <a:solidFill>
                  <a:schemeClr val="bg1"/>
                </a:solidFill>
                <a:latin typeface="National2"/>
              </a:rPr>
              <a:t>free and open educational resources</a:t>
            </a:r>
            <a:r>
              <a:rPr lang="en-US" dirty="0">
                <a:solidFill>
                  <a:schemeClr val="bg1"/>
                </a:solidFill>
                <a:latin typeface="National2"/>
              </a:rPr>
              <a:t>” program that can have a long-term, sustainable, and impactful solution to this ongoing problem.</a:t>
            </a:r>
          </a:p>
        </p:txBody>
      </p:sp>
      <p:sp>
        <p:nvSpPr>
          <p:cNvPr id="8" name="Oval 7">
            <a:extLst>
              <a:ext uri="{FF2B5EF4-FFF2-40B4-BE49-F238E27FC236}">
                <a16:creationId xmlns:a16="http://schemas.microsoft.com/office/drawing/2014/main" id="{8F0CA8B5-0D99-E349-9284-CC5F95458721}"/>
              </a:ext>
            </a:extLst>
          </p:cNvPr>
          <p:cNvSpPr/>
          <p:nvPr/>
        </p:nvSpPr>
        <p:spPr>
          <a:xfrm>
            <a:off x="431800" y="3705999"/>
            <a:ext cx="4254500" cy="3901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National2"/>
              </a:rPr>
              <a:t>Step Up Ventura </a:t>
            </a:r>
          </a:p>
          <a:p>
            <a:pPr algn="ctr"/>
            <a:r>
              <a:rPr lang="en-US" dirty="0">
                <a:solidFill>
                  <a:schemeClr val="bg1"/>
                </a:solidFill>
                <a:latin typeface="National2"/>
              </a:rPr>
              <a:t>Human Services</a:t>
            </a:r>
          </a:p>
          <a:p>
            <a:pPr algn="ctr"/>
            <a:r>
              <a:rPr lang="en-US" dirty="0">
                <a:solidFill>
                  <a:schemeClr val="bg1"/>
                </a:solidFill>
                <a:latin typeface="National2"/>
              </a:rPr>
              <a:t>A 2x's/wk. one-on-one </a:t>
            </a:r>
            <a:r>
              <a:rPr lang="en-US" b="1" u="sng" dirty="0">
                <a:solidFill>
                  <a:schemeClr val="bg1"/>
                </a:solidFill>
                <a:latin typeface="National2"/>
              </a:rPr>
              <a:t>literacy and basic math skills program for each disadvantaged preschool child </a:t>
            </a:r>
            <a:r>
              <a:rPr lang="en-US" dirty="0">
                <a:solidFill>
                  <a:schemeClr val="bg1"/>
                </a:solidFill>
                <a:latin typeface="National2"/>
              </a:rPr>
              <a:t>at two preschool sites. Outdoor group activities program at two preschool sites 3x's/wk. for physical and social development of disadvantaged children.</a:t>
            </a:r>
          </a:p>
        </p:txBody>
      </p:sp>
      <p:sp>
        <p:nvSpPr>
          <p:cNvPr id="7" name="Oval 6">
            <a:extLst>
              <a:ext uri="{FF2B5EF4-FFF2-40B4-BE49-F238E27FC236}">
                <a16:creationId xmlns:a16="http://schemas.microsoft.com/office/drawing/2014/main" id="{9079F20B-702A-1E48-9A37-7ECFCCC1511C}"/>
              </a:ext>
            </a:extLst>
          </p:cNvPr>
          <p:cNvSpPr/>
          <p:nvPr/>
        </p:nvSpPr>
        <p:spPr>
          <a:xfrm>
            <a:off x="2559050" y="315098"/>
            <a:ext cx="4368800" cy="3901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National2"/>
              </a:rPr>
              <a:t>Schools on Wheels Inc. Education </a:t>
            </a:r>
          </a:p>
          <a:p>
            <a:pPr algn="ctr"/>
            <a:r>
              <a:rPr lang="en-US" dirty="0">
                <a:solidFill>
                  <a:schemeClr val="bg1"/>
                </a:solidFill>
                <a:latin typeface="National2"/>
              </a:rPr>
              <a:t>We have a fairly new</a:t>
            </a:r>
            <a:r>
              <a:rPr lang="en-US" b="1" u="sng" dirty="0">
                <a:solidFill>
                  <a:schemeClr val="bg1"/>
                </a:solidFill>
                <a:latin typeface="National2"/>
              </a:rPr>
              <a:t> literacy program</a:t>
            </a:r>
            <a:r>
              <a:rPr lang="en-US" dirty="0">
                <a:solidFill>
                  <a:schemeClr val="bg1"/>
                </a:solidFill>
                <a:latin typeface="National2"/>
              </a:rPr>
              <a:t>, and we need volunteers with literacy or academic background.</a:t>
            </a:r>
          </a:p>
        </p:txBody>
      </p:sp>
      <p:pic>
        <p:nvPicPr>
          <p:cNvPr id="12" name="Content Placeholder 3">
            <a:extLst>
              <a:ext uri="{FF2B5EF4-FFF2-40B4-BE49-F238E27FC236}">
                <a16:creationId xmlns:a16="http://schemas.microsoft.com/office/drawing/2014/main" id="{13E8D269-4451-1F47-8D5B-69EE6C6237BB}"/>
              </a:ext>
            </a:extLst>
          </p:cNvPr>
          <p:cNvPicPr>
            <a:picLocks noChangeAspect="1"/>
          </p:cNvPicPr>
          <p:nvPr/>
        </p:nvPicPr>
        <p:blipFill>
          <a:blip r:embed="rId2"/>
          <a:stretch>
            <a:fillRect/>
          </a:stretch>
        </p:blipFill>
        <p:spPr>
          <a:xfrm>
            <a:off x="7696200" y="371470"/>
            <a:ext cx="1677423" cy="1645630"/>
          </a:xfrm>
          <a:prstGeom prst="rect">
            <a:avLst/>
          </a:prstGeom>
        </p:spPr>
      </p:pic>
      <p:sp>
        <p:nvSpPr>
          <p:cNvPr id="13" name="TextBox 12">
            <a:extLst>
              <a:ext uri="{FF2B5EF4-FFF2-40B4-BE49-F238E27FC236}">
                <a16:creationId xmlns:a16="http://schemas.microsoft.com/office/drawing/2014/main" id="{1D6F07D5-C4C0-724E-BD5E-C360E7854ED6}"/>
              </a:ext>
            </a:extLst>
          </p:cNvPr>
          <p:cNvSpPr txBox="1"/>
          <p:nvPr/>
        </p:nvSpPr>
        <p:spPr>
          <a:xfrm>
            <a:off x="495300" y="510953"/>
            <a:ext cx="1841500" cy="1384995"/>
          </a:xfrm>
          <a:prstGeom prst="rect">
            <a:avLst/>
          </a:prstGeom>
          <a:noFill/>
          <a:ln>
            <a:solidFill>
              <a:schemeClr val="accent1"/>
            </a:solidFill>
          </a:ln>
        </p:spPr>
        <p:txBody>
          <a:bodyPr wrap="square" rtlCol="0">
            <a:spAutoFit/>
          </a:bodyPr>
          <a:lstStyle/>
          <a:p>
            <a:pPr algn="ctr"/>
            <a:r>
              <a:rPr lang="en-US" sz="2800" dirty="0">
                <a:solidFill>
                  <a:srgbClr val="FF0000"/>
                </a:solidFill>
              </a:rPr>
              <a:t>Projects that will be successful</a:t>
            </a:r>
          </a:p>
        </p:txBody>
      </p:sp>
    </p:spTree>
    <p:extLst>
      <p:ext uri="{BB962C8B-B14F-4D97-AF65-F5344CB8AC3E}">
        <p14:creationId xmlns:p14="http://schemas.microsoft.com/office/powerpoint/2010/main" val="159268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099D784-E256-E848-AD70-6FF0A0677AF6}"/>
              </a:ext>
            </a:extLst>
          </p:cNvPr>
          <p:cNvSpPr/>
          <p:nvPr/>
        </p:nvSpPr>
        <p:spPr>
          <a:xfrm>
            <a:off x="304800" y="34498"/>
            <a:ext cx="4368800" cy="3901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National2"/>
              </a:rPr>
              <a:t>Elmhurst elementary School Education</a:t>
            </a:r>
          </a:p>
          <a:p>
            <a:pPr algn="ctr"/>
            <a:r>
              <a:rPr lang="en-US" sz="1600" dirty="0">
                <a:solidFill>
                  <a:schemeClr val="bg1"/>
                </a:solidFill>
                <a:latin typeface="National2"/>
              </a:rPr>
              <a:t>We would love to replace the </a:t>
            </a:r>
            <a:r>
              <a:rPr lang="en-US" sz="1600" b="1" u="sng" dirty="0">
                <a:solidFill>
                  <a:schemeClr val="bg1"/>
                </a:solidFill>
                <a:latin typeface="National2"/>
              </a:rPr>
              <a:t>playgrounds on campus</a:t>
            </a:r>
            <a:r>
              <a:rPr lang="en-US" sz="1600" dirty="0">
                <a:solidFill>
                  <a:schemeClr val="bg1"/>
                </a:solidFill>
                <a:latin typeface="National2"/>
              </a:rPr>
              <a:t>. They're old and don't fully meet the requirements of the students with special needs. We were about to fund raise for it, but then everything was shut down for the pandemic.</a:t>
            </a:r>
          </a:p>
        </p:txBody>
      </p:sp>
      <p:sp>
        <p:nvSpPr>
          <p:cNvPr id="7" name="Oval 6">
            <a:extLst>
              <a:ext uri="{FF2B5EF4-FFF2-40B4-BE49-F238E27FC236}">
                <a16:creationId xmlns:a16="http://schemas.microsoft.com/office/drawing/2014/main" id="{FD00AB29-2FE1-FE46-99E3-928192A0E995}"/>
              </a:ext>
            </a:extLst>
          </p:cNvPr>
          <p:cNvSpPr/>
          <p:nvPr/>
        </p:nvSpPr>
        <p:spPr>
          <a:xfrm>
            <a:off x="203200" y="3769497"/>
            <a:ext cx="4368800" cy="3901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1600" dirty="0">
                <a:solidFill>
                  <a:schemeClr val="bg1"/>
                </a:solidFill>
                <a:latin typeface="National2"/>
              </a:rPr>
              <a:t>Balboa Middle School Music Boosters</a:t>
            </a:r>
          </a:p>
          <a:p>
            <a:pPr algn="ctr" fontAlgn="t"/>
            <a:r>
              <a:rPr lang="en-US" sz="1600" dirty="0">
                <a:solidFill>
                  <a:schemeClr val="bg1"/>
                </a:solidFill>
                <a:latin typeface="National2"/>
              </a:rPr>
              <a:t>Arts, Culture and Humanities</a:t>
            </a:r>
          </a:p>
          <a:p>
            <a:pPr algn="ctr" fontAlgn="t"/>
            <a:r>
              <a:rPr lang="en-US" sz="1600" dirty="0">
                <a:solidFill>
                  <a:schemeClr val="bg1"/>
                </a:solidFill>
                <a:latin typeface="National2"/>
              </a:rPr>
              <a:t>Our fundraisers haven't made even close to the same amount as money as they have previously. New fundraisers that we have tried have also had low revenue. So our coaching is the main thing we are focusing on right now to help the kids in this difficult environment, but </a:t>
            </a:r>
            <a:r>
              <a:rPr lang="en-US" sz="1600" b="1" u="sng" dirty="0">
                <a:solidFill>
                  <a:schemeClr val="bg1"/>
                </a:solidFill>
                <a:latin typeface="National2"/>
              </a:rPr>
              <a:t>we are low on funds.</a:t>
            </a:r>
          </a:p>
        </p:txBody>
      </p:sp>
      <p:sp>
        <p:nvSpPr>
          <p:cNvPr id="8" name="Oval 7">
            <a:extLst>
              <a:ext uri="{FF2B5EF4-FFF2-40B4-BE49-F238E27FC236}">
                <a16:creationId xmlns:a16="http://schemas.microsoft.com/office/drawing/2014/main" id="{8F0CA8B5-0D99-E349-9284-CC5F95458721}"/>
              </a:ext>
            </a:extLst>
          </p:cNvPr>
          <p:cNvSpPr/>
          <p:nvPr/>
        </p:nvSpPr>
        <p:spPr>
          <a:xfrm>
            <a:off x="4879975" y="2561796"/>
            <a:ext cx="4775200" cy="4574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1700" dirty="0">
                <a:solidFill>
                  <a:schemeClr val="bg1"/>
                </a:solidFill>
                <a:latin typeface="National2"/>
              </a:rPr>
              <a:t>Vision Young Leaders Academy Inc. Human Services</a:t>
            </a:r>
          </a:p>
          <a:p>
            <a:pPr algn="ctr" fontAlgn="t"/>
            <a:r>
              <a:rPr lang="en-US" sz="1700" dirty="0">
                <a:solidFill>
                  <a:schemeClr val="bg1"/>
                </a:solidFill>
                <a:latin typeface="National2"/>
              </a:rPr>
              <a:t>Our most effective program has been </a:t>
            </a:r>
            <a:r>
              <a:rPr lang="en-US" sz="1700" b="1" u="sng" dirty="0">
                <a:solidFill>
                  <a:schemeClr val="bg1"/>
                </a:solidFill>
                <a:latin typeface="National2"/>
              </a:rPr>
              <a:t>our book club</a:t>
            </a:r>
            <a:r>
              <a:rPr lang="en-US" sz="1700" dirty="0">
                <a:solidFill>
                  <a:schemeClr val="bg1"/>
                </a:solidFill>
                <a:latin typeface="National2"/>
              </a:rPr>
              <a:t>. We continue to keep it running, however it is difficult to provide books to each of our members as we have a difficult time raising money for that. However, having our youth immerse themselves is diverse books and hear stories of others has proven to be extremely successful in getting them to open up, trust, and try to better themselves.</a:t>
            </a:r>
          </a:p>
        </p:txBody>
      </p:sp>
      <p:pic>
        <p:nvPicPr>
          <p:cNvPr id="9" name="Content Placeholder 3">
            <a:extLst>
              <a:ext uri="{FF2B5EF4-FFF2-40B4-BE49-F238E27FC236}">
                <a16:creationId xmlns:a16="http://schemas.microsoft.com/office/drawing/2014/main" id="{B2A3F32D-F313-DA4A-B0E5-E045735A48C4}"/>
              </a:ext>
            </a:extLst>
          </p:cNvPr>
          <p:cNvPicPr>
            <a:picLocks noChangeAspect="1"/>
          </p:cNvPicPr>
          <p:nvPr/>
        </p:nvPicPr>
        <p:blipFill>
          <a:blip r:embed="rId2"/>
          <a:stretch>
            <a:fillRect/>
          </a:stretch>
        </p:blipFill>
        <p:spPr>
          <a:xfrm>
            <a:off x="7277100" y="371469"/>
            <a:ext cx="2096523" cy="2056787"/>
          </a:xfrm>
          <a:prstGeom prst="rect">
            <a:avLst/>
          </a:prstGeom>
        </p:spPr>
      </p:pic>
      <p:sp>
        <p:nvSpPr>
          <p:cNvPr id="12" name="TextBox 11">
            <a:extLst>
              <a:ext uri="{FF2B5EF4-FFF2-40B4-BE49-F238E27FC236}">
                <a16:creationId xmlns:a16="http://schemas.microsoft.com/office/drawing/2014/main" id="{9C058DFB-6EB8-4948-8CDC-7D6F97526205}"/>
              </a:ext>
            </a:extLst>
          </p:cNvPr>
          <p:cNvSpPr txBox="1"/>
          <p:nvPr/>
        </p:nvSpPr>
        <p:spPr>
          <a:xfrm>
            <a:off x="5054600" y="417534"/>
            <a:ext cx="1841500" cy="1384995"/>
          </a:xfrm>
          <a:prstGeom prst="rect">
            <a:avLst/>
          </a:prstGeom>
          <a:noFill/>
          <a:ln>
            <a:solidFill>
              <a:schemeClr val="accent1"/>
            </a:solidFill>
          </a:ln>
        </p:spPr>
        <p:txBody>
          <a:bodyPr wrap="square" rtlCol="0">
            <a:spAutoFit/>
          </a:bodyPr>
          <a:lstStyle/>
          <a:p>
            <a:pPr algn="ctr"/>
            <a:r>
              <a:rPr lang="en-US" sz="2800" dirty="0">
                <a:solidFill>
                  <a:srgbClr val="FF0000"/>
                </a:solidFill>
              </a:rPr>
              <a:t>Projects that will be successful</a:t>
            </a:r>
          </a:p>
        </p:txBody>
      </p:sp>
    </p:spTree>
    <p:extLst>
      <p:ext uri="{BB962C8B-B14F-4D97-AF65-F5344CB8AC3E}">
        <p14:creationId xmlns:p14="http://schemas.microsoft.com/office/powerpoint/2010/main" val="340751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A6B0F2AE-3E86-974B-A0BB-D6807C99D9BC}"/>
              </a:ext>
            </a:extLst>
          </p:cNvPr>
          <p:cNvPicPr>
            <a:picLocks noChangeAspect="1"/>
          </p:cNvPicPr>
          <p:nvPr/>
        </p:nvPicPr>
        <p:blipFill>
          <a:blip r:embed="rId2"/>
          <a:stretch>
            <a:fillRect/>
          </a:stretch>
        </p:blipFill>
        <p:spPr>
          <a:xfrm>
            <a:off x="7924800" y="210411"/>
            <a:ext cx="1538308" cy="1509151"/>
          </a:xfrm>
          <a:prstGeom prst="rect">
            <a:avLst/>
          </a:prstGeom>
        </p:spPr>
      </p:pic>
      <p:sp>
        <p:nvSpPr>
          <p:cNvPr id="3" name="TextBox 2">
            <a:extLst>
              <a:ext uri="{FF2B5EF4-FFF2-40B4-BE49-F238E27FC236}">
                <a16:creationId xmlns:a16="http://schemas.microsoft.com/office/drawing/2014/main" id="{8CFDE52B-6797-9747-90C4-75EEBE2FE56E}"/>
              </a:ext>
            </a:extLst>
          </p:cNvPr>
          <p:cNvSpPr txBox="1"/>
          <p:nvPr/>
        </p:nvSpPr>
        <p:spPr>
          <a:xfrm>
            <a:off x="965200" y="914400"/>
            <a:ext cx="3348994" cy="461665"/>
          </a:xfrm>
          <a:prstGeom prst="rect">
            <a:avLst/>
          </a:prstGeom>
          <a:noFill/>
          <a:ln>
            <a:solidFill>
              <a:srgbClr val="FF0000"/>
            </a:solidFill>
          </a:ln>
        </p:spPr>
        <p:txBody>
          <a:bodyPr wrap="none" rtlCol="0">
            <a:spAutoFit/>
          </a:bodyPr>
          <a:lstStyle/>
          <a:p>
            <a:r>
              <a:rPr lang="en-US" sz="2400" dirty="0">
                <a:solidFill>
                  <a:srgbClr val="FF0000"/>
                </a:solidFill>
                <a:latin typeface="Book Antiqua" panose="02040602050305030304" pitchFamily="18" charset="0"/>
              </a:rPr>
              <a:t>Follow up – Next Steps</a:t>
            </a:r>
          </a:p>
        </p:txBody>
      </p:sp>
      <p:sp>
        <p:nvSpPr>
          <p:cNvPr id="4" name="TextBox 3">
            <a:extLst>
              <a:ext uri="{FF2B5EF4-FFF2-40B4-BE49-F238E27FC236}">
                <a16:creationId xmlns:a16="http://schemas.microsoft.com/office/drawing/2014/main" id="{03781175-E09C-5348-9F64-EB0EED9A062A}"/>
              </a:ext>
            </a:extLst>
          </p:cNvPr>
          <p:cNvSpPr txBox="1"/>
          <p:nvPr/>
        </p:nvSpPr>
        <p:spPr>
          <a:xfrm>
            <a:off x="1244630" y="1800382"/>
            <a:ext cx="7523406" cy="3139321"/>
          </a:xfrm>
          <a:prstGeom prst="rect">
            <a:avLst/>
          </a:prstGeom>
          <a:noFill/>
          <a:ln>
            <a:solidFill>
              <a:schemeClr val="tx1"/>
            </a:solidFill>
          </a:ln>
        </p:spPr>
        <p:txBody>
          <a:bodyPr wrap="none" rtlCol="0">
            <a:spAutoFit/>
          </a:bodyPr>
          <a:lstStyle/>
          <a:p>
            <a:r>
              <a:rPr lang="en-US" dirty="0"/>
              <a:t>Select from a number of possible opportunities for further consideration I.e.</a:t>
            </a:r>
          </a:p>
          <a:p>
            <a:endParaRPr lang="en-US" dirty="0"/>
          </a:p>
          <a:p>
            <a:pPr marL="285750" indent="-285750">
              <a:buFont typeface="Arial" panose="020B0604020202020204" pitchFamily="34" charset="0"/>
              <a:buChar char="•"/>
            </a:pPr>
            <a:r>
              <a:rPr lang="en-US" dirty="0"/>
              <a:t>	Boys and Girls Club - Innovation Center</a:t>
            </a:r>
          </a:p>
          <a:p>
            <a:pPr marL="285750" indent="-285750">
              <a:buFont typeface="Arial" panose="020B0604020202020204" pitchFamily="34" charset="0"/>
              <a:buChar char="•"/>
            </a:pPr>
            <a:r>
              <a:rPr lang="en-US" dirty="0"/>
              <a:t>	ARC - Learning Management System for Direct Support Professionals</a:t>
            </a:r>
          </a:p>
          <a:p>
            <a:pPr marL="285750" indent="-285750">
              <a:buFont typeface="Arial" panose="020B0604020202020204" pitchFamily="34" charset="0"/>
              <a:buChar char="•"/>
            </a:pPr>
            <a:r>
              <a:rPr lang="en-US" dirty="0"/>
              <a:t>	Westside Community Council – Chromebook computers</a:t>
            </a:r>
          </a:p>
          <a:p>
            <a:pPr marL="285750" indent="-285750">
              <a:buFont typeface="Arial" panose="020B0604020202020204" pitchFamily="34" charset="0"/>
              <a:buChar char="•"/>
            </a:pPr>
            <a:r>
              <a:rPr lang="en-US" dirty="0"/>
              <a:t>	Schools on Wheels - Literacy Program</a:t>
            </a:r>
          </a:p>
          <a:p>
            <a:pPr marL="285750" indent="-285750">
              <a:buFont typeface="Arial" panose="020B0604020202020204" pitchFamily="34" charset="0"/>
              <a:buChar char="•"/>
            </a:pPr>
            <a:r>
              <a:rPr lang="en-US" dirty="0"/>
              <a:t>	Step Up Ventura - Program for disadvantaged preschool children</a:t>
            </a:r>
          </a:p>
          <a:p>
            <a:pPr marL="285750" indent="-285750">
              <a:buFont typeface="Arial" panose="020B0604020202020204" pitchFamily="34" charset="0"/>
              <a:buChar char="•"/>
            </a:pPr>
            <a:r>
              <a:rPr lang="en-US" dirty="0"/>
              <a:t>	Ventura College - Text Books</a:t>
            </a:r>
          </a:p>
          <a:p>
            <a:pPr marL="285750" indent="-285750">
              <a:buFont typeface="Arial" panose="020B0604020202020204" pitchFamily="34" charset="0"/>
              <a:buChar char="•"/>
            </a:pPr>
            <a:r>
              <a:rPr lang="en-US" dirty="0"/>
              <a:t>	</a:t>
            </a:r>
            <a:r>
              <a:rPr lang="en-US" dirty="0">
                <a:latin typeface="National2"/>
              </a:rPr>
              <a:t>Elmhurst elementary School - Playground equipment</a:t>
            </a:r>
          </a:p>
          <a:p>
            <a:pPr marL="285750" indent="-285750">
              <a:buFont typeface="Arial" panose="020B0604020202020204" pitchFamily="34" charset="0"/>
              <a:buChar char="•"/>
            </a:pPr>
            <a:r>
              <a:rPr lang="en-US" dirty="0">
                <a:latin typeface="National2"/>
              </a:rPr>
              <a:t>	Vision Young Leaders Academy Inc. – Books for their book club</a:t>
            </a:r>
          </a:p>
          <a:p>
            <a:pPr marL="285750" indent="-285750">
              <a:buFont typeface="Arial" panose="020B0604020202020204" pitchFamily="34" charset="0"/>
              <a:buChar char="•"/>
            </a:pPr>
            <a:r>
              <a:rPr lang="en-US" dirty="0">
                <a:latin typeface="National2"/>
              </a:rPr>
              <a:t>	Balboa Middle School Music Boosters – Funds for music programs</a:t>
            </a:r>
          </a:p>
        </p:txBody>
      </p:sp>
      <p:sp>
        <p:nvSpPr>
          <p:cNvPr id="5" name="Rectangle 4">
            <a:extLst>
              <a:ext uri="{FF2B5EF4-FFF2-40B4-BE49-F238E27FC236}">
                <a16:creationId xmlns:a16="http://schemas.microsoft.com/office/drawing/2014/main" id="{2B81E88D-B92C-3B4A-A82C-4D57E0246FCD}"/>
              </a:ext>
            </a:extLst>
          </p:cNvPr>
          <p:cNvSpPr/>
          <p:nvPr/>
        </p:nvSpPr>
        <p:spPr>
          <a:xfrm>
            <a:off x="1977398" y="6213784"/>
            <a:ext cx="6057870" cy="646331"/>
          </a:xfrm>
          <a:prstGeom prst="rect">
            <a:avLst/>
          </a:prstGeom>
          <a:noFill/>
          <a:ln>
            <a:solidFill>
              <a:schemeClr val="tx1"/>
            </a:solidFill>
          </a:ln>
        </p:spPr>
        <p:txBody>
          <a:bodyPr wrap="square">
            <a:spAutoFit/>
          </a:bodyPr>
          <a:lstStyle/>
          <a:p>
            <a:pPr algn="ctr"/>
            <a:r>
              <a:rPr lang="en-US" b="1" dirty="0">
                <a:solidFill>
                  <a:srgbClr val="FF0000"/>
                </a:solidFill>
                <a:latin typeface="Book Antiqua" panose="02040602050305030304" pitchFamily="18" charset="0"/>
              </a:rPr>
              <a:t>Are there any members interested in taking a </a:t>
            </a:r>
          </a:p>
          <a:p>
            <a:pPr algn="ctr"/>
            <a:r>
              <a:rPr lang="en-US" b="1" dirty="0">
                <a:solidFill>
                  <a:srgbClr val="FF0000"/>
                </a:solidFill>
                <a:latin typeface="Book Antiqua" panose="02040602050305030304" pitchFamily="18" charset="0"/>
              </a:rPr>
              <a:t>deeper look into one or more of these opportunities?</a:t>
            </a:r>
          </a:p>
        </p:txBody>
      </p:sp>
      <p:sp>
        <p:nvSpPr>
          <p:cNvPr id="6" name="TextBox 5">
            <a:extLst>
              <a:ext uri="{FF2B5EF4-FFF2-40B4-BE49-F238E27FC236}">
                <a16:creationId xmlns:a16="http://schemas.microsoft.com/office/drawing/2014/main" id="{22ED397F-E903-5944-A896-F3DE4EA38402}"/>
              </a:ext>
            </a:extLst>
          </p:cNvPr>
          <p:cNvSpPr txBox="1"/>
          <p:nvPr/>
        </p:nvSpPr>
        <p:spPr>
          <a:xfrm>
            <a:off x="1244630" y="5287223"/>
            <a:ext cx="7523406" cy="646331"/>
          </a:xfrm>
          <a:prstGeom prst="rect">
            <a:avLst/>
          </a:prstGeom>
          <a:noFill/>
          <a:ln>
            <a:solidFill>
              <a:schemeClr val="tx1"/>
            </a:solidFill>
          </a:ln>
        </p:spPr>
        <p:txBody>
          <a:bodyPr wrap="square" rtlCol="0">
            <a:spAutoFit/>
          </a:bodyPr>
          <a:lstStyle/>
          <a:p>
            <a:pPr algn="ctr"/>
            <a:r>
              <a:rPr lang="en-US" dirty="0"/>
              <a:t>Identify potential for grants, hands on support activity, Rotary Meeting speakers and partnerships with other Rotary Clubs.</a:t>
            </a:r>
          </a:p>
        </p:txBody>
      </p:sp>
    </p:spTree>
    <p:extLst>
      <p:ext uri="{BB962C8B-B14F-4D97-AF65-F5344CB8AC3E}">
        <p14:creationId xmlns:p14="http://schemas.microsoft.com/office/powerpoint/2010/main" val="144727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2AA5-99F9-A646-951D-F9DB7290C7CB}"/>
              </a:ext>
            </a:extLst>
          </p:cNvPr>
          <p:cNvSpPr>
            <a:spLocks noGrp="1"/>
          </p:cNvSpPr>
          <p:nvPr>
            <p:ph type="title"/>
          </p:nvPr>
        </p:nvSpPr>
        <p:spPr>
          <a:xfrm>
            <a:off x="687368" y="513844"/>
            <a:ext cx="6513532" cy="989279"/>
          </a:xfrm>
          <a:ln w="28575">
            <a:solidFill>
              <a:schemeClr val="tx1"/>
            </a:solidFill>
          </a:ln>
        </p:spPr>
        <p:txBody>
          <a:bodyPr>
            <a:normAutofit/>
          </a:bodyPr>
          <a:lstStyle/>
          <a:p>
            <a:pPr algn="ctr"/>
            <a:r>
              <a:rPr lang="en-US" sz="3600" dirty="0">
                <a:solidFill>
                  <a:srgbClr val="FF0000"/>
                </a:solidFill>
                <a:latin typeface="Book Antiqua" panose="02040602050305030304" pitchFamily="18" charset="0"/>
              </a:rPr>
              <a:t>Why conduct an assessment?</a:t>
            </a:r>
          </a:p>
        </p:txBody>
      </p:sp>
      <p:sp>
        <p:nvSpPr>
          <p:cNvPr id="3" name="Content Placeholder 2">
            <a:extLst>
              <a:ext uri="{FF2B5EF4-FFF2-40B4-BE49-F238E27FC236}">
                <a16:creationId xmlns:a16="http://schemas.microsoft.com/office/drawing/2014/main" id="{593D03F6-B1ED-2948-A18B-A8A80B581198}"/>
              </a:ext>
            </a:extLst>
          </p:cNvPr>
          <p:cNvSpPr>
            <a:spLocks noGrp="1"/>
          </p:cNvSpPr>
          <p:nvPr>
            <p:ph idx="1"/>
          </p:nvPr>
        </p:nvSpPr>
        <p:spPr>
          <a:xfrm>
            <a:off x="687368" y="2349500"/>
            <a:ext cx="8623340" cy="4343400"/>
          </a:xfrm>
          <a:ln w="28575">
            <a:solidFill>
              <a:schemeClr val="tx1"/>
            </a:solidFill>
          </a:ln>
        </p:spPr>
        <p:txBody>
          <a:bodyPr>
            <a:normAutofit/>
          </a:bodyPr>
          <a:lstStyle/>
          <a:p>
            <a:pPr algn="ctr">
              <a:lnSpc>
                <a:spcPct val="150000"/>
              </a:lnSpc>
            </a:pPr>
            <a:r>
              <a:rPr lang="en-US" dirty="0"/>
              <a:t>Grants.</a:t>
            </a:r>
          </a:p>
          <a:p>
            <a:pPr algn="ctr">
              <a:lnSpc>
                <a:spcPct val="150000"/>
              </a:lnSpc>
            </a:pPr>
            <a:r>
              <a:rPr lang="en-US" dirty="0"/>
              <a:t>Engagement.</a:t>
            </a:r>
          </a:p>
          <a:p>
            <a:pPr algn="ctr">
              <a:lnSpc>
                <a:spcPct val="150000"/>
              </a:lnSpc>
            </a:pPr>
            <a:r>
              <a:rPr lang="en-US" dirty="0"/>
              <a:t>Rotary brand.</a:t>
            </a:r>
          </a:p>
          <a:p>
            <a:pPr algn="ctr">
              <a:lnSpc>
                <a:spcPct val="150000"/>
              </a:lnSpc>
            </a:pPr>
            <a:r>
              <a:rPr lang="en-US" dirty="0"/>
              <a:t>Partnerships.</a:t>
            </a:r>
          </a:p>
          <a:p>
            <a:pPr algn="ctr">
              <a:lnSpc>
                <a:spcPct val="150000"/>
              </a:lnSpc>
            </a:pPr>
            <a:r>
              <a:rPr lang="en-US" dirty="0"/>
              <a:t>Membership.</a:t>
            </a:r>
          </a:p>
        </p:txBody>
      </p:sp>
      <p:pic>
        <p:nvPicPr>
          <p:cNvPr id="4" name="Content Placeholder 3">
            <a:extLst>
              <a:ext uri="{FF2B5EF4-FFF2-40B4-BE49-F238E27FC236}">
                <a16:creationId xmlns:a16="http://schemas.microsoft.com/office/drawing/2014/main" id="{FB7984BE-C1BC-D049-B813-A390F1917061}"/>
              </a:ext>
            </a:extLst>
          </p:cNvPr>
          <p:cNvPicPr>
            <a:picLocks noChangeAspect="1"/>
          </p:cNvPicPr>
          <p:nvPr/>
        </p:nvPicPr>
        <p:blipFill>
          <a:blip r:embed="rId3"/>
          <a:stretch>
            <a:fillRect/>
          </a:stretch>
        </p:blipFill>
        <p:spPr>
          <a:xfrm>
            <a:off x="7734300" y="214035"/>
            <a:ext cx="1774512" cy="1740880"/>
          </a:xfrm>
          <a:prstGeom prst="rect">
            <a:avLst/>
          </a:prstGeom>
        </p:spPr>
      </p:pic>
      <p:sp>
        <p:nvSpPr>
          <p:cNvPr id="5" name="TextBox 4">
            <a:extLst>
              <a:ext uri="{FF2B5EF4-FFF2-40B4-BE49-F238E27FC236}">
                <a16:creationId xmlns:a16="http://schemas.microsoft.com/office/drawing/2014/main" id="{D331EDC4-8E6C-CF4D-8780-17DED4F215FB}"/>
              </a:ext>
            </a:extLst>
          </p:cNvPr>
          <p:cNvSpPr txBox="1"/>
          <p:nvPr/>
        </p:nvSpPr>
        <p:spPr>
          <a:xfrm>
            <a:off x="292100" y="7200900"/>
            <a:ext cx="395268" cy="368300"/>
          </a:xfrm>
          <a:prstGeom prst="rect">
            <a:avLst/>
          </a:prstGeom>
          <a:noFill/>
        </p:spPr>
        <p:txBody>
          <a:bodyPr wrap="square" rtlCol="0">
            <a:spAutoFit/>
          </a:bodyPr>
          <a:lstStyle/>
          <a:p>
            <a:r>
              <a:rPr lang="en-US" b="1" dirty="0"/>
              <a:t>2</a:t>
            </a:r>
          </a:p>
        </p:txBody>
      </p:sp>
    </p:spTree>
    <p:extLst>
      <p:ext uri="{BB962C8B-B14F-4D97-AF65-F5344CB8AC3E}">
        <p14:creationId xmlns:p14="http://schemas.microsoft.com/office/powerpoint/2010/main" val="1731846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155A-8AC4-4149-82D9-6EF7C5710669}"/>
              </a:ext>
            </a:extLst>
          </p:cNvPr>
          <p:cNvSpPr>
            <a:spLocks noGrp="1"/>
          </p:cNvSpPr>
          <p:nvPr>
            <p:ph type="title"/>
          </p:nvPr>
        </p:nvSpPr>
        <p:spPr>
          <a:xfrm>
            <a:off x="687368" y="413810"/>
            <a:ext cx="8623340" cy="6939490"/>
          </a:xfrm>
        </p:spPr>
        <p:txBody>
          <a:bodyPr/>
          <a:lstStyle/>
          <a:p>
            <a:pPr algn="ctr"/>
            <a:r>
              <a:rPr lang="en-US" dirty="0"/>
              <a:t>Appendix</a:t>
            </a:r>
          </a:p>
        </p:txBody>
      </p:sp>
      <p:pic>
        <p:nvPicPr>
          <p:cNvPr id="3" name="Content Placeholder 3">
            <a:extLst>
              <a:ext uri="{FF2B5EF4-FFF2-40B4-BE49-F238E27FC236}">
                <a16:creationId xmlns:a16="http://schemas.microsoft.com/office/drawing/2014/main" id="{E3082D3A-99E7-5747-B34E-A10F676B6B5F}"/>
              </a:ext>
            </a:extLst>
          </p:cNvPr>
          <p:cNvPicPr>
            <a:picLocks noChangeAspect="1"/>
          </p:cNvPicPr>
          <p:nvPr/>
        </p:nvPicPr>
        <p:blipFill>
          <a:blip r:embed="rId2"/>
          <a:stretch>
            <a:fillRect/>
          </a:stretch>
        </p:blipFill>
        <p:spPr>
          <a:xfrm>
            <a:off x="7037408" y="413810"/>
            <a:ext cx="2273300" cy="2230213"/>
          </a:xfrm>
          <a:prstGeom prst="rect">
            <a:avLst/>
          </a:prstGeom>
        </p:spPr>
      </p:pic>
    </p:spTree>
    <p:extLst>
      <p:ext uri="{BB962C8B-B14F-4D97-AF65-F5344CB8AC3E}">
        <p14:creationId xmlns:p14="http://schemas.microsoft.com/office/powerpoint/2010/main" val="174969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7A51EA-AA79-724B-A5B0-3A672A161CA3}"/>
              </a:ext>
            </a:extLst>
          </p:cNvPr>
          <p:cNvGraphicFramePr>
            <a:graphicFrameLocks noGrp="1"/>
          </p:cNvGraphicFramePr>
          <p:nvPr>
            <p:extLst>
              <p:ext uri="{D42A27DB-BD31-4B8C-83A1-F6EECF244321}">
                <p14:modId xmlns:p14="http://schemas.microsoft.com/office/powerpoint/2010/main" val="636552949"/>
              </p:ext>
            </p:extLst>
          </p:nvPr>
        </p:nvGraphicFramePr>
        <p:xfrm>
          <a:off x="482600" y="469900"/>
          <a:ext cx="9118598" cy="6856695"/>
        </p:xfrm>
        <a:graphic>
          <a:graphicData uri="http://schemas.openxmlformats.org/drawingml/2006/table">
            <a:tbl>
              <a:tblPr/>
              <a:tblGrid>
                <a:gridCol w="3338443">
                  <a:extLst>
                    <a:ext uri="{9D8B030D-6E8A-4147-A177-3AD203B41FA5}">
                      <a16:colId xmlns:a16="http://schemas.microsoft.com/office/drawing/2014/main" val="1821393743"/>
                    </a:ext>
                  </a:extLst>
                </a:gridCol>
                <a:gridCol w="1620604">
                  <a:extLst>
                    <a:ext uri="{9D8B030D-6E8A-4147-A177-3AD203B41FA5}">
                      <a16:colId xmlns:a16="http://schemas.microsoft.com/office/drawing/2014/main" val="2305607873"/>
                    </a:ext>
                  </a:extLst>
                </a:gridCol>
                <a:gridCol w="1825882">
                  <a:extLst>
                    <a:ext uri="{9D8B030D-6E8A-4147-A177-3AD203B41FA5}">
                      <a16:colId xmlns:a16="http://schemas.microsoft.com/office/drawing/2014/main" val="4060794435"/>
                    </a:ext>
                  </a:extLst>
                </a:gridCol>
                <a:gridCol w="2333669">
                  <a:extLst>
                    <a:ext uri="{9D8B030D-6E8A-4147-A177-3AD203B41FA5}">
                      <a16:colId xmlns:a16="http://schemas.microsoft.com/office/drawing/2014/main" val="2611097553"/>
                    </a:ext>
                  </a:extLst>
                </a:gridCol>
              </a:tblGrid>
              <a:tr h="388720">
                <a:tc>
                  <a:txBody>
                    <a:bodyPr/>
                    <a:lstStyle/>
                    <a:p>
                      <a:pPr algn="ctr" fontAlgn="b"/>
                      <a:r>
                        <a:rPr lang="en-US" sz="1000" b="1" i="0" u="none" strike="noStrike" dirty="0">
                          <a:solidFill>
                            <a:srgbClr val="000000"/>
                          </a:solidFill>
                          <a:effectLst/>
                          <a:latin typeface="Calibri" panose="020F0502020204030204" pitchFamily="34" charset="0"/>
                        </a:rPr>
                        <a:t>NAME</a:t>
                      </a:r>
                    </a:p>
                  </a:txBody>
                  <a:tcPr marL="3381" marR="3381" marT="3381" marB="0" anchor="b">
                    <a:lnL>
                      <a:noFill/>
                    </a:lnL>
                    <a:lnR>
                      <a:noFill/>
                    </a:lnR>
                    <a:lnT>
                      <a:noFill/>
                    </a:lnT>
                    <a:lnB>
                      <a:noFill/>
                    </a:lnB>
                    <a:solidFill>
                      <a:schemeClr val="bg2"/>
                    </a:solidFill>
                  </a:tcPr>
                </a:tc>
                <a:tc>
                  <a:txBody>
                    <a:bodyPr/>
                    <a:lstStyle/>
                    <a:p>
                      <a:pPr algn="ctr" fontAlgn="b"/>
                      <a:r>
                        <a:rPr lang="en-US" sz="1000" b="1" i="0" u="none" strike="noStrike" dirty="0">
                          <a:solidFill>
                            <a:srgbClr val="000000"/>
                          </a:solidFill>
                          <a:effectLst/>
                          <a:latin typeface="Calibri" panose="020F0502020204030204" pitchFamily="34" charset="0"/>
                        </a:rPr>
                        <a:t>STREET</a:t>
                      </a:r>
                    </a:p>
                  </a:txBody>
                  <a:tcPr marL="3381" marR="3381" marT="3381" marB="0" anchor="b">
                    <a:lnL>
                      <a:noFill/>
                    </a:lnL>
                    <a:lnR>
                      <a:noFill/>
                    </a:lnR>
                    <a:lnT>
                      <a:noFill/>
                    </a:lnT>
                    <a:lnB>
                      <a:noFill/>
                    </a:lnB>
                    <a:solidFill>
                      <a:schemeClr val="bg2"/>
                    </a:solidFill>
                  </a:tcPr>
                </a:tc>
                <a:tc>
                  <a:txBody>
                    <a:bodyPr/>
                    <a:lstStyle/>
                    <a:p>
                      <a:pPr algn="ctr" fontAlgn="b"/>
                      <a:r>
                        <a:rPr lang="en-US" sz="1000" b="1" i="0" u="none" strike="noStrike">
                          <a:solidFill>
                            <a:srgbClr val="000000"/>
                          </a:solidFill>
                          <a:effectLst/>
                          <a:latin typeface="Calibri" panose="020F0502020204030204" pitchFamily="34" charset="0"/>
                        </a:rPr>
                        <a:t>Major Taxonomy Group</a:t>
                      </a:r>
                    </a:p>
                  </a:txBody>
                  <a:tcPr marL="3381" marR="3381" marT="3381" marB="0" anchor="b">
                    <a:lnL>
                      <a:noFill/>
                    </a:lnL>
                    <a:lnR>
                      <a:noFill/>
                    </a:lnR>
                    <a:lnT>
                      <a:noFill/>
                    </a:lnT>
                    <a:lnB>
                      <a:noFill/>
                    </a:lnB>
                    <a:solidFill>
                      <a:schemeClr val="bg2"/>
                    </a:solidFill>
                  </a:tcPr>
                </a:tc>
                <a:tc>
                  <a:txBody>
                    <a:bodyPr/>
                    <a:lstStyle/>
                    <a:p>
                      <a:pPr algn="ctr" fontAlgn="b"/>
                      <a:r>
                        <a:rPr lang="en-US" sz="1000" b="1" i="0" u="sng" strike="noStrike" dirty="0">
                          <a:solidFill>
                            <a:srgbClr val="FF0000"/>
                          </a:solidFill>
                          <a:effectLst/>
                          <a:latin typeface="Calibri" panose="020F0502020204030204" pitchFamily="34" charset="0"/>
                        </a:rPr>
                        <a:t>Principal Officer</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1227847320"/>
                  </a:ext>
                </a:extLst>
              </a:tr>
              <a:tr h="215956">
                <a:tc>
                  <a:txBody>
                    <a:bodyPr/>
                    <a:lstStyle/>
                    <a:p>
                      <a:pPr algn="l" fontAlgn="b"/>
                      <a:r>
                        <a:rPr lang="en-US" sz="1000" b="0" i="0" u="none" strike="noStrike" dirty="0">
                          <a:solidFill>
                            <a:srgbClr val="000000"/>
                          </a:solidFill>
                          <a:effectLst/>
                          <a:latin typeface="Calibri" panose="020F0502020204030204" pitchFamily="34" charset="0"/>
                        </a:rPr>
                        <a:t>BALBOA MIDDLE SCHOOL MUSIC BOOSTERS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247 S HILL RD</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Arts, Culture and Humanities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Amy Solomon</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3605622637"/>
                  </a:ext>
                </a:extLst>
              </a:tr>
              <a:tr h="215956">
                <a:tc>
                  <a:txBody>
                    <a:bodyPr/>
                    <a:lstStyle/>
                    <a:p>
                      <a:pPr algn="l" fontAlgn="b"/>
                      <a:r>
                        <a:rPr lang="en-US" sz="1000" b="0" i="0" u="none" strike="noStrike">
                          <a:solidFill>
                            <a:srgbClr val="000000"/>
                          </a:solidFill>
                          <a:effectLst/>
                          <a:latin typeface="Calibri" panose="020F0502020204030204" pitchFamily="34" charset="0"/>
                        </a:rPr>
                        <a:t>FOCUS ON THE MASTERS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505 POLI ST STE 310</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Arts, Culture and Humanities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Donna Granata</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2318044084"/>
                  </a:ext>
                </a:extLst>
              </a:tr>
              <a:tr h="254941">
                <a:tc>
                  <a:txBody>
                    <a:bodyPr/>
                    <a:lstStyle/>
                    <a:p>
                      <a:pPr algn="l" fontAlgn="b"/>
                      <a:r>
                        <a:rPr lang="en-US" sz="1000" b="0" i="0" u="none" strike="noStrike">
                          <a:solidFill>
                            <a:srgbClr val="000000"/>
                          </a:solidFill>
                          <a:effectLst/>
                          <a:latin typeface="Calibri" panose="020F0502020204030204" pitchFamily="34" charset="0"/>
                        </a:rPr>
                        <a:t>PERFORMANCE THEATRE FOR YOUNG ARTISTS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3451 FOOTHILL RD</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Arts, Culture and Humanities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Performance Theatre for Young Artists</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1735294605"/>
                  </a:ext>
                </a:extLst>
              </a:tr>
              <a:tr h="215956">
                <a:tc>
                  <a:txBody>
                    <a:bodyPr/>
                    <a:lstStyle/>
                    <a:p>
                      <a:pPr algn="l" fontAlgn="b"/>
                      <a:r>
                        <a:rPr lang="en-US" sz="1000" b="0" i="0" u="none" strike="noStrike">
                          <a:solidFill>
                            <a:srgbClr val="000000"/>
                          </a:solidFill>
                          <a:effectLst/>
                          <a:latin typeface="Calibri" panose="020F0502020204030204" pitchFamily="34" charset="0"/>
                        </a:rPr>
                        <a:t>PIER INTO THE FUTURE</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PO BOX 7553</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Arts, Culture and Humanities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Jenise Wagar</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732586155"/>
                  </a:ext>
                </a:extLst>
              </a:tr>
              <a:tr h="215956">
                <a:tc>
                  <a:txBody>
                    <a:bodyPr/>
                    <a:lstStyle/>
                    <a:p>
                      <a:pPr algn="l" fontAlgn="b"/>
                      <a:r>
                        <a:rPr lang="en-US" sz="1000" b="0" i="0" u="none" strike="noStrike">
                          <a:solidFill>
                            <a:srgbClr val="000000"/>
                          </a:solidFill>
                          <a:effectLst/>
                          <a:latin typeface="Calibri" panose="020F0502020204030204" pitchFamily="34" charset="0"/>
                        </a:rPr>
                        <a:t>ELMHURST ELEMENTARY SCHOOL PARENTS STAFF AND FRIENDS ORGANIZATION</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5080 ELMHURST ST</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Education</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Jenna Kendzior</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343332430"/>
                  </a:ext>
                </a:extLst>
              </a:tr>
              <a:tr h="246807">
                <a:tc>
                  <a:txBody>
                    <a:bodyPr/>
                    <a:lstStyle/>
                    <a:p>
                      <a:pPr algn="l" fontAlgn="b"/>
                      <a:r>
                        <a:rPr lang="en-US" sz="1000" b="0" i="0" u="none" strike="noStrike">
                          <a:solidFill>
                            <a:srgbClr val="000000"/>
                          </a:solidFill>
                          <a:effectLst/>
                          <a:latin typeface="Calibri" panose="020F0502020204030204" pitchFamily="34" charset="0"/>
                        </a:rPr>
                        <a:t>RIBBONS OF LIFE BREAST CANCER FOUNDATION</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1500 PALMA DR</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Education</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Sylvia Rosolek</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3241855216"/>
                  </a:ext>
                </a:extLst>
              </a:tr>
              <a:tr h="215956">
                <a:tc>
                  <a:txBody>
                    <a:bodyPr/>
                    <a:lstStyle/>
                    <a:p>
                      <a:pPr algn="l" fontAlgn="b"/>
                      <a:r>
                        <a:rPr lang="en-US" sz="1000" b="0" i="0" u="none" strike="noStrike">
                          <a:solidFill>
                            <a:srgbClr val="000000"/>
                          </a:solidFill>
                          <a:effectLst/>
                          <a:latin typeface="Calibri" panose="020F0502020204030204" pitchFamily="34" charset="0"/>
                        </a:rPr>
                        <a:t>SCHOOL ON WHEELS INC</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PO BOX 23371</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Education</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Joshua Fein</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1170886464"/>
                  </a:ext>
                </a:extLst>
              </a:tr>
              <a:tr h="215956">
                <a:tc>
                  <a:txBody>
                    <a:bodyPr/>
                    <a:lstStyle/>
                    <a:p>
                      <a:pPr algn="l" fontAlgn="b"/>
                      <a:r>
                        <a:rPr lang="en-US" sz="1000" b="0" i="0" u="none" strike="noStrike">
                          <a:solidFill>
                            <a:srgbClr val="000000"/>
                          </a:solidFill>
                          <a:effectLst/>
                          <a:latin typeface="Calibri" panose="020F0502020204030204" pitchFamily="34" charset="0"/>
                        </a:rPr>
                        <a:t>VENTURA COLLEGE FOUNDATION</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4667 TELEGRAPH RD</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Education</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Anne King</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3378147552"/>
                  </a:ext>
                </a:extLst>
              </a:tr>
              <a:tr h="215956">
                <a:tc>
                  <a:txBody>
                    <a:bodyPr/>
                    <a:lstStyle/>
                    <a:p>
                      <a:pPr algn="l" fontAlgn="b"/>
                      <a:r>
                        <a:rPr lang="en-US" sz="1000" b="0" i="0" u="none" strike="noStrike" dirty="0">
                          <a:solidFill>
                            <a:srgbClr val="000000"/>
                          </a:solidFill>
                          <a:effectLst/>
                          <a:latin typeface="Calibri" panose="020F0502020204030204" pitchFamily="34" charset="0"/>
                        </a:rPr>
                        <a:t>VENTURA UNIFIED EDUCATION ASSOCIATION INC</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PO BOX 1416</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Education</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Dan Nelson</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2530962177"/>
                  </a:ext>
                </a:extLst>
              </a:tr>
              <a:tr h="215956">
                <a:tc>
                  <a:txBody>
                    <a:bodyPr/>
                    <a:lstStyle/>
                    <a:p>
                      <a:pPr algn="l" fontAlgn="b"/>
                      <a:r>
                        <a:rPr lang="en-US" sz="1000" b="0" i="0" u="none" strike="noStrike">
                          <a:solidFill>
                            <a:srgbClr val="000000"/>
                          </a:solidFill>
                          <a:effectLst/>
                          <a:latin typeface="Calibri" panose="020F0502020204030204" pitchFamily="34" charset="0"/>
                        </a:rPr>
                        <a:t>CANINE ADOPTION AND RESCUE LEAGUE</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PO BOX 5022</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Environment and Animals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Sharon L. Clark,</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3693205675"/>
                  </a:ext>
                </a:extLst>
              </a:tr>
              <a:tr h="215956">
                <a:tc>
                  <a:txBody>
                    <a:bodyPr/>
                    <a:lstStyle/>
                    <a:p>
                      <a:pPr algn="l" fontAlgn="b"/>
                      <a:r>
                        <a:rPr lang="en-US" sz="1000" b="0" i="0" u="none" strike="noStrike">
                          <a:solidFill>
                            <a:srgbClr val="000000"/>
                          </a:solidFill>
                          <a:effectLst/>
                          <a:latin typeface="Calibri" panose="020F0502020204030204" pitchFamily="34" charset="0"/>
                        </a:rPr>
                        <a:t>VENTURA BOTANICAL GARDENS INC</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PO BOX 3127</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Environment and Animals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Joe Cahill, PhD.</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491372360"/>
                  </a:ext>
                </a:extLst>
              </a:tr>
              <a:tr h="215956">
                <a:tc>
                  <a:txBody>
                    <a:bodyPr/>
                    <a:lstStyle/>
                    <a:p>
                      <a:pPr algn="l" fontAlgn="b"/>
                      <a:r>
                        <a:rPr lang="en-US" sz="1000" b="0" i="0" u="none" strike="noStrike">
                          <a:solidFill>
                            <a:srgbClr val="000000"/>
                          </a:solidFill>
                          <a:effectLst/>
                          <a:latin typeface="Calibri" panose="020F0502020204030204" pitchFamily="34" charset="0"/>
                        </a:rPr>
                        <a:t>WESTSIDE COMMUNITY COUNCIL</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35 W MAIN ST APT B 377</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Environment and Animals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James Forsythe</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1816794566"/>
                  </a:ext>
                </a:extLst>
              </a:tr>
              <a:tr h="215956">
                <a:tc>
                  <a:txBody>
                    <a:bodyPr/>
                    <a:lstStyle/>
                    <a:p>
                      <a:pPr algn="l" fontAlgn="b"/>
                      <a:r>
                        <a:rPr lang="en-US" sz="1000" b="0" i="0" u="none" strike="noStrike">
                          <a:solidFill>
                            <a:srgbClr val="000000"/>
                          </a:solidFill>
                          <a:effectLst/>
                          <a:latin typeface="Calibri" panose="020F0502020204030204" pitchFamily="34" charset="0"/>
                        </a:rPr>
                        <a:t>GENESIS ALUMNI ASSOCIATION INC</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1732 PALMA DR STE 208</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Health</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Athena Naranjo</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1233190824"/>
                  </a:ext>
                </a:extLst>
              </a:tr>
              <a:tr h="215956">
                <a:tc>
                  <a:txBody>
                    <a:bodyPr/>
                    <a:lstStyle/>
                    <a:p>
                      <a:pPr algn="l" fontAlgn="b"/>
                      <a:r>
                        <a:rPr lang="en-US" sz="1000" b="0" i="0" u="none" strike="noStrike">
                          <a:solidFill>
                            <a:srgbClr val="000000"/>
                          </a:solidFill>
                          <a:effectLst/>
                          <a:latin typeface="Calibri" panose="020F0502020204030204" pitchFamily="34" charset="0"/>
                        </a:rPr>
                        <a:t>TURNING POINT FOUNDATION</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PO BOX 24397</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Health</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Jason Meeks</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2036253043"/>
                  </a:ext>
                </a:extLst>
              </a:tr>
              <a:tr h="215956">
                <a:tc>
                  <a:txBody>
                    <a:bodyPr/>
                    <a:lstStyle/>
                    <a:p>
                      <a:pPr algn="l" fontAlgn="b"/>
                      <a:r>
                        <a:rPr lang="en-US" sz="1000" b="0" i="0" u="none" strike="noStrike">
                          <a:solidFill>
                            <a:srgbClr val="000000"/>
                          </a:solidFill>
                          <a:effectLst/>
                          <a:latin typeface="Calibri" panose="020F0502020204030204" pitchFamily="34" charset="0"/>
                        </a:rPr>
                        <a:t>VENTURA COUNTY MEDICAL RESOURCE FOUNDATION</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199 FIGUEROA ST</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Health</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Patrick L. Miller</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2859332743"/>
                  </a:ext>
                </a:extLst>
              </a:tr>
              <a:tr h="215956">
                <a:tc>
                  <a:txBody>
                    <a:bodyPr/>
                    <a:lstStyle/>
                    <a:p>
                      <a:pPr algn="l" fontAlgn="b"/>
                      <a:r>
                        <a:rPr lang="en-US" sz="1000" b="0" i="0" u="none" strike="noStrike">
                          <a:solidFill>
                            <a:srgbClr val="000000"/>
                          </a:solidFill>
                          <a:effectLst/>
                          <a:latin typeface="Calibri" panose="020F0502020204030204" pitchFamily="34" charset="0"/>
                        </a:rPr>
                        <a:t>A HEART OF AN ANGEL</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PO BOX 6643</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Human Services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Annette Mj Garcia</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1556594886"/>
                  </a:ext>
                </a:extLst>
              </a:tr>
              <a:tr h="215956">
                <a:tc>
                  <a:txBody>
                    <a:bodyPr/>
                    <a:lstStyle/>
                    <a:p>
                      <a:pPr algn="l" fontAlgn="b"/>
                      <a:r>
                        <a:rPr lang="en-US" sz="1000" b="0" i="0" u="none" strike="noStrike">
                          <a:solidFill>
                            <a:srgbClr val="000000"/>
                          </a:solidFill>
                          <a:effectLst/>
                          <a:latin typeface="Calibri" panose="020F0502020204030204" pitchFamily="34" charset="0"/>
                        </a:rPr>
                        <a:t>BOYS AND GIRLS CLUB OF VENTURA INC</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6020 NICOLLE ST STE D</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Human Services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Patti Birmingham</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2879332369"/>
                  </a:ext>
                </a:extLst>
              </a:tr>
              <a:tr h="215956">
                <a:tc>
                  <a:txBody>
                    <a:bodyPr/>
                    <a:lstStyle/>
                    <a:p>
                      <a:pPr algn="l" fontAlgn="b"/>
                      <a:r>
                        <a:rPr lang="en-US" sz="1000" b="0" i="0" u="none" strike="noStrike">
                          <a:solidFill>
                            <a:srgbClr val="000000"/>
                          </a:solidFill>
                          <a:effectLst/>
                          <a:latin typeface="Calibri" panose="020F0502020204030204" pitchFamily="34" charset="0"/>
                        </a:rPr>
                        <a:t>CAREGIVERS VOLUNTEERS ASSISTING THE ELDERLY</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1765 GOODYEAR DRIVE</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Human Services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Tammy Glenn</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1003669938"/>
                  </a:ext>
                </a:extLst>
              </a:tr>
              <a:tr h="215956">
                <a:tc>
                  <a:txBody>
                    <a:bodyPr/>
                    <a:lstStyle/>
                    <a:p>
                      <a:pPr algn="l" fontAlgn="b"/>
                      <a:r>
                        <a:rPr lang="en-US" sz="1000" b="0" i="0" u="none" strike="noStrike">
                          <a:solidFill>
                            <a:srgbClr val="000000"/>
                          </a:solidFill>
                          <a:effectLst/>
                          <a:latin typeface="Calibri" panose="020F0502020204030204" pitchFamily="34" charset="0"/>
                        </a:rPr>
                        <a:t>CITY CENTER TRANSITIONAL LIVING INC</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837 E THOMPSON BLVD</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Human Services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James Duran</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1619843731"/>
                  </a:ext>
                </a:extLst>
              </a:tr>
              <a:tr h="259146">
                <a:tc>
                  <a:txBody>
                    <a:bodyPr/>
                    <a:lstStyle/>
                    <a:p>
                      <a:pPr algn="l" fontAlgn="b"/>
                      <a:r>
                        <a:rPr lang="en-US" sz="1000" b="0" i="0" u="none" strike="noStrike">
                          <a:solidFill>
                            <a:srgbClr val="000000"/>
                          </a:solidFill>
                          <a:effectLst/>
                          <a:latin typeface="Calibri" panose="020F0502020204030204" pitchFamily="34" charset="0"/>
                        </a:rPr>
                        <a:t>CIYMCA</a:t>
                      </a:r>
                    </a:p>
                  </a:txBody>
                  <a:tcPr marL="3381" marR="3381" marT="3381" marB="0" anchor="b">
                    <a:lnL>
                      <a:noFill/>
                    </a:lnL>
                    <a:lnR>
                      <a:noFill/>
                    </a:lnR>
                    <a:lnT>
                      <a:noFill/>
                    </a:lnT>
                    <a:lnB>
                      <a:noFill/>
                    </a:lnB>
                    <a:solidFill>
                      <a:schemeClr val="bg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Human Services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Amy Bailey</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2465563695"/>
                  </a:ext>
                </a:extLst>
              </a:tr>
              <a:tr h="215956">
                <a:tc>
                  <a:txBody>
                    <a:bodyPr/>
                    <a:lstStyle/>
                    <a:p>
                      <a:pPr algn="l" fontAlgn="b"/>
                      <a:r>
                        <a:rPr lang="en-US" sz="1000" b="0" i="0" u="none" strike="noStrike">
                          <a:solidFill>
                            <a:srgbClr val="000000"/>
                          </a:solidFill>
                          <a:effectLst/>
                          <a:latin typeface="Calibri" panose="020F0502020204030204" pitchFamily="34" charset="0"/>
                        </a:rPr>
                        <a:t>SOCIETY OF SAINT VINCENT DE PAUL COUNCIL OF LOS ANGELES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211 E MAIN ST</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Human Services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Fr. Tom Elewaut</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303729747"/>
                  </a:ext>
                </a:extLst>
              </a:tr>
              <a:tr h="215956">
                <a:tc>
                  <a:txBody>
                    <a:bodyPr/>
                    <a:lstStyle/>
                    <a:p>
                      <a:pPr algn="l" fontAlgn="b"/>
                      <a:r>
                        <a:rPr lang="en-US" sz="1000" b="0" i="0" u="none" strike="noStrike">
                          <a:solidFill>
                            <a:srgbClr val="000000"/>
                          </a:solidFill>
                          <a:effectLst/>
                          <a:latin typeface="Calibri" panose="020F0502020204030204" pitchFamily="34" charset="0"/>
                        </a:rPr>
                        <a:t>STEP UP VENTURA INC</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PO BOX 7565</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Human Services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 Jan Zatorski, MPA</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2880898214"/>
                  </a:ext>
                </a:extLst>
              </a:tr>
              <a:tr h="215956">
                <a:tc>
                  <a:txBody>
                    <a:bodyPr/>
                    <a:lstStyle/>
                    <a:p>
                      <a:pPr algn="l" fontAlgn="b"/>
                      <a:r>
                        <a:rPr lang="en-US" sz="1000" b="0" i="0" u="none" strike="noStrike">
                          <a:solidFill>
                            <a:srgbClr val="000000"/>
                          </a:solidFill>
                          <a:effectLst/>
                          <a:latin typeface="Calibri" panose="020F0502020204030204" pitchFamily="34" charset="0"/>
                        </a:rPr>
                        <a:t>THE ARC OF VENTURA COUNTY INC</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5103 WALKER ST</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Human Services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Patricia Schulz </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1847700124"/>
                  </a:ext>
                </a:extLst>
              </a:tr>
              <a:tr h="215956">
                <a:tc>
                  <a:txBody>
                    <a:bodyPr/>
                    <a:lstStyle/>
                    <a:p>
                      <a:pPr algn="l" fontAlgn="b"/>
                      <a:r>
                        <a:rPr lang="en-US" sz="1000" b="0" i="0" u="none" strike="noStrike">
                          <a:solidFill>
                            <a:srgbClr val="000000"/>
                          </a:solidFill>
                          <a:effectLst/>
                          <a:latin typeface="Calibri" panose="020F0502020204030204" pitchFamily="34" charset="0"/>
                        </a:rPr>
                        <a:t>VENTURA COUNTY FAMILY JUSTICE CENTER FOUNDATION INC</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3170 LOMA VISTA ROAD</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Human Services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Michael Jump</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3159382773"/>
                  </a:ext>
                </a:extLst>
              </a:tr>
              <a:tr h="215956">
                <a:tc>
                  <a:txBody>
                    <a:bodyPr/>
                    <a:lstStyle/>
                    <a:p>
                      <a:pPr algn="l" fontAlgn="b"/>
                      <a:r>
                        <a:rPr lang="en-US" sz="1000" b="0" i="0" u="none" strike="noStrike">
                          <a:solidFill>
                            <a:srgbClr val="000000"/>
                          </a:solidFill>
                          <a:effectLst/>
                          <a:latin typeface="Calibri" panose="020F0502020204030204" pitchFamily="34" charset="0"/>
                        </a:rPr>
                        <a:t>VENTURA SOCIAL SERVICE TASK FORCE INC</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5364 QUEENS ST</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Human Services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Judy Alexandre</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1028109463"/>
                  </a:ext>
                </a:extLst>
              </a:tr>
              <a:tr h="215956">
                <a:tc>
                  <a:txBody>
                    <a:bodyPr/>
                    <a:lstStyle/>
                    <a:p>
                      <a:pPr algn="l" fontAlgn="b"/>
                      <a:r>
                        <a:rPr lang="en-US" sz="1000" b="0" i="0" u="none" strike="noStrike">
                          <a:solidFill>
                            <a:srgbClr val="000000"/>
                          </a:solidFill>
                          <a:effectLst/>
                          <a:latin typeface="Calibri" panose="020F0502020204030204" pitchFamily="34" charset="0"/>
                        </a:rPr>
                        <a:t>VISION YOUNG LEADERS ACADEMY INC</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1746F S VICTORIA AVE 214</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Human Services</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Heather Hatchman</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3547133130"/>
                  </a:ext>
                </a:extLst>
              </a:tr>
              <a:tr h="215956">
                <a:tc>
                  <a:txBody>
                    <a:bodyPr/>
                    <a:lstStyle/>
                    <a:p>
                      <a:pPr algn="l" fontAlgn="b"/>
                      <a:r>
                        <a:rPr lang="en-US" sz="1000" b="0" i="0" u="none" strike="noStrike">
                          <a:solidFill>
                            <a:srgbClr val="000000"/>
                          </a:solidFill>
                          <a:effectLst/>
                          <a:latin typeface="Calibri" panose="020F0502020204030204" pitchFamily="34" charset="0"/>
                        </a:rPr>
                        <a:t>DIVERSITY COLLECTIVE VENTURA COUNTY</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2471 PORTOLA RD STE 100</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Public, Societal Benefit</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Tess Allen</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654500390"/>
                  </a:ext>
                </a:extLst>
              </a:tr>
              <a:tr h="215956">
                <a:tc>
                  <a:txBody>
                    <a:bodyPr/>
                    <a:lstStyle/>
                    <a:p>
                      <a:pPr algn="l" fontAlgn="b"/>
                      <a:r>
                        <a:rPr lang="en-US" sz="1000" b="0" i="0" u="none" strike="noStrike">
                          <a:solidFill>
                            <a:srgbClr val="000000"/>
                          </a:solidFill>
                          <a:effectLst/>
                          <a:latin typeface="Calibri" panose="020F0502020204030204" pitchFamily="34" charset="0"/>
                        </a:rPr>
                        <a:t>VENTURA COUNTY LEADERSHIP ACADEMY INC</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PO BOX 537</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Public, Societal Benefit</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Robert Albertson</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3529690463"/>
                  </a:ext>
                </a:extLst>
              </a:tr>
              <a:tr h="215956">
                <a:tc>
                  <a:txBody>
                    <a:bodyPr/>
                    <a:lstStyle/>
                    <a:p>
                      <a:pPr algn="l" fontAlgn="b"/>
                      <a:r>
                        <a:rPr lang="en-US" sz="1000" b="0" i="0" u="none" strike="noStrike">
                          <a:solidFill>
                            <a:srgbClr val="000000"/>
                          </a:solidFill>
                          <a:effectLst/>
                          <a:latin typeface="Calibri" panose="020F0502020204030204" pitchFamily="34" charset="0"/>
                        </a:rPr>
                        <a:t>WESTSIDE COMMUNITY DEVELOPMENT CORPORATION</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110 N OLIVE ST STE J</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a:solidFill>
                            <a:srgbClr val="000000"/>
                          </a:solidFill>
                          <a:effectLst/>
                          <a:latin typeface="Calibri" panose="020F0502020204030204" pitchFamily="34" charset="0"/>
                        </a:rPr>
                        <a:t>Public, Societal Benefit</a:t>
                      </a:r>
                    </a:p>
                  </a:txBody>
                  <a:tcPr marL="3381" marR="3381" marT="3381" marB="0" anchor="b">
                    <a:lnL>
                      <a:noFill/>
                    </a:lnL>
                    <a:lnR>
                      <a:noFill/>
                    </a:lnR>
                    <a:lnT>
                      <a:noFill/>
                    </a:lnT>
                    <a:lnB>
                      <a:noFill/>
                    </a:lnB>
                    <a:solidFill>
                      <a:schemeClr val="bg2"/>
                    </a:solidFill>
                  </a:tcPr>
                </a:tc>
                <a:tc>
                  <a:txBody>
                    <a:bodyPr/>
                    <a:lstStyle/>
                    <a:p>
                      <a:pPr algn="l" fontAlgn="b"/>
                      <a:r>
                        <a:rPr lang="en-US" sz="1000" b="0" i="0" u="none" strike="noStrike" dirty="0">
                          <a:solidFill>
                            <a:srgbClr val="000000"/>
                          </a:solidFill>
                          <a:effectLst/>
                          <a:latin typeface="Calibri" panose="020F0502020204030204" pitchFamily="34" charset="0"/>
                        </a:rPr>
                        <a:t>Jackie Micaela Pearce</a:t>
                      </a:r>
                    </a:p>
                  </a:txBody>
                  <a:tcPr marL="3381" marR="3381" marT="3381" marB="0" anchor="b">
                    <a:lnL>
                      <a:noFill/>
                    </a:lnL>
                    <a:lnR>
                      <a:noFill/>
                    </a:lnR>
                    <a:lnT>
                      <a:noFill/>
                    </a:lnT>
                    <a:lnB>
                      <a:noFill/>
                    </a:lnB>
                    <a:solidFill>
                      <a:schemeClr val="bg2"/>
                    </a:solidFill>
                  </a:tcPr>
                </a:tc>
                <a:extLst>
                  <a:ext uri="{0D108BD9-81ED-4DB2-BD59-A6C34878D82A}">
                    <a16:rowId xmlns:a16="http://schemas.microsoft.com/office/drawing/2014/main" val="3350765349"/>
                  </a:ext>
                </a:extLst>
              </a:tr>
            </a:tbl>
          </a:graphicData>
        </a:graphic>
      </p:graphicFrame>
      <p:sp>
        <p:nvSpPr>
          <p:cNvPr id="3" name="TextBox 2">
            <a:extLst>
              <a:ext uri="{FF2B5EF4-FFF2-40B4-BE49-F238E27FC236}">
                <a16:creationId xmlns:a16="http://schemas.microsoft.com/office/drawing/2014/main" id="{680BEA0C-D56E-1F41-A6C4-8135B30CDEA8}"/>
              </a:ext>
            </a:extLst>
          </p:cNvPr>
          <p:cNvSpPr txBox="1"/>
          <p:nvPr/>
        </p:nvSpPr>
        <p:spPr>
          <a:xfrm>
            <a:off x="330200" y="292100"/>
            <a:ext cx="9448800" cy="7200900"/>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1527669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23A77B-A1B9-A84B-82DD-B79E4B62472B}"/>
              </a:ext>
            </a:extLst>
          </p:cNvPr>
          <p:cNvSpPr/>
          <p:nvPr/>
        </p:nvSpPr>
        <p:spPr>
          <a:xfrm>
            <a:off x="341312" y="902285"/>
            <a:ext cx="9158287" cy="6694140"/>
          </a:xfrm>
          <a:prstGeom prst="rect">
            <a:avLst/>
          </a:prstGeom>
          <a:ln>
            <a:solidFill>
              <a:schemeClr val="accent2"/>
            </a:solidFill>
          </a:ln>
        </p:spPr>
        <p:txBody>
          <a:bodyPr wrap="square">
            <a:spAutoFit/>
          </a:bodyPr>
          <a:lstStyle/>
          <a:p>
            <a:r>
              <a:rPr lang="en-US" sz="1300" dirty="0">
                <a:solidFill>
                  <a:srgbClr val="333E48"/>
                </a:solidFill>
                <a:latin typeface="National2"/>
              </a:rPr>
              <a:t>Elmhurst Elementary School Parents Staff  					Education </a:t>
            </a:r>
          </a:p>
          <a:p>
            <a:pPr fontAlgn="t"/>
            <a:r>
              <a:rPr lang="en-US" sz="1300" dirty="0">
                <a:solidFill>
                  <a:srgbClr val="333E48"/>
                </a:solidFill>
                <a:latin typeface="National2"/>
              </a:rPr>
              <a:t>I'm not too sure (I'm still new to the team) but things have been impacted by the pandemic.</a:t>
            </a:r>
          </a:p>
          <a:p>
            <a:r>
              <a:rPr lang="en-US" sz="1300" dirty="0">
                <a:solidFill>
                  <a:srgbClr val="6B787F"/>
                </a:solidFill>
                <a:latin typeface="National2"/>
              </a:rPr>
              <a:t>3/8/2021 1:10 PM</a:t>
            </a:r>
          </a:p>
          <a:p>
            <a:endParaRPr lang="en-US" sz="1300" cap="all" dirty="0">
              <a:solidFill>
                <a:srgbClr val="9DA5AA"/>
              </a:solidFill>
              <a:latin typeface="National2"/>
            </a:endParaRPr>
          </a:p>
          <a:p>
            <a:pPr fontAlgn="t"/>
            <a:r>
              <a:rPr lang="en-US" sz="1300" dirty="0">
                <a:solidFill>
                  <a:srgbClr val="333E48"/>
                </a:solidFill>
                <a:latin typeface="National2"/>
              </a:rPr>
              <a:t>Ventura College Foundation						Education</a:t>
            </a:r>
          </a:p>
          <a:p>
            <a:pPr fontAlgn="t"/>
            <a:r>
              <a:rPr lang="en-US" sz="1300" dirty="0">
                <a:solidFill>
                  <a:srgbClr val="333E48"/>
                </a:solidFill>
                <a:latin typeface="National2"/>
              </a:rPr>
              <a:t>Not Applicable</a:t>
            </a:r>
          </a:p>
          <a:p>
            <a:r>
              <a:rPr lang="en-US" sz="1300" dirty="0">
                <a:solidFill>
                  <a:srgbClr val="6B787F"/>
                </a:solidFill>
                <a:latin typeface="National2"/>
              </a:rPr>
              <a:t>3/5/2021 5:31 PM</a:t>
            </a:r>
            <a:endParaRPr lang="en-US" sz="1300" dirty="0">
              <a:solidFill>
                <a:srgbClr val="007FAA"/>
              </a:solidFill>
              <a:latin typeface="National2"/>
            </a:endParaRPr>
          </a:p>
          <a:p>
            <a:r>
              <a:rPr lang="en-US" sz="1300" dirty="0">
                <a:solidFill>
                  <a:srgbClr val="333E48"/>
                </a:solidFill>
                <a:latin typeface="National2"/>
              </a:rPr>
              <a:t>    </a:t>
            </a:r>
          </a:p>
          <a:p>
            <a:pPr fontAlgn="t"/>
            <a:r>
              <a:rPr lang="en-US" sz="1300" dirty="0">
                <a:solidFill>
                  <a:srgbClr val="333E48"/>
                </a:solidFill>
                <a:latin typeface="National2"/>
              </a:rPr>
              <a:t>Ventura Unified Education Association 						Education</a:t>
            </a:r>
          </a:p>
          <a:p>
            <a:pPr fontAlgn="t"/>
            <a:r>
              <a:rPr lang="en-US" sz="1300" dirty="0">
                <a:solidFill>
                  <a:srgbClr val="333E48"/>
                </a:solidFill>
                <a:latin typeface="National2"/>
              </a:rPr>
              <a:t>not really</a:t>
            </a:r>
          </a:p>
          <a:p>
            <a:r>
              <a:rPr lang="en-US" sz="1300" dirty="0">
                <a:solidFill>
                  <a:srgbClr val="6B787F"/>
                </a:solidFill>
                <a:latin typeface="National2"/>
              </a:rPr>
              <a:t>3/4/2021 1:18 PM</a:t>
            </a:r>
            <a:endParaRPr lang="en-US" sz="1300" dirty="0">
              <a:solidFill>
                <a:srgbClr val="007FAA"/>
              </a:solidFill>
              <a:latin typeface="National2"/>
            </a:endParaRPr>
          </a:p>
          <a:p>
            <a:r>
              <a:rPr lang="en-US" sz="1300" dirty="0">
                <a:solidFill>
                  <a:srgbClr val="333E48"/>
                </a:solidFill>
                <a:latin typeface="National2"/>
              </a:rPr>
              <a:t>  </a:t>
            </a:r>
          </a:p>
          <a:p>
            <a:pPr fontAlgn="t"/>
            <a:r>
              <a:rPr lang="en-US" sz="1300" dirty="0">
                <a:solidFill>
                  <a:srgbClr val="333E48"/>
                </a:solidFill>
                <a:latin typeface="National2"/>
              </a:rPr>
              <a:t>Heart of an Angel							Human Services</a:t>
            </a:r>
          </a:p>
          <a:p>
            <a:pPr fontAlgn="t"/>
            <a:r>
              <a:rPr lang="en-US" sz="1300" dirty="0">
                <a:solidFill>
                  <a:srgbClr val="333E48"/>
                </a:solidFill>
                <a:latin typeface="National2"/>
              </a:rPr>
              <a:t>Kids Get Fit Classes are being held Mon-Wed-Thur. and Fri, all donation based. Some parents are not in a position to donate, but we never turn kids away. We cover all areas of fitness and have fun. We run, hike, set up agility drills and do group exercises, warm ups strength and breathing exercises. We also plant seeds of encouragement, love, kindness, determination as well the golden rule and gratitude</a:t>
            </a:r>
          </a:p>
          <a:p>
            <a:r>
              <a:rPr lang="en-US" sz="1300" dirty="0">
                <a:solidFill>
                  <a:srgbClr val="6B787F"/>
                </a:solidFill>
                <a:latin typeface="National2"/>
              </a:rPr>
              <a:t>3/2/2021 2:48 PM</a:t>
            </a:r>
            <a:endParaRPr lang="en-US" sz="1300" dirty="0">
              <a:solidFill>
                <a:srgbClr val="333E48"/>
              </a:solidFill>
              <a:latin typeface="National2"/>
            </a:endParaRPr>
          </a:p>
          <a:p>
            <a:r>
              <a:rPr lang="en-US" sz="1300" dirty="0">
                <a:solidFill>
                  <a:srgbClr val="333E48"/>
                </a:solidFill>
                <a:latin typeface="National2"/>
              </a:rPr>
              <a:t>    </a:t>
            </a:r>
          </a:p>
          <a:p>
            <a:r>
              <a:rPr lang="en-US" sz="1300" dirty="0">
                <a:solidFill>
                  <a:srgbClr val="333E48"/>
                </a:solidFill>
                <a:latin typeface="National2"/>
              </a:rPr>
              <a:t>Ventura Botanical Gardens							Environment &amp; Animals</a:t>
            </a:r>
          </a:p>
          <a:p>
            <a:pPr fontAlgn="t"/>
            <a:r>
              <a:rPr lang="en-US" sz="1300" dirty="0">
                <a:solidFill>
                  <a:srgbClr val="333E48"/>
                </a:solidFill>
                <a:latin typeface="National2"/>
              </a:rPr>
              <a:t>We aren't engaged in any programs right now due to </a:t>
            </a:r>
            <a:r>
              <a:rPr lang="en-US" sz="1300" dirty="0" err="1">
                <a:solidFill>
                  <a:srgbClr val="333E48"/>
                </a:solidFill>
                <a:latin typeface="National2"/>
              </a:rPr>
              <a:t>Covid</a:t>
            </a:r>
            <a:r>
              <a:rPr lang="en-US" sz="1300" dirty="0">
                <a:solidFill>
                  <a:srgbClr val="333E48"/>
                </a:solidFill>
                <a:latin typeface="National2"/>
              </a:rPr>
              <a:t>, but we will be providing educational programs once schools reopen.</a:t>
            </a:r>
          </a:p>
          <a:p>
            <a:r>
              <a:rPr lang="en-US" sz="1300" dirty="0">
                <a:solidFill>
                  <a:srgbClr val="6B787F"/>
                </a:solidFill>
                <a:latin typeface="National2"/>
              </a:rPr>
              <a:t>3/1/2021 10:34 AM</a:t>
            </a:r>
            <a:endParaRPr lang="en-US" sz="1300" dirty="0">
              <a:solidFill>
                <a:srgbClr val="333E48"/>
              </a:solidFill>
              <a:latin typeface="National2"/>
            </a:endParaRPr>
          </a:p>
          <a:p>
            <a:r>
              <a:rPr lang="en-US" sz="1300" dirty="0">
                <a:solidFill>
                  <a:srgbClr val="333E48"/>
                </a:solidFill>
                <a:latin typeface="National2"/>
              </a:rPr>
              <a:t>    </a:t>
            </a:r>
          </a:p>
          <a:p>
            <a:r>
              <a:rPr lang="en-US" sz="1300" dirty="0">
                <a:solidFill>
                  <a:srgbClr val="A9000A"/>
                </a:solidFill>
                <a:latin typeface="National2"/>
              </a:rPr>
              <a:t>Step Up Ventura							Human Services</a:t>
            </a:r>
          </a:p>
          <a:p>
            <a:r>
              <a:rPr lang="en-US" sz="1300" dirty="0">
                <a:solidFill>
                  <a:srgbClr val="A9000A"/>
                </a:solidFill>
                <a:latin typeface="National2"/>
              </a:rPr>
              <a:t>Child Development classes at an alternative high school for homeless or at risk for homelessness teen parents of children ages 0 - 5 years. The teen parents bring their children to class to get hands on instruction on how to support their children's healthy development.</a:t>
            </a:r>
          </a:p>
          <a:p>
            <a:r>
              <a:rPr lang="en-US" sz="1300" dirty="0">
                <a:solidFill>
                  <a:srgbClr val="A9000A"/>
                </a:solidFill>
                <a:latin typeface="National2"/>
              </a:rPr>
              <a:t>2/26/2021 11:43 AM</a:t>
            </a:r>
          </a:p>
          <a:p>
            <a:r>
              <a:rPr lang="en-US" sz="1300" dirty="0">
                <a:solidFill>
                  <a:srgbClr val="333E48"/>
                </a:solidFill>
                <a:latin typeface="National2"/>
              </a:rPr>
              <a:t>    </a:t>
            </a:r>
          </a:p>
          <a:p>
            <a:pPr fontAlgn="t"/>
            <a:r>
              <a:rPr lang="en-US" sz="1300" dirty="0">
                <a:solidFill>
                  <a:srgbClr val="333E48"/>
                </a:solidFill>
                <a:latin typeface="National2"/>
              </a:rPr>
              <a:t>Turning Point								Health</a:t>
            </a:r>
          </a:p>
          <a:p>
            <a:pPr fontAlgn="t"/>
            <a:r>
              <a:rPr lang="en-US" sz="1300" dirty="0">
                <a:solidFill>
                  <a:srgbClr val="333E48"/>
                </a:solidFill>
                <a:latin typeface="National2"/>
              </a:rPr>
              <a:t>River Haven is always in need of support because there are no government grants for transitional housing.</a:t>
            </a:r>
          </a:p>
          <a:p>
            <a:r>
              <a:rPr lang="en-US" sz="1300" dirty="0">
                <a:solidFill>
                  <a:srgbClr val="6B787F"/>
                </a:solidFill>
                <a:latin typeface="National2"/>
              </a:rPr>
              <a:t>2/22/2021 1:45 PM</a:t>
            </a:r>
            <a:endParaRPr lang="en-US" sz="1300" dirty="0">
              <a:solidFill>
                <a:srgbClr val="333E48"/>
              </a:solidFill>
              <a:latin typeface="National2"/>
            </a:endParaRPr>
          </a:p>
          <a:p>
            <a:r>
              <a:rPr lang="en-US" sz="1300" dirty="0">
                <a:solidFill>
                  <a:srgbClr val="333E48"/>
                </a:solidFill>
                <a:latin typeface="National2"/>
              </a:rPr>
              <a:t> </a:t>
            </a:r>
          </a:p>
        </p:txBody>
      </p:sp>
      <p:sp>
        <p:nvSpPr>
          <p:cNvPr id="3" name="TextBox 2">
            <a:extLst>
              <a:ext uri="{FF2B5EF4-FFF2-40B4-BE49-F238E27FC236}">
                <a16:creationId xmlns:a16="http://schemas.microsoft.com/office/drawing/2014/main" id="{8463522C-1182-9944-A08A-C7AA9ACF62B4}"/>
              </a:ext>
            </a:extLst>
          </p:cNvPr>
          <p:cNvSpPr txBox="1"/>
          <p:nvPr/>
        </p:nvSpPr>
        <p:spPr>
          <a:xfrm>
            <a:off x="508000" y="368300"/>
            <a:ext cx="6796669" cy="369332"/>
          </a:xfrm>
          <a:prstGeom prst="rect">
            <a:avLst/>
          </a:prstGeom>
          <a:noFill/>
          <a:ln>
            <a:solidFill>
              <a:schemeClr val="accent2"/>
            </a:solidFill>
          </a:ln>
        </p:spPr>
        <p:txBody>
          <a:bodyPr wrap="none" rtlCol="0">
            <a:spAutoFit/>
          </a:bodyPr>
          <a:lstStyle/>
          <a:p>
            <a:r>
              <a:rPr lang="en-US" dirty="0"/>
              <a:t>Do you have any programs that have proven successful but lack funds?</a:t>
            </a:r>
          </a:p>
        </p:txBody>
      </p:sp>
      <p:pic>
        <p:nvPicPr>
          <p:cNvPr id="4" name="Content Placeholder 3">
            <a:extLst>
              <a:ext uri="{FF2B5EF4-FFF2-40B4-BE49-F238E27FC236}">
                <a16:creationId xmlns:a16="http://schemas.microsoft.com/office/drawing/2014/main" id="{1CBB4804-943F-DB40-A4BF-88227F7792A1}"/>
              </a:ext>
            </a:extLst>
          </p:cNvPr>
          <p:cNvPicPr>
            <a:picLocks noChangeAspect="1"/>
          </p:cNvPicPr>
          <p:nvPr/>
        </p:nvPicPr>
        <p:blipFill>
          <a:blip r:embed="rId2"/>
          <a:stretch>
            <a:fillRect/>
          </a:stretch>
        </p:blipFill>
        <p:spPr>
          <a:xfrm>
            <a:off x="8559801" y="229884"/>
            <a:ext cx="660400" cy="647883"/>
          </a:xfrm>
          <a:prstGeom prst="rect">
            <a:avLst/>
          </a:prstGeom>
        </p:spPr>
      </p:pic>
    </p:spTree>
    <p:extLst>
      <p:ext uri="{BB962C8B-B14F-4D97-AF65-F5344CB8AC3E}">
        <p14:creationId xmlns:p14="http://schemas.microsoft.com/office/powerpoint/2010/main" val="879709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6C9459-ADB0-2A40-AE7A-F3E917FBD254}"/>
              </a:ext>
            </a:extLst>
          </p:cNvPr>
          <p:cNvSpPr/>
          <p:nvPr/>
        </p:nvSpPr>
        <p:spPr>
          <a:xfrm>
            <a:off x="252412" y="546685"/>
            <a:ext cx="9158287" cy="7109639"/>
          </a:xfrm>
          <a:prstGeom prst="rect">
            <a:avLst/>
          </a:prstGeom>
          <a:ln>
            <a:solidFill>
              <a:schemeClr val="accent2"/>
            </a:solidFill>
          </a:ln>
        </p:spPr>
        <p:txBody>
          <a:bodyPr wrap="square">
            <a:spAutoFit/>
          </a:bodyPr>
          <a:lstStyle/>
          <a:p>
            <a:r>
              <a:rPr lang="en-US" sz="1200" dirty="0">
                <a:solidFill>
                  <a:srgbClr val="333E48"/>
                </a:solidFill>
                <a:latin typeface="National2"/>
              </a:rPr>
              <a:t>Performance Theater for Young Artists					Arts, Culture and Humanities</a:t>
            </a:r>
          </a:p>
          <a:p>
            <a:r>
              <a:rPr lang="en-US" sz="1200" dirty="0">
                <a:solidFill>
                  <a:srgbClr val="333E48"/>
                </a:solidFill>
                <a:latin typeface="National2"/>
              </a:rPr>
              <a:t>Our Musical Theater Production Program has been very successful over the past 20 years, presenting 4 popular musicals per year, but due to less funding, these large scale musical productions had to be cut back to 3 per year, and a smaller program was added in its place.</a:t>
            </a:r>
          </a:p>
          <a:p>
            <a:r>
              <a:rPr lang="en-US" sz="1200" dirty="0">
                <a:solidFill>
                  <a:srgbClr val="6B787F"/>
                </a:solidFill>
                <a:latin typeface="National2"/>
              </a:rPr>
              <a:t>2/19/2021 2:20 PM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Westside Community Council						Environment and Animals</a:t>
            </a:r>
          </a:p>
          <a:p>
            <a:pPr fontAlgn="t"/>
            <a:r>
              <a:rPr lang="en-US" sz="1200" dirty="0">
                <a:solidFill>
                  <a:srgbClr val="333E48"/>
                </a:solidFill>
                <a:latin typeface="National2"/>
              </a:rPr>
              <a:t>Pre-</a:t>
            </a:r>
            <a:r>
              <a:rPr lang="en-US" sz="1200" dirty="0" err="1">
                <a:solidFill>
                  <a:srgbClr val="333E48"/>
                </a:solidFill>
                <a:latin typeface="National2"/>
              </a:rPr>
              <a:t>covid</a:t>
            </a:r>
            <a:r>
              <a:rPr lang="en-US" sz="1200" dirty="0">
                <a:solidFill>
                  <a:srgbClr val="333E48"/>
                </a:solidFill>
                <a:latin typeface="National2"/>
              </a:rPr>
              <a:t> we translated our public meetings with the help of community volunteers. When </a:t>
            </a:r>
            <a:r>
              <a:rPr lang="en-US" sz="1200" dirty="0" err="1">
                <a:solidFill>
                  <a:srgbClr val="333E48"/>
                </a:solidFill>
                <a:latin typeface="National2"/>
              </a:rPr>
              <a:t>covid</a:t>
            </a:r>
            <a:r>
              <a:rPr lang="en-US" sz="1200" dirty="0">
                <a:solidFill>
                  <a:srgbClr val="333E48"/>
                </a:solidFill>
                <a:latin typeface="National2"/>
              </a:rPr>
              <a:t> shut us down we found translation services to be cost prohibitive. We are currently seeking funding for translation of our meetings as close to 50% of our community are not native speakers of English</a:t>
            </a:r>
          </a:p>
          <a:p>
            <a:r>
              <a:rPr lang="en-US" sz="1200" dirty="0">
                <a:solidFill>
                  <a:srgbClr val="6B787F"/>
                </a:solidFill>
                <a:latin typeface="National2"/>
              </a:rPr>
              <a:t>2/18/2021 7:20 PM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Focus on the Masters						Arts, Culture and Humanities</a:t>
            </a:r>
          </a:p>
          <a:p>
            <a:pPr fontAlgn="t"/>
            <a:r>
              <a:rPr lang="en-US" sz="1200" dirty="0">
                <a:solidFill>
                  <a:srgbClr val="333E48"/>
                </a:solidFill>
                <a:latin typeface="National2"/>
              </a:rPr>
              <a:t>The Artist Spotlight Series. We need assistance adapting the artist's interviews to a online format.</a:t>
            </a:r>
          </a:p>
          <a:p>
            <a:r>
              <a:rPr lang="en-US" sz="1200" dirty="0">
                <a:solidFill>
                  <a:srgbClr val="6B787F"/>
                </a:solidFill>
                <a:latin typeface="National2"/>
              </a:rPr>
              <a:t>2/18/2021 3:18 PM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Canine Adoption &amp; Rescue League					Environment and Animals</a:t>
            </a:r>
          </a:p>
          <a:p>
            <a:pPr fontAlgn="t"/>
            <a:r>
              <a:rPr lang="en-US" sz="1200" dirty="0">
                <a:solidFill>
                  <a:srgbClr val="333E48"/>
                </a:solidFill>
                <a:latin typeface="National2"/>
              </a:rPr>
              <a:t>Specialized dog training - If we have or can raise the funds we can send dogs who need extra attention to specialized training.</a:t>
            </a:r>
          </a:p>
          <a:p>
            <a:r>
              <a:rPr lang="en-US" sz="1200" dirty="0">
                <a:solidFill>
                  <a:srgbClr val="6B787F"/>
                </a:solidFill>
                <a:latin typeface="National2"/>
              </a:rPr>
              <a:t>2/18/2021 2:25 PM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Ribbons of Life Breast Cancer Foundation					Education</a:t>
            </a:r>
          </a:p>
          <a:p>
            <a:pPr fontAlgn="t"/>
            <a:r>
              <a:rPr lang="en-US" sz="1200" dirty="0">
                <a:solidFill>
                  <a:srgbClr val="333E48"/>
                </a:solidFill>
                <a:latin typeface="National2"/>
              </a:rPr>
              <a:t>No. We have adapted by providing our services via Zoom, other technology and drop off. Ribbons of Life has grown since opening our breast cancer resource center in 2007. We also have a Create 4 Life Studio that opened in 2019, which supports our arts program for </a:t>
            </a:r>
            <a:r>
              <a:rPr lang="en-US" sz="1200" dirty="0" err="1">
                <a:solidFill>
                  <a:srgbClr val="333E48"/>
                </a:solidFill>
                <a:latin typeface="National2"/>
              </a:rPr>
              <a:t>thriver</a:t>
            </a:r>
            <a:r>
              <a:rPr lang="en-US" sz="1200" dirty="0">
                <a:solidFill>
                  <a:srgbClr val="333E48"/>
                </a:solidFill>
                <a:latin typeface="National2"/>
              </a:rPr>
              <a:t>-survivors and supporters. Before COVID, professional volunteers were able to meet in-person with breast cancer survivor-</a:t>
            </a:r>
            <a:r>
              <a:rPr lang="en-US" sz="1200" dirty="0" err="1">
                <a:solidFill>
                  <a:srgbClr val="333E48"/>
                </a:solidFill>
                <a:latin typeface="National2"/>
              </a:rPr>
              <a:t>thrivers</a:t>
            </a:r>
            <a:r>
              <a:rPr lang="en-US" sz="1200" dirty="0">
                <a:solidFill>
                  <a:srgbClr val="333E48"/>
                </a:solidFill>
                <a:latin typeface="National2"/>
              </a:rPr>
              <a:t> and provide care bags and other needed items for women undergoing treatment. And </a:t>
            </a:r>
            <a:r>
              <a:rPr lang="en-US" sz="1200" dirty="0" err="1">
                <a:solidFill>
                  <a:srgbClr val="333E48"/>
                </a:solidFill>
                <a:latin typeface="National2"/>
              </a:rPr>
              <a:t>thrivers</a:t>
            </a:r>
            <a:r>
              <a:rPr lang="en-US" sz="1200" dirty="0">
                <a:solidFill>
                  <a:srgbClr val="333E48"/>
                </a:solidFill>
                <a:latin typeface="National2"/>
              </a:rPr>
              <a:t> and supporters could take educational workshops in the Create 4 Life Studio. Due to COVID this is no longer possible. We will need to consolidate our spaces if or when we dip into our emergency funds. We are learning how to adapt due to COVID. Our monthly breakfast programs as well as our successful Create 4 Life program is all being held via Zoom.</a:t>
            </a:r>
          </a:p>
          <a:p>
            <a:r>
              <a:rPr lang="en-US" sz="1200" dirty="0">
                <a:solidFill>
                  <a:srgbClr val="6B787F"/>
                </a:solidFill>
                <a:latin typeface="National2"/>
              </a:rPr>
              <a:t>2/18/2021 1:28 PM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Boys and Girls Club of Ventura					Human Services</a:t>
            </a:r>
          </a:p>
          <a:p>
            <a:pPr fontAlgn="t"/>
            <a:r>
              <a:rPr lang="en-US" sz="1200" dirty="0">
                <a:solidFill>
                  <a:srgbClr val="333E48"/>
                </a:solidFill>
                <a:latin typeface="National2"/>
              </a:rPr>
              <a:t>Our music program.</a:t>
            </a:r>
          </a:p>
          <a:p>
            <a:r>
              <a:rPr lang="en-US" sz="1200" dirty="0">
                <a:solidFill>
                  <a:srgbClr val="6B787F"/>
                </a:solidFill>
                <a:latin typeface="National2"/>
              </a:rPr>
              <a:t>2/18/2021 11:41 AM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A9000A"/>
                </a:solidFill>
                <a:latin typeface="National2"/>
              </a:rPr>
              <a:t>Balboa Middle School Music Boosters					Arts, Culture and Humanities</a:t>
            </a:r>
          </a:p>
          <a:p>
            <a:pPr fontAlgn="t"/>
            <a:r>
              <a:rPr lang="en-US" sz="1200" dirty="0">
                <a:solidFill>
                  <a:srgbClr val="A9000A"/>
                </a:solidFill>
                <a:latin typeface="National2"/>
              </a:rPr>
              <a:t>We are having difficulty raising funds since COVID started. Our fundraisers haven't made even close to the same amount as money as they have previously. New fundraisers that we have tried have also had low revenue. So our coaching is the main thing we are focusing on right now to help the kids in this difficult environment, but we are low on funds.</a:t>
            </a:r>
          </a:p>
          <a:p>
            <a:r>
              <a:rPr lang="en-US" sz="1200" dirty="0">
                <a:solidFill>
                  <a:srgbClr val="A9000A"/>
                </a:solidFill>
                <a:latin typeface="National2"/>
              </a:rPr>
              <a:t>2/18/2021 9:32 AM</a:t>
            </a:r>
          </a:p>
        </p:txBody>
      </p:sp>
      <p:sp>
        <p:nvSpPr>
          <p:cNvPr id="3" name="TextBox 2">
            <a:extLst>
              <a:ext uri="{FF2B5EF4-FFF2-40B4-BE49-F238E27FC236}">
                <a16:creationId xmlns:a16="http://schemas.microsoft.com/office/drawing/2014/main" id="{5CCD6ECB-7F4F-2840-A262-C25B221311D8}"/>
              </a:ext>
            </a:extLst>
          </p:cNvPr>
          <p:cNvSpPr txBox="1"/>
          <p:nvPr/>
        </p:nvSpPr>
        <p:spPr>
          <a:xfrm>
            <a:off x="508000" y="127000"/>
            <a:ext cx="6796669" cy="369332"/>
          </a:xfrm>
          <a:prstGeom prst="rect">
            <a:avLst/>
          </a:prstGeom>
          <a:noFill/>
          <a:ln>
            <a:solidFill>
              <a:schemeClr val="accent2"/>
            </a:solidFill>
          </a:ln>
        </p:spPr>
        <p:txBody>
          <a:bodyPr wrap="none" rtlCol="0">
            <a:spAutoFit/>
          </a:bodyPr>
          <a:lstStyle/>
          <a:p>
            <a:r>
              <a:rPr lang="en-US" dirty="0"/>
              <a:t>Do you have any programs that have proven successful but lack funds?</a:t>
            </a:r>
          </a:p>
        </p:txBody>
      </p:sp>
      <p:pic>
        <p:nvPicPr>
          <p:cNvPr id="4" name="Content Placeholder 3">
            <a:extLst>
              <a:ext uri="{FF2B5EF4-FFF2-40B4-BE49-F238E27FC236}">
                <a16:creationId xmlns:a16="http://schemas.microsoft.com/office/drawing/2014/main" id="{042BC625-1D43-774F-A3C6-6FFF5AA07D5D}"/>
              </a:ext>
            </a:extLst>
          </p:cNvPr>
          <p:cNvPicPr>
            <a:picLocks noChangeAspect="1"/>
          </p:cNvPicPr>
          <p:nvPr/>
        </p:nvPicPr>
        <p:blipFill>
          <a:blip r:embed="rId2"/>
          <a:stretch>
            <a:fillRect/>
          </a:stretch>
        </p:blipFill>
        <p:spPr>
          <a:xfrm>
            <a:off x="8801101" y="90184"/>
            <a:ext cx="660400" cy="647883"/>
          </a:xfrm>
          <a:prstGeom prst="rect">
            <a:avLst/>
          </a:prstGeom>
        </p:spPr>
      </p:pic>
    </p:spTree>
    <p:extLst>
      <p:ext uri="{BB962C8B-B14F-4D97-AF65-F5344CB8AC3E}">
        <p14:creationId xmlns:p14="http://schemas.microsoft.com/office/powerpoint/2010/main" val="2048793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74A722-6F4B-F142-94A2-7B663B74E085}"/>
              </a:ext>
            </a:extLst>
          </p:cNvPr>
          <p:cNvSpPr/>
          <p:nvPr/>
        </p:nvSpPr>
        <p:spPr>
          <a:xfrm>
            <a:off x="303212" y="996851"/>
            <a:ext cx="9158287" cy="6001643"/>
          </a:xfrm>
          <a:prstGeom prst="rect">
            <a:avLst/>
          </a:prstGeom>
          <a:ln>
            <a:solidFill>
              <a:schemeClr val="accent2"/>
            </a:solidFill>
          </a:ln>
        </p:spPr>
        <p:txBody>
          <a:bodyPr wrap="square">
            <a:spAutoFit/>
          </a:bodyPr>
          <a:lstStyle/>
          <a:p>
            <a:endParaRPr lang="en-US" sz="1200" cap="all" dirty="0">
              <a:solidFill>
                <a:srgbClr val="9DA5AA"/>
              </a:solidFill>
              <a:latin typeface="National2"/>
            </a:endParaRPr>
          </a:p>
          <a:p>
            <a:r>
              <a:rPr lang="en-US" sz="1200" dirty="0">
                <a:solidFill>
                  <a:srgbClr val="333E48"/>
                </a:solidFill>
                <a:latin typeface="National2"/>
              </a:rPr>
              <a:t>Channel Islands YMCA							Human Services</a:t>
            </a:r>
          </a:p>
          <a:p>
            <a:r>
              <a:rPr lang="en-US" sz="1200" dirty="0">
                <a:solidFill>
                  <a:srgbClr val="333E48"/>
                </a:solidFill>
                <a:latin typeface="National2"/>
              </a:rPr>
              <a:t>Despite our Fundraising efforts we continue to subsidize most of our cause driven programs in some capacity through our operations.</a:t>
            </a:r>
          </a:p>
          <a:p>
            <a:r>
              <a:rPr lang="en-US" sz="1200" dirty="0">
                <a:solidFill>
                  <a:srgbClr val="6B787F"/>
                </a:solidFill>
                <a:latin typeface="National2"/>
              </a:rPr>
              <a:t>2/18/2021 8:23 AM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Society of St. Vincent De Paul of Los Angeles						Human Services</a:t>
            </a:r>
          </a:p>
          <a:p>
            <a:pPr fontAlgn="t"/>
            <a:r>
              <a:rPr lang="en-US" sz="1200" dirty="0">
                <a:solidFill>
                  <a:srgbClr val="333E48"/>
                </a:solidFill>
                <a:latin typeface="National2"/>
              </a:rPr>
              <a:t>Sometimes we can’t help as much as we would like but we help them on a smaller scale.</a:t>
            </a:r>
          </a:p>
          <a:p>
            <a:r>
              <a:rPr lang="en-US" sz="1200" dirty="0">
                <a:solidFill>
                  <a:srgbClr val="6B787F"/>
                </a:solidFill>
                <a:latin typeface="National2"/>
              </a:rPr>
              <a:t>2/17/2021 1:10 PM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City Center Transitional Living Inc.						Human Services</a:t>
            </a:r>
          </a:p>
          <a:p>
            <a:pPr fontAlgn="t"/>
            <a:r>
              <a:rPr lang="en-US" sz="1200" dirty="0">
                <a:solidFill>
                  <a:srgbClr val="333E48"/>
                </a:solidFill>
                <a:latin typeface="National2"/>
              </a:rPr>
              <a:t>Yes, we need about $2500 to put our parents in a year long training that promotes self-worth and self-esteem.</a:t>
            </a:r>
          </a:p>
          <a:p>
            <a:r>
              <a:rPr lang="en-US" sz="1200" dirty="0">
                <a:solidFill>
                  <a:srgbClr val="6B787F"/>
                </a:solidFill>
                <a:latin typeface="National2"/>
              </a:rPr>
              <a:t>2/12/2021 5:57 AM</a:t>
            </a:r>
            <a:endParaRPr lang="en-US" sz="1200" dirty="0">
              <a:solidFill>
                <a:srgbClr val="333E48"/>
              </a:solidFill>
              <a:latin typeface="National2"/>
            </a:endParaRPr>
          </a:p>
          <a:p>
            <a:r>
              <a:rPr lang="en-US" sz="1200" dirty="0">
                <a:solidFill>
                  <a:srgbClr val="333E48"/>
                </a:solidFill>
                <a:latin typeface="National2"/>
              </a:rPr>
              <a:t>    </a:t>
            </a:r>
          </a:p>
          <a:p>
            <a:r>
              <a:rPr lang="en-US" sz="1200" dirty="0">
                <a:solidFill>
                  <a:srgbClr val="333E48"/>
                </a:solidFill>
                <a:latin typeface="National2"/>
              </a:rPr>
              <a:t>Westside Community Development Corp						Public Societal Benefit</a:t>
            </a:r>
          </a:p>
          <a:p>
            <a:r>
              <a:rPr lang="en-US" sz="1200" dirty="0">
                <a:solidFill>
                  <a:srgbClr val="333E48"/>
                </a:solidFill>
                <a:latin typeface="National2"/>
              </a:rPr>
              <a:t>We initiated a great Avenue Ambassador pilot program that was covered for 3months by very limited CDBG funds. The "ambassador" was tasked to canvas 26 blocks along Ventura Avenue and do light clean-up work 2 days per week. Very well received by residents and businesses with positive results. Unfortunately when we asked if residents and businesses would like to contribute financially to sustain the program we were repeatedly told that it would be an economic hardship to commit to another monthly due.</a:t>
            </a:r>
          </a:p>
          <a:p>
            <a:r>
              <a:rPr lang="en-US" sz="1200" dirty="0">
                <a:solidFill>
                  <a:srgbClr val="6B787F"/>
                </a:solidFill>
                <a:latin typeface="National2"/>
              </a:rPr>
              <a:t>2/11/2021 2:17 PM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Caregivers Volunteers Assisting the Elderly						Human Services</a:t>
            </a:r>
          </a:p>
          <a:p>
            <a:pPr fontAlgn="t"/>
            <a:r>
              <a:rPr lang="en-US" sz="1200" dirty="0">
                <a:solidFill>
                  <a:srgbClr val="333E48"/>
                </a:solidFill>
                <a:latin typeface="National2"/>
              </a:rPr>
              <a:t>volunteer recognition event used to be a BBQ hosted by one of the clubs.</a:t>
            </a:r>
          </a:p>
          <a:p>
            <a:r>
              <a:rPr lang="en-US" sz="1200" dirty="0">
                <a:solidFill>
                  <a:srgbClr val="6B787F"/>
                </a:solidFill>
                <a:latin typeface="National2"/>
              </a:rPr>
              <a:t>2/11/2021 6:20 AM</a:t>
            </a:r>
            <a:endParaRPr lang="en-US" sz="1200" dirty="0">
              <a:solidFill>
                <a:srgbClr val="333E48"/>
              </a:solidFill>
              <a:latin typeface="National2"/>
            </a:endParaRPr>
          </a:p>
          <a:p>
            <a:r>
              <a:rPr lang="en-US" sz="1200" dirty="0">
                <a:solidFill>
                  <a:srgbClr val="333E48"/>
                </a:solidFill>
                <a:latin typeface="National2"/>
              </a:rPr>
              <a:t>    </a:t>
            </a:r>
          </a:p>
          <a:p>
            <a:r>
              <a:rPr lang="en-US" sz="1200" dirty="0">
                <a:solidFill>
                  <a:srgbClr val="333E48"/>
                </a:solidFill>
                <a:latin typeface="National2"/>
              </a:rPr>
              <a:t>Ventura County Leadership Academy						Public Societal Benefit</a:t>
            </a:r>
          </a:p>
          <a:p>
            <a:pPr fontAlgn="t"/>
            <a:r>
              <a:rPr lang="en-US" sz="1200" dirty="0" err="1">
                <a:solidFill>
                  <a:srgbClr val="333E48"/>
                </a:solidFill>
                <a:latin typeface="National2"/>
              </a:rPr>
              <a:t>na</a:t>
            </a:r>
            <a:endParaRPr lang="en-US" sz="1200" dirty="0">
              <a:solidFill>
                <a:srgbClr val="333E48"/>
              </a:solidFill>
              <a:latin typeface="National2"/>
            </a:endParaRPr>
          </a:p>
          <a:p>
            <a:r>
              <a:rPr lang="en-US" sz="1200" dirty="0">
                <a:solidFill>
                  <a:srgbClr val="6B787F"/>
                </a:solidFill>
                <a:latin typeface="National2"/>
              </a:rPr>
              <a:t>2/10/2021 5:36 PM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Genesis Alumni Association Inc.						Health</a:t>
            </a:r>
          </a:p>
          <a:p>
            <a:pPr fontAlgn="t"/>
            <a:r>
              <a:rPr lang="en-US" sz="1200" dirty="0">
                <a:solidFill>
                  <a:srgbClr val="333E48"/>
                </a:solidFill>
                <a:latin typeface="National2"/>
              </a:rPr>
              <a:t>Genesis Alumni Association is very new and lacks funds for Art and music therapy programs as well family events.</a:t>
            </a:r>
          </a:p>
          <a:p>
            <a:r>
              <a:rPr lang="en-US" sz="1200" dirty="0">
                <a:solidFill>
                  <a:srgbClr val="6B787F"/>
                </a:solidFill>
                <a:latin typeface="National2"/>
              </a:rPr>
              <a:t>2/10/2021 5:16 PM</a:t>
            </a:r>
            <a:endParaRPr lang="en-US" sz="1200" dirty="0">
              <a:solidFill>
                <a:srgbClr val="333E48"/>
              </a:solidFill>
              <a:latin typeface="National2"/>
            </a:endParaRPr>
          </a:p>
          <a:p>
            <a:r>
              <a:rPr lang="en-US" sz="1200" dirty="0">
                <a:solidFill>
                  <a:srgbClr val="333E48"/>
                </a:solidFill>
                <a:latin typeface="National2"/>
              </a:rPr>
              <a:t>    </a:t>
            </a:r>
          </a:p>
        </p:txBody>
      </p:sp>
      <p:sp>
        <p:nvSpPr>
          <p:cNvPr id="3" name="TextBox 2">
            <a:extLst>
              <a:ext uri="{FF2B5EF4-FFF2-40B4-BE49-F238E27FC236}">
                <a16:creationId xmlns:a16="http://schemas.microsoft.com/office/drawing/2014/main" id="{060BD376-FFBC-1F4C-9C6A-6841D409597B}"/>
              </a:ext>
            </a:extLst>
          </p:cNvPr>
          <p:cNvSpPr txBox="1"/>
          <p:nvPr/>
        </p:nvSpPr>
        <p:spPr>
          <a:xfrm>
            <a:off x="508000" y="419100"/>
            <a:ext cx="6796669" cy="369332"/>
          </a:xfrm>
          <a:prstGeom prst="rect">
            <a:avLst/>
          </a:prstGeom>
          <a:noFill/>
          <a:ln>
            <a:solidFill>
              <a:schemeClr val="accent2"/>
            </a:solidFill>
          </a:ln>
        </p:spPr>
        <p:txBody>
          <a:bodyPr wrap="none" rtlCol="0">
            <a:spAutoFit/>
          </a:bodyPr>
          <a:lstStyle/>
          <a:p>
            <a:r>
              <a:rPr lang="en-US" dirty="0"/>
              <a:t>Do you have any programs that have proven successful but lack funds?</a:t>
            </a:r>
          </a:p>
        </p:txBody>
      </p:sp>
      <p:pic>
        <p:nvPicPr>
          <p:cNvPr id="4" name="Content Placeholder 3">
            <a:extLst>
              <a:ext uri="{FF2B5EF4-FFF2-40B4-BE49-F238E27FC236}">
                <a16:creationId xmlns:a16="http://schemas.microsoft.com/office/drawing/2014/main" id="{EB6B614A-FD23-7F41-BD26-F1DE1B33AA62}"/>
              </a:ext>
            </a:extLst>
          </p:cNvPr>
          <p:cNvPicPr>
            <a:picLocks noChangeAspect="1"/>
          </p:cNvPicPr>
          <p:nvPr/>
        </p:nvPicPr>
        <p:blipFill>
          <a:blip r:embed="rId2"/>
          <a:stretch>
            <a:fillRect/>
          </a:stretch>
        </p:blipFill>
        <p:spPr>
          <a:xfrm>
            <a:off x="8559801" y="229884"/>
            <a:ext cx="660400" cy="647883"/>
          </a:xfrm>
          <a:prstGeom prst="rect">
            <a:avLst/>
          </a:prstGeom>
        </p:spPr>
      </p:pic>
    </p:spTree>
    <p:extLst>
      <p:ext uri="{BB962C8B-B14F-4D97-AF65-F5344CB8AC3E}">
        <p14:creationId xmlns:p14="http://schemas.microsoft.com/office/powerpoint/2010/main" val="444526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EB907-77D8-DB45-BC95-42C6596DBBC1}"/>
              </a:ext>
            </a:extLst>
          </p:cNvPr>
          <p:cNvSpPr/>
          <p:nvPr/>
        </p:nvSpPr>
        <p:spPr>
          <a:xfrm>
            <a:off x="355600" y="1428244"/>
            <a:ext cx="9158287" cy="5447645"/>
          </a:xfrm>
          <a:prstGeom prst="rect">
            <a:avLst/>
          </a:prstGeom>
          <a:ln>
            <a:solidFill>
              <a:schemeClr val="accent2"/>
            </a:solidFill>
          </a:ln>
        </p:spPr>
        <p:txBody>
          <a:bodyPr wrap="square">
            <a:spAutoFit/>
          </a:bodyPr>
          <a:lstStyle/>
          <a:p>
            <a:r>
              <a:rPr lang="en-US" sz="1200" dirty="0">
                <a:solidFill>
                  <a:srgbClr val="333E48"/>
                </a:solidFill>
                <a:latin typeface="National2"/>
              </a:rPr>
              <a:t>The ARC of Ventura County Inc. 						Human Services</a:t>
            </a:r>
          </a:p>
          <a:p>
            <a:r>
              <a:rPr lang="en-US" sz="1200" dirty="0">
                <a:solidFill>
                  <a:srgbClr val="333E48"/>
                </a:solidFill>
                <a:latin typeface="National2"/>
              </a:rPr>
              <a:t>Use of a Learning Management System for DSPs. From 2006-2009, we subscribed to the College of Direct Support for professional development of our DSPs. The renewal amount increased significantly and we were unable to continue using the platform.</a:t>
            </a:r>
          </a:p>
          <a:p>
            <a:r>
              <a:rPr lang="en-US" sz="1200" dirty="0">
                <a:solidFill>
                  <a:srgbClr val="6B787F"/>
                </a:solidFill>
                <a:latin typeface="National2"/>
              </a:rPr>
              <a:t>2/10/2021 5:13 PM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Ventura Social Service Task Force						Human Services</a:t>
            </a:r>
          </a:p>
          <a:p>
            <a:pPr fontAlgn="t"/>
            <a:r>
              <a:rPr lang="en-US" sz="1200" dirty="0">
                <a:solidFill>
                  <a:srgbClr val="333E48"/>
                </a:solidFill>
                <a:latin typeface="National2"/>
              </a:rPr>
              <a:t>Yes. Social and educational classroom enrichment program offering cooking &amp; nutrition, music &amp; movement, drama &amp; story-telling and a learning garden</a:t>
            </a:r>
          </a:p>
          <a:p>
            <a:r>
              <a:rPr lang="en-US" sz="1200" dirty="0">
                <a:solidFill>
                  <a:srgbClr val="6B787F"/>
                </a:solidFill>
                <a:latin typeface="National2"/>
              </a:rPr>
              <a:t>2/10/2021 2:20 PM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Pier into the future						Arts, Culture and Humanities</a:t>
            </a:r>
          </a:p>
          <a:p>
            <a:pPr fontAlgn="t"/>
            <a:r>
              <a:rPr lang="en-US" sz="1200" dirty="0">
                <a:solidFill>
                  <a:srgbClr val="333E48"/>
                </a:solidFill>
                <a:latin typeface="National2"/>
              </a:rPr>
              <a:t>Yes. Many of the Pier benches are in need of replacement. Due to winds and weather they take a beating and many need to be replaced. This requires funding. In addition we would like to continue the Pier flag program but need to secure funds to purchase new flags.</a:t>
            </a:r>
          </a:p>
          <a:p>
            <a:r>
              <a:rPr lang="en-US" sz="1200" dirty="0">
                <a:solidFill>
                  <a:srgbClr val="6B787F"/>
                </a:solidFill>
                <a:latin typeface="National2"/>
              </a:rPr>
              <a:t>2/10/2021 2:04 PM</a:t>
            </a:r>
            <a:endParaRPr lang="en-US" sz="1200" dirty="0">
              <a:solidFill>
                <a:srgbClr val="333E48"/>
              </a:solidFill>
              <a:latin typeface="National2"/>
            </a:endParaRPr>
          </a:p>
          <a:p>
            <a:endParaRPr lang="en-US" sz="1200" dirty="0">
              <a:solidFill>
                <a:srgbClr val="333E48"/>
              </a:solidFill>
              <a:latin typeface="National2"/>
            </a:endParaRPr>
          </a:p>
          <a:p>
            <a:r>
              <a:rPr lang="en-US" sz="1200" dirty="0">
                <a:solidFill>
                  <a:srgbClr val="333E48"/>
                </a:solidFill>
                <a:latin typeface="National2"/>
              </a:rPr>
              <a:t>Diversity Collective Ventura County						Public Societal Benefit</a:t>
            </a:r>
          </a:p>
          <a:p>
            <a:r>
              <a:rPr lang="en-US" sz="1200" dirty="0">
                <a:solidFill>
                  <a:srgbClr val="333E48"/>
                </a:solidFill>
                <a:latin typeface="National2"/>
              </a:rPr>
              <a:t>No. Each of the above programs are still striving to stay available.</a:t>
            </a:r>
          </a:p>
          <a:p>
            <a:r>
              <a:rPr lang="en-US" sz="1200" dirty="0">
                <a:solidFill>
                  <a:srgbClr val="6B787F"/>
                </a:solidFill>
                <a:latin typeface="National2"/>
              </a:rPr>
              <a:t>2/10/2021 11:54 AM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A9000A"/>
                </a:solidFill>
                <a:latin typeface="National2"/>
              </a:rPr>
              <a:t>Vision Young Leaders Academy Inc.						Human Services</a:t>
            </a:r>
          </a:p>
          <a:p>
            <a:pPr fontAlgn="t"/>
            <a:r>
              <a:rPr lang="en-US" sz="1200" dirty="0">
                <a:solidFill>
                  <a:srgbClr val="A9000A"/>
                </a:solidFill>
                <a:latin typeface="National2"/>
              </a:rPr>
              <a:t>Our most effective program has been our book club. We continue to keep it running, however it is difficult to provide books to each of our members as we have a difficult time raising money for that. However, having our youth immerse themselves is diverse books and hear stories of others has proven to be extremely successful in getting them to open up, trust, and try to better themselves.</a:t>
            </a:r>
          </a:p>
          <a:p>
            <a:r>
              <a:rPr lang="en-US" sz="1200" dirty="0">
                <a:solidFill>
                  <a:srgbClr val="A9000A"/>
                </a:solidFill>
                <a:latin typeface="National2"/>
              </a:rPr>
              <a:t>2/10/2021 11:24 AM</a:t>
            </a:r>
          </a:p>
          <a:p>
            <a:endParaRPr lang="en-US" sz="1200" dirty="0">
              <a:solidFill>
                <a:srgbClr val="6B787F"/>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Ventura County Family Justice Foundation						Human Services</a:t>
            </a:r>
          </a:p>
          <a:p>
            <a:pPr fontAlgn="t"/>
            <a:r>
              <a:rPr lang="en-US" sz="1200" dirty="0" err="1">
                <a:solidFill>
                  <a:srgbClr val="333E48"/>
                </a:solidFill>
                <a:latin typeface="National2"/>
              </a:rPr>
              <a:t>CampHOPE</a:t>
            </a:r>
            <a:r>
              <a:rPr lang="en-US" sz="1200" dirty="0">
                <a:solidFill>
                  <a:srgbClr val="333E48"/>
                </a:solidFill>
                <a:latin typeface="National2"/>
              </a:rPr>
              <a:t> (see previous descriptions)</a:t>
            </a:r>
          </a:p>
          <a:p>
            <a:r>
              <a:rPr lang="en-US" sz="1200" dirty="0">
                <a:solidFill>
                  <a:srgbClr val="6B787F"/>
                </a:solidFill>
                <a:latin typeface="National2"/>
              </a:rPr>
              <a:t>2/10/2021 11:07 AM</a:t>
            </a:r>
            <a:endParaRPr lang="en-US" sz="1200" b="0" i="0" dirty="0">
              <a:solidFill>
                <a:srgbClr val="333E48"/>
              </a:solidFill>
              <a:effectLst/>
              <a:latin typeface="National2"/>
            </a:endParaRPr>
          </a:p>
        </p:txBody>
      </p:sp>
      <p:sp>
        <p:nvSpPr>
          <p:cNvPr id="3" name="TextBox 2">
            <a:extLst>
              <a:ext uri="{FF2B5EF4-FFF2-40B4-BE49-F238E27FC236}">
                <a16:creationId xmlns:a16="http://schemas.microsoft.com/office/drawing/2014/main" id="{4BBB4733-893B-CE44-AF6A-5725A8D4FDE3}"/>
              </a:ext>
            </a:extLst>
          </p:cNvPr>
          <p:cNvSpPr txBox="1"/>
          <p:nvPr/>
        </p:nvSpPr>
        <p:spPr>
          <a:xfrm>
            <a:off x="508000" y="647700"/>
            <a:ext cx="6796669" cy="369332"/>
          </a:xfrm>
          <a:prstGeom prst="rect">
            <a:avLst/>
          </a:prstGeom>
          <a:noFill/>
          <a:ln>
            <a:solidFill>
              <a:schemeClr val="accent2"/>
            </a:solidFill>
          </a:ln>
        </p:spPr>
        <p:txBody>
          <a:bodyPr wrap="none" rtlCol="0">
            <a:spAutoFit/>
          </a:bodyPr>
          <a:lstStyle/>
          <a:p>
            <a:r>
              <a:rPr lang="en-US" dirty="0"/>
              <a:t>Do you have any programs that have proven successful but lack funds?</a:t>
            </a:r>
          </a:p>
        </p:txBody>
      </p:sp>
      <p:pic>
        <p:nvPicPr>
          <p:cNvPr id="4" name="Content Placeholder 3">
            <a:extLst>
              <a:ext uri="{FF2B5EF4-FFF2-40B4-BE49-F238E27FC236}">
                <a16:creationId xmlns:a16="http://schemas.microsoft.com/office/drawing/2014/main" id="{6AD316D2-07CC-EF43-834F-B246CD1C92BF}"/>
              </a:ext>
            </a:extLst>
          </p:cNvPr>
          <p:cNvPicPr>
            <a:picLocks noChangeAspect="1"/>
          </p:cNvPicPr>
          <p:nvPr/>
        </p:nvPicPr>
        <p:blipFill>
          <a:blip r:embed="rId2"/>
          <a:stretch>
            <a:fillRect/>
          </a:stretch>
        </p:blipFill>
        <p:spPr>
          <a:xfrm>
            <a:off x="8559801" y="229884"/>
            <a:ext cx="660400" cy="647883"/>
          </a:xfrm>
          <a:prstGeom prst="rect">
            <a:avLst/>
          </a:prstGeom>
        </p:spPr>
      </p:pic>
    </p:spTree>
    <p:extLst>
      <p:ext uri="{BB962C8B-B14F-4D97-AF65-F5344CB8AC3E}">
        <p14:creationId xmlns:p14="http://schemas.microsoft.com/office/powerpoint/2010/main" val="2824141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40276B-673A-F94E-A71C-A5B21F4A8E40}"/>
              </a:ext>
            </a:extLst>
          </p:cNvPr>
          <p:cNvSpPr/>
          <p:nvPr/>
        </p:nvSpPr>
        <p:spPr>
          <a:xfrm>
            <a:off x="201612" y="1371600"/>
            <a:ext cx="9602788" cy="5447645"/>
          </a:xfrm>
          <a:prstGeom prst="rect">
            <a:avLst/>
          </a:prstGeom>
          <a:ln>
            <a:solidFill>
              <a:schemeClr val="tx1"/>
            </a:solidFill>
          </a:ln>
        </p:spPr>
        <p:txBody>
          <a:bodyPr wrap="square">
            <a:spAutoFit/>
          </a:bodyPr>
          <a:lstStyle/>
          <a:p>
            <a:r>
              <a:rPr lang="en-US" sz="1200" dirty="0">
                <a:solidFill>
                  <a:srgbClr val="A9000A"/>
                </a:solidFill>
                <a:latin typeface="National2"/>
              </a:rPr>
              <a:t>Elmhurst elementary School							Education</a:t>
            </a:r>
          </a:p>
          <a:p>
            <a:r>
              <a:rPr lang="en-US" sz="1200" dirty="0">
                <a:solidFill>
                  <a:srgbClr val="A9000A"/>
                </a:solidFill>
                <a:latin typeface="National2"/>
              </a:rPr>
              <a:t>We would love to replace the playgrounds on campus. They're old and don't fully meet the requirements of the students with special needs. We were about to fund raise for it, but then everything was shut down for the pandemic.</a:t>
            </a:r>
          </a:p>
          <a:p>
            <a:r>
              <a:rPr lang="en-US" sz="1200" dirty="0">
                <a:solidFill>
                  <a:srgbClr val="A9000A"/>
                </a:solidFill>
                <a:latin typeface="National2"/>
              </a:rPr>
              <a:t>3/8/2021 1:10 PM</a:t>
            </a:r>
          </a:p>
          <a:p>
            <a:endParaRPr lang="en-US" sz="1200" dirty="0">
              <a:solidFill>
                <a:srgbClr val="6B787F"/>
              </a:solidFill>
              <a:latin typeface="National2"/>
            </a:endParaRPr>
          </a:p>
          <a:p>
            <a:r>
              <a:rPr lang="en-US" sz="1200" dirty="0">
                <a:solidFill>
                  <a:srgbClr val="A9000A"/>
                </a:solidFill>
                <a:latin typeface="National2"/>
              </a:rPr>
              <a:t>Ventura College Foundation							Education</a:t>
            </a:r>
          </a:p>
          <a:p>
            <a:r>
              <a:rPr lang="en-US" sz="1200" dirty="0">
                <a:solidFill>
                  <a:srgbClr val="A9000A"/>
                </a:solidFill>
                <a:latin typeface="National2"/>
              </a:rPr>
              <a:t>The Ventura College Foundation understands that the cost of textbooks is often the greatest cost encountered by a student at Ventura College. In fact, the cost of textbooks often surpasses the cost of tuition and the pace at which the cost of textbooks is rising is extremely problematic. According to the College Board, the average American student spends approximately $1,200 per year on textbooks. Further, a study conducted by the United States Bureau of Labor Statistics reports that textbook prices rose a staggering 1,041% between 1997 and 2015. As a result, many Ventura College students – particularly low-income and disadvantaged students – do not purchase textbooks and would have no access to textbooks if not for the Textbook Lending Library. A study conducted by the College Board in 2017 found that approximately 85% of community college students delay the purchase of textbooks and, of those 85%, 90% cite the high price of textbooks as the reason for this delay and 50% report that their grades were negatively impacted by the delay in the purchase of textbooks. While the foundation’s Textbook Lending Library has been instrumental in addressing this problem, the Ventura College Foundation is in the early stages of developing a “free and open educational resources” program that can have a long-term, sustainable, and impactful solution to this ongoing problem.</a:t>
            </a:r>
          </a:p>
          <a:p>
            <a:r>
              <a:rPr lang="en-US" sz="1200" dirty="0">
                <a:solidFill>
                  <a:srgbClr val="6B787F"/>
                </a:solidFill>
                <a:latin typeface="National2"/>
              </a:rPr>
              <a:t>3/5/2021 5:31 Pam</a:t>
            </a:r>
          </a:p>
          <a:p>
            <a:endParaRPr lang="en-US" sz="1200" dirty="0">
              <a:solidFill>
                <a:srgbClr val="6B787F"/>
              </a:solidFill>
              <a:latin typeface="National2"/>
            </a:endParaRPr>
          </a:p>
          <a:p>
            <a:r>
              <a:rPr lang="en-US" sz="1200" dirty="0">
                <a:latin typeface="National2"/>
              </a:rPr>
              <a:t>Ventura Unified Education Association						Education</a:t>
            </a:r>
          </a:p>
          <a:p>
            <a:pPr fontAlgn="t"/>
            <a:r>
              <a:rPr lang="en-US" sz="1200" dirty="0">
                <a:latin typeface="National2"/>
              </a:rPr>
              <a:t>we'd like to help figure out childcare for working parents</a:t>
            </a:r>
          </a:p>
          <a:p>
            <a:r>
              <a:rPr lang="en-US" sz="1200" dirty="0">
                <a:latin typeface="National2"/>
              </a:rPr>
              <a:t>3/4/2021 1:18 PM</a:t>
            </a:r>
          </a:p>
          <a:p>
            <a:r>
              <a:rPr lang="en-US" sz="1200" dirty="0">
                <a:solidFill>
                  <a:srgbClr val="333E48"/>
                </a:solidFill>
                <a:latin typeface="National2"/>
              </a:rPr>
              <a:t>    </a:t>
            </a:r>
          </a:p>
          <a:p>
            <a:r>
              <a:rPr lang="en-US" sz="1200" dirty="0">
                <a:solidFill>
                  <a:srgbClr val="333E48"/>
                </a:solidFill>
                <a:latin typeface="National2"/>
              </a:rPr>
              <a:t>Heart of an Angel							No Response</a:t>
            </a:r>
          </a:p>
          <a:p>
            <a:r>
              <a:rPr lang="en-US" sz="1200" dirty="0">
                <a:solidFill>
                  <a:srgbClr val="333E48"/>
                </a:solidFill>
                <a:latin typeface="National2"/>
              </a:rPr>
              <a:t>No </a:t>
            </a:r>
            <a:r>
              <a:rPr lang="en-US" sz="1200" dirty="0" err="1">
                <a:solidFill>
                  <a:srgbClr val="333E48"/>
                </a:solidFill>
                <a:latin typeface="National2"/>
              </a:rPr>
              <a:t>Reponse</a:t>
            </a:r>
            <a:endParaRPr lang="en-US" sz="1200" dirty="0">
              <a:solidFill>
                <a:srgbClr val="333E48"/>
              </a:solidFill>
              <a:latin typeface="National2"/>
            </a:endParaRPr>
          </a:p>
          <a:p>
            <a:endParaRPr lang="en-US" sz="1200" dirty="0">
              <a:solidFill>
                <a:srgbClr val="333E48"/>
              </a:solidFill>
              <a:latin typeface="National2"/>
            </a:endParaRPr>
          </a:p>
          <a:p>
            <a:r>
              <a:rPr lang="en-US" sz="1200" dirty="0">
                <a:solidFill>
                  <a:srgbClr val="333E48"/>
                </a:solidFill>
                <a:latin typeface="National2"/>
              </a:rPr>
              <a:t>Ventura Botanical Gardens							Environment and Animals</a:t>
            </a:r>
          </a:p>
          <a:p>
            <a:r>
              <a:rPr lang="en-US" sz="1200" dirty="0">
                <a:solidFill>
                  <a:srgbClr val="333E48"/>
                </a:solidFill>
                <a:latin typeface="National2"/>
              </a:rPr>
              <a:t>When schools open, educational programs.</a:t>
            </a:r>
          </a:p>
          <a:p>
            <a:r>
              <a:rPr lang="en-US" sz="1200" dirty="0">
                <a:solidFill>
                  <a:srgbClr val="6B787F"/>
                </a:solidFill>
                <a:latin typeface="National2"/>
              </a:rPr>
              <a:t>3/1/2021 10:34 AM</a:t>
            </a:r>
            <a:endParaRPr lang="en-US" sz="1200" dirty="0">
              <a:solidFill>
                <a:srgbClr val="333E48"/>
              </a:solidFill>
              <a:latin typeface="National2"/>
            </a:endParaRPr>
          </a:p>
          <a:p>
            <a:r>
              <a:rPr lang="en-US" sz="1200" dirty="0">
                <a:solidFill>
                  <a:srgbClr val="333E48"/>
                </a:solidFill>
                <a:latin typeface="National2"/>
              </a:rPr>
              <a:t>    </a:t>
            </a:r>
          </a:p>
        </p:txBody>
      </p:sp>
      <p:sp>
        <p:nvSpPr>
          <p:cNvPr id="4" name="TextBox 3">
            <a:extLst>
              <a:ext uri="{FF2B5EF4-FFF2-40B4-BE49-F238E27FC236}">
                <a16:creationId xmlns:a16="http://schemas.microsoft.com/office/drawing/2014/main" id="{7B9357DD-3961-764B-9537-2916076487F8}"/>
              </a:ext>
            </a:extLst>
          </p:cNvPr>
          <p:cNvSpPr txBox="1"/>
          <p:nvPr/>
        </p:nvSpPr>
        <p:spPr>
          <a:xfrm>
            <a:off x="1511300" y="457200"/>
            <a:ext cx="6130974" cy="369332"/>
          </a:xfrm>
          <a:prstGeom prst="rect">
            <a:avLst/>
          </a:prstGeom>
          <a:noFill/>
          <a:ln>
            <a:solidFill>
              <a:schemeClr val="tx1"/>
            </a:solidFill>
          </a:ln>
        </p:spPr>
        <p:txBody>
          <a:bodyPr wrap="none" rtlCol="0">
            <a:spAutoFit/>
          </a:bodyPr>
          <a:lstStyle/>
          <a:p>
            <a:r>
              <a:rPr lang="en-US" dirty="0"/>
              <a:t>Do you have any new projects that you think will be successful?</a:t>
            </a:r>
          </a:p>
        </p:txBody>
      </p:sp>
      <p:pic>
        <p:nvPicPr>
          <p:cNvPr id="5" name="Content Placeholder 3">
            <a:extLst>
              <a:ext uri="{FF2B5EF4-FFF2-40B4-BE49-F238E27FC236}">
                <a16:creationId xmlns:a16="http://schemas.microsoft.com/office/drawing/2014/main" id="{EA27AE50-80B5-A34C-9398-5A0FC6A95B64}"/>
              </a:ext>
            </a:extLst>
          </p:cNvPr>
          <p:cNvPicPr>
            <a:picLocks noChangeAspect="1"/>
          </p:cNvPicPr>
          <p:nvPr/>
        </p:nvPicPr>
        <p:blipFill>
          <a:blip r:embed="rId2"/>
          <a:stretch>
            <a:fillRect/>
          </a:stretch>
        </p:blipFill>
        <p:spPr>
          <a:xfrm>
            <a:off x="8559801" y="229884"/>
            <a:ext cx="660400" cy="647883"/>
          </a:xfrm>
          <a:prstGeom prst="rect">
            <a:avLst/>
          </a:prstGeom>
        </p:spPr>
      </p:pic>
    </p:spTree>
    <p:extLst>
      <p:ext uri="{BB962C8B-B14F-4D97-AF65-F5344CB8AC3E}">
        <p14:creationId xmlns:p14="http://schemas.microsoft.com/office/powerpoint/2010/main" val="3427541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793C0B-A311-D54B-B59F-A3DE790B1D09}"/>
              </a:ext>
            </a:extLst>
          </p:cNvPr>
          <p:cNvSpPr/>
          <p:nvPr/>
        </p:nvSpPr>
        <p:spPr>
          <a:xfrm>
            <a:off x="201612" y="368300"/>
            <a:ext cx="9602788" cy="7294305"/>
          </a:xfrm>
          <a:prstGeom prst="rect">
            <a:avLst/>
          </a:prstGeom>
          <a:ln>
            <a:solidFill>
              <a:schemeClr val="tx1"/>
            </a:solidFill>
          </a:ln>
        </p:spPr>
        <p:txBody>
          <a:bodyPr wrap="square">
            <a:spAutoFit/>
          </a:bodyPr>
          <a:lstStyle/>
          <a:p>
            <a:r>
              <a:rPr lang="en-US" sz="1200" dirty="0">
                <a:solidFill>
                  <a:srgbClr val="A9000A"/>
                </a:solidFill>
                <a:latin typeface="National2"/>
              </a:rPr>
              <a:t>Step Up Ventura 							Human Services</a:t>
            </a:r>
          </a:p>
          <a:p>
            <a:r>
              <a:rPr lang="en-US" sz="1200" dirty="0">
                <a:solidFill>
                  <a:srgbClr val="A9000A"/>
                </a:solidFill>
                <a:latin typeface="National2"/>
              </a:rPr>
              <a:t>A 2x's/wk. one-on-one literacy and basic math skills program for each disadvantaged preschool child at two preschool sites. Outdoor group activities program at two preschool sites 3x's/wk. for physical and social development of disadvantaged children.</a:t>
            </a:r>
          </a:p>
          <a:p>
            <a:r>
              <a:rPr lang="en-US" sz="1200" dirty="0">
                <a:solidFill>
                  <a:srgbClr val="A9000A"/>
                </a:solidFill>
                <a:latin typeface="National2"/>
              </a:rPr>
              <a:t>2/26/2021 11:43 AM</a:t>
            </a:r>
          </a:p>
          <a:p>
            <a:r>
              <a:rPr lang="en-US" sz="1200" dirty="0">
                <a:solidFill>
                  <a:srgbClr val="333E48"/>
                </a:solidFill>
                <a:latin typeface="National2"/>
              </a:rPr>
              <a:t>    </a:t>
            </a:r>
          </a:p>
          <a:p>
            <a:r>
              <a:rPr lang="en-US" sz="1200" dirty="0">
                <a:solidFill>
                  <a:srgbClr val="333E48"/>
                </a:solidFill>
                <a:latin typeface="National2"/>
              </a:rPr>
              <a:t>Turning Point Foundation</a:t>
            </a:r>
          </a:p>
          <a:p>
            <a:r>
              <a:rPr lang="en-US" sz="1200" dirty="0">
                <a:solidFill>
                  <a:srgbClr val="333E48"/>
                </a:solidFill>
                <a:latin typeface="National2"/>
              </a:rPr>
              <a:t>We are in the process of developing more housing for people permanently disabled by their mental health, including seniors. Did you know that only 60% of psychiatrists accept Medicare?</a:t>
            </a:r>
          </a:p>
          <a:p>
            <a:r>
              <a:rPr lang="en-US" sz="1200" dirty="0">
                <a:solidFill>
                  <a:srgbClr val="6B787F"/>
                </a:solidFill>
                <a:latin typeface="National2"/>
              </a:rPr>
              <a:t>2/22/2021 1:45 PM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 Performance theater for young artists						Arts, Culture and Humanities</a:t>
            </a:r>
          </a:p>
          <a:p>
            <a:pPr fontAlgn="t"/>
            <a:r>
              <a:rPr lang="en-US" sz="1200" dirty="0">
                <a:solidFill>
                  <a:srgbClr val="333E48"/>
                </a:solidFill>
                <a:latin typeface="National2"/>
              </a:rPr>
              <a:t>We have several new projects in the works. A new original play has been written by PTYA and production is in the works for Spring of 2021. The play is called "The Cleopatra Emerald Caper" and was written so it could be successfully rehearsed and performed online. We are also planning a new in-person production for the fall/winter 2021 (depending on COVID status) of "The Little Mermaid". The Little Mermaid is a very popular musical show and has been very successful for PTYA in the past.</a:t>
            </a:r>
          </a:p>
          <a:p>
            <a:r>
              <a:rPr lang="en-US" sz="1200" dirty="0">
                <a:solidFill>
                  <a:srgbClr val="6B787F"/>
                </a:solidFill>
                <a:latin typeface="National2"/>
              </a:rPr>
              <a:t>2/19/2021 2:20 PM</a:t>
            </a:r>
            <a:endParaRPr lang="en-US" sz="1200" dirty="0">
              <a:solidFill>
                <a:srgbClr val="007FAA"/>
              </a:solidFill>
              <a:latin typeface="National2"/>
            </a:endParaRPr>
          </a:p>
          <a:p>
            <a:endParaRPr lang="en-US" sz="1200" dirty="0">
              <a:solidFill>
                <a:srgbClr val="007FAA"/>
              </a:solidFill>
              <a:latin typeface="National2"/>
            </a:endParaRPr>
          </a:p>
          <a:p>
            <a:r>
              <a:rPr lang="en-US" sz="1200" dirty="0">
                <a:solidFill>
                  <a:srgbClr val="A9000A"/>
                </a:solidFill>
                <a:latin typeface="National2"/>
              </a:rPr>
              <a:t>Westside Community Council							Environment and Animals</a:t>
            </a:r>
          </a:p>
          <a:p>
            <a:r>
              <a:rPr lang="en-US" sz="1200" dirty="0">
                <a:solidFill>
                  <a:srgbClr val="A9000A"/>
                </a:solidFill>
                <a:latin typeface="National2"/>
              </a:rPr>
              <a:t>We certainly would like to provide 10 Chromebook computers with </a:t>
            </a:r>
            <a:r>
              <a:rPr lang="en-US" sz="1200" dirty="0" err="1">
                <a:solidFill>
                  <a:srgbClr val="A9000A"/>
                </a:solidFill>
                <a:latin typeface="National2"/>
              </a:rPr>
              <a:t>wifi</a:t>
            </a:r>
            <a:r>
              <a:rPr lang="en-US" sz="1200" dirty="0">
                <a:solidFill>
                  <a:srgbClr val="A9000A"/>
                </a:solidFill>
                <a:latin typeface="National2"/>
              </a:rPr>
              <a:t> hot spot &amp; internet service to the Avenue library (like those in Ojai and at Hill Road) so community members could borrow them to attend community and city meetings. These would cost $5000. ($500 each) and $30/month for the library internet service. This is a small way to help bridge the digital divide.</a:t>
            </a:r>
          </a:p>
          <a:p>
            <a:r>
              <a:rPr lang="en-US" sz="1200" dirty="0">
                <a:solidFill>
                  <a:srgbClr val="A9000A"/>
                </a:solidFill>
                <a:latin typeface="National2"/>
              </a:rPr>
              <a:t>2/18/2021 7:20 PM</a:t>
            </a:r>
          </a:p>
          <a:p>
            <a:r>
              <a:rPr lang="en-US" sz="1200" dirty="0">
                <a:solidFill>
                  <a:srgbClr val="333E48"/>
                </a:solidFill>
                <a:latin typeface="National2"/>
              </a:rPr>
              <a:t>    </a:t>
            </a:r>
          </a:p>
          <a:p>
            <a:r>
              <a:rPr lang="en-US" sz="1200" dirty="0">
                <a:solidFill>
                  <a:srgbClr val="333E48"/>
                </a:solidFill>
                <a:latin typeface="National2"/>
              </a:rPr>
              <a:t>Focus on the Masters							Arts, Culture and Humanities</a:t>
            </a:r>
          </a:p>
          <a:p>
            <a:pPr fontAlgn="t"/>
            <a:r>
              <a:rPr lang="en-US" sz="1200" dirty="0">
                <a:solidFill>
                  <a:srgbClr val="333E48"/>
                </a:solidFill>
                <a:latin typeface="National2"/>
              </a:rPr>
              <a:t>We would love assistance in transcribing and editing our oral histories so that we can make them available to the public. Thank you so much for your interest in Focus on the Masters. Keep up the great work! Donna </a:t>
            </a:r>
            <a:r>
              <a:rPr lang="en-US" sz="1200" dirty="0" err="1">
                <a:solidFill>
                  <a:srgbClr val="333E48"/>
                </a:solidFill>
                <a:latin typeface="National2"/>
              </a:rPr>
              <a:t>Granata</a:t>
            </a:r>
            <a:r>
              <a:rPr lang="en-US" sz="1200" dirty="0">
                <a:solidFill>
                  <a:srgbClr val="333E48"/>
                </a:solidFill>
                <a:latin typeface="National2"/>
              </a:rPr>
              <a:t> Rotary International Alum GSE 2000 Sub-Sahara Africa District 5140</a:t>
            </a:r>
          </a:p>
          <a:p>
            <a:r>
              <a:rPr lang="en-US" sz="1200" dirty="0">
                <a:solidFill>
                  <a:srgbClr val="6B787F"/>
                </a:solidFill>
                <a:latin typeface="National2"/>
              </a:rPr>
              <a:t>2/18/2021 3:18 PM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Canine Adoption &amp; Rescue							Environment and Animals</a:t>
            </a:r>
          </a:p>
          <a:p>
            <a:pPr fontAlgn="t"/>
            <a:r>
              <a:rPr lang="en-US" sz="1200" dirty="0">
                <a:solidFill>
                  <a:srgbClr val="333E48"/>
                </a:solidFill>
                <a:latin typeface="National2"/>
              </a:rPr>
              <a:t>Kennel improvement projects that are in need of funds to implement or are close to getting enough funds raised to implement. Some being installing dog house heaters in the sleeping area of each kennel. Continue to install clear, weather-proof tarps along the kennels and on the roofs to keep warm air in and cool air out. Installing LED lights in all of the kennels, for the safety of the dogs and the kennel staff.</a:t>
            </a:r>
          </a:p>
          <a:p>
            <a:r>
              <a:rPr lang="en-US" sz="1200" dirty="0">
                <a:solidFill>
                  <a:srgbClr val="6B787F"/>
                </a:solidFill>
                <a:latin typeface="National2"/>
              </a:rPr>
              <a:t>2/18/2021 2:25 PM</a:t>
            </a:r>
          </a:p>
          <a:p>
            <a:r>
              <a:rPr lang="en-US" sz="1200" dirty="0">
                <a:solidFill>
                  <a:srgbClr val="333E48"/>
                </a:solidFill>
                <a:latin typeface="National2"/>
              </a:rPr>
              <a:t>    </a:t>
            </a:r>
          </a:p>
          <a:p>
            <a:pPr fontAlgn="t"/>
            <a:r>
              <a:rPr lang="en-US" sz="1200" dirty="0">
                <a:solidFill>
                  <a:srgbClr val="333E48"/>
                </a:solidFill>
                <a:latin typeface="National2"/>
              </a:rPr>
              <a:t>Ribbons of Life Breast Cancer Foundations						Education</a:t>
            </a:r>
          </a:p>
          <a:p>
            <a:pPr fontAlgn="t"/>
            <a:r>
              <a:rPr lang="en-US" sz="1200" dirty="0">
                <a:solidFill>
                  <a:srgbClr val="333E48"/>
                </a:solidFill>
                <a:latin typeface="National2"/>
              </a:rPr>
              <a:t>We have grown and continue to be successful. Because we are an all-volunteer non-profit, we need others within our community to find new ways to raise funds for us.</a:t>
            </a:r>
          </a:p>
          <a:p>
            <a:r>
              <a:rPr lang="en-US" sz="1200" dirty="0">
                <a:solidFill>
                  <a:srgbClr val="6B787F"/>
                </a:solidFill>
                <a:latin typeface="National2"/>
              </a:rPr>
              <a:t>2/18/2021 1:28 PM</a:t>
            </a:r>
            <a:endParaRPr lang="en-US" sz="1200" dirty="0">
              <a:solidFill>
                <a:srgbClr val="333E48"/>
              </a:solidFill>
              <a:latin typeface="National2"/>
            </a:endParaRPr>
          </a:p>
        </p:txBody>
      </p:sp>
      <p:sp>
        <p:nvSpPr>
          <p:cNvPr id="3" name="TextBox 2">
            <a:extLst>
              <a:ext uri="{FF2B5EF4-FFF2-40B4-BE49-F238E27FC236}">
                <a16:creationId xmlns:a16="http://schemas.microsoft.com/office/drawing/2014/main" id="{9386D6D5-AEAD-174D-A3CE-C599372A657D}"/>
              </a:ext>
            </a:extLst>
          </p:cNvPr>
          <p:cNvSpPr txBox="1"/>
          <p:nvPr/>
        </p:nvSpPr>
        <p:spPr>
          <a:xfrm>
            <a:off x="1409700" y="165100"/>
            <a:ext cx="6130974" cy="369332"/>
          </a:xfrm>
          <a:prstGeom prst="rect">
            <a:avLst/>
          </a:prstGeom>
          <a:solidFill>
            <a:schemeClr val="bg1"/>
          </a:solidFill>
          <a:ln>
            <a:solidFill>
              <a:schemeClr val="tx1"/>
            </a:solidFill>
          </a:ln>
        </p:spPr>
        <p:txBody>
          <a:bodyPr wrap="none" rtlCol="0">
            <a:spAutoFit/>
          </a:bodyPr>
          <a:lstStyle/>
          <a:p>
            <a:r>
              <a:rPr lang="en-US" dirty="0"/>
              <a:t>Do you have any new projects that you think will be successful?</a:t>
            </a:r>
          </a:p>
        </p:txBody>
      </p:sp>
      <p:pic>
        <p:nvPicPr>
          <p:cNvPr id="4" name="Content Placeholder 3">
            <a:extLst>
              <a:ext uri="{FF2B5EF4-FFF2-40B4-BE49-F238E27FC236}">
                <a16:creationId xmlns:a16="http://schemas.microsoft.com/office/drawing/2014/main" id="{464D475A-0F1E-E346-9487-17D030D05DC6}"/>
              </a:ext>
            </a:extLst>
          </p:cNvPr>
          <p:cNvPicPr>
            <a:picLocks noChangeAspect="1"/>
          </p:cNvPicPr>
          <p:nvPr/>
        </p:nvPicPr>
        <p:blipFill>
          <a:blip r:embed="rId2"/>
          <a:stretch>
            <a:fillRect/>
          </a:stretch>
        </p:blipFill>
        <p:spPr>
          <a:xfrm>
            <a:off x="8864601" y="139700"/>
            <a:ext cx="660400" cy="647883"/>
          </a:xfrm>
          <a:prstGeom prst="rect">
            <a:avLst/>
          </a:prstGeom>
        </p:spPr>
      </p:pic>
    </p:spTree>
    <p:extLst>
      <p:ext uri="{BB962C8B-B14F-4D97-AF65-F5344CB8AC3E}">
        <p14:creationId xmlns:p14="http://schemas.microsoft.com/office/powerpoint/2010/main" val="2720311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7CFDB-E9B6-0B4F-81E9-9BEE3BA33555}"/>
              </a:ext>
            </a:extLst>
          </p:cNvPr>
          <p:cNvSpPr/>
          <p:nvPr/>
        </p:nvSpPr>
        <p:spPr>
          <a:xfrm>
            <a:off x="201612" y="711200"/>
            <a:ext cx="9602788" cy="6924973"/>
          </a:xfrm>
          <a:prstGeom prst="rect">
            <a:avLst/>
          </a:prstGeom>
          <a:ln>
            <a:solidFill>
              <a:schemeClr val="tx1"/>
            </a:solidFill>
          </a:ln>
        </p:spPr>
        <p:txBody>
          <a:bodyPr wrap="square">
            <a:spAutoFit/>
          </a:bodyPr>
          <a:lstStyle/>
          <a:p>
            <a:pPr fontAlgn="t"/>
            <a:r>
              <a:rPr lang="en-US" sz="1200" dirty="0">
                <a:solidFill>
                  <a:srgbClr val="A9000A"/>
                </a:solidFill>
                <a:latin typeface="National2"/>
              </a:rPr>
              <a:t>Boys &amp; Girls Club of Ventura							Human Services</a:t>
            </a:r>
          </a:p>
          <a:p>
            <a:pPr fontAlgn="t"/>
            <a:r>
              <a:rPr lang="en-US" sz="1200" dirty="0">
                <a:solidFill>
                  <a:srgbClr val="A9000A"/>
                </a:solidFill>
                <a:latin typeface="National2"/>
              </a:rPr>
              <a:t>Our Innovations Center that will be established at our club site on Olive Street and possibly another on Johnson Drive. This will not only allow for additional STEM programming, but true career exploration, job shadowing and mentorship.</a:t>
            </a:r>
          </a:p>
          <a:p>
            <a:r>
              <a:rPr lang="en-US" sz="1200" dirty="0">
                <a:solidFill>
                  <a:srgbClr val="A9000A"/>
                </a:solidFill>
                <a:latin typeface="National2"/>
              </a:rPr>
              <a:t>2/18/2021 11:41 AM</a:t>
            </a:r>
          </a:p>
          <a:p>
            <a:endParaRPr lang="en-US" sz="1200" dirty="0">
              <a:solidFill>
                <a:srgbClr val="007FAA"/>
              </a:solidFill>
              <a:latin typeface="National2"/>
            </a:endParaRPr>
          </a:p>
          <a:p>
            <a:r>
              <a:rPr lang="en-US" sz="1200" dirty="0">
                <a:solidFill>
                  <a:srgbClr val="333E48"/>
                </a:solidFill>
                <a:latin typeface="National2"/>
              </a:rPr>
              <a:t>Balboa Middle School Music Boosters						Arts, Culture and Humanities</a:t>
            </a:r>
          </a:p>
          <a:p>
            <a:r>
              <a:rPr lang="en-US" sz="1200" dirty="0">
                <a:solidFill>
                  <a:srgbClr val="333E48"/>
                </a:solidFill>
                <a:latin typeface="National2"/>
              </a:rPr>
              <a:t>The coaching isn't really new, but taking the after school lessons that used to be provided and translating it to an online format. Also increasing the amount of lessons since the kids aren't at school to get an instruction time.</a:t>
            </a:r>
          </a:p>
          <a:p>
            <a:r>
              <a:rPr lang="en-US" sz="1200" dirty="0">
                <a:solidFill>
                  <a:srgbClr val="6B787F"/>
                </a:solidFill>
                <a:latin typeface="National2"/>
              </a:rPr>
              <a:t>2/18/2021 9:32 AM</a:t>
            </a:r>
            <a:endParaRPr lang="en-US" sz="1200" dirty="0">
              <a:solidFill>
                <a:srgbClr val="007FAA"/>
              </a:solidFill>
              <a:latin typeface="National2"/>
            </a:endParaRPr>
          </a:p>
          <a:p>
            <a:endParaRPr lang="en-US" sz="1200" dirty="0">
              <a:solidFill>
                <a:srgbClr val="333E48"/>
              </a:solidFill>
              <a:latin typeface="National2"/>
            </a:endParaRPr>
          </a:p>
          <a:p>
            <a:r>
              <a:rPr lang="en-US" sz="1200" dirty="0">
                <a:solidFill>
                  <a:srgbClr val="333E48"/>
                </a:solidFill>
                <a:latin typeface="National2"/>
              </a:rPr>
              <a:t>Channel Islands YMCA							Human Services</a:t>
            </a:r>
          </a:p>
          <a:p>
            <a:r>
              <a:rPr lang="en-US" sz="1200" dirty="0">
                <a:solidFill>
                  <a:srgbClr val="333E48"/>
                </a:solidFill>
                <a:latin typeface="National2"/>
              </a:rPr>
              <a:t>We would love to start a summer / school year gap learning program for youth to help them with tutoring and homework especially seeing the disparity with children now due to distance learning.</a:t>
            </a:r>
          </a:p>
          <a:p>
            <a:r>
              <a:rPr lang="en-US" sz="1200" dirty="0">
                <a:solidFill>
                  <a:srgbClr val="6B787F"/>
                </a:solidFill>
                <a:latin typeface="National2"/>
              </a:rPr>
              <a:t>2/18/2021 8:23 AM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Society of St. Vincent De Paul							Human Services</a:t>
            </a:r>
          </a:p>
          <a:p>
            <a:pPr fontAlgn="t"/>
            <a:r>
              <a:rPr lang="en-US" sz="1200" dirty="0">
                <a:solidFill>
                  <a:srgbClr val="333E48"/>
                </a:solidFill>
                <a:latin typeface="National2"/>
              </a:rPr>
              <a:t>We are waiting until after the Pandemic is over and then we will bring ideas to the table to discuss with members.</a:t>
            </a:r>
          </a:p>
          <a:p>
            <a:r>
              <a:rPr lang="en-US" sz="1200" dirty="0">
                <a:solidFill>
                  <a:srgbClr val="6B787F"/>
                </a:solidFill>
                <a:latin typeface="National2"/>
              </a:rPr>
              <a:t>2/17/2021 1:10 PM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City Center Transitional Living Inc.						Human Services </a:t>
            </a:r>
          </a:p>
          <a:p>
            <a:pPr fontAlgn="t"/>
            <a:r>
              <a:rPr lang="en-US" sz="1200" dirty="0">
                <a:solidFill>
                  <a:srgbClr val="333E48"/>
                </a:solidFill>
                <a:latin typeface="National2"/>
              </a:rPr>
              <a:t>Yes, the one just mentioned.</a:t>
            </a:r>
          </a:p>
          <a:p>
            <a:r>
              <a:rPr lang="en-US" sz="1200" dirty="0">
                <a:solidFill>
                  <a:srgbClr val="6B787F"/>
                </a:solidFill>
                <a:latin typeface="National2"/>
              </a:rPr>
              <a:t>2/12/2021 5:57 AM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Westside Community Development Corp						Public Societal Benefit</a:t>
            </a:r>
          </a:p>
          <a:p>
            <a:pPr fontAlgn="t"/>
            <a:r>
              <a:rPr lang="en-US" sz="1200" dirty="0">
                <a:solidFill>
                  <a:srgbClr val="333E48"/>
                </a:solidFill>
                <a:latin typeface="National2"/>
              </a:rPr>
              <a:t>Yes, the Pop-up Makerspace workforce development program that we are embarking on has a lot of potential in addressing major needs in the community. Participants will be trained in a skill so that they are employable; they will be taught entrepreneurship skills and possibly come out with a business plan, and lastly they will be taught "life skills" all through a free 10 week training program.</a:t>
            </a:r>
          </a:p>
          <a:p>
            <a:r>
              <a:rPr lang="en-US" sz="1200" dirty="0">
                <a:solidFill>
                  <a:srgbClr val="6B787F"/>
                </a:solidFill>
                <a:latin typeface="National2"/>
              </a:rPr>
              <a:t>2/11/2021 2:17 PM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Caregivers, Volunteers Assisting the Elderly						Human Services</a:t>
            </a:r>
          </a:p>
          <a:p>
            <a:pPr fontAlgn="t"/>
            <a:r>
              <a:rPr lang="en-US" sz="1200" dirty="0">
                <a:solidFill>
                  <a:srgbClr val="333E48"/>
                </a:solidFill>
                <a:latin typeface="National2"/>
              </a:rPr>
              <a:t>Yes, outlined above and more than eager to meet with you to discuss in greater detail.</a:t>
            </a:r>
          </a:p>
          <a:p>
            <a:r>
              <a:rPr lang="en-US" sz="1200" dirty="0">
                <a:solidFill>
                  <a:srgbClr val="6B787F"/>
                </a:solidFill>
                <a:latin typeface="National2"/>
              </a:rPr>
              <a:t>2/11/2021 6:20 AM</a:t>
            </a:r>
            <a:endParaRPr lang="en-US" sz="1200" dirty="0">
              <a:solidFill>
                <a:srgbClr val="333E48"/>
              </a:solidFill>
              <a:latin typeface="National2"/>
            </a:endParaRPr>
          </a:p>
          <a:p>
            <a:r>
              <a:rPr lang="en-US" sz="1200" dirty="0">
                <a:solidFill>
                  <a:srgbClr val="333E48"/>
                </a:solidFill>
                <a:latin typeface="National2"/>
              </a:rPr>
              <a:t>    </a:t>
            </a:r>
          </a:p>
          <a:p>
            <a:pPr fontAlgn="t"/>
            <a:r>
              <a:rPr lang="en-US" sz="1200" dirty="0">
                <a:solidFill>
                  <a:srgbClr val="333E48"/>
                </a:solidFill>
                <a:latin typeface="National2"/>
              </a:rPr>
              <a:t>Ventura County Leadership Academy						Public Societal Benefit</a:t>
            </a:r>
          </a:p>
          <a:p>
            <a:pPr fontAlgn="t"/>
            <a:r>
              <a:rPr lang="en-US" sz="1200" dirty="0">
                <a:solidFill>
                  <a:srgbClr val="333E48"/>
                </a:solidFill>
                <a:latin typeface="National2"/>
              </a:rPr>
              <a:t>Again, I need funds or I need volunteers to help with outreach. thank you!</a:t>
            </a:r>
          </a:p>
          <a:p>
            <a:r>
              <a:rPr lang="en-US" sz="1200" dirty="0">
                <a:solidFill>
                  <a:srgbClr val="6B787F"/>
                </a:solidFill>
                <a:latin typeface="National2"/>
              </a:rPr>
              <a:t>2/10/2021 5:36 PM</a:t>
            </a:r>
            <a:endParaRPr lang="en-US" sz="1200" dirty="0">
              <a:solidFill>
                <a:srgbClr val="333E48"/>
              </a:solidFill>
              <a:latin typeface="National2"/>
            </a:endParaRPr>
          </a:p>
        </p:txBody>
      </p:sp>
      <p:sp>
        <p:nvSpPr>
          <p:cNvPr id="3" name="TextBox 2">
            <a:extLst>
              <a:ext uri="{FF2B5EF4-FFF2-40B4-BE49-F238E27FC236}">
                <a16:creationId xmlns:a16="http://schemas.microsoft.com/office/drawing/2014/main" id="{CEA20529-467C-A24A-92E9-85BBFA89E9C5}"/>
              </a:ext>
            </a:extLst>
          </p:cNvPr>
          <p:cNvSpPr txBox="1"/>
          <p:nvPr/>
        </p:nvSpPr>
        <p:spPr>
          <a:xfrm>
            <a:off x="1511300" y="248234"/>
            <a:ext cx="6130974" cy="406265"/>
          </a:xfrm>
          <a:prstGeom prst="rect">
            <a:avLst/>
          </a:prstGeom>
          <a:noFill/>
          <a:ln>
            <a:solidFill>
              <a:schemeClr val="tx1"/>
            </a:solidFill>
          </a:ln>
        </p:spPr>
        <p:txBody>
          <a:bodyPr wrap="none" rtlCol="0">
            <a:spAutoFit/>
          </a:bodyPr>
          <a:lstStyle/>
          <a:p>
            <a:r>
              <a:rPr lang="en-US" dirty="0"/>
              <a:t>Do you have any new projects that you think will be successful?</a:t>
            </a:r>
          </a:p>
        </p:txBody>
      </p:sp>
      <p:pic>
        <p:nvPicPr>
          <p:cNvPr id="4" name="Content Placeholder 3">
            <a:extLst>
              <a:ext uri="{FF2B5EF4-FFF2-40B4-BE49-F238E27FC236}">
                <a16:creationId xmlns:a16="http://schemas.microsoft.com/office/drawing/2014/main" id="{5A604BA6-39CA-E346-8D7E-7C51B4315823}"/>
              </a:ext>
            </a:extLst>
          </p:cNvPr>
          <p:cNvPicPr>
            <a:picLocks noChangeAspect="1"/>
          </p:cNvPicPr>
          <p:nvPr/>
        </p:nvPicPr>
        <p:blipFill>
          <a:blip r:embed="rId2"/>
          <a:stretch>
            <a:fillRect/>
          </a:stretch>
        </p:blipFill>
        <p:spPr>
          <a:xfrm>
            <a:off x="8801101" y="128284"/>
            <a:ext cx="660400" cy="647883"/>
          </a:xfrm>
          <a:prstGeom prst="rect">
            <a:avLst/>
          </a:prstGeom>
        </p:spPr>
      </p:pic>
    </p:spTree>
    <p:extLst>
      <p:ext uri="{BB962C8B-B14F-4D97-AF65-F5344CB8AC3E}">
        <p14:creationId xmlns:p14="http://schemas.microsoft.com/office/powerpoint/2010/main" val="2654509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C51841-AD35-5D46-AA0C-5438C0F201D6}"/>
              </a:ext>
            </a:extLst>
          </p:cNvPr>
          <p:cNvSpPr/>
          <p:nvPr/>
        </p:nvSpPr>
        <p:spPr>
          <a:xfrm>
            <a:off x="201612" y="457200"/>
            <a:ext cx="9602788" cy="7186583"/>
          </a:xfrm>
          <a:prstGeom prst="rect">
            <a:avLst/>
          </a:prstGeom>
          <a:ln>
            <a:solidFill>
              <a:schemeClr val="tx1"/>
            </a:solidFill>
          </a:ln>
        </p:spPr>
        <p:txBody>
          <a:bodyPr wrap="square">
            <a:spAutoFit/>
          </a:bodyPr>
          <a:lstStyle/>
          <a:p>
            <a:r>
              <a:rPr lang="en-US" sz="1200" dirty="0">
                <a:solidFill>
                  <a:srgbClr val="333E48"/>
                </a:solidFill>
                <a:latin typeface="National2"/>
              </a:rPr>
              <a:t>Genesis Alumni Association Inc.						Health</a:t>
            </a:r>
          </a:p>
          <a:p>
            <a:r>
              <a:rPr lang="en-US" sz="1200" dirty="0">
                <a:solidFill>
                  <a:srgbClr val="333E48"/>
                </a:solidFill>
                <a:latin typeface="National2"/>
              </a:rPr>
              <a:t>We're soon to have a LGBTQ+ programs and Spanish program. Both will be successful and very much in need for this community!</a:t>
            </a:r>
          </a:p>
          <a:p>
            <a:r>
              <a:rPr lang="en-US" sz="1200" dirty="0">
                <a:solidFill>
                  <a:srgbClr val="6B787F"/>
                </a:solidFill>
                <a:latin typeface="National2"/>
              </a:rPr>
              <a:t>2/10/2021 5:16 PM</a:t>
            </a:r>
          </a:p>
          <a:p>
            <a:endParaRPr lang="en-US" sz="900" dirty="0">
              <a:solidFill>
                <a:srgbClr val="333E48"/>
              </a:solidFill>
              <a:latin typeface="National2"/>
            </a:endParaRPr>
          </a:p>
          <a:p>
            <a:pPr fontAlgn="t"/>
            <a:r>
              <a:rPr lang="en-US" sz="1200" dirty="0">
                <a:solidFill>
                  <a:srgbClr val="A9000A"/>
                </a:solidFill>
                <a:latin typeface="National2"/>
              </a:rPr>
              <a:t>The ARC of Ventura County Inc.						Human Services </a:t>
            </a:r>
          </a:p>
          <a:p>
            <a:pPr fontAlgn="t"/>
            <a:r>
              <a:rPr lang="en-US" sz="1200" dirty="0">
                <a:solidFill>
                  <a:srgbClr val="A9000A"/>
                </a:solidFill>
                <a:latin typeface="National2"/>
              </a:rPr>
              <a:t>The National Alliance of Direct Support Professionals (NADSP) has developed a Learning Management System that is recognized nationally. The cost would be about $8000 per year (about $45 per DSP).</a:t>
            </a:r>
          </a:p>
          <a:p>
            <a:r>
              <a:rPr lang="en-US" sz="1200" dirty="0">
                <a:solidFill>
                  <a:srgbClr val="A9000A"/>
                </a:solidFill>
                <a:latin typeface="National2"/>
              </a:rPr>
              <a:t>2/10/2021 5:13 PM</a:t>
            </a:r>
          </a:p>
          <a:p>
            <a:r>
              <a:rPr lang="en-US" sz="800" dirty="0">
                <a:solidFill>
                  <a:srgbClr val="333E48"/>
                </a:solidFill>
                <a:latin typeface="National2"/>
              </a:rPr>
              <a:t>  </a:t>
            </a:r>
          </a:p>
          <a:p>
            <a:pPr fontAlgn="t"/>
            <a:r>
              <a:rPr lang="en-US" sz="1200" dirty="0">
                <a:solidFill>
                  <a:srgbClr val="333E48"/>
                </a:solidFill>
                <a:latin typeface="National2"/>
              </a:rPr>
              <a:t>Ventura Social Service Task Force Inc.						Human Services</a:t>
            </a:r>
          </a:p>
          <a:p>
            <a:pPr fontAlgn="t"/>
            <a:r>
              <a:rPr lang="en-US" sz="1200" dirty="0">
                <a:solidFill>
                  <a:srgbClr val="333E48"/>
                </a:solidFill>
                <a:latin typeface="National2"/>
              </a:rPr>
              <a:t>Matching volunteers with individual children needing one-on-one instruction time for literacy and math skills development; physical education enrichment program for preschool children during outdoor time</a:t>
            </a:r>
          </a:p>
          <a:p>
            <a:r>
              <a:rPr lang="en-US" sz="1200" dirty="0">
                <a:solidFill>
                  <a:srgbClr val="6B787F"/>
                </a:solidFill>
                <a:latin typeface="National2"/>
              </a:rPr>
              <a:t>2/10/2021 2:20 PM</a:t>
            </a:r>
            <a:endParaRPr lang="en-US" sz="1200" dirty="0">
              <a:solidFill>
                <a:srgbClr val="333E48"/>
              </a:solidFill>
              <a:latin typeface="National2"/>
            </a:endParaRPr>
          </a:p>
          <a:p>
            <a:r>
              <a:rPr lang="en-US" sz="900" dirty="0">
                <a:solidFill>
                  <a:srgbClr val="333E48"/>
                </a:solidFill>
                <a:latin typeface="National2"/>
              </a:rPr>
              <a:t>    </a:t>
            </a:r>
          </a:p>
          <a:p>
            <a:pPr fontAlgn="t"/>
            <a:r>
              <a:rPr lang="en-US" sz="1200" dirty="0">
                <a:solidFill>
                  <a:srgbClr val="333E48"/>
                </a:solidFill>
                <a:latin typeface="National2"/>
              </a:rPr>
              <a:t>Pier Into the Future							Arts, Culture and Humanities</a:t>
            </a:r>
          </a:p>
          <a:p>
            <a:pPr fontAlgn="t"/>
            <a:r>
              <a:rPr lang="en-US" sz="1200" dirty="0">
                <a:solidFill>
                  <a:srgbClr val="333E48"/>
                </a:solidFill>
                <a:latin typeface="National2"/>
              </a:rPr>
              <a:t>We would love to be able to partner with the Downtown Ventura Organization to expand the ambassador program to include the Pier. Currently the staff are not funded to walk on the Pier. WE have met with them, but we do not have the funds to pay the staff to include the Pier. If we had this program it would ensure the Pier was safer and cleaner. The staff could clean up graffiti quickly, remind people not to smoke on Pier, clean up trash on the Pier, etc.</a:t>
            </a:r>
          </a:p>
          <a:p>
            <a:r>
              <a:rPr lang="en-US" sz="1200" dirty="0">
                <a:solidFill>
                  <a:srgbClr val="6B787F"/>
                </a:solidFill>
                <a:latin typeface="National2"/>
              </a:rPr>
              <a:t>2/10/2021 2:04 PM</a:t>
            </a:r>
          </a:p>
          <a:p>
            <a:r>
              <a:rPr lang="en-US" sz="900" dirty="0">
                <a:solidFill>
                  <a:srgbClr val="333E48"/>
                </a:solidFill>
                <a:latin typeface="National2"/>
              </a:rPr>
              <a:t>    </a:t>
            </a:r>
          </a:p>
          <a:p>
            <a:pPr fontAlgn="t"/>
            <a:r>
              <a:rPr lang="en-US" sz="1200" dirty="0">
                <a:solidFill>
                  <a:srgbClr val="333E48"/>
                </a:solidFill>
                <a:latin typeface="National2"/>
              </a:rPr>
              <a:t>Diversity Collective Ventura County						Public Societal Benefit</a:t>
            </a:r>
          </a:p>
          <a:p>
            <a:pPr fontAlgn="t"/>
            <a:r>
              <a:rPr lang="en-US" sz="1200" dirty="0">
                <a:solidFill>
                  <a:srgbClr val="333E48"/>
                </a:solidFill>
                <a:latin typeface="National2"/>
              </a:rPr>
              <a:t>YES! Our LEAD program (Leadership, Empowerment and Development is currently being created and we are currently soliciting for grant funding. This is a 4-step program for youth paired with a mentor and working together on a project to benefit the community.</a:t>
            </a:r>
          </a:p>
          <a:p>
            <a:r>
              <a:rPr lang="en-US" sz="1200" dirty="0">
                <a:solidFill>
                  <a:srgbClr val="6B787F"/>
                </a:solidFill>
                <a:latin typeface="National2"/>
              </a:rPr>
              <a:t>2/10/2021 11:54 AM</a:t>
            </a:r>
            <a:endParaRPr lang="en-US" sz="1200" dirty="0">
              <a:solidFill>
                <a:srgbClr val="333E48"/>
              </a:solidFill>
              <a:latin typeface="National2"/>
            </a:endParaRPr>
          </a:p>
          <a:p>
            <a:r>
              <a:rPr lang="en-US" sz="900" dirty="0">
                <a:solidFill>
                  <a:srgbClr val="333E48"/>
                </a:solidFill>
                <a:latin typeface="National2"/>
              </a:rPr>
              <a:t>    </a:t>
            </a:r>
          </a:p>
          <a:p>
            <a:pPr fontAlgn="t"/>
            <a:r>
              <a:rPr lang="en-US" sz="1200" dirty="0">
                <a:solidFill>
                  <a:srgbClr val="333E48"/>
                </a:solidFill>
                <a:latin typeface="National2"/>
              </a:rPr>
              <a:t>Vision Young Leaders Academy Inc.						Human Services</a:t>
            </a:r>
          </a:p>
          <a:p>
            <a:pPr fontAlgn="t"/>
            <a:r>
              <a:rPr lang="en-US" sz="1200" dirty="0">
                <a:solidFill>
                  <a:srgbClr val="333E48"/>
                </a:solidFill>
                <a:latin typeface="National2"/>
              </a:rPr>
              <a:t>We are working on a summer reading challenge, which we think will be successful. It will be open to anyone wanting to participate regardless of if you are a current member of our organization.</a:t>
            </a:r>
          </a:p>
          <a:p>
            <a:r>
              <a:rPr lang="en-US" sz="1200" dirty="0">
                <a:solidFill>
                  <a:srgbClr val="6B787F"/>
                </a:solidFill>
                <a:latin typeface="National2"/>
              </a:rPr>
              <a:t>2/10/2021 11:24 AM</a:t>
            </a:r>
            <a:endParaRPr lang="en-US" sz="1200" dirty="0">
              <a:solidFill>
                <a:srgbClr val="007FAA"/>
              </a:solidFill>
              <a:latin typeface="National2"/>
            </a:endParaRPr>
          </a:p>
          <a:p>
            <a:endParaRPr lang="en-US" sz="900" dirty="0">
              <a:solidFill>
                <a:srgbClr val="007FAA"/>
              </a:solidFill>
              <a:latin typeface="National2"/>
            </a:endParaRPr>
          </a:p>
          <a:p>
            <a:r>
              <a:rPr lang="en-US" sz="1200" dirty="0">
                <a:solidFill>
                  <a:srgbClr val="A9000A"/>
                </a:solidFill>
                <a:latin typeface="National2"/>
              </a:rPr>
              <a:t>Schools on Wheels Inc.							Education </a:t>
            </a:r>
          </a:p>
          <a:p>
            <a:r>
              <a:rPr lang="en-US" sz="1200" dirty="0">
                <a:solidFill>
                  <a:srgbClr val="A9000A"/>
                </a:solidFill>
                <a:latin typeface="National2"/>
              </a:rPr>
              <a:t>We have a fairly new literacy program, and we need volunteers with literacy or academic background.</a:t>
            </a:r>
          </a:p>
          <a:p>
            <a:r>
              <a:rPr lang="en-US" sz="1200" dirty="0">
                <a:solidFill>
                  <a:srgbClr val="A9000A"/>
                </a:solidFill>
                <a:latin typeface="National2"/>
              </a:rPr>
              <a:t>2/10/2021 11:19 AM</a:t>
            </a:r>
          </a:p>
          <a:p>
            <a:r>
              <a:rPr lang="en-US" sz="900" dirty="0">
                <a:solidFill>
                  <a:srgbClr val="333E48"/>
                </a:solidFill>
                <a:latin typeface="National2"/>
              </a:rPr>
              <a:t>    </a:t>
            </a:r>
          </a:p>
          <a:p>
            <a:pPr fontAlgn="t"/>
            <a:r>
              <a:rPr lang="en-US" sz="1200" dirty="0">
                <a:solidFill>
                  <a:srgbClr val="333E48"/>
                </a:solidFill>
                <a:latin typeface="National2"/>
              </a:rPr>
              <a:t>Ventura county Family Justice Foundation						Human Services </a:t>
            </a:r>
          </a:p>
          <a:p>
            <a:pPr fontAlgn="t"/>
            <a:r>
              <a:rPr lang="en-US" sz="1200" dirty="0">
                <a:solidFill>
                  <a:srgbClr val="333E48"/>
                </a:solidFill>
                <a:latin typeface="National2"/>
              </a:rPr>
              <a:t>Pathways is a new concept in which we build upon </a:t>
            </a:r>
            <a:r>
              <a:rPr lang="en-US" sz="1200" dirty="0" err="1">
                <a:solidFill>
                  <a:srgbClr val="333E48"/>
                </a:solidFill>
                <a:latin typeface="National2"/>
              </a:rPr>
              <a:t>CampHOPE</a:t>
            </a:r>
            <a:r>
              <a:rPr lang="en-US" sz="1200" dirty="0">
                <a:solidFill>
                  <a:srgbClr val="333E48"/>
                </a:solidFill>
                <a:latin typeface="National2"/>
              </a:rPr>
              <a:t> and create monthly year-long STEM based activities for the </a:t>
            </a:r>
            <a:r>
              <a:rPr lang="en-US" sz="1200" dirty="0" err="1">
                <a:solidFill>
                  <a:srgbClr val="333E48"/>
                </a:solidFill>
                <a:latin typeface="National2"/>
              </a:rPr>
              <a:t>CampHOPE</a:t>
            </a:r>
            <a:r>
              <a:rPr lang="en-US" sz="1200" dirty="0">
                <a:solidFill>
                  <a:srgbClr val="333E48"/>
                </a:solidFill>
                <a:latin typeface="National2"/>
              </a:rPr>
              <a:t> kids to keep them connected to positive peer pressure, their camp counselors and ultimately a "college bound" program that would be focused on getting kids excited and hopeful about attending college.</a:t>
            </a:r>
          </a:p>
          <a:p>
            <a:r>
              <a:rPr lang="en-US" sz="1200" dirty="0">
                <a:solidFill>
                  <a:srgbClr val="6B787F"/>
                </a:solidFill>
                <a:latin typeface="National2"/>
              </a:rPr>
              <a:t>2/10/2021 11:07 AM</a:t>
            </a:r>
            <a:endParaRPr lang="en-US" sz="1200" b="0" i="0" dirty="0">
              <a:solidFill>
                <a:srgbClr val="333E48"/>
              </a:solidFill>
              <a:effectLst/>
              <a:latin typeface="National2"/>
            </a:endParaRPr>
          </a:p>
        </p:txBody>
      </p:sp>
      <p:sp>
        <p:nvSpPr>
          <p:cNvPr id="3" name="TextBox 2">
            <a:extLst>
              <a:ext uri="{FF2B5EF4-FFF2-40B4-BE49-F238E27FC236}">
                <a16:creationId xmlns:a16="http://schemas.microsoft.com/office/drawing/2014/main" id="{994EE4E1-92B4-6D43-8539-AA4805428E2C}"/>
              </a:ext>
            </a:extLst>
          </p:cNvPr>
          <p:cNvSpPr txBox="1"/>
          <p:nvPr/>
        </p:nvSpPr>
        <p:spPr>
          <a:xfrm>
            <a:off x="1511300" y="76200"/>
            <a:ext cx="6130974" cy="369332"/>
          </a:xfrm>
          <a:prstGeom prst="rect">
            <a:avLst/>
          </a:prstGeom>
          <a:noFill/>
          <a:ln>
            <a:solidFill>
              <a:schemeClr val="tx1"/>
            </a:solidFill>
          </a:ln>
        </p:spPr>
        <p:txBody>
          <a:bodyPr wrap="none" rtlCol="0">
            <a:spAutoFit/>
          </a:bodyPr>
          <a:lstStyle/>
          <a:p>
            <a:r>
              <a:rPr lang="en-US" dirty="0"/>
              <a:t>Do you have any new projects that you think will be successful?</a:t>
            </a:r>
          </a:p>
        </p:txBody>
      </p:sp>
      <p:pic>
        <p:nvPicPr>
          <p:cNvPr id="5" name="Content Placeholder 3">
            <a:extLst>
              <a:ext uri="{FF2B5EF4-FFF2-40B4-BE49-F238E27FC236}">
                <a16:creationId xmlns:a16="http://schemas.microsoft.com/office/drawing/2014/main" id="{F4B252A1-7505-4D4B-A339-02C10E64414B}"/>
              </a:ext>
            </a:extLst>
          </p:cNvPr>
          <p:cNvPicPr>
            <a:picLocks noChangeAspect="1"/>
          </p:cNvPicPr>
          <p:nvPr/>
        </p:nvPicPr>
        <p:blipFill>
          <a:blip r:embed="rId2"/>
          <a:stretch>
            <a:fillRect/>
          </a:stretch>
        </p:blipFill>
        <p:spPr>
          <a:xfrm>
            <a:off x="8851901" y="128284"/>
            <a:ext cx="660400" cy="647883"/>
          </a:xfrm>
          <a:prstGeom prst="rect">
            <a:avLst/>
          </a:prstGeom>
        </p:spPr>
      </p:pic>
    </p:spTree>
    <p:extLst>
      <p:ext uri="{BB962C8B-B14F-4D97-AF65-F5344CB8AC3E}">
        <p14:creationId xmlns:p14="http://schemas.microsoft.com/office/powerpoint/2010/main" val="411954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8D3FC7-1B67-674E-8BA4-0E5BA361CAFF}"/>
              </a:ext>
            </a:extLst>
          </p:cNvPr>
          <p:cNvPicPr>
            <a:picLocks noChangeAspect="1"/>
          </p:cNvPicPr>
          <p:nvPr/>
        </p:nvPicPr>
        <p:blipFill>
          <a:blip r:embed="rId2"/>
          <a:stretch>
            <a:fillRect/>
          </a:stretch>
        </p:blipFill>
        <p:spPr>
          <a:xfrm>
            <a:off x="82718" y="134057"/>
            <a:ext cx="5779225" cy="7372761"/>
          </a:xfrm>
          <a:prstGeom prst="rect">
            <a:avLst/>
          </a:prstGeom>
        </p:spPr>
      </p:pic>
      <p:sp>
        <p:nvSpPr>
          <p:cNvPr id="6" name="Title 1">
            <a:extLst>
              <a:ext uri="{FF2B5EF4-FFF2-40B4-BE49-F238E27FC236}">
                <a16:creationId xmlns:a16="http://schemas.microsoft.com/office/drawing/2014/main" id="{957FD38E-2119-7F42-9369-8DE54E951E11}"/>
              </a:ext>
            </a:extLst>
          </p:cNvPr>
          <p:cNvSpPr txBox="1">
            <a:spLocks/>
          </p:cNvSpPr>
          <p:nvPr/>
        </p:nvSpPr>
        <p:spPr>
          <a:xfrm>
            <a:off x="5824603" y="325677"/>
            <a:ext cx="3933172" cy="6989523"/>
          </a:xfrm>
          <a:prstGeom prst="rect">
            <a:avLst/>
          </a:prstGeom>
          <a:ln w="38100">
            <a:solidFill>
              <a:schemeClr val="accent1"/>
            </a:solidFill>
          </a:ln>
        </p:spPr>
        <p:txBody>
          <a:bodyPr anchor="t">
            <a:normAutofit fontScale="82500" lnSpcReduction="10000"/>
          </a:bodyPr>
          <a:lstStyle>
            <a:lvl1pPr algn="l" defTabSz="999805" rtl="0" eaLnBrk="1" latinLnBrk="0" hangingPunct="1">
              <a:lnSpc>
                <a:spcPct val="90000"/>
              </a:lnSpc>
              <a:spcBef>
                <a:spcPct val="0"/>
              </a:spcBef>
              <a:buNone/>
              <a:defRPr sz="4811" kern="1200">
                <a:solidFill>
                  <a:schemeClr val="tx1"/>
                </a:solidFill>
                <a:latin typeface="+mj-lt"/>
                <a:ea typeface="+mj-ea"/>
                <a:cs typeface="+mj-cs"/>
              </a:defRPr>
            </a:lvl1pPr>
          </a:lstStyle>
          <a:p>
            <a:pPr algn="ctr">
              <a:lnSpc>
                <a:spcPct val="100000"/>
              </a:lnSpc>
            </a:pPr>
            <a:endParaRPr lang="en-US" sz="4000" dirty="0">
              <a:solidFill>
                <a:srgbClr val="FF0000"/>
              </a:solidFill>
              <a:latin typeface="Book Antiqua" panose="02040602050305030304" pitchFamily="18" charset="0"/>
            </a:endParaRPr>
          </a:p>
          <a:p>
            <a:pPr algn="ctr">
              <a:lnSpc>
                <a:spcPct val="100000"/>
              </a:lnSpc>
            </a:pPr>
            <a:r>
              <a:rPr lang="en-US" sz="4000" dirty="0">
                <a:solidFill>
                  <a:srgbClr val="FF0000"/>
                </a:solidFill>
                <a:latin typeface="Book Antiqua" panose="02040602050305030304" pitchFamily="18" charset="0"/>
              </a:rPr>
              <a:t>Types of Community Assessments</a:t>
            </a:r>
            <a:r>
              <a:rPr lang="en-US" sz="3499" dirty="0"/>
              <a:t/>
            </a:r>
            <a:br>
              <a:rPr lang="en-US" sz="3499" dirty="0"/>
            </a:br>
            <a:r>
              <a:rPr lang="en-US" sz="2400" dirty="0"/>
              <a:t/>
            </a:r>
            <a:br>
              <a:rPr lang="en-US" sz="2400" dirty="0"/>
            </a:br>
            <a:r>
              <a:rPr lang="en-US" sz="2400" dirty="0"/>
              <a:t/>
            </a:r>
            <a:br>
              <a:rPr lang="en-US" sz="2400" dirty="0"/>
            </a:br>
            <a:r>
              <a:rPr lang="en-US" sz="3499" b="1" dirty="0">
                <a:latin typeface="Book Antiqua" panose="02040602050305030304" pitchFamily="18" charset="0"/>
              </a:rPr>
              <a:t>Community Meeting</a:t>
            </a:r>
          </a:p>
          <a:p>
            <a:pPr algn="ctr">
              <a:lnSpc>
                <a:spcPct val="100000"/>
              </a:lnSpc>
            </a:pPr>
            <a:r>
              <a:rPr lang="en-US" sz="3499" b="1" dirty="0">
                <a:latin typeface="Book Antiqua" panose="02040602050305030304" pitchFamily="18" charset="0"/>
              </a:rPr>
              <a:t>Asset Inventory</a:t>
            </a:r>
          </a:p>
          <a:p>
            <a:pPr algn="ctr">
              <a:lnSpc>
                <a:spcPct val="100000"/>
              </a:lnSpc>
            </a:pPr>
            <a:r>
              <a:rPr lang="en-US" sz="3499" b="1" dirty="0">
                <a:latin typeface="Book Antiqua" panose="02040602050305030304" pitchFamily="18" charset="0"/>
              </a:rPr>
              <a:t>Survey</a:t>
            </a:r>
          </a:p>
          <a:p>
            <a:pPr algn="ctr">
              <a:lnSpc>
                <a:spcPct val="100000"/>
              </a:lnSpc>
            </a:pPr>
            <a:r>
              <a:rPr lang="en-US" sz="3499" b="1" dirty="0">
                <a:latin typeface="Book Antiqua" panose="02040602050305030304" pitchFamily="18" charset="0"/>
              </a:rPr>
              <a:t>Interview</a:t>
            </a:r>
          </a:p>
          <a:p>
            <a:pPr algn="ctr">
              <a:lnSpc>
                <a:spcPct val="100000"/>
              </a:lnSpc>
            </a:pPr>
            <a:r>
              <a:rPr lang="en-US" sz="3499" b="1" dirty="0">
                <a:latin typeface="Book Antiqua" panose="02040602050305030304" pitchFamily="18" charset="0"/>
              </a:rPr>
              <a:t>Focus Group</a:t>
            </a:r>
            <a:br>
              <a:rPr lang="en-US" sz="3499" b="1" dirty="0">
                <a:latin typeface="Book Antiqua" panose="02040602050305030304" pitchFamily="18" charset="0"/>
              </a:rPr>
            </a:br>
            <a:r>
              <a:rPr lang="en-US" sz="3499" b="1" dirty="0">
                <a:latin typeface="Book Antiqua" panose="02040602050305030304" pitchFamily="18" charset="0"/>
              </a:rPr>
              <a:t>Community Mapping</a:t>
            </a:r>
          </a:p>
          <a:p>
            <a:pPr algn="ctr">
              <a:lnSpc>
                <a:spcPct val="100000"/>
              </a:lnSpc>
            </a:pPr>
            <a:endParaRPr lang="en-US" sz="2400" dirty="0"/>
          </a:p>
          <a:p>
            <a:pPr algn="ctr">
              <a:lnSpc>
                <a:spcPct val="100000"/>
              </a:lnSpc>
            </a:pPr>
            <a:endParaRPr lang="en-US" sz="3499" dirty="0"/>
          </a:p>
          <a:p>
            <a:pPr algn="ctr">
              <a:lnSpc>
                <a:spcPct val="100000"/>
              </a:lnSpc>
            </a:pPr>
            <a:r>
              <a:rPr lang="en-US" sz="3499" dirty="0">
                <a:solidFill>
                  <a:srgbClr val="FF0000"/>
                </a:solidFill>
                <a:latin typeface="Book Antiqua" panose="02040602050305030304" pitchFamily="18" charset="0"/>
              </a:rPr>
              <a:t>“Survey” method is best suited to current conditions </a:t>
            </a:r>
          </a:p>
        </p:txBody>
      </p:sp>
    </p:spTree>
    <p:extLst>
      <p:ext uri="{BB962C8B-B14F-4D97-AF65-F5344CB8AC3E}">
        <p14:creationId xmlns:p14="http://schemas.microsoft.com/office/powerpoint/2010/main" val="1067481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44C356-E831-7B4D-8F9F-C87EC7A93A48}"/>
              </a:ext>
            </a:extLst>
          </p:cNvPr>
          <p:cNvSpPr txBox="1"/>
          <p:nvPr/>
        </p:nvSpPr>
        <p:spPr>
          <a:xfrm>
            <a:off x="1341368" y="575192"/>
            <a:ext cx="7498976" cy="519373"/>
          </a:xfrm>
          <a:prstGeom prst="rect">
            <a:avLst/>
          </a:prstGeom>
          <a:noFill/>
          <a:ln>
            <a:solidFill>
              <a:schemeClr val="accent1"/>
            </a:solidFill>
          </a:ln>
        </p:spPr>
        <p:txBody>
          <a:bodyPr wrap="none" rtlCol="0">
            <a:spAutoFit/>
          </a:bodyPr>
          <a:lstStyle/>
          <a:p>
            <a:r>
              <a:rPr lang="en-US" sz="2775" dirty="0"/>
              <a:t>Categories of the 29 Organizations that Responded</a:t>
            </a:r>
          </a:p>
        </p:txBody>
      </p:sp>
      <p:sp>
        <p:nvSpPr>
          <p:cNvPr id="10" name="TextBox 9">
            <a:extLst>
              <a:ext uri="{FF2B5EF4-FFF2-40B4-BE49-F238E27FC236}">
                <a16:creationId xmlns:a16="http://schemas.microsoft.com/office/drawing/2014/main" id="{D21FB14F-69AA-EE4B-AA7B-94066490778D}"/>
              </a:ext>
            </a:extLst>
          </p:cNvPr>
          <p:cNvSpPr txBox="1"/>
          <p:nvPr/>
        </p:nvSpPr>
        <p:spPr>
          <a:xfrm>
            <a:off x="1075003" y="1829487"/>
            <a:ext cx="1785744" cy="363604"/>
          </a:xfrm>
          <a:prstGeom prst="rect">
            <a:avLst/>
          </a:prstGeom>
          <a:noFill/>
        </p:spPr>
        <p:txBody>
          <a:bodyPr wrap="square" rtlCol="0">
            <a:spAutoFit/>
          </a:bodyPr>
          <a:lstStyle/>
          <a:p>
            <a:endParaRPr lang="en-US" sz="1784" dirty="0"/>
          </a:p>
        </p:txBody>
      </p:sp>
      <p:sp>
        <p:nvSpPr>
          <p:cNvPr id="11" name="TextBox 10">
            <a:extLst>
              <a:ext uri="{FF2B5EF4-FFF2-40B4-BE49-F238E27FC236}">
                <a16:creationId xmlns:a16="http://schemas.microsoft.com/office/drawing/2014/main" id="{EC531F1A-BF69-3340-B5B2-810ED48AF5D3}"/>
              </a:ext>
            </a:extLst>
          </p:cNvPr>
          <p:cNvSpPr txBox="1"/>
          <p:nvPr/>
        </p:nvSpPr>
        <p:spPr>
          <a:xfrm>
            <a:off x="1075003" y="5735590"/>
            <a:ext cx="1785744" cy="363604"/>
          </a:xfrm>
          <a:prstGeom prst="rect">
            <a:avLst/>
          </a:prstGeom>
          <a:noFill/>
        </p:spPr>
        <p:txBody>
          <a:bodyPr wrap="square" rtlCol="0">
            <a:spAutoFit/>
          </a:bodyPr>
          <a:lstStyle/>
          <a:p>
            <a:endParaRPr lang="en-US" sz="1784" dirty="0"/>
          </a:p>
        </p:txBody>
      </p:sp>
      <p:sp>
        <p:nvSpPr>
          <p:cNvPr id="12" name="TextBox 11">
            <a:extLst>
              <a:ext uri="{FF2B5EF4-FFF2-40B4-BE49-F238E27FC236}">
                <a16:creationId xmlns:a16="http://schemas.microsoft.com/office/drawing/2014/main" id="{956B5D11-AED8-3744-A7E3-661E8681F49D}"/>
              </a:ext>
            </a:extLst>
          </p:cNvPr>
          <p:cNvSpPr txBox="1"/>
          <p:nvPr/>
        </p:nvSpPr>
        <p:spPr>
          <a:xfrm>
            <a:off x="1377069" y="2158206"/>
            <a:ext cx="1785744" cy="363604"/>
          </a:xfrm>
          <a:prstGeom prst="rect">
            <a:avLst/>
          </a:prstGeom>
          <a:noFill/>
        </p:spPr>
        <p:txBody>
          <a:bodyPr wrap="square" rtlCol="0">
            <a:spAutoFit/>
          </a:bodyPr>
          <a:lstStyle/>
          <a:p>
            <a:endParaRPr lang="en-US" sz="1784" dirty="0"/>
          </a:p>
        </p:txBody>
      </p:sp>
      <p:sp>
        <p:nvSpPr>
          <p:cNvPr id="13" name="TextBox 12">
            <a:extLst>
              <a:ext uri="{FF2B5EF4-FFF2-40B4-BE49-F238E27FC236}">
                <a16:creationId xmlns:a16="http://schemas.microsoft.com/office/drawing/2014/main" id="{477EA53E-40B0-AE4F-BE75-5DACFBBB9EE7}"/>
              </a:ext>
            </a:extLst>
          </p:cNvPr>
          <p:cNvSpPr txBox="1"/>
          <p:nvPr/>
        </p:nvSpPr>
        <p:spPr>
          <a:xfrm>
            <a:off x="1528102" y="2309239"/>
            <a:ext cx="1785744" cy="363604"/>
          </a:xfrm>
          <a:prstGeom prst="rect">
            <a:avLst/>
          </a:prstGeom>
          <a:noFill/>
        </p:spPr>
        <p:txBody>
          <a:bodyPr wrap="square" rtlCol="0">
            <a:spAutoFit/>
          </a:bodyPr>
          <a:lstStyle/>
          <a:p>
            <a:endParaRPr lang="en-US" sz="1784" dirty="0"/>
          </a:p>
        </p:txBody>
      </p:sp>
      <p:sp>
        <p:nvSpPr>
          <p:cNvPr id="14" name="TextBox 13">
            <a:extLst>
              <a:ext uri="{FF2B5EF4-FFF2-40B4-BE49-F238E27FC236}">
                <a16:creationId xmlns:a16="http://schemas.microsoft.com/office/drawing/2014/main" id="{1023C4C5-AF7F-7A4D-B6CE-E23CE6E12681}"/>
              </a:ext>
            </a:extLst>
          </p:cNvPr>
          <p:cNvSpPr txBox="1"/>
          <p:nvPr/>
        </p:nvSpPr>
        <p:spPr>
          <a:xfrm>
            <a:off x="1679135" y="2460272"/>
            <a:ext cx="1785744" cy="363604"/>
          </a:xfrm>
          <a:prstGeom prst="rect">
            <a:avLst/>
          </a:prstGeom>
          <a:noFill/>
        </p:spPr>
        <p:txBody>
          <a:bodyPr wrap="square" rtlCol="0">
            <a:spAutoFit/>
          </a:bodyPr>
          <a:lstStyle/>
          <a:p>
            <a:endParaRPr lang="en-US" sz="1784" dirty="0"/>
          </a:p>
        </p:txBody>
      </p:sp>
      <p:sp>
        <p:nvSpPr>
          <p:cNvPr id="15" name="TextBox 14">
            <a:extLst>
              <a:ext uri="{FF2B5EF4-FFF2-40B4-BE49-F238E27FC236}">
                <a16:creationId xmlns:a16="http://schemas.microsoft.com/office/drawing/2014/main" id="{87B94BD9-0973-2F4F-A4DC-0F07A739509C}"/>
              </a:ext>
            </a:extLst>
          </p:cNvPr>
          <p:cNvSpPr txBox="1"/>
          <p:nvPr/>
        </p:nvSpPr>
        <p:spPr>
          <a:xfrm>
            <a:off x="1830168" y="2611305"/>
            <a:ext cx="1785744" cy="363604"/>
          </a:xfrm>
          <a:prstGeom prst="rect">
            <a:avLst/>
          </a:prstGeom>
          <a:noFill/>
        </p:spPr>
        <p:txBody>
          <a:bodyPr wrap="square" rtlCol="0">
            <a:spAutoFit/>
          </a:bodyPr>
          <a:lstStyle/>
          <a:p>
            <a:endParaRPr lang="en-US" sz="1784" dirty="0"/>
          </a:p>
        </p:txBody>
      </p:sp>
      <p:sp>
        <p:nvSpPr>
          <p:cNvPr id="16" name="TextBox 15">
            <a:extLst>
              <a:ext uri="{FF2B5EF4-FFF2-40B4-BE49-F238E27FC236}">
                <a16:creationId xmlns:a16="http://schemas.microsoft.com/office/drawing/2014/main" id="{028C7BE8-A0AA-B247-A63B-A3D8CAC205E0}"/>
              </a:ext>
            </a:extLst>
          </p:cNvPr>
          <p:cNvSpPr txBox="1"/>
          <p:nvPr/>
        </p:nvSpPr>
        <p:spPr>
          <a:xfrm>
            <a:off x="1981201" y="2762338"/>
            <a:ext cx="1785744" cy="363604"/>
          </a:xfrm>
          <a:prstGeom prst="rect">
            <a:avLst/>
          </a:prstGeom>
          <a:noFill/>
        </p:spPr>
        <p:txBody>
          <a:bodyPr wrap="square" rtlCol="0">
            <a:spAutoFit/>
          </a:bodyPr>
          <a:lstStyle/>
          <a:p>
            <a:endParaRPr lang="en-US" sz="1784" dirty="0"/>
          </a:p>
        </p:txBody>
      </p:sp>
      <p:sp>
        <p:nvSpPr>
          <p:cNvPr id="21" name="TextBox 20">
            <a:extLst>
              <a:ext uri="{FF2B5EF4-FFF2-40B4-BE49-F238E27FC236}">
                <a16:creationId xmlns:a16="http://schemas.microsoft.com/office/drawing/2014/main" id="{61D05AF5-6B5A-7542-9CAD-41D778B7FC07}"/>
              </a:ext>
            </a:extLst>
          </p:cNvPr>
          <p:cNvSpPr txBox="1"/>
          <p:nvPr/>
        </p:nvSpPr>
        <p:spPr>
          <a:xfrm>
            <a:off x="1214222" y="1655629"/>
            <a:ext cx="2121835" cy="1189563"/>
          </a:xfrm>
          <a:prstGeom prst="rect">
            <a:avLst/>
          </a:prstGeom>
          <a:noFill/>
          <a:ln>
            <a:solidFill>
              <a:schemeClr val="accent1"/>
            </a:solidFill>
          </a:ln>
        </p:spPr>
        <p:txBody>
          <a:bodyPr wrap="square" rtlCol="0">
            <a:spAutoFit/>
          </a:bodyPr>
          <a:lstStyle/>
          <a:p>
            <a:pPr algn="ctr"/>
            <a:r>
              <a:rPr lang="en-US" sz="1784" dirty="0"/>
              <a:t>Arts, Culture and Humanities</a:t>
            </a:r>
          </a:p>
          <a:p>
            <a:pPr algn="ctr"/>
            <a:endParaRPr lang="en-US" sz="1784" dirty="0"/>
          </a:p>
          <a:p>
            <a:pPr algn="ctr"/>
            <a:r>
              <a:rPr lang="en-US" sz="1784" dirty="0"/>
              <a:t>4</a:t>
            </a:r>
          </a:p>
        </p:txBody>
      </p:sp>
      <p:sp>
        <p:nvSpPr>
          <p:cNvPr id="24" name="TextBox 23">
            <a:extLst>
              <a:ext uri="{FF2B5EF4-FFF2-40B4-BE49-F238E27FC236}">
                <a16:creationId xmlns:a16="http://schemas.microsoft.com/office/drawing/2014/main" id="{477230B4-78CD-3B4E-8B7A-C97C2BC543F0}"/>
              </a:ext>
            </a:extLst>
          </p:cNvPr>
          <p:cNvSpPr txBox="1"/>
          <p:nvPr/>
        </p:nvSpPr>
        <p:spPr>
          <a:xfrm>
            <a:off x="1291601" y="3570809"/>
            <a:ext cx="2130303" cy="1189563"/>
          </a:xfrm>
          <a:prstGeom prst="rect">
            <a:avLst/>
          </a:prstGeom>
          <a:noFill/>
          <a:ln>
            <a:solidFill>
              <a:schemeClr val="accent1"/>
            </a:solidFill>
          </a:ln>
        </p:spPr>
        <p:txBody>
          <a:bodyPr wrap="square" rtlCol="0">
            <a:spAutoFit/>
          </a:bodyPr>
          <a:lstStyle/>
          <a:p>
            <a:pPr algn="ctr"/>
            <a:r>
              <a:rPr lang="en-US" sz="1784" dirty="0"/>
              <a:t>Health</a:t>
            </a:r>
          </a:p>
          <a:p>
            <a:pPr algn="ctr"/>
            <a:endParaRPr lang="en-US" sz="1784" dirty="0"/>
          </a:p>
          <a:p>
            <a:pPr algn="ctr"/>
            <a:endParaRPr lang="en-US" sz="1784" dirty="0"/>
          </a:p>
          <a:p>
            <a:pPr algn="ctr"/>
            <a:r>
              <a:rPr lang="en-US" sz="1784" dirty="0"/>
              <a:t>3</a:t>
            </a:r>
          </a:p>
        </p:txBody>
      </p:sp>
      <p:sp>
        <p:nvSpPr>
          <p:cNvPr id="43" name="TextBox 42">
            <a:extLst>
              <a:ext uri="{FF2B5EF4-FFF2-40B4-BE49-F238E27FC236}">
                <a16:creationId xmlns:a16="http://schemas.microsoft.com/office/drawing/2014/main" id="{F94B170E-5866-EF4F-B7B4-79200F96E226}"/>
              </a:ext>
            </a:extLst>
          </p:cNvPr>
          <p:cNvSpPr txBox="1"/>
          <p:nvPr/>
        </p:nvSpPr>
        <p:spPr>
          <a:xfrm>
            <a:off x="6664879" y="1655629"/>
            <a:ext cx="2121835" cy="1189563"/>
          </a:xfrm>
          <a:prstGeom prst="rect">
            <a:avLst/>
          </a:prstGeom>
          <a:noFill/>
          <a:ln>
            <a:solidFill>
              <a:schemeClr val="accent1"/>
            </a:solidFill>
          </a:ln>
        </p:spPr>
        <p:txBody>
          <a:bodyPr wrap="square" rtlCol="0">
            <a:spAutoFit/>
          </a:bodyPr>
          <a:lstStyle/>
          <a:p>
            <a:pPr algn="ctr"/>
            <a:r>
              <a:rPr lang="en-US" sz="1784" dirty="0"/>
              <a:t>Environment and Animals</a:t>
            </a:r>
          </a:p>
          <a:p>
            <a:pPr algn="ctr"/>
            <a:endParaRPr lang="en-US" sz="1784" dirty="0"/>
          </a:p>
          <a:p>
            <a:pPr algn="ctr"/>
            <a:r>
              <a:rPr lang="en-US" sz="1784" dirty="0"/>
              <a:t>3</a:t>
            </a:r>
          </a:p>
        </p:txBody>
      </p:sp>
      <p:sp>
        <p:nvSpPr>
          <p:cNvPr id="46" name="TextBox 45">
            <a:extLst>
              <a:ext uri="{FF2B5EF4-FFF2-40B4-BE49-F238E27FC236}">
                <a16:creationId xmlns:a16="http://schemas.microsoft.com/office/drawing/2014/main" id="{1ED24C3E-920A-FA4A-A754-A6C333E13A83}"/>
              </a:ext>
            </a:extLst>
          </p:cNvPr>
          <p:cNvSpPr txBox="1"/>
          <p:nvPr/>
        </p:nvSpPr>
        <p:spPr>
          <a:xfrm>
            <a:off x="3939551" y="1584556"/>
            <a:ext cx="2121835" cy="1189563"/>
          </a:xfrm>
          <a:prstGeom prst="rect">
            <a:avLst/>
          </a:prstGeom>
          <a:noFill/>
          <a:ln>
            <a:solidFill>
              <a:schemeClr val="accent1"/>
            </a:solidFill>
          </a:ln>
        </p:spPr>
        <p:txBody>
          <a:bodyPr wrap="square" rtlCol="0">
            <a:spAutoFit/>
          </a:bodyPr>
          <a:lstStyle/>
          <a:p>
            <a:pPr algn="ctr"/>
            <a:r>
              <a:rPr lang="en-US" sz="1784" dirty="0"/>
              <a:t>Education</a:t>
            </a:r>
          </a:p>
          <a:p>
            <a:pPr algn="ctr"/>
            <a:endParaRPr lang="en-US" sz="1784" dirty="0"/>
          </a:p>
          <a:p>
            <a:pPr algn="ctr"/>
            <a:endParaRPr lang="en-US" sz="1784" dirty="0"/>
          </a:p>
          <a:p>
            <a:pPr algn="ctr"/>
            <a:r>
              <a:rPr lang="en-US" sz="1784" dirty="0"/>
              <a:t>5</a:t>
            </a:r>
          </a:p>
        </p:txBody>
      </p:sp>
      <p:sp>
        <p:nvSpPr>
          <p:cNvPr id="48" name="TextBox 47">
            <a:extLst>
              <a:ext uri="{FF2B5EF4-FFF2-40B4-BE49-F238E27FC236}">
                <a16:creationId xmlns:a16="http://schemas.microsoft.com/office/drawing/2014/main" id="{C986EAEB-CB52-444F-9BBA-B3FCD41C9EF3}"/>
              </a:ext>
            </a:extLst>
          </p:cNvPr>
          <p:cNvSpPr txBox="1"/>
          <p:nvPr/>
        </p:nvSpPr>
        <p:spPr>
          <a:xfrm>
            <a:off x="6656411" y="3547296"/>
            <a:ext cx="2130303" cy="1189563"/>
          </a:xfrm>
          <a:prstGeom prst="rect">
            <a:avLst/>
          </a:prstGeom>
          <a:noFill/>
          <a:ln>
            <a:solidFill>
              <a:schemeClr val="accent1"/>
            </a:solidFill>
          </a:ln>
        </p:spPr>
        <p:txBody>
          <a:bodyPr wrap="square" rtlCol="0">
            <a:spAutoFit/>
          </a:bodyPr>
          <a:lstStyle>
            <a:defPPr>
              <a:defRPr lang="en-US"/>
            </a:defPPr>
            <a:lvl1pPr algn="ctr"/>
          </a:lstStyle>
          <a:p>
            <a:r>
              <a:rPr lang="en-US" sz="1784" dirty="0"/>
              <a:t>Public, Society Benefit – and Other</a:t>
            </a:r>
          </a:p>
          <a:p>
            <a:endParaRPr lang="en-US" sz="1784" dirty="0"/>
          </a:p>
          <a:p>
            <a:r>
              <a:rPr lang="en-US" sz="1784" dirty="0"/>
              <a:t>3</a:t>
            </a:r>
          </a:p>
        </p:txBody>
      </p:sp>
      <p:sp>
        <p:nvSpPr>
          <p:cNvPr id="50" name="TextBox 49">
            <a:extLst>
              <a:ext uri="{FF2B5EF4-FFF2-40B4-BE49-F238E27FC236}">
                <a16:creationId xmlns:a16="http://schemas.microsoft.com/office/drawing/2014/main" id="{9C244D64-C8AA-B149-A223-F20FE5A54DD8}"/>
              </a:ext>
            </a:extLst>
          </p:cNvPr>
          <p:cNvSpPr txBox="1"/>
          <p:nvPr/>
        </p:nvSpPr>
        <p:spPr>
          <a:xfrm>
            <a:off x="3978240" y="3550168"/>
            <a:ext cx="2121835" cy="1189563"/>
          </a:xfrm>
          <a:prstGeom prst="rect">
            <a:avLst/>
          </a:prstGeom>
          <a:noFill/>
          <a:ln>
            <a:solidFill>
              <a:schemeClr val="accent1"/>
            </a:solidFill>
          </a:ln>
        </p:spPr>
        <p:txBody>
          <a:bodyPr wrap="square" rtlCol="0">
            <a:spAutoFit/>
          </a:bodyPr>
          <a:lstStyle/>
          <a:p>
            <a:pPr algn="ctr"/>
            <a:r>
              <a:rPr lang="en-US" sz="1784" dirty="0"/>
              <a:t>Human Services</a:t>
            </a:r>
          </a:p>
          <a:p>
            <a:pPr algn="ctr"/>
            <a:endParaRPr lang="en-US" sz="1784" dirty="0"/>
          </a:p>
          <a:p>
            <a:pPr algn="ctr"/>
            <a:endParaRPr lang="en-US" sz="1784" dirty="0"/>
          </a:p>
          <a:p>
            <a:pPr algn="ctr"/>
            <a:r>
              <a:rPr lang="en-US" sz="1784" dirty="0"/>
              <a:t>11</a:t>
            </a:r>
          </a:p>
        </p:txBody>
      </p:sp>
      <p:sp>
        <p:nvSpPr>
          <p:cNvPr id="25" name="TextBox 24">
            <a:extLst>
              <a:ext uri="{FF2B5EF4-FFF2-40B4-BE49-F238E27FC236}">
                <a16:creationId xmlns:a16="http://schemas.microsoft.com/office/drawing/2014/main" id="{4687F601-DABF-334A-A4D6-0959E6E0E53F}"/>
              </a:ext>
            </a:extLst>
          </p:cNvPr>
          <p:cNvSpPr txBox="1"/>
          <p:nvPr/>
        </p:nvSpPr>
        <p:spPr>
          <a:xfrm>
            <a:off x="4314331" y="5868777"/>
            <a:ext cx="1785744" cy="1189563"/>
          </a:xfrm>
          <a:prstGeom prst="rect">
            <a:avLst/>
          </a:prstGeom>
          <a:noFill/>
          <a:ln>
            <a:solidFill>
              <a:schemeClr val="accent1"/>
            </a:solidFill>
          </a:ln>
        </p:spPr>
        <p:txBody>
          <a:bodyPr wrap="square" rtlCol="0">
            <a:spAutoFit/>
          </a:bodyPr>
          <a:lstStyle/>
          <a:p>
            <a:r>
              <a:rPr lang="en-US" sz="1784" dirty="0"/>
              <a:t>Religion Related</a:t>
            </a:r>
          </a:p>
          <a:p>
            <a:endParaRPr lang="en-US" sz="1784" dirty="0"/>
          </a:p>
          <a:p>
            <a:endParaRPr lang="en-US" sz="1784" dirty="0"/>
          </a:p>
          <a:p>
            <a:endParaRPr lang="en-US" sz="1784" dirty="0"/>
          </a:p>
        </p:txBody>
      </p:sp>
      <p:sp>
        <p:nvSpPr>
          <p:cNvPr id="26" name="TextBox 25">
            <a:extLst>
              <a:ext uri="{FF2B5EF4-FFF2-40B4-BE49-F238E27FC236}">
                <a16:creationId xmlns:a16="http://schemas.microsoft.com/office/drawing/2014/main" id="{D7A39965-6C51-8E41-9AD8-DF3792C588D3}"/>
              </a:ext>
            </a:extLst>
          </p:cNvPr>
          <p:cNvSpPr txBox="1"/>
          <p:nvPr/>
        </p:nvSpPr>
        <p:spPr>
          <a:xfrm>
            <a:off x="1291601" y="5839060"/>
            <a:ext cx="1785744" cy="1189563"/>
          </a:xfrm>
          <a:prstGeom prst="rect">
            <a:avLst/>
          </a:prstGeom>
          <a:noFill/>
          <a:ln>
            <a:solidFill>
              <a:schemeClr val="accent1"/>
            </a:solidFill>
          </a:ln>
        </p:spPr>
        <p:txBody>
          <a:bodyPr wrap="square" rtlCol="0">
            <a:spAutoFit/>
          </a:bodyPr>
          <a:lstStyle/>
          <a:p>
            <a:pPr algn="ctr"/>
            <a:r>
              <a:rPr lang="en-US" sz="1784" dirty="0"/>
              <a:t>International , Foreign Affairs</a:t>
            </a:r>
          </a:p>
          <a:p>
            <a:pPr algn="ctr"/>
            <a:endParaRPr lang="en-US" sz="1784" dirty="0"/>
          </a:p>
          <a:p>
            <a:pPr algn="ctr"/>
            <a:endParaRPr lang="en-US" sz="1784" dirty="0"/>
          </a:p>
        </p:txBody>
      </p:sp>
      <p:sp>
        <p:nvSpPr>
          <p:cNvPr id="27" name="TextBox 26">
            <a:extLst>
              <a:ext uri="{FF2B5EF4-FFF2-40B4-BE49-F238E27FC236}">
                <a16:creationId xmlns:a16="http://schemas.microsoft.com/office/drawing/2014/main" id="{A6CCBA00-007B-4445-B258-34567072C57C}"/>
              </a:ext>
            </a:extLst>
          </p:cNvPr>
          <p:cNvSpPr txBox="1"/>
          <p:nvPr/>
        </p:nvSpPr>
        <p:spPr>
          <a:xfrm>
            <a:off x="7000970" y="5839060"/>
            <a:ext cx="1785744" cy="1189563"/>
          </a:xfrm>
          <a:prstGeom prst="rect">
            <a:avLst/>
          </a:prstGeom>
          <a:noFill/>
          <a:ln>
            <a:solidFill>
              <a:schemeClr val="accent1"/>
            </a:solidFill>
          </a:ln>
        </p:spPr>
        <p:txBody>
          <a:bodyPr wrap="square" rtlCol="0">
            <a:spAutoFit/>
          </a:bodyPr>
          <a:lstStyle/>
          <a:p>
            <a:pPr algn="ctr"/>
            <a:r>
              <a:rPr lang="en-US" sz="1784" dirty="0"/>
              <a:t>Mutual/</a:t>
            </a:r>
          </a:p>
          <a:p>
            <a:pPr algn="ctr"/>
            <a:r>
              <a:rPr lang="en-US" sz="1784" dirty="0"/>
              <a:t>Membership Benefit</a:t>
            </a:r>
          </a:p>
          <a:p>
            <a:pPr algn="ctr"/>
            <a:endParaRPr lang="en-US" sz="1784" dirty="0"/>
          </a:p>
        </p:txBody>
      </p:sp>
      <p:sp>
        <p:nvSpPr>
          <p:cNvPr id="2" name="TextBox 1">
            <a:extLst>
              <a:ext uri="{FF2B5EF4-FFF2-40B4-BE49-F238E27FC236}">
                <a16:creationId xmlns:a16="http://schemas.microsoft.com/office/drawing/2014/main" id="{8E049020-D82B-6440-BA30-8C46A0BF2BBF}"/>
              </a:ext>
            </a:extLst>
          </p:cNvPr>
          <p:cNvSpPr txBox="1"/>
          <p:nvPr/>
        </p:nvSpPr>
        <p:spPr>
          <a:xfrm>
            <a:off x="1405463" y="5065577"/>
            <a:ext cx="7267388" cy="518527"/>
          </a:xfrm>
          <a:prstGeom prst="rect">
            <a:avLst/>
          </a:prstGeom>
          <a:noFill/>
          <a:ln>
            <a:solidFill>
              <a:schemeClr val="accent1"/>
            </a:solidFill>
          </a:ln>
        </p:spPr>
        <p:txBody>
          <a:bodyPr wrap="none" rtlCol="0">
            <a:spAutoFit/>
          </a:bodyPr>
          <a:lstStyle/>
          <a:p>
            <a:r>
              <a:rPr lang="en-US" sz="2775" dirty="0"/>
              <a:t>Areas that were not covered by survey responses</a:t>
            </a:r>
          </a:p>
        </p:txBody>
      </p:sp>
    </p:spTree>
    <p:extLst>
      <p:ext uri="{BB962C8B-B14F-4D97-AF65-F5344CB8AC3E}">
        <p14:creationId xmlns:p14="http://schemas.microsoft.com/office/powerpoint/2010/main" val="786228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703814-A5E5-FC4E-AE86-8882815A37AB}"/>
              </a:ext>
            </a:extLst>
          </p:cNvPr>
          <p:cNvSpPr txBox="1"/>
          <p:nvPr/>
        </p:nvSpPr>
        <p:spPr>
          <a:xfrm>
            <a:off x="6262798" y="1997964"/>
            <a:ext cx="2474802" cy="916020"/>
          </a:xfrm>
          <a:prstGeom prst="rect">
            <a:avLst/>
          </a:prstGeom>
          <a:solidFill>
            <a:srgbClr val="D6E000"/>
          </a:solidFill>
          <a:ln>
            <a:solidFill>
              <a:schemeClr val="accent1"/>
            </a:solidFill>
          </a:ln>
        </p:spPr>
        <p:txBody>
          <a:bodyPr wrap="square" rtlCol="0">
            <a:spAutoFit/>
          </a:bodyPr>
          <a:lstStyle>
            <a:defPPr>
              <a:defRPr lang="en-US"/>
            </a:defPPr>
            <a:lvl1pPr algn="ctr">
              <a:defRPr sz="1784"/>
            </a:lvl1pPr>
          </a:lstStyle>
          <a:p>
            <a:pPr algn="l"/>
            <a:r>
              <a:rPr lang="en-US" dirty="0"/>
              <a:t>Promoting Peace</a:t>
            </a:r>
          </a:p>
          <a:p>
            <a:pPr algn="l"/>
            <a:r>
              <a:rPr lang="en-US" dirty="0"/>
              <a:t>Providing clean water sanitation, and hygiene</a:t>
            </a:r>
          </a:p>
        </p:txBody>
      </p:sp>
      <p:sp>
        <p:nvSpPr>
          <p:cNvPr id="3" name="TextBox 2">
            <a:extLst>
              <a:ext uri="{FF2B5EF4-FFF2-40B4-BE49-F238E27FC236}">
                <a16:creationId xmlns:a16="http://schemas.microsoft.com/office/drawing/2014/main" id="{67FCEEE6-084C-6C41-A3F6-1E6A6103A80B}"/>
              </a:ext>
            </a:extLst>
          </p:cNvPr>
          <p:cNvSpPr txBox="1"/>
          <p:nvPr/>
        </p:nvSpPr>
        <p:spPr>
          <a:xfrm>
            <a:off x="1485973" y="6552664"/>
            <a:ext cx="2121835" cy="916020"/>
          </a:xfrm>
          <a:prstGeom prst="rect">
            <a:avLst/>
          </a:prstGeom>
          <a:solidFill>
            <a:schemeClr val="accent6">
              <a:lumMod val="40000"/>
              <a:lumOff val="60000"/>
            </a:schemeClr>
          </a:solidFill>
          <a:ln>
            <a:solidFill>
              <a:schemeClr val="accent1"/>
            </a:solidFill>
          </a:ln>
        </p:spPr>
        <p:txBody>
          <a:bodyPr wrap="square" rtlCol="0">
            <a:spAutoFit/>
          </a:bodyPr>
          <a:lstStyle/>
          <a:p>
            <a:pPr algn="ctr"/>
            <a:r>
              <a:rPr lang="en-US" sz="1784" dirty="0"/>
              <a:t>Arts, Culture and Humanities</a:t>
            </a:r>
          </a:p>
          <a:p>
            <a:pPr algn="ctr"/>
            <a:r>
              <a:rPr lang="en-US" sz="1784" dirty="0"/>
              <a:t>4</a:t>
            </a:r>
          </a:p>
        </p:txBody>
      </p:sp>
      <p:sp>
        <p:nvSpPr>
          <p:cNvPr id="4" name="TextBox 3">
            <a:extLst>
              <a:ext uri="{FF2B5EF4-FFF2-40B4-BE49-F238E27FC236}">
                <a16:creationId xmlns:a16="http://schemas.microsoft.com/office/drawing/2014/main" id="{F869E5DC-417C-7741-81EE-B32F75789EE9}"/>
              </a:ext>
            </a:extLst>
          </p:cNvPr>
          <p:cNvSpPr txBox="1"/>
          <p:nvPr/>
        </p:nvSpPr>
        <p:spPr>
          <a:xfrm>
            <a:off x="1477505" y="4720624"/>
            <a:ext cx="2130303" cy="916020"/>
          </a:xfrm>
          <a:prstGeom prst="rect">
            <a:avLst/>
          </a:prstGeom>
          <a:solidFill>
            <a:schemeClr val="accent6">
              <a:lumMod val="40000"/>
              <a:lumOff val="60000"/>
            </a:schemeClr>
          </a:solidFill>
          <a:ln>
            <a:solidFill>
              <a:schemeClr val="accent1"/>
            </a:solidFill>
          </a:ln>
        </p:spPr>
        <p:txBody>
          <a:bodyPr wrap="square" rtlCol="0">
            <a:spAutoFit/>
          </a:bodyPr>
          <a:lstStyle/>
          <a:p>
            <a:pPr algn="ctr"/>
            <a:r>
              <a:rPr lang="en-US" sz="1784" dirty="0"/>
              <a:t>Health</a:t>
            </a:r>
          </a:p>
          <a:p>
            <a:pPr algn="ctr"/>
            <a:endParaRPr lang="en-US" sz="1784" dirty="0"/>
          </a:p>
          <a:p>
            <a:pPr algn="ctr"/>
            <a:r>
              <a:rPr lang="en-US" sz="1784" dirty="0"/>
              <a:t>3</a:t>
            </a:r>
          </a:p>
        </p:txBody>
      </p:sp>
      <p:sp>
        <p:nvSpPr>
          <p:cNvPr id="5" name="TextBox 4">
            <a:extLst>
              <a:ext uri="{FF2B5EF4-FFF2-40B4-BE49-F238E27FC236}">
                <a16:creationId xmlns:a16="http://schemas.microsoft.com/office/drawing/2014/main" id="{D97C4FF5-82C8-3548-8D6F-00FC9859FD1C}"/>
              </a:ext>
            </a:extLst>
          </p:cNvPr>
          <p:cNvSpPr txBox="1"/>
          <p:nvPr/>
        </p:nvSpPr>
        <p:spPr>
          <a:xfrm>
            <a:off x="1469037" y="5636644"/>
            <a:ext cx="2121835" cy="916020"/>
          </a:xfrm>
          <a:prstGeom prst="rect">
            <a:avLst/>
          </a:prstGeom>
          <a:solidFill>
            <a:schemeClr val="accent6">
              <a:lumMod val="40000"/>
              <a:lumOff val="60000"/>
            </a:schemeClr>
          </a:solidFill>
          <a:ln>
            <a:solidFill>
              <a:schemeClr val="accent1"/>
            </a:solidFill>
          </a:ln>
        </p:spPr>
        <p:txBody>
          <a:bodyPr wrap="square" rtlCol="0">
            <a:spAutoFit/>
          </a:bodyPr>
          <a:lstStyle/>
          <a:p>
            <a:pPr algn="ctr"/>
            <a:r>
              <a:rPr lang="en-US" sz="1784" dirty="0"/>
              <a:t>Environment and Animals</a:t>
            </a:r>
          </a:p>
          <a:p>
            <a:pPr algn="ctr"/>
            <a:r>
              <a:rPr lang="en-US" sz="1784" dirty="0"/>
              <a:t>3</a:t>
            </a:r>
          </a:p>
        </p:txBody>
      </p:sp>
      <p:sp>
        <p:nvSpPr>
          <p:cNvPr id="6" name="TextBox 5">
            <a:extLst>
              <a:ext uri="{FF2B5EF4-FFF2-40B4-BE49-F238E27FC236}">
                <a16:creationId xmlns:a16="http://schemas.microsoft.com/office/drawing/2014/main" id="{D740DE3A-53B7-3743-B771-587F5565A3C3}"/>
              </a:ext>
            </a:extLst>
          </p:cNvPr>
          <p:cNvSpPr txBox="1"/>
          <p:nvPr/>
        </p:nvSpPr>
        <p:spPr>
          <a:xfrm>
            <a:off x="1477505" y="2888584"/>
            <a:ext cx="2121835" cy="916020"/>
          </a:xfrm>
          <a:prstGeom prst="rect">
            <a:avLst/>
          </a:prstGeom>
          <a:solidFill>
            <a:schemeClr val="accent6">
              <a:lumMod val="40000"/>
              <a:lumOff val="60000"/>
            </a:schemeClr>
          </a:solidFill>
          <a:ln>
            <a:solidFill>
              <a:schemeClr val="accent1"/>
            </a:solidFill>
          </a:ln>
        </p:spPr>
        <p:txBody>
          <a:bodyPr wrap="square" rtlCol="0">
            <a:spAutoFit/>
          </a:bodyPr>
          <a:lstStyle/>
          <a:p>
            <a:pPr algn="ctr"/>
            <a:r>
              <a:rPr lang="en-US" sz="1784" dirty="0"/>
              <a:t>Education</a:t>
            </a:r>
          </a:p>
          <a:p>
            <a:pPr algn="ctr"/>
            <a:endParaRPr lang="en-US" sz="1784" dirty="0"/>
          </a:p>
          <a:p>
            <a:pPr algn="ctr"/>
            <a:r>
              <a:rPr lang="en-US" sz="1784" dirty="0"/>
              <a:t>5</a:t>
            </a:r>
          </a:p>
        </p:txBody>
      </p:sp>
      <p:sp>
        <p:nvSpPr>
          <p:cNvPr id="7" name="TextBox 6">
            <a:extLst>
              <a:ext uri="{FF2B5EF4-FFF2-40B4-BE49-F238E27FC236}">
                <a16:creationId xmlns:a16="http://schemas.microsoft.com/office/drawing/2014/main" id="{DC795703-ACB2-7A44-B10A-D9DA1F681F22}"/>
              </a:ext>
            </a:extLst>
          </p:cNvPr>
          <p:cNvSpPr txBox="1"/>
          <p:nvPr/>
        </p:nvSpPr>
        <p:spPr>
          <a:xfrm>
            <a:off x="1469037" y="3804604"/>
            <a:ext cx="2130303" cy="916020"/>
          </a:xfrm>
          <a:prstGeom prst="rect">
            <a:avLst/>
          </a:prstGeom>
          <a:solidFill>
            <a:schemeClr val="accent6">
              <a:lumMod val="40000"/>
              <a:lumOff val="60000"/>
            </a:schemeClr>
          </a:solidFill>
          <a:ln>
            <a:solidFill>
              <a:schemeClr val="accent1"/>
            </a:solidFill>
          </a:ln>
        </p:spPr>
        <p:txBody>
          <a:bodyPr wrap="square" rtlCol="0">
            <a:spAutoFit/>
          </a:bodyPr>
          <a:lstStyle>
            <a:defPPr>
              <a:defRPr lang="en-US"/>
            </a:defPPr>
            <a:lvl1pPr algn="ctr"/>
          </a:lstStyle>
          <a:p>
            <a:r>
              <a:rPr lang="en-US" sz="1784" dirty="0"/>
              <a:t>Public, Society Benefit – and Other</a:t>
            </a:r>
          </a:p>
          <a:p>
            <a:r>
              <a:rPr lang="en-US" sz="1784" dirty="0"/>
              <a:t>3</a:t>
            </a:r>
          </a:p>
        </p:txBody>
      </p:sp>
      <p:sp>
        <p:nvSpPr>
          <p:cNvPr id="8" name="TextBox 7">
            <a:extLst>
              <a:ext uri="{FF2B5EF4-FFF2-40B4-BE49-F238E27FC236}">
                <a16:creationId xmlns:a16="http://schemas.microsoft.com/office/drawing/2014/main" id="{3DB91492-2005-C54D-9402-5F0E582D185D}"/>
              </a:ext>
            </a:extLst>
          </p:cNvPr>
          <p:cNvSpPr txBox="1"/>
          <p:nvPr/>
        </p:nvSpPr>
        <p:spPr>
          <a:xfrm>
            <a:off x="1477505" y="1972564"/>
            <a:ext cx="2121835" cy="916020"/>
          </a:xfrm>
          <a:prstGeom prst="rect">
            <a:avLst/>
          </a:prstGeom>
          <a:solidFill>
            <a:schemeClr val="accent6">
              <a:lumMod val="40000"/>
              <a:lumOff val="60000"/>
            </a:schemeClr>
          </a:solidFill>
          <a:ln>
            <a:solidFill>
              <a:schemeClr val="accent1"/>
            </a:solidFill>
          </a:ln>
        </p:spPr>
        <p:txBody>
          <a:bodyPr wrap="square" rtlCol="0">
            <a:spAutoFit/>
          </a:bodyPr>
          <a:lstStyle/>
          <a:p>
            <a:pPr algn="ctr"/>
            <a:r>
              <a:rPr lang="en-US" sz="1784" dirty="0"/>
              <a:t>Human Services</a:t>
            </a:r>
          </a:p>
          <a:p>
            <a:pPr algn="ctr"/>
            <a:endParaRPr lang="en-US" sz="1784" dirty="0"/>
          </a:p>
          <a:p>
            <a:pPr algn="ctr"/>
            <a:r>
              <a:rPr lang="en-US" sz="1784" dirty="0"/>
              <a:t>11</a:t>
            </a:r>
          </a:p>
        </p:txBody>
      </p:sp>
      <p:sp>
        <p:nvSpPr>
          <p:cNvPr id="9" name="TextBox 8">
            <a:extLst>
              <a:ext uri="{FF2B5EF4-FFF2-40B4-BE49-F238E27FC236}">
                <a16:creationId xmlns:a16="http://schemas.microsoft.com/office/drawing/2014/main" id="{A69423CC-D502-EC42-8F2D-404568CF82F8}"/>
              </a:ext>
            </a:extLst>
          </p:cNvPr>
          <p:cNvSpPr txBox="1"/>
          <p:nvPr/>
        </p:nvSpPr>
        <p:spPr>
          <a:xfrm>
            <a:off x="4921593" y="1103257"/>
            <a:ext cx="3811774" cy="641458"/>
          </a:xfrm>
          <a:prstGeom prst="rect">
            <a:avLst/>
          </a:prstGeom>
          <a:solidFill>
            <a:srgbClr val="D6E000"/>
          </a:solidFill>
          <a:ln>
            <a:solidFill>
              <a:schemeClr val="accent1"/>
            </a:solidFill>
          </a:ln>
        </p:spPr>
        <p:txBody>
          <a:bodyPr wrap="square" rtlCol="0">
            <a:spAutoFit/>
          </a:bodyPr>
          <a:lstStyle/>
          <a:p>
            <a:pPr algn="ctr"/>
            <a:r>
              <a:rPr lang="en-US" sz="1784" dirty="0"/>
              <a:t>Rotary International Areas of Focus</a:t>
            </a:r>
          </a:p>
          <a:p>
            <a:pPr algn="ctr"/>
            <a:endParaRPr lang="en-US" sz="1784" dirty="0"/>
          </a:p>
        </p:txBody>
      </p:sp>
      <p:sp>
        <p:nvSpPr>
          <p:cNvPr id="10" name="TextBox 9">
            <a:extLst>
              <a:ext uri="{FF2B5EF4-FFF2-40B4-BE49-F238E27FC236}">
                <a16:creationId xmlns:a16="http://schemas.microsoft.com/office/drawing/2014/main" id="{D1FD3281-DF94-A848-94F1-6B4D0ED0F807}"/>
              </a:ext>
            </a:extLst>
          </p:cNvPr>
          <p:cNvSpPr txBox="1"/>
          <p:nvPr/>
        </p:nvSpPr>
        <p:spPr>
          <a:xfrm>
            <a:off x="1485974" y="1105735"/>
            <a:ext cx="3435620" cy="641458"/>
          </a:xfrm>
          <a:prstGeom prst="rect">
            <a:avLst/>
          </a:prstGeom>
          <a:solidFill>
            <a:schemeClr val="accent6">
              <a:lumMod val="40000"/>
              <a:lumOff val="60000"/>
            </a:schemeClr>
          </a:solidFill>
          <a:ln>
            <a:solidFill>
              <a:schemeClr val="accent1"/>
            </a:solidFill>
          </a:ln>
        </p:spPr>
        <p:txBody>
          <a:bodyPr wrap="square" rtlCol="0">
            <a:spAutoFit/>
          </a:bodyPr>
          <a:lstStyle/>
          <a:p>
            <a:pPr algn="ctr"/>
            <a:r>
              <a:rPr lang="en-US" sz="1784" dirty="0"/>
              <a:t>Taxonomy Category</a:t>
            </a:r>
          </a:p>
          <a:p>
            <a:pPr algn="ctr"/>
            <a:endParaRPr lang="en-US" sz="1784" dirty="0"/>
          </a:p>
        </p:txBody>
      </p:sp>
      <p:sp>
        <p:nvSpPr>
          <p:cNvPr id="12" name="TextBox 11">
            <a:extLst>
              <a:ext uri="{FF2B5EF4-FFF2-40B4-BE49-F238E27FC236}">
                <a16:creationId xmlns:a16="http://schemas.microsoft.com/office/drawing/2014/main" id="{6360BB02-0378-9342-B688-48E9807A08E2}"/>
              </a:ext>
            </a:extLst>
          </p:cNvPr>
          <p:cNvSpPr txBox="1"/>
          <p:nvPr/>
        </p:nvSpPr>
        <p:spPr>
          <a:xfrm>
            <a:off x="6262798" y="2919520"/>
            <a:ext cx="2474802" cy="916020"/>
          </a:xfrm>
          <a:prstGeom prst="rect">
            <a:avLst/>
          </a:prstGeom>
          <a:solidFill>
            <a:srgbClr val="D6E000"/>
          </a:solidFill>
          <a:ln>
            <a:solidFill>
              <a:schemeClr val="accent1"/>
            </a:solidFill>
          </a:ln>
        </p:spPr>
        <p:txBody>
          <a:bodyPr wrap="square" rtlCol="0">
            <a:spAutoFit/>
          </a:bodyPr>
          <a:lstStyle>
            <a:defPPr>
              <a:defRPr lang="en-US"/>
            </a:defPPr>
            <a:lvl1pPr algn="ctr">
              <a:defRPr sz="1784"/>
            </a:lvl1pPr>
          </a:lstStyle>
          <a:p>
            <a:pPr algn="l"/>
            <a:endParaRPr lang="en-US" dirty="0"/>
          </a:p>
          <a:p>
            <a:pPr algn="l"/>
            <a:r>
              <a:rPr lang="en-US" dirty="0"/>
              <a:t>Supporting Education</a:t>
            </a:r>
          </a:p>
          <a:p>
            <a:pPr algn="l"/>
            <a:r>
              <a:rPr lang="en-US" dirty="0"/>
              <a:t> </a:t>
            </a:r>
          </a:p>
        </p:txBody>
      </p:sp>
      <p:sp>
        <p:nvSpPr>
          <p:cNvPr id="13" name="TextBox 12">
            <a:extLst>
              <a:ext uri="{FF2B5EF4-FFF2-40B4-BE49-F238E27FC236}">
                <a16:creationId xmlns:a16="http://schemas.microsoft.com/office/drawing/2014/main" id="{EA2ABB83-9F05-5D46-A9DE-3F27D5DE3529}"/>
              </a:ext>
            </a:extLst>
          </p:cNvPr>
          <p:cNvSpPr txBox="1"/>
          <p:nvPr/>
        </p:nvSpPr>
        <p:spPr>
          <a:xfrm>
            <a:off x="6258566" y="4720624"/>
            <a:ext cx="2474801" cy="916020"/>
          </a:xfrm>
          <a:prstGeom prst="rect">
            <a:avLst/>
          </a:prstGeom>
          <a:solidFill>
            <a:srgbClr val="D6E000"/>
          </a:solidFill>
          <a:ln>
            <a:solidFill>
              <a:schemeClr val="accent1"/>
            </a:solidFill>
          </a:ln>
        </p:spPr>
        <p:txBody>
          <a:bodyPr wrap="square" rtlCol="0">
            <a:spAutoFit/>
          </a:bodyPr>
          <a:lstStyle>
            <a:defPPr>
              <a:defRPr lang="en-US"/>
            </a:defPPr>
            <a:lvl1pPr algn="ctr">
              <a:defRPr sz="1784"/>
            </a:lvl1pPr>
          </a:lstStyle>
          <a:p>
            <a:pPr algn="l"/>
            <a:r>
              <a:rPr lang="en-US" dirty="0"/>
              <a:t>Growing Local Economies </a:t>
            </a:r>
          </a:p>
          <a:p>
            <a:pPr algn="l"/>
            <a:endParaRPr lang="en-US" dirty="0"/>
          </a:p>
        </p:txBody>
      </p:sp>
      <p:sp>
        <p:nvSpPr>
          <p:cNvPr id="14" name="TextBox 13">
            <a:extLst>
              <a:ext uri="{FF2B5EF4-FFF2-40B4-BE49-F238E27FC236}">
                <a16:creationId xmlns:a16="http://schemas.microsoft.com/office/drawing/2014/main" id="{86070F7D-A320-E641-94BB-D468375D7F1D}"/>
              </a:ext>
            </a:extLst>
          </p:cNvPr>
          <p:cNvSpPr txBox="1"/>
          <p:nvPr/>
        </p:nvSpPr>
        <p:spPr>
          <a:xfrm>
            <a:off x="6258566" y="3828516"/>
            <a:ext cx="2474801" cy="916020"/>
          </a:xfrm>
          <a:prstGeom prst="rect">
            <a:avLst/>
          </a:prstGeom>
          <a:solidFill>
            <a:srgbClr val="D6E000"/>
          </a:solidFill>
          <a:ln>
            <a:solidFill>
              <a:schemeClr val="accent1"/>
            </a:solidFill>
          </a:ln>
        </p:spPr>
        <p:txBody>
          <a:bodyPr wrap="square" rtlCol="0">
            <a:spAutoFit/>
          </a:bodyPr>
          <a:lstStyle>
            <a:defPPr>
              <a:defRPr lang="en-US"/>
            </a:defPPr>
            <a:lvl1pPr algn="ctr">
              <a:defRPr sz="1784"/>
            </a:lvl1pPr>
          </a:lstStyle>
          <a:p>
            <a:pPr algn="l"/>
            <a:r>
              <a:rPr lang="en-US" dirty="0"/>
              <a:t>Saving Mothers and Children </a:t>
            </a:r>
          </a:p>
          <a:p>
            <a:pPr algn="l"/>
            <a:r>
              <a:rPr lang="en-US" dirty="0"/>
              <a:t>Fighting Disease</a:t>
            </a:r>
          </a:p>
        </p:txBody>
      </p:sp>
      <p:cxnSp>
        <p:nvCxnSpPr>
          <p:cNvPr id="17" name="Straight Arrow Connector 16">
            <a:extLst>
              <a:ext uri="{FF2B5EF4-FFF2-40B4-BE49-F238E27FC236}">
                <a16:creationId xmlns:a16="http://schemas.microsoft.com/office/drawing/2014/main" id="{E68DE64A-8F38-E44A-AD96-B7A56833D01A}"/>
              </a:ext>
            </a:extLst>
          </p:cNvPr>
          <p:cNvCxnSpPr>
            <a:cxnSpLocks/>
          </p:cNvCxnSpPr>
          <p:nvPr/>
        </p:nvCxnSpPr>
        <p:spPr>
          <a:xfrm>
            <a:off x="3886200" y="2489200"/>
            <a:ext cx="19050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B1E7DCF-F1CC-3343-9A59-9C7DBC959F02}"/>
              </a:ext>
            </a:extLst>
          </p:cNvPr>
          <p:cNvCxnSpPr>
            <a:cxnSpLocks/>
          </p:cNvCxnSpPr>
          <p:nvPr/>
        </p:nvCxnSpPr>
        <p:spPr>
          <a:xfrm>
            <a:off x="3886200" y="3289300"/>
            <a:ext cx="19050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DA93F15-2115-DC49-AE1E-CD7870E981AF}"/>
              </a:ext>
            </a:extLst>
          </p:cNvPr>
          <p:cNvCxnSpPr>
            <a:cxnSpLocks/>
          </p:cNvCxnSpPr>
          <p:nvPr/>
        </p:nvCxnSpPr>
        <p:spPr>
          <a:xfrm>
            <a:off x="3918293" y="4216400"/>
            <a:ext cx="19050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115A2E5-6ECC-7346-AF61-656BDF3E3EB5}"/>
              </a:ext>
            </a:extLst>
          </p:cNvPr>
          <p:cNvCxnSpPr>
            <a:cxnSpLocks/>
          </p:cNvCxnSpPr>
          <p:nvPr/>
        </p:nvCxnSpPr>
        <p:spPr>
          <a:xfrm>
            <a:off x="3911600" y="5118100"/>
            <a:ext cx="19050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CE4F28E-0BC4-E548-8693-E72878D4EC0A}"/>
              </a:ext>
            </a:extLst>
          </p:cNvPr>
          <p:cNvSpPr txBox="1"/>
          <p:nvPr/>
        </p:nvSpPr>
        <p:spPr>
          <a:xfrm>
            <a:off x="270930" y="330905"/>
            <a:ext cx="9010800" cy="400110"/>
          </a:xfrm>
          <a:prstGeom prst="rect">
            <a:avLst/>
          </a:prstGeom>
          <a:noFill/>
          <a:ln>
            <a:solidFill>
              <a:srgbClr val="FF0000"/>
            </a:solidFill>
          </a:ln>
        </p:spPr>
        <p:txBody>
          <a:bodyPr wrap="none" rtlCol="0">
            <a:spAutoFit/>
          </a:bodyPr>
          <a:lstStyle/>
          <a:p>
            <a:r>
              <a:rPr lang="en-US" sz="2000" dirty="0">
                <a:solidFill>
                  <a:srgbClr val="FF0000"/>
                </a:solidFill>
                <a:latin typeface="Book Antiqua" panose="02040602050305030304" pitchFamily="18" charset="0"/>
              </a:rPr>
              <a:t>Of the 29 Nonprofits, 22 of them work in Rotary International’s Areas of Focus</a:t>
            </a:r>
          </a:p>
        </p:txBody>
      </p:sp>
      <p:sp>
        <p:nvSpPr>
          <p:cNvPr id="23" name="TextBox 22">
            <a:extLst>
              <a:ext uri="{FF2B5EF4-FFF2-40B4-BE49-F238E27FC236}">
                <a16:creationId xmlns:a16="http://schemas.microsoft.com/office/drawing/2014/main" id="{DDDCE0BE-B982-4D49-AFF9-F4AFFE69FE49}"/>
              </a:ext>
            </a:extLst>
          </p:cNvPr>
          <p:cNvSpPr txBox="1"/>
          <p:nvPr/>
        </p:nvSpPr>
        <p:spPr>
          <a:xfrm>
            <a:off x="4700088" y="6146800"/>
            <a:ext cx="4272323" cy="707886"/>
          </a:xfrm>
          <a:prstGeom prst="rect">
            <a:avLst/>
          </a:prstGeom>
          <a:noFill/>
          <a:ln>
            <a:solidFill>
              <a:srgbClr val="FF0000"/>
            </a:solidFill>
          </a:ln>
        </p:spPr>
        <p:txBody>
          <a:bodyPr wrap="none" rtlCol="0">
            <a:spAutoFit/>
          </a:bodyPr>
          <a:lstStyle/>
          <a:p>
            <a:pPr algn="ctr"/>
            <a:r>
              <a:rPr lang="en-US" sz="2000" dirty="0">
                <a:solidFill>
                  <a:srgbClr val="FF0000"/>
                </a:solidFill>
                <a:latin typeface="Book Antiqua" panose="02040602050305030304" pitchFamily="18" charset="0"/>
              </a:rPr>
              <a:t>We should be able to identify viable</a:t>
            </a:r>
          </a:p>
          <a:p>
            <a:pPr algn="ctr"/>
            <a:r>
              <a:rPr lang="en-US" sz="2000" dirty="0">
                <a:solidFill>
                  <a:srgbClr val="FF0000"/>
                </a:solidFill>
                <a:latin typeface="Book Antiqua" panose="02040602050305030304" pitchFamily="18" charset="0"/>
              </a:rPr>
              <a:t>grant opportunities.</a:t>
            </a:r>
          </a:p>
        </p:txBody>
      </p:sp>
    </p:spTree>
    <p:extLst>
      <p:ext uri="{BB962C8B-B14F-4D97-AF65-F5344CB8AC3E}">
        <p14:creationId xmlns:p14="http://schemas.microsoft.com/office/powerpoint/2010/main" val="3482552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5C6944-01F6-EA4D-9028-5CEF4C82F15B}"/>
              </a:ext>
            </a:extLst>
          </p:cNvPr>
          <p:cNvSpPr txBox="1"/>
          <p:nvPr/>
        </p:nvSpPr>
        <p:spPr>
          <a:xfrm>
            <a:off x="541454" y="538269"/>
            <a:ext cx="8757565" cy="6885346"/>
          </a:xfrm>
          <a:prstGeom prst="rect">
            <a:avLst/>
          </a:prstGeom>
          <a:noFill/>
          <a:ln w="38100">
            <a:solidFill>
              <a:schemeClr val="tx1"/>
            </a:solidFill>
          </a:ln>
        </p:spPr>
        <p:txBody>
          <a:bodyPr wrap="square" rtlCol="0">
            <a:spAutoFit/>
          </a:bodyPr>
          <a:lstStyle/>
          <a:p>
            <a:endParaRPr lang="en-US" sz="1968" dirty="0"/>
          </a:p>
        </p:txBody>
      </p:sp>
      <p:pic>
        <p:nvPicPr>
          <p:cNvPr id="4" name="Content Placeholder 3">
            <a:extLst>
              <a:ext uri="{FF2B5EF4-FFF2-40B4-BE49-F238E27FC236}">
                <a16:creationId xmlns:a16="http://schemas.microsoft.com/office/drawing/2014/main" id="{93C1A7F9-0E64-C442-92FF-5811F1B8F8D1}"/>
              </a:ext>
            </a:extLst>
          </p:cNvPr>
          <p:cNvPicPr>
            <a:picLocks noChangeAspect="1"/>
          </p:cNvPicPr>
          <p:nvPr/>
        </p:nvPicPr>
        <p:blipFill>
          <a:blip r:embed="rId2"/>
          <a:stretch>
            <a:fillRect/>
          </a:stretch>
        </p:blipFill>
        <p:spPr>
          <a:xfrm>
            <a:off x="7809709" y="771269"/>
            <a:ext cx="1218764" cy="1195665"/>
          </a:xfrm>
          <a:prstGeom prst="rect">
            <a:avLst/>
          </a:prstGeom>
        </p:spPr>
      </p:pic>
      <p:sp>
        <p:nvSpPr>
          <p:cNvPr id="5" name="TextBox 4">
            <a:extLst>
              <a:ext uri="{FF2B5EF4-FFF2-40B4-BE49-F238E27FC236}">
                <a16:creationId xmlns:a16="http://schemas.microsoft.com/office/drawing/2014/main" id="{C5904566-327D-CC4D-B927-5BDBFE82473F}"/>
              </a:ext>
            </a:extLst>
          </p:cNvPr>
          <p:cNvSpPr txBox="1"/>
          <p:nvPr/>
        </p:nvSpPr>
        <p:spPr>
          <a:xfrm>
            <a:off x="673100" y="2067681"/>
            <a:ext cx="8458200" cy="5543184"/>
          </a:xfrm>
          <a:prstGeom prst="rect">
            <a:avLst/>
          </a:prstGeom>
          <a:noFill/>
        </p:spPr>
        <p:txBody>
          <a:bodyPr wrap="square" rtlCol="0">
            <a:spAutoFit/>
          </a:bodyPr>
          <a:lstStyle/>
          <a:p>
            <a:pPr marL="514350" indent="-514350">
              <a:lnSpc>
                <a:spcPct val="150000"/>
              </a:lnSpc>
              <a:buFont typeface="+mj-lt"/>
              <a:buAutoNum type="arabicPeriod"/>
            </a:pPr>
            <a:r>
              <a:rPr lang="en-US" sz="3200" dirty="0"/>
              <a:t>Promoting Peace</a:t>
            </a:r>
          </a:p>
          <a:p>
            <a:pPr marL="514350" indent="-514350">
              <a:lnSpc>
                <a:spcPct val="150000"/>
              </a:lnSpc>
              <a:buFont typeface="+mj-lt"/>
              <a:buAutoNum type="arabicPeriod"/>
            </a:pPr>
            <a:r>
              <a:rPr lang="en-US" sz="3200" dirty="0"/>
              <a:t>Fighting Disease</a:t>
            </a:r>
          </a:p>
          <a:p>
            <a:pPr marL="514350" indent="-514350">
              <a:lnSpc>
                <a:spcPct val="150000"/>
              </a:lnSpc>
              <a:buFont typeface="+mj-lt"/>
              <a:buAutoNum type="arabicPeriod"/>
            </a:pPr>
            <a:r>
              <a:rPr lang="en-US" sz="3200" dirty="0"/>
              <a:t>Providing clean water, sanitation, and hygiene</a:t>
            </a:r>
          </a:p>
          <a:p>
            <a:pPr marL="514350" indent="-514350">
              <a:lnSpc>
                <a:spcPct val="150000"/>
              </a:lnSpc>
              <a:buFont typeface="+mj-lt"/>
              <a:buAutoNum type="arabicPeriod"/>
            </a:pPr>
            <a:r>
              <a:rPr lang="en-US" sz="3200" dirty="0"/>
              <a:t>Saving Mothers and Children</a:t>
            </a:r>
          </a:p>
          <a:p>
            <a:pPr marL="514350" indent="-514350">
              <a:lnSpc>
                <a:spcPct val="150000"/>
              </a:lnSpc>
              <a:buFont typeface="+mj-lt"/>
              <a:buAutoNum type="arabicPeriod"/>
            </a:pPr>
            <a:r>
              <a:rPr lang="en-US" sz="3200" dirty="0"/>
              <a:t>Supporting Education </a:t>
            </a:r>
          </a:p>
          <a:p>
            <a:pPr marL="514350" indent="-514350">
              <a:lnSpc>
                <a:spcPct val="150000"/>
              </a:lnSpc>
              <a:buFont typeface="+mj-lt"/>
              <a:buAutoNum type="arabicPeriod"/>
            </a:pPr>
            <a:r>
              <a:rPr lang="en-US" sz="3200" dirty="0"/>
              <a:t>Growing Local Economies</a:t>
            </a:r>
            <a:r>
              <a:rPr lang="en-US" sz="2400" dirty="0"/>
              <a:t> </a:t>
            </a:r>
          </a:p>
          <a:p>
            <a:pPr>
              <a:lnSpc>
                <a:spcPct val="150000"/>
              </a:lnSpc>
            </a:pPr>
            <a:endParaRPr lang="en-US" sz="800" dirty="0"/>
          </a:p>
          <a:p>
            <a:pPr algn="r">
              <a:lnSpc>
                <a:spcPct val="150000"/>
              </a:lnSpc>
            </a:pPr>
            <a:r>
              <a:rPr lang="en-US" sz="2000" dirty="0"/>
              <a:t>Dante </a:t>
            </a:r>
            <a:r>
              <a:rPr lang="en-US" sz="2000" dirty="0" err="1"/>
              <a:t>Honorico</a:t>
            </a:r>
            <a:endParaRPr lang="en-US" sz="2000" dirty="0"/>
          </a:p>
          <a:p>
            <a:pPr>
              <a:lnSpc>
                <a:spcPct val="150000"/>
              </a:lnSpc>
            </a:pPr>
            <a:endParaRPr lang="en-US" dirty="0"/>
          </a:p>
        </p:txBody>
      </p:sp>
      <p:sp>
        <p:nvSpPr>
          <p:cNvPr id="6" name="TextBox 5">
            <a:extLst>
              <a:ext uri="{FF2B5EF4-FFF2-40B4-BE49-F238E27FC236}">
                <a16:creationId xmlns:a16="http://schemas.microsoft.com/office/drawing/2014/main" id="{BCC97E37-6E02-C641-8AD0-C15E33590FCC}"/>
              </a:ext>
            </a:extLst>
          </p:cNvPr>
          <p:cNvSpPr txBox="1"/>
          <p:nvPr/>
        </p:nvSpPr>
        <p:spPr>
          <a:xfrm>
            <a:off x="279400" y="7277100"/>
            <a:ext cx="431800" cy="369332"/>
          </a:xfrm>
          <a:prstGeom prst="rect">
            <a:avLst/>
          </a:prstGeom>
          <a:noFill/>
        </p:spPr>
        <p:txBody>
          <a:bodyPr wrap="square" rtlCol="0">
            <a:spAutoFit/>
          </a:bodyPr>
          <a:lstStyle/>
          <a:p>
            <a:r>
              <a:rPr lang="en-US" b="1" dirty="0"/>
              <a:t>5</a:t>
            </a:r>
          </a:p>
        </p:txBody>
      </p:sp>
      <p:sp>
        <p:nvSpPr>
          <p:cNvPr id="7" name="TextBox 6">
            <a:extLst>
              <a:ext uri="{FF2B5EF4-FFF2-40B4-BE49-F238E27FC236}">
                <a16:creationId xmlns:a16="http://schemas.microsoft.com/office/drawing/2014/main" id="{AA9EF69E-6F44-DD41-A372-922214636651}"/>
              </a:ext>
            </a:extLst>
          </p:cNvPr>
          <p:cNvSpPr txBox="1"/>
          <p:nvPr/>
        </p:nvSpPr>
        <p:spPr>
          <a:xfrm>
            <a:off x="851770" y="726510"/>
            <a:ext cx="6687393" cy="1200329"/>
          </a:xfrm>
          <a:prstGeom prst="rect">
            <a:avLst/>
          </a:prstGeom>
          <a:noFill/>
        </p:spPr>
        <p:txBody>
          <a:bodyPr wrap="square" rtlCol="0">
            <a:spAutoFit/>
          </a:bodyPr>
          <a:lstStyle/>
          <a:p>
            <a:pPr algn="ctr"/>
            <a:r>
              <a:rPr lang="en-US" sz="2400" b="1" dirty="0">
                <a:solidFill>
                  <a:srgbClr val="FF0000"/>
                </a:solidFill>
                <a:latin typeface="Book Antiqua" panose="02040602050305030304" pitchFamily="18" charset="0"/>
              </a:rPr>
              <a:t>Suggested criteria for selection of nonprofit grant candidates: Rotary International Areas of Focus</a:t>
            </a:r>
          </a:p>
        </p:txBody>
      </p:sp>
    </p:spTree>
    <p:extLst>
      <p:ext uri="{BB962C8B-B14F-4D97-AF65-F5344CB8AC3E}">
        <p14:creationId xmlns:p14="http://schemas.microsoft.com/office/powerpoint/2010/main" val="1877791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438A21-828D-1648-8176-569B8CCE4F20}"/>
              </a:ext>
            </a:extLst>
          </p:cNvPr>
          <p:cNvSpPr txBox="1"/>
          <p:nvPr/>
        </p:nvSpPr>
        <p:spPr>
          <a:xfrm>
            <a:off x="390812" y="363001"/>
            <a:ext cx="9297754" cy="7003412"/>
          </a:xfrm>
          <a:prstGeom prst="rect">
            <a:avLst/>
          </a:prstGeom>
          <a:noFill/>
          <a:ln w="28575">
            <a:solidFill>
              <a:schemeClr val="tx1"/>
            </a:solidFill>
          </a:ln>
        </p:spPr>
        <p:txBody>
          <a:bodyPr wrap="square" rtlCol="0">
            <a:spAutoFit/>
          </a:bodyPr>
          <a:lstStyle/>
          <a:p>
            <a:endParaRPr lang="en-US" sz="1968" dirty="0"/>
          </a:p>
        </p:txBody>
      </p:sp>
      <p:sp>
        <p:nvSpPr>
          <p:cNvPr id="10" name="Shape 137">
            <a:extLst>
              <a:ext uri="{FF2B5EF4-FFF2-40B4-BE49-F238E27FC236}">
                <a16:creationId xmlns:a16="http://schemas.microsoft.com/office/drawing/2014/main" id="{0288DBC3-79C8-4F46-9679-1A5F43C6457F}"/>
              </a:ext>
            </a:extLst>
          </p:cNvPr>
          <p:cNvSpPr>
            <a:spLocks noGrp="1"/>
          </p:cNvSpPr>
          <p:nvPr>
            <p:ph type="title"/>
          </p:nvPr>
        </p:nvSpPr>
        <p:spPr>
          <a:xfrm>
            <a:off x="673101" y="439201"/>
            <a:ext cx="6210300" cy="1333077"/>
          </a:xfrm>
          <a:prstGeom prst="rect">
            <a:avLst/>
          </a:prstGeom>
        </p:spPr>
        <p:txBody>
          <a:bodyPr>
            <a:normAutofit/>
          </a:bodyPr>
          <a:lstStyle/>
          <a:p>
            <a:pPr algn="ctr">
              <a:lnSpc>
                <a:spcPct val="100000"/>
              </a:lnSpc>
            </a:pPr>
            <a:r>
              <a:rPr lang="en-US" sz="3200" dirty="0">
                <a:solidFill>
                  <a:srgbClr val="FF0000"/>
                </a:solidFill>
                <a:latin typeface="Book Antiqua" panose="02040602050305030304" pitchFamily="18" charset="0"/>
              </a:rPr>
              <a:t>Suggested Ventura City Assessment Process</a:t>
            </a:r>
            <a:endParaRPr sz="3200" dirty="0">
              <a:solidFill>
                <a:srgbClr val="FF0000"/>
              </a:solidFill>
              <a:latin typeface="Book Antiqua" panose="02040602050305030304" pitchFamily="18" charset="0"/>
            </a:endParaRPr>
          </a:p>
        </p:txBody>
      </p:sp>
      <p:sp>
        <p:nvSpPr>
          <p:cNvPr id="11" name="Shape 138">
            <a:extLst>
              <a:ext uri="{FF2B5EF4-FFF2-40B4-BE49-F238E27FC236}">
                <a16:creationId xmlns:a16="http://schemas.microsoft.com/office/drawing/2014/main" id="{5A26ABD3-F8E6-D24C-8D78-78D2A4BFAABF}"/>
              </a:ext>
            </a:extLst>
          </p:cNvPr>
          <p:cNvSpPr txBox="1">
            <a:spLocks/>
          </p:cNvSpPr>
          <p:nvPr/>
        </p:nvSpPr>
        <p:spPr>
          <a:xfrm>
            <a:off x="1130300" y="1683378"/>
            <a:ext cx="5140097" cy="4298322"/>
          </a:xfrm>
          <a:prstGeom prst="rect">
            <a:avLst/>
          </a:prstGeom>
        </p:spPr>
        <p:txBody>
          <a:bodyPr vert="horz" lIns="99981" tIns="49990" rIns="99981" bIns="49990" rtlCol="0">
            <a:normAutofit fontScale="70000" lnSpcReduction="20000"/>
          </a:bodyPr>
          <a:lstStyle>
            <a:lvl1pPr marL="0" indent="0" algn="l" defTabSz="914400" rtl="0" eaLnBrk="1" latinLnBrk="0" hangingPunct="1">
              <a:lnSpc>
                <a:spcPct val="90000"/>
              </a:lnSpc>
              <a:spcBef>
                <a:spcPts val="0"/>
              </a:spcBef>
              <a:buClrTx/>
              <a:buSzTx/>
              <a:buFontTx/>
              <a:buNone/>
              <a:defRPr sz="1687" kern="1200">
                <a:solidFill>
                  <a:schemeClr val="tx1"/>
                </a:solidFill>
                <a:latin typeface="+mn-lt"/>
                <a:ea typeface="+mn-ea"/>
                <a:cs typeface="+mn-cs"/>
              </a:defRPr>
            </a:lvl1pPr>
            <a:lvl2pPr marL="0" indent="160729" algn="l" defTabSz="914400" rtl="0" eaLnBrk="1" latinLnBrk="0" hangingPunct="1">
              <a:lnSpc>
                <a:spcPct val="90000"/>
              </a:lnSpc>
              <a:spcBef>
                <a:spcPts val="0"/>
              </a:spcBef>
              <a:buClrTx/>
              <a:buSzTx/>
              <a:buFontTx/>
              <a:buNone/>
              <a:defRPr sz="1687" kern="1200">
                <a:solidFill>
                  <a:schemeClr val="tx1"/>
                </a:solidFill>
                <a:latin typeface="+mn-lt"/>
                <a:ea typeface="+mn-ea"/>
                <a:cs typeface="+mn-cs"/>
              </a:defRPr>
            </a:lvl2pPr>
            <a:lvl3pPr marL="0" indent="321457" algn="l" defTabSz="914400" rtl="0" eaLnBrk="1" latinLnBrk="0" hangingPunct="1">
              <a:lnSpc>
                <a:spcPct val="90000"/>
              </a:lnSpc>
              <a:spcBef>
                <a:spcPts val="0"/>
              </a:spcBef>
              <a:buClrTx/>
              <a:buSzTx/>
              <a:buFontTx/>
              <a:buNone/>
              <a:defRPr sz="1687" kern="1200">
                <a:solidFill>
                  <a:schemeClr val="tx1"/>
                </a:solidFill>
                <a:latin typeface="+mn-lt"/>
                <a:ea typeface="+mn-ea"/>
                <a:cs typeface="+mn-cs"/>
              </a:defRPr>
            </a:lvl3pPr>
            <a:lvl4pPr marL="0" indent="482186" algn="l" defTabSz="914400" rtl="0" eaLnBrk="1" latinLnBrk="0" hangingPunct="1">
              <a:lnSpc>
                <a:spcPct val="90000"/>
              </a:lnSpc>
              <a:spcBef>
                <a:spcPts val="0"/>
              </a:spcBef>
              <a:buClrTx/>
              <a:buSzTx/>
              <a:buFontTx/>
              <a:buNone/>
              <a:defRPr sz="1687" kern="1200">
                <a:solidFill>
                  <a:schemeClr val="tx1"/>
                </a:solidFill>
                <a:latin typeface="+mn-lt"/>
                <a:ea typeface="+mn-ea"/>
                <a:cs typeface="+mn-cs"/>
              </a:defRPr>
            </a:lvl4pPr>
            <a:lvl5pPr marL="0" indent="642915" algn="l" defTabSz="914400" rtl="0" eaLnBrk="1" latinLnBrk="0" hangingPunct="1">
              <a:lnSpc>
                <a:spcPct val="90000"/>
              </a:lnSpc>
              <a:spcBef>
                <a:spcPts val="0"/>
              </a:spcBef>
              <a:buClrTx/>
              <a:buSzTx/>
              <a:buFontTx/>
              <a:buNone/>
              <a:defRPr sz="1687"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99902" indent="-499902">
              <a:lnSpc>
                <a:spcPct val="170000"/>
              </a:lnSpc>
              <a:buFont typeface="Arial" panose="020B0604020202020204" pitchFamily="34" charset="0"/>
              <a:buChar char="•"/>
              <a:defRPr sz="3600"/>
            </a:pPr>
            <a:r>
              <a:rPr lang="en-US" sz="2624" b="1" dirty="0">
                <a:latin typeface="Book Antiqua" panose="02040602050305030304" pitchFamily="18" charset="0"/>
              </a:rPr>
              <a:t>City Demographics</a:t>
            </a:r>
            <a:r>
              <a:rPr lang="en-US" sz="2624" dirty="0">
                <a:latin typeface="Book Antiqua" panose="02040602050305030304" pitchFamily="18" charset="0"/>
              </a:rPr>
              <a:t>: Quantify teen births, premature deaths, homeless population, general population and growth, age grouping, etc.</a:t>
            </a:r>
          </a:p>
          <a:p>
            <a:pPr marL="499902" indent="-499902">
              <a:lnSpc>
                <a:spcPct val="170000"/>
              </a:lnSpc>
              <a:buFont typeface="Arial" panose="020B0604020202020204" pitchFamily="34" charset="0"/>
              <a:buChar char="•"/>
              <a:defRPr sz="3600"/>
            </a:pPr>
            <a:r>
              <a:rPr lang="en-US" sz="2624" dirty="0">
                <a:latin typeface="Book Antiqua" panose="02040602050305030304" pitchFamily="18" charset="0"/>
              </a:rPr>
              <a:t>Select from 725 Ventura non-profits with Rotary Club member input for survey. (Relationships, Rotary Int’l Areas of Focus)</a:t>
            </a:r>
          </a:p>
          <a:p>
            <a:pPr marL="499902" indent="-499902">
              <a:lnSpc>
                <a:spcPct val="170000"/>
              </a:lnSpc>
              <a:buFont typeface="Arial" panose="020B0604020202020204" pitchFamily="34" charset="0"/>
              <a:buChar char="•"/>
              <a:defRPr sz="3600"/>
            </a:pPr>
            <a:r>
              <a:rPr lang="en-US" sz="2624" dirty="0">
                <a:latin typeface="Book Antiqua" panose="02040602050305030304" pitchFamily="18" charset="0"/>
              </a:rPr>
              <a:t>Refine questionnaire and distribute</a:t>
            </a:r>
          </a:p>
          <a:p>
            <a:pPr marL="499902" indent="-499902">
              <a:lnSpc>
                <a:spcPct val="170000"/>
              </a:lnSpc>
              <a:buFont typeface="Arial" panose="020B0604020202020204" pitchFamily="34" charset="0"/>
              <a:buChar char="•"/>
              <a:defRPr sz="3600"/>
            </a:pPr>
            <a:r>
              <a:rPr lang="en-US" sz="2624" dirty="0">
                <a:latin typeface="Book Antiqua" panose="02040602050305030304" pitchFamily="18" charset="0"/>
              </a:rPr>
              <a:t>Gather survey responses.</a:t>
            </a:r>
          </a:p>
          <a:p>
            <a:pPr marL="499902" indent="-499902">
              <a:lnSpc>
                <a:spcPct val="170000"/>
              </a:lnSpc>
              <a:buFont typeface="Arial" panose="020B0604020202020204" pitchFamily="34" charset="0"/>
              <a:buChar char="•"/>
              <a:defRPr sz="3600"/>
            </a:pPr>
            <a:r>
              <a:rPr lang="en-US" sz="2624" dirty="0">
                <a:latin typeface="Book Antiqua" panose="02040602050305030304" pitchFamily="18" charset="0"/>
              </a:rPr>
              <a:t>Follow up non-profits of interest.</a:t>
            </a:r>
          </a:p>
          <a:p>
            <a:pPr marL="499902" indent="-499902">
              <a:lnSpc>
                <a:spcPct val="170000"/>
              </a:lnSpc>
              <a:buFont typeface="Arial" panose="020B0604020202020204" pitchFamily="34" charset="0"/>
              <a:buChar char="•"/>
              <a:defRPr sz="3600"/>
            </a:pPr>
            <a:endParaRPr lang="en-US" sz="2624" dirty="0">
              <a:latin typeface="Book Antiqua" panose="02040602050305030304" pitchFamily="18" charset="0"/>
            </a:endParaRPr>
          </a:p>
        </p:txBody>
      </p:sp>
      <p:pic>
        <p:nvPicPr>
          <p:cNvPr id="12" name="IMG_8342.jpg">
            <a:extLst>
              <a:ext uri="{FF2B5EF4-FFF2-40B4-BE49-F238E27FC236}">
                <a16:creationId xmlns:a16="http://schemas.microsoft.com/office/drawing/2014/main" id="{D0311F5F-FE1D-2D49-B209-193A595F1BB3}"/>
              </a:ext>
            </a:extLst>
          </p:cNvPr>
          <p:cNvPicPr>
            <a:picLocks noChangeAspect="1"/>
          </p:cNvPicPr>
          <p:nvPr/>
        </p:nvPicPr>
        <p:blipFill>
          <a:blip r:embed="rId2">
            <a:extLst/>
          </a:blip>
          <a:stretch>
            <a:fillRect/>
          </a:stretch>
        </p:blipFill>
        <p:spPr>
          <a:xfrm>
            <a:off x="6676797" y="2850556"/>
            <a:ext cx="2695804" cy="4043212"/>
          </a:xfrm>
          <a:prstGeom prst="rect">
            <a:avLst/>
          </a:prstGeom>
          <a:ln w="12700">
            <a:miter lim="400000"/>
          </a:ln>
        </p:spPr>
      </p:pic>
      <p:pic>
        <p:nvPicPr>
          <p:cNvPr id="6" name="Content Placeholder 3">
            <a:extLst>
              <a:ext uri="{FF2B5EF4-FFF2-40B4-BE49-F238E27FC236}">
                <a16:creationId xmlns:a16="http://schemas.microsoft.com/office/drawing/2014/main" id="{29862606-FE10-F941-8544-09352891757B}"/>
              </a:ext>
            </a:extLst>
          </p:cNvPr>
          <p:cNvPicPr>
            <a:picLocks noChangeAspect="1"/>
          </p:cNvPicPr>
          <p:nvPr/>
        </p:nvPicPr>
        <p:blipFill>
          <a:blip r:embed="rId3"/>
          <a:stretch>
            <a:fillRect/>
          </a:stretch>
        </p:blipFill>
        <p:spPr>
          <a:xfrm>
            <a:off x="7222680" y="556935"/>
            <a:ext cx="2082932" cy="2043454"/>
          </a:xfrm>
          <a:prstGeom prst="rect">
            <a:avLst/>
          </a:prstGeom>
        </p:spPr>
      </p:pic>
      <p:sp>
        <p:nvSpPr>
          <p:cNvPr id="2" name="TextBox 1">
            <a:extLst>
              <a:ext uri="{FF2B5EF4-FFF2-40B4-BE49-F238E27FC236}">
                <a16:creationId xmlns:a16="http://schemas.microsoft.com/office/drawing/2014/main" id="{B97B3412-1BB5-4C46-BDF7-C24073660BFF}"/>
              </a:ext>
            </a:extLst>
          </p:cNvPr>
          <p:cNvSpPr txBox="1"/>
          <p:nvPr/>
        </p:nvSpPr>
        <p:spPr>
          <a:xfrm>
            <a:off x="1130300" y="6159500"/>
            <a:ext cx="4838700" cy="830997"/>
          </a:xfrm>
          <a:prstGeom prst="rect">
            <a:avLst/>
          </a:prstGeom>
          <a:noFill/>
        </p:spPr>
        <p:txBody>
          <a:bodyPr wrap="square" rtlCol="0">
            <a:spAutoFit/>
          </a:bodyPr>
          <a:lstStyle/>
          <a:p>
            <a:pPr algn="ctr"/>
            <a:r>
              <a:rPr lang="en-US" sz="2400" dirty="0">
                <a:solidFill>
                  <a:srgbClr val="FF0000"/>
                </a:solidFill>
                <a:latin typeface="Book Antiqua" panose="02040602050305030304" pitchFamily="18" charset="0"/>
              </a:rPr>
              <a:t>Joint effort with Rotary Club of Ventura East</a:t>
            </a:r>
          </a:p>
        </p:txBody>
      </p:sp>
      <p:sp>
        <p:nvSpPr>
          <p:cNvPr id="3" name="TextBox 2">
            <a:extLst>
              <a:ext uri="{FF2B5EF4-FFF2-40B4-BE49-F238E27FC236}">
                <a16:creationId xmlns:a16="http://schemas.microsoft.com/office/drawing/2014/main" id="{A2DF578D-4AFB-7A4F-AF1A-A4119F0B632A}"/>
              </a:ext>
            </a:extLst>
          </p:cNvPr>
          <p:cNvSpPr txBox="1"/>
          <p:nvPr/>
        </p:nvSpPr>
        <p:spPr>
          <a:xfrm>
            <a:off x="152400" y="7251700"/>
            <a:ext cx="444501" cy="369332"/>
          </a:xfrm>
          <a:prstGeom prst="rect">
            <a:avLst/>
          </a:prstGeom>
          <a:noFill/>
        </p:spPr>
        <p:txBody>
          <a:bodyPr wrap="square" rtlCol="0">
            <a:spAutoFit/>
          </a:bodyPr>
          <a:lstStyle/>
          <a:p>
            <a:r>
              <a:rPr lang="en-US" b="1" dirty="0"/>
              <a:t>6</a:t>
            </a:r>
          </a:p>
        </p:txBody>
      </p:sp>
    </p:spTree>
    <p:extLst>
      <p:ext uri="{BB962C8B-B14F-4D97-AF65-F5344CB8AC3E}">
        <p14:creationId xmlns:p14="http://schemas.microsoft.com/office/powerpoint/2010/main" val="204437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E8B55-6465-5A43-A2D4-858EC43ED07B}"/>
              </a:ext>
            </a:extLst>
          </p:cNvPr>
          <p:cNvSpPr/>
          <p:nvPr/>
        </p:nvSpPr>
        <p:spPr>
          <a:xfrm>
            <a:off x="267629" y="806336"/>
            <a:ext cx="9254927" cy="1438342"/>
          </a:xfrm>
          <a:prstGeom prst="rect">
            <a:avLst/>
          </a:prstGeom>
          <a:ln>
            <a:solidFill>
              <a:schemeClr val="tx1"/>
            </a:solidFill>
          </a:ln>
        </p:spPr>
        <p:txBody>
          <a:bodyPr wrap="square" numCol="1">
            <a:spAutoFit/>
          </a:bodyPr>
          <a:lstStyle/>
          <a:p>
            <a:r>
              <a:rPr lang="en-US" sz="1968" b="1" i="1" dirty="0">
                <a:solidFill>
                  <a:srgbClr val="00B0F0"/>
                </a:solidFill>
                <a:latin typeface="GillSans" panose="020B0502020104020203" pitchFamily="34" charset="-79"/>
                <a:cs typeface="GillSans" panose="020B0502020104020203" pitchFamily="34" charset="-79"/>
              </a:rPr>
              <a:t>Each year, the Rotary Club of Ojai issues Requests for Proposals to community groups for our annual Community Grants Program.  We are surveying local groups to get a better sense of actual needs in the community. Please help us by filling out this survey form. </a:t>
            </a:r>
          </a:p>
          <a:p>
            <a:endParaRPr lang="en-US" sz="875" dirty="0"/>
          </a:p>
        </p:txBody>
      </p:sp>
      <p:sp>
        <p:nvSpPr>
          <p:cNvPr id="5" name="TextBox 4">
            <a:extLst>
              <a:ext uri="{FF2B5EF4-FFF2-40B4-BE49-F238E27FC236}">
                <a16:creationId xmlns:a16="http://schemas.microsoft.com/office/drawing/2014/main" id="{E500299E-2468-0749-9FDF-3CA7FFE7E2BB}"/>
              </a:ext>
            </a:extLst>
          </p:cNvPr>
          <p:cNvSpPr txBox="1"/>
          <p:nvPr/>
        </p:nvSpPr>
        <p:spPr>
          <a:xfrm>
            <a:off x="267630" y="216945"/>
            <a:ext cx="9254926" cy="496161"/>
          </a:xfrm>
          <a:prstGeom prst="rect">
            <a:avLst/>
          </a:prstGeom>
          <a:noFill/>
          <a:ln>
            <a:solidFill>
              <a:schemeClr val="tx1"/>
            </a:solidFill>
          </a:ln>
        </p:spPr>
        <p:txBody>
          <a:bodyPr wrap="square" rtlCol="0">
            <a:spAutoFit/>
          </a:bodyPr>
          <a:lstStyle/>
          <a:p>
            <a:pPr algn="ctr"/>
            <a:r>
              <a:rPr lang="en-US" sz="2624" dirty="0">
                <a:solidFill>
                  <a:srgbClr val="FF0000"/>
                </a:solidFill>
                <a:latin typeface="Book Antiqua" panose="02040602050305030304" pitchFamily="18" charset="0"/>
              </a:rPr>
              <a:t>Rotary Club of Ojai - Community needs assessment survey </a:t>
            </a:r>
          </a:p>
        </p:txBody>
      </p:sp>
      <p:sp>
        <p:nvSpPr>
          <p:cNvPr id="2" name="TextBox 1">
            <a:extLst>
              <a:ext uri="{FF2B5EF4-FFF2-40B4-BE49-F238E27FC236}">
                <a16:creationId xmlns:a16="http://schemas.microsoft.com/office/drawing/2014/main" id="{B31ED9CA-E74D-D64A-A3FB-938CB4159608}"/>
              </a:ext>
            </a:extLst>
          </p:cNvPr>
          <p:cNvSpPr txBox="1"/>
          <p:nvPr/>
        </p:nvSpPr>
        <p:spPr>
          <a:xfrm>
            <a:off x="267629" y="2324100"/>
            <a:ext cx="9254927" cy="5324535"/>
          </a:xfrm>
          <a:prstGeom prst="rect">
            <a:avLst/>
          </a:prstGeom>
          <a:noFill/>
          <a:ln>
            <a:solidFill>
              <a:schemeClr val="tx1"/>
            </a:solidFill>
          </a:ln>
        </p:spPr>
        <p:txBody>
          <a:bodyPr wrap="square" numCol="2" rtlCol="0">
            <a:spAutoFit/>
          </a:bodyPr>
          <a:lstStyle/>
          <a:p>
            <a:r>
              <a:rPr lang="en-US" sz="1900" b="1" dirty="0">
                <a:latin typeface="GillSans" panose="020B0502020104020203" pitchFamily="34" charset="-79"/>
                <a:cs typeface="GillSans" panose="020B0502020104020203" pitchFamily="34" charset="-79"/>
              </a:rPr>
              <a:t>1.What is your organization’s annual budget? </a:t>
            </a:r>
            <a:endParaRPr lang="en-US" sz="1900" b="1" dirty="0"/>
          </a:p>
          <a:p>
            <a:r>
              <a:rPr lang="en-US" sz="1900" dirty="0">
                <a:latin typeface="GillSans" panose="020B0502020104020203" pitchFamily="34" charset="-79"/>
                <a:cs typeface="GillSans" panose="020B0502020104020203" pitchFamily="34" charset="-79"/>
              </a:rPr>
              <a:t>     a. $1 million and over</a:t>
            </a:r>
            <a:br>
              <a:rPr lang="en-US" sz="1900" dirty="0">
                <a:latin typeface="GillSans" panose="020B0502020104020203" pitchFamily="34" charset="-79"/>
                <a:cs typeface="GillSans" panose="020B0502020104020203" pitchFamily="34" charset="-79"/>
              </a:rPr>
            </a:br>
            <a:r>
              <a:rPr lang="en-US" sz="1900" dirty="0">
                <a:latin typeface="GillSans" panose="020B0502020104020203" pitchFamily="34" charset="-79"/>
                <a:cs typeface="GillSans" panose="020B0502020104020203" pitchFamily="34" charset="-79"/>
              </a:rPr>
              <a:t>     b. $1 million to $500,000 </a:t>
            </a:r>
          </a:p>
          <a:p>
            <a:r>
              <a:rPr lang="en-US" sz="1900" dirty="0">
                <a:latin typeface="GillSans" panose="020B0502020104020203" pitchFamily="34" charset="-79"/>
                <a:cs typeface="GillSans" panose="020B0502020104020203" pitchFamily="34" charset="-79"/>
              </a:rPr>
              <a:t>     c. $500,000 to $100,000 </a:t>
            </a:r>
          </a:p>
          <a:p>
            <a:r>
              <a:rPr lang="en-US" sz="1900" dirty="0">
                <a:latin typeface="GillSans" panose="020B0502020104020203" pitchFamily="34" charset="-79"/>
                <a:cs typeface="GillSans" panose="020B0502020104020203" pitchFamily="34" charset="-79"/>
              </a:rPr>
              <a:t>     d. $100,000 to $50,000 </a:t>
            </a:r>
          </a:p>
          <a:p>
            <a:r>
              <a:rPr lang="en-US" sz="1900" dirty="0">
                <a:latin typeface="GillSans" panose="020B0502020104020203" pitchFamily="34" charset="-79"/>
                <a:cs typeface="GillSans" panose="020B0502020104020203" pitchFamily="34" charset="-79"/>
              </a:rPr>
              <a:t>     e. Under $50,000 </a:t>
            </a:r>
            <a:endParaRPr lang="en-US" sz="1900" dirty="0"/>
          </a:p>
          <a:p>
            <a:r>
              <a:rPr lang="en-US" sz="1900" b="1" dirty="0">
                <a:latin typeface="GillSans" panose="020B0502020104020203" pitchFamily="34" charset="-79"/>
                <a:cs typeface="GillSans" panose="020B0502020104020203" pitchFamily="34" charset="-79"/>
              </a:rPr>
              <a:t>2.Who do you serve? Who is your constituency? </a:t>
            </a:r>
            <a:endParaRPr lang="en-US" sz="1900" b="1" dirty="0"/>
          </a:p>
          <a:p>
            <a:r>
              <a:rPr lang="en-US" sz="1900" b="1" dirty="0">
                <a:latin typeface="GillSans" panose="020B0502020104020203" pitchFamily="34" charset="-79"/>
                <a:cs typeface="GillSans" panose="020B0502020104020203" pitchFamily="34" charset="-79"/>
              </a:rPr>
              <a:t>3.What is the number of people you serve? If not people (Humane Society for example), how do you measure your services? </a:t>
            </a:r>
            <a:endParaRPr lang="en-US" sz="1900" b="1" dirty="0"/>
          </a:p>
          <a:p>
            <a:r>
              <a:rPr lang="en-US" sz="1900" b="1" dirty="0">
                <a:latin typeface="GillSans" panose="020B0502020104020203" pitchFamily="34" charset="-79"/>
                <a:cs typeface="GillSans" panose="020B0502020104020203" pitchFamily="34" charset="-79"/>
              </a:rPr>
              <a:t>4. Has your constituency been growing or shrinking in recent years? </a:t>
            </a:r>
          </a:p>
          <a:p>
            <a:r>
              <a:rPr lang="en-US" sz="1900" b="1" dirty="0">
                <a:latin typeface="GillSans" panose="020B0502020104020203" pitchFamily="34" charset="-79"/>
                <a:cs typeface="GillSans" panose="020B0502020104020203" pitchFamily="34" charset="-79"/>
              </a:rPr>
              <a:t>5.To what to do attribute these changes?</a:t>
            </a:r>
          </a:p>
          <a:p>
            <a:endParaRPr lang="en-US" sz="1900" b="1" dirty="0">
              <a:latin typeface="GillSans" panose="020B0502020104020203" pitchFamily="34" charset="-79"/>
              <a:cs typeface="GillSans" panose="020B0502020104020203" pitchFamily="34" charset="-79"/>
            </a:endParaRPr>
          </a:p>
          <a:p>
            <a:r>
              <a:rPr lang="en-US" sz="1900" b="1" dirty="0">
                <a:latin typeface="GillSans" panose="020B0502020104020203" pitchFamily="34" charset="-79"/>
                <a:cs typeface="GillSans" panose="020B0502020104020203" pitchFamily="34" charset="-79"/>
              </a:rPr>
              <a:t>6. What is your No. 1 priority as an organization? Please be specific. </a:t>
            </a:r>
          </a:p>
          <a:p>
            <a:r>
              <a:rPr lang="en-US" sz="1900" b="1" dirty="0">
                <a:latin typeface="GillSans" panose="020B0502020104020203" pitchFamily="34" charset="-79"/>
                <a:cs typeface="GillSans" panose="020B0502020104020203" pitchFamily="34" charset="-79"/>
              </a:rPr>
              <a:t>7.What needs do you currently have that are unmet? </a:t>
            </a:r>
            <a:endParaRPr lang="en-US" sz="1900" b="1" dirty="0"/>
          </a:p>
          <a:p>
            <a:r>
              <a:rPr lang="en-US" sz="1900" b="1" dirty="0">
                <a:latin typeface="GillSans" panose="020B0502020104020203" pitchFamily="34" charset="-79"/>
                <a:cs typeface="GillSans" panose="020B0502020104020203" pitchFamily="34" charset="-79"/>
              </a:rPr>
              <a:t>8. How could the Rotary Club help fill those needs? </a:t>
            </a:r>
            <a:endParaRPr lang="en-US" sz="1900" b="1" dirty="0"/>
          </a:p>
          <a:p>
            <a:r>
              <a:rPr lang="en-US" sz="1900" dirty="0">
                <a:latin typeface="GillSans" panose="020B0502020104020203" pitchFamily="34" charset="-79"/>
                <a:cs typeface="GillSans" panose="020B0502020104020203" pitchFamily="34" charset="-79"/>
              </a:rPr>
              <a:t>     a. Money for a specific program.</a:t>
            </a:r>
            <a:br>
              <a:rPr lang="en-US" sz="1900" dirty="0">
                <a:latin typeface="GillSans" panose="020B0502020104020203" pitchFamily="34" charset="-79"/>
                <a:cs typeface="GillSans" panose="020B0502020104020203" pitchFamily="34" charset="-79"/>
              </a:rPr>
            </a:br>
            <a:r>
              <a:rPr lang="en-US" sz="1900" dirty="0">
                <a:latin typeface="GillSans" panose="020B0502020104020203" pitchFamily="34" charset="-79"/>
                <a:cs typeface="GillSans" panose="020B0502020104020203" pitchFamily="34" charset="-79"/>
              </a:rPr>
              <a:t>     b.  Volunteers with specific skills</a:t>
            </a:r>
            <a:br>
              <a:rPr lang="en-US" sz="1900" dirty="0">
                <a:latin typeface="GillSans" panose="020B0502020104020203" pitchFamily="34" charset="-79"/>
                <a:cs typeface="GillSans" panose="020B0502020104020203" pitchFamily="34" charset="-79"/>
              </a:rPr>
            </a:br>
            <a:r>
              <a:rPr lang="en-US" sz="1900" dirty="0">
                <a:latin typeface="GillSans" panose="020B0502020104020203" pitchFamily="34" charset="-79"/>
                <a:cs typeface="GillSans" panose="020B0502020104020203" pitchFamily="34" charset="-79"/>
              </a:rPr>
              <a:t>     c. Partnership on programs</a:t>
            </a:r>
            <a:br>
              <a:rPr lang="en-US" sz="1900" dirty="0">
                <a:latin typeface="GillSans" panose="020B0502020104020203" pitchFamily="34" charset="-79"/>
                <a:cs typeface="GillSans" panose="020B0502020104020203" pitchFamily="34" charset="-79"/>
              </a:rPr>
            </a:br>
            <a:r>
              <a:rPr lang="en-US" sz="1900" dirty="0">
                <a:latin typeface="GillSans" panose="020B0502020104020203" pitchFamily="34" charset="-79"/>
                <a:cs typeface="GillSans" panose="020B0502020104020203" pitchFamily="34" charset="-79"/>
              </a:rPr>
              <a:t>     d. Connect your organization with             	others with similar needs. </a:t>
            </a:r>
            <a:endParaRPr lang="en-US" sz="1900" dirty="0"/>
          </a:p>
          <a:p>
            <a:r>
              <a:rPr lang="en-US" sz="1900" b="1" dirty="0">
                <a:latin typeface="GillSans" panose="020B0502020104020203" pitchFamily="34" charset="-79"/>
                <a:cs typeface="GillSans" panose="020B0502020104020203" pitchFamily="34" charset="-79"/>
              </a:rPr>
              <a:t>9. Do you have any programs that have proven successful in the past, but lack funds to revive? Please describe. </a:t>
            </a:r>
            <a:endParaRPr lang="en-US" sz="1900" b="1" dirty="0"/>
          </a:p>
          <a:p>
            <a:r>
              <a:rPr lang="en-US" sz="1900" b="1" dirty="0">
                <a:latin typeface="GillSans" panose="020B0502020104020203" pitchFamily="34" charset="-79"/>
                <a:cs typeface="GillSans" panose="020B0502020104020203" pitchFamily="34" charset="-79"/>
              </a:rPr>
              <a:t>10. Do you have new projects you think would be successful? Please describe. </a:t>
            </a:r>
            <a:endParaRPr lang="en-US" sz="1900" b="1" dirty="0"/>
          </a:p>
        </p:txBody>
      </p:sp>
      <p:sp>
        <p:nvSpPr>
          <p:cNvPr id="3" name="TextBox 2">
            <a:extLst>
              <a:ext uri="{FF2B5EF4-FFF2-40B4-BE49-F238E27FC236}">
                <a16:creationId xmlns:a16="http://schemas.microsoft.com/office/drawing/2014/main" id="{AC4F1CEA-3D9C-0F48-A08E-DE3D8F6F8300}"/>
              </a:ext>
            </a:extLst>
          </p:cNvPr>
          <p:cNvSpPr txBox="1"/>
          <p:nvPr/>
        </p:nvSpPr>
        <p:spPr>
          <a:xfrm>
            <a:off x="508000" y="7369235"/>
            <a:ext cx="469900" cy="369332"/>
          </a:xfrm>
          <a:prstGeom prst="rect">
            <a:avLst/>
          </a:prstGeom>
          <a:noFill/>
        </p:spPr>
        <p:txBody>
          <a:bodyPr wrap="square" rtlCol="0">
            <a:spAutoFit/>
          </a:bodyPr>
          <a:lstStyle/>
          <a:p>
            <a:r>
              <a:rPr lang="en-US" b="1" dirty="0"/>
              <a:t>4</a:t>
            </a:r>
          </a:p>
        </p:txBody>
      </p:sp>
    </p:spTree>
    <p:extLst>
      <p:ext uri="{BB962C8B-B14F-4D97-AF65-F5344CB8AC3E}">
        <p14:creationId xmlns:p14="http://schemas.microsoft.com/office/powerpoint/2010/main" val="3408723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1172D6-2DC9-2E4C-8012-0887EC51CFCD}"/>
              </a:ext>
            </a:extLst>
          </p:cNvPr>
          <p:cNvSpPr txBox="1"/>
          <p:nvPr/>
        </p:nvSpPr>
        <p:spPr>
          <a:xfrm>
            <a:off x="512956" y="277656"/>
            <a:ext cx="9021795" cy="7031659"/>
          </a:xfrm>
          <a:prstGeom prst="rect">
            <a:avLst/>
          </a:prstGeom>
          <a:noFill/>
          <a:ln w="28575">
            <a:solidFill>
              <a:schemeClr val="tx1"/>
            </a:solidFill>
          </a:ln>
        </p:spPr>
        <p:txBody>
          <a:bodyPr wrap="square" rtlCol="0">
            <a:spAutoFit/>
          </a:bodyPr>
          <a:lstStyle/>
          <a:p>
            <a:endParaRPr lang="en-US" sz="1968" dirty="0"/>
          </a:p>
        </p:txBody>
      </p:sp>
      <p:sp>
        <p:nvSpPr>
          <p:cNvPr id="6" name="Title 1">
            <a:extLst>
              <a:ext uri="{FF2B5EF4-FFF2-40B4-BE49-F238E27FC236}">
                <a16:creationId xmlns:a16="http://schemas.microsoft.com/office/drawing/2014/main" id="{7AB8B37F-08EC-4E4B-B6AF-C7AAE814D069}"/>
              </a:ext>
            </a:extLst>
          </p:cNvPr>
          <p:cNvSpPr>
            <a:spLocks noGrp="1"/>
          </p:cNvSpPr>
          <p:nvPr>
            <p:ph type="title"/>
          </p:nvPr>
        </p:nvSpPr>
        <p:spPr>
          <a:xfrm>
            <a:off x="749299" y="1875803"/>
            <a:ext cx="8586224" cy="4312055"/>
          </a:xfrm>
          <a:ln>
            <a:solidFill>
              <a:schemeClr val="tx1"/>
            </a:solidFill>
          </a:ln>
        </p:spPr>
        <p:txBody>
          <a:bodyPr numCol="2">
            <a:noAutofit/>
          </a:bodyPr>
          <a:lstStyle/>
          <a:p>
            <a:r>
              <a:rPr lang="en-US" sz="2000" dirty="0"/>
              <a:t/>
            </a:r>
            <a:br>
              <a:rPr lang="en-US" sz="2000" dirty="0"/>
            </a:br>
            <a:r>
              <a:rPr lang="en-US" sz="2000" dirty="0"/>
              <a:t>Ventura Chamber of Commerce</a:t>
            </a:r>
            <a:br>
              <a:rPr lang="en-US" sz="2000" dirty="0"/>
            </a:br>
            <a:r>
              <a:rPr lang="en-US" sz="2000" dirty="0"/>
              <a:t>       </a:t>
            </a:r>
            <a:br>
              <a:rPr lang="en-US" sz="2000" dirty="0"/>
            </a:br>
            <a:r>
              <a:rPr lang="en-US" sz="2000" dirty="0" err="1"/>
              <a:t>Guidestar.org</a:t>
            </a:r>
            <a:r>
              <a:rPr lang="en-US" sz="2000" dirty="0"/>
              <a:t> – Wayne Harris</a:t>
            </a:r>
            <a:br>
              <a:rPr lang="en-US" sz="2000" dirty="0"/>
            </a:br>
            <a:r>
              <a:rPr lang="en-US" sz="2000" dirty="0"/>
              <a:t>	Candid </a:t>
            </a:r>
            <a:br>
              <a:rPr lang="en-US" sz="2000" dirty="0"/>
            </a:br>
            <a:r>
              <a:rPr lang="en-US" sz="2000" dirty="0"/>
              <a:t>	Funding Information Network 	(FIN)</a:t>
            </a:r>
            <a:br>
              <a:rPr lang="en-US" sz="2000" dirty="0"/>
            </a:br>
            <a:r>
              <a:rPr lang="en-US" sz="2000" dirty="0"/>
              <a:t/>
            </a:r>
            <a:br>
              <a:rPr lang="en-US" sz="2000" dirty="0"/>
            </a:br>
            <a:r>
              <a:rPr lang="en-US" sz="2000" dirty="0"/>
              <a:t>IRS file of annual 990 reports for Ventura</a:t>
            </a:r>
            <a:br>
              <a:rPr lang="en-US" sz="2000" dirty="0"/>
            </a:br>
            <a:r>
              <a:rPr lang="en-US" sz="2000" dirty="0"/>
              <a:t/>
            </a:r>
            <a:br>
              <a:rPr lang="en-US" sz="2000" dirty="0"/>
            </a:br>
            <a:r>
              <a:rPr lang="en-US" sz="2000" dirty="0"/>
              <a:t>Ventura County Community Foundation 	– “Vanessa”</a:t>
            </a:r>
            <a:br>
              <a:rPr lang="en-US" sz="2000" dirty="0"/>
            </a:br>
            <a:r>
              <a:rPr lang="en-US" sz="2000" dirty="0"/>
              <a:t/>
            </a:r>
            <a:br>
              <a:rPr lang="en-US" sz="2000" dirty="0"/>
            </a:br>
            <a:r>
              <a:rPr lang="en-US" sz="2000" dirty="0"/>
              <a:t>Newport Beach Sunrise Rotary Club – 	Ross Minion</a:t>
            </a:r>
            <a:br>
              <a:rPr lang="en-US" sz="2000" dirty="0"/>
            </a:br>
            <a:r>
              <a:rPr lang="en-US" sz="2000" dirty="0"/>
              <a:t/>
            </a:r>
            <a:br>
              <a:rPr lang="en-US" sz="2000" dirty="0"/>
            </a:br>
            <a:r>
              <a:rPr lang="en-US" sz="2000" dirty="0"/>
              <a:t>Cal Lutheran Center for Non-profit       	Leadership – Dena Jensen</a:t>
            </a:r>
            <a:br>
              <a:rPr lang="en-US" sz="2000" dirty="0"/>
            </a:br>
            <a:r>
              <a:rPr lang="en-US" sz="2000" dirty="0"/>
              <a:t/>
            </a:r>
            <a:br>
              <a:rPr lang="en-US" sz="2000" dirty="0"/>
            </a:br>
            <a:r>
              <a:rPr lang="en-US" sz="2000" dirty="0"/>
              <a:t>Ventura College Foundation – Julie 	Harvey</a:t>
            </a:r>
            <a:br>
              <a:rPr lang="en-US" sz="2000" dirty="0"/>
            </a:br>
            <a:r>
              <a:rPr lang="en-US" sz="2000" dirty="0"/>
              <a:t/>
            </a:r>
            <a:br>
              <a:rPr lang="en-US" sz="2000" dirty="0"/>
            </a:br>
            <a:r>
              <a:rPr lang="en-US" sz="2000" dirty="0"/>
              <a:t>Turning Point – Suki Sir</a:t>
            </a:r>
            <a:br>
              <a:rPr lang="en-US" sz="2000" dirty="0"/>
            </a:br>
            <a:r>
              <a:rPr lang="en-US" sz="2000" dirty="0"/>
              <a:t/>
            </a:r>
            <a:br>
              <a:rPr lang="en-US" sz="2000" dirty="0"/>
            </a:br>
            <a:r>
              <a:rPr lang="en-US" sz="2000" dirty="0"/>
              <a:t/>
            </a:r>
            <a:br>
              <a:rPr lang="en-US" sz="2000" dirty="0"/>
            </a:br>
            <a:r>
              <a:rPr lang="en-US" sz="2000" dirty="0"/>
              <a:t/>
            </a:r>
            <a:br>
              <a:rPr lang="en-US" sz="2000" dirty="0"/>
            </a:br>
            <a:endParaRPr lang="en-US" sz="2000" dirty="0"/>
          </a:p>
        </p:txBody>
      </p:sp>
      <p:sp>
        <p:nvSpPr>
          <p:cNvPr id="7" name="TextBox 6">
            <a:extLst>
              <a:ext uri="{FF2B5EF4-FFF2-40B4-BE49-F238E27FC236}">
                <a16:creationId xmlns:a16="http://schemas.microsoft.com/office/drawing/2014/main" id="{9E0B0097-9A0C-554A-8FD7-74300A83D09C}"/>
              </a:ext>
            </a:extLst>
          </p:cNvPr>
          <p:cNvSpPr txBox="1"/>
          <p:nvPr/>
        </p:nvSpPr>
        <p:spPr>
          <a:xfrm>
            <a:off x="749299" y="6443660"/>
            <a:ext cx="8586224" cy="523220"/>
          </a:xfrm>
          <a:prstGeom prst="rect">
            <a:avLst/>
          </a:prstGeom>
          <a:noFill/>
          <a:ln>
            <a:solidFill>
              <a:schemeClr val="tx1"/>
            </a:solidFill>
          </a:ln>
        </p:spPr>
        <p:txBody>
          <a:bodyPr wrap="square" rtlCol="0">
            <a:spAutoFit/>
          </a:bodyPr>
          <a:lstStyle/>
          <a:p>
            <a:pPr algn="ctr"/>
            <a:r>
              <a:rPr lang="en-US" sz="2800" dirty="0">
                <a:solidFill>
                  <a:srgbClr val="FF0000"/>
                </a:solidFill>
                <a:latin typeface="Book Antiqua" panose="02040602050305030304" pitchFamily="18" charset="0"/>
              </a:rPr>
              <a:t>Final nonprofit list to be determined with RC input</a:t>
            </a:r>
          </a:p>
        </p:txBody>
      </p:sp>
      <p:pic>
        <p:nvPicPr>
          <p:cNvPr id="8" name="Content Placeholder 3">
            <a:extLst>
              <a:ext uri="{FF2B5EF4-FFF2-40B4-BE49-F238E27FC236}">
                <a16:creationId xmlns:a16="http://schemas.microsoft.com/office/drawing/2014/main" id="{EBCF213D-1072-FC4B-B484-FC4CE880FC93}"/>
              </a:ext>
            </a:extLst>
          </p:cNvPr>
          <p:cNvPicPr>
            <a:picLocks noGrp="1" noChangeAspect="1"/>
          </p:cNvPicPr>
          <p:nvPr>
            <p:ph idx="1"/>
          </p:nvPr>
        </p:nvPicPr>
        <p:blipFill>
          <a:blip r:embed="rId2"/>
          <a:stretch>
            <a:fillRect/>
          </a:stretch>
        </p:blipFill>
        <p:spPr>
          <a:xfrm>
            <a:off x="8123598" y="551145"/>
            <a:ext cx="1211925" cy="1188955"/>
          </a:xfrm>
          <a:prstGeom prst="rect">
            <a:avLst/>
          </a:prstGeom>
        </p:spPr>
      </p:pic>
      <p:sp>
        <p:nvSpPr>
          <p:cNvPr id="9" name="TextBox 8">
            <a:extLst>
              <a:ext uri="{FF2B5EF4-FFF2-40B4-BE49-F238E27FC236}">
                <a16:creationId xmlns:a16="http://schemas.microsoft.com/office/drawing/2014/main" id="{F7BD2D5B-64EE-DB49-BE1A-AB658DCE523C}"/>
              </a:ext>
            </a:extLst>
          </p:cNvPr>
          <p:cNvSpPr txBox="1"/>
          <p:nvPr/>
        </p:nvSpPr>
        <p:spPr>
          <a:xfrm>
            <a:off x="749299" y="776613"/>
            <a:ext cx="7004312" cy="1077218"/>
          </a:xfrm>
          <a:prstGeom prst="rect">
            <a:avLst/>
          </a:prstGeom>
          <a:noFill/>
          <a:ln>
            <a:solidFill>
              <a:schemeClr val="accent1"/>
            </a:solidFill>
          </a:ln>
        </p:spPr>
        <p:txBody>
          <a:bodyPr wrap="square" rtlCol="0">
            <a:spAutoFit/>
          </a:bodyPr>
          <a:lstStyle/>
          <a:p>
            <a:pPr algn="ctr"/>
            <a:r>
              <a:rPr lang="en-US" sz="3200" dirty="0">
                <a:solidFill>
                  <a:srgbClr val="FF0000"/>
                </a:solidFill>
              </a:rPr>
              <a:t>Community Assessment Information Sources</a:t>
            </a:r>
          </a:p>
        </p:txBody>
      </p:sp>
    </p:spTree>
    <p:extLst>
      <p:ext uri="{BB962C8B-B14F-4D97-AF65-F5344CB8AC3E}">
        <p14:creationId xmlns:p14="http://schemas.microsoft.com/office/powerpoint/2010/main" val="1102874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7ECC0CC-42FD-8340-B9B2-AB68021B4B1A}"/>
              </a:ext>
            </a:extLst>
          </p:cNvPr>
          <p:cNvSpPr txBox="1"/>
          <p:nvPr/>
        </p:nvSpPr>
        <p:spPr>
          <a:xfrm>
            <a:off x="512956" y="417356"/>
            <a:ext cx="9021795" cy="7031659"/>
          </a:xfrm>
          <a:prstGeom prst="rect">
            <a:avLst/>
          </a:prstGeom>
          <a:noFill/>
          <a:ln w="28575">
            <a:solidFill>
              <a:schemeClr val="tx1"/>
            </a:solidFill>
          </a:ln>
        </p:spPr>
        <p:txBody>
          <a:bodyPr wrap="square" rtlCol="0">
            <a:spAutoFit/>
          </a:bodyPr>
          <a:lstStyle/>
          <a:p>
            <a:endParaRPr lang="en-US" sz="1968" dirty="0"/>
          </a:p>
        </p:txBody>
      </p:sp>
      <p:graphicFrame>
        <p:nvGraphicFramePr>
          <p:cNvPr id="5" name="Chart 4">
            <a:extLst>
              <a:ext uri="{FF2B5EF4-FFF2-40B4-BE49-F238E27FC236}">
                <a16:creationId xmlns:a16="http://schemas.microsoft.com/office/drawing/2014/main" id="{520DC46A-E92A-1040-AB97-4E623D225716}"/>
              </a:ext>
            </a:extLst>
          </p:cNvPr>
          <p:cNvGraphicFramePr>
            <a:graphicFrameLocks/>
          </p:cNvGraphicFramePr>
          <p:nvPr>
            <p:extLst>
              <p:ext uri="{D42A27DB-BD31-4B8C-83A1-F6EECF244321}">
                <p14:modId xmlns:p14="http://schemas.microsoft.com/office/powerpoint/2010/main" val="3655565708"/>
              </p:ext>
            </p:extLst>
          </p:nvPr>
        </p:nvGraphicFramePr>
        <p:xfrm>
          <a:off x="969157" y="1255874"/>
          <a:ext cx="6917543" cy="45385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86DB245-2447-134D-95AF-D85C1670BFD0}"/>
              </a:ext>
            </a:extLst>
          </p:cNvPr>
          <p:cNvSpPr txBox="1"/>
          <p:nvPr/>
        </p:nvSpPr>
        <p:spPr>
          <a:xfrm>
            <a:off x="1950844" y="6367430"/>
            <a:ext cx="1243664" cy="395173"/>
          </a:xfrm>
          <a:prstGeom prst="rect">
            <a:avLst/>
          </a:prstGeom>
          <a:solidFill>
            <a:schemeClr val="accent5">
              <a:lumMod val="75000"/>
            </a:schemeClr>
          </a:solidFill>
        </p:spPr>
        <p:txBody>
          <a:bodyPr wrap="square" rtlCol="0">
            <a:spAutoFit/>
          </a:bodyPr>
          <a:lstStyle/>
          <a:p>
            <a:endParaRPr lang="en-US" sz="1968" dirty="0"/>
          </a:p>
        </p:txBody>
      </p:sp>
      <p:sp>
        <p:nvSpPr>
          <p:cNvPr id="9" name="TextBox 8">
            <a:extLst>
              <a:ext uri="{FF2B5EF4-FFF2-40B4-BE49-F238E27FC236}">
                <a16:creationId xmlns:a16="http://schemas.microsoft.com/office/drawing/2014/main" id="{7B3653B0-5530-EC49-A8C4-35B88D810B46}"/>
              </a:ext>
            </a:extLst>
          </p:cNvPr>
          <p:cNvSpPr txBox="1"/>
          <p:nvPr/>
        </p:nvSpPr>
        <p:spPr>
          <a:xfrm>
            <a:off x="5543642" y="6375562"/>
            <a:ext cx="1243664" cy="395173"/>
          </a:xfrm>
          <a:prstGeom prst="rect">
            <a:avLst/>
          </a:prstGeom>
          <a:solidFill>
            <a:schemeClr val="accent4">
              <a:lumMod val="75000"/>
            </a:schemeClr>
          </a:solidFill>
        </p:spPr>
        <p:txBody>
          <a:bodyPr wrap="square" rtlCol="0">
            <a:spAutoFit/>
          </a:bodyPr>
          <a:lstStyle/>
          <a:p>
            <a:endParaRPr lang="en-US" sz="1968" dirty="0"/>
          </a:p>
        </p:txBody>
      </p:sp>
      <p:sp>
        <p:nvSpPr>
          <p:cNvPr id="10" name="TextBox 9">
            <a:extLst>
              <a:ext uri="{FF2B5EF4-FFF2-40B4-BE49-F238E27FC236}">
                <a16:creationId xmlns:a16="http://schemas.microsoft.com/office/drawing/2014/main" id="{E92B2828-4D8F-7F40-B2B1-9EDB944E4012}"/>
              </a:ext>
            </a:extLst>
          </p:cNvPr>
          <p:cNvSpPr txBox="1"/>
          <p:nvPr/>
        </p:nvSpPr>
        <p:spPr>
          <a:xfrm>
            <a:off x="3312374" y="6351174"/>
            <a:ext cx="1442809" cy="395173"/>
          </a:xfrm>
          <a:prstGeom prst="rect">
            <a:avLst/>
          </a:prstGeom>
          <a:noFill/>
        </p:spPr>
        <p:txBody>
          <a:bodyPr wrap="square" rtlCol="0">
            <a:spAutoFit/>
          </a:bodyPr>
          <a:lstStyle/>
          <a:p>
            <a:r>
              <a:rPr lang="en-US" sz="1968" dirty="0"/>
              <a:t>Population</a:t>
            </a:r>
          </a:p>
        </p:txBody>
      </p:sp>
      <p:sp>
        <p:nvSpPr>
          <p:cNvPr id="11" name="TextBox 10">
            <a:extLst>
              <a:ext uri="{FF2B5EF4-FFF2-40B4-BE49-F238E27FC236}">
                <a16:creationId xmlns:a16="http://schemas.microsoft.com/office/drawing/2014/main" id="{03B4133C-F8B2-C349-BAAA-DC1D6267AC99}"/>
              </a:ext>
            </a:extLst>
          </p:cNvPr>
          <p:cNvSpPr txBox="1"/>
          <p:nvPr/>
        </p:nvSpPr>
        <p:spPr>
          <a:xfrm>
            <a:off x="6819824" y="6383691"/>
            <a:ext cx="1788273" cy="395173"/>
          </a:xfrm>
          <a:prstGeom prst="rect">
            <a:avLst/>
          </a:prstGeom>
          <a:noFill/>
        </p:spPr>
        <p:txBody>
          <a:bodyPr wrap="square" rtlCol="0">
            <a:spAutoFit/>
          </a:bodyPr>
          <a:lstStyle/>
          <a:p>
            <a:r>
              <a:rPr lang="en-US" sz="1968" dirty="0"/>
              <a:t>Percent to total</a:t>
            </a:r>
          </a:p>
        </p:txBody>
      </p:sp>
      <p:sp>
        <p:nvSpPr>
          <p:cNvPr id="4" name="TextBox 3">
            <a:extLst>
              <a:ext uri="{FF2B5EF4-FFF2-40B4-BE49-F238E27FC236}">
                <a16:creationId xmlns:a16="http://schemas.microsoft.com/office/drawing/2014/main" id="{D78ED4A8-A59E-8F4C-9351-C1BABE4A9CF8}"/>
              </a:ext>
            </a:extLst>
          </p:cNvPr>
          <p:cNvSpPr txBox="1"/>
          <p:nvPr/>
        </p:nvSpPr>
        <p:spPr>
          <a:xfrm>
            <a:off x="719376" y="563674"/>
            <a:ext cx="1109542" cy="260521"/>
          </a:xfrm>
          <a:prstGeom prst="rect">
            <a:avLst/>
          </a:prstGeom>
          <a:noFill/>
        </p:spPr>
        <p:txBody>
          <a:bodyPr wrap="square" rtlCol="0">
            <a:spAutoFit/>
          </a:bodyPr>
          <a:lstStyle/>
          <a:p>
            <a:r>
              <a:rPr lang="en-US" sz="1093" dirty="0"/>
              <a:t>Population</a:t>
            </a:r>
          </a:p>
        </p:txBody>
      </p:sp>
      <p:sp>
        <p:nvSpPr>
          <p:cNvPr id="12" name="TextBox 11">
            <a:extLst>
              <a:ext uri="{FF2B5EF4-FFF2-40B4-BE49-F238E27FC236}">
                <a16:creationId xmlns:a16="http://schemas.microsoft.com/office/drawing/2014/main" id="{9EF245E3-205E-1140-9123-94B5D1122167}"/>
              </a:ext>
            </a:extLst>
          </p:cNvPr>
          <p:cNvSpPr txBox="1"/>
          <p:nvPr/>
        </p:nvSpPr>
        <p:spPr>
          <a:xfrm>
            <a:off x="8547136" y="636830"/>
            <a:ext cx="987615" cy="260521"/>
          </a:xfrm>
          <a:prstGeom prst="rect">
            <a:avLst/>
          </a:prstGeom>
          <a:noFill/>
        </p:spPr>
        <p:txBody>
          <a:bodyPr wrap="square" rtlCol="0">
            <a:spAutoFit/>
          </a:bodyPr>
          <a:lstStyle/>
          <a:p>
            <a:r>
              <a:rPr lang="en-US" sz="1093" dirty="0"/>
              <a:t>Percent</a:t>
            </a:r>
          </a:p>
        </p:txBody>
      </p:sp>
      <p:pic>
        <p:nvPicPr>
          <p:cNvPr id="14" name="Content Placeholder 3">
            <a:extLst>
              <a:ext uri="{FF2B5EF4-FFF2-40B4-BE49-F238E27FC236}">
                <a16:creationId xmlns:a16="http://schemas.microsoft.com/office/drawing/2014/main" id="{70E09002-F902-234A-A970-4A56C7C2179B}"/>
              </a:ext>
            </a:extLst>
          </p:cNvPr>
          <p:cNvPicPr>
            <a:picLocks noGrp="1" noChangeAspect="1"/>
          </p:cNvPicPr>
          <p:nvPr>
            <p:ph idx="1"/>
          </p:nvPr>
        </p:nvPicPr>
        <p:blipFill>
          <a:blip r:embed="rId3"/>
          <a:stretch>
            <a:fillRect/>
          </a:stretch>
        </p:blipFill>
        <p:spPr>
          <a:xfrm>
            <a:off x="7683500" y="506135"/>
            <a:ext cx="1622112" cy="1591368"/>
          </a:xfrm>
          <a:prstGeom prst="rect">
            <a:avLst/>
          </a:prstGeom>
        </p:spPr>
      </p:pic>
    </p:spTree>
    <p:extLst>
      <p:ext uri="{BB962C8B-B14F-4D97-AF65-F5344CB8AC3E}">
        <p14:creationId xmlns:p14="http://schemas.microsoft.com/office/powerpoint/2010/main" val="297768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E3B4D-C1F3-724A-8F2C-1057D842960C}"/>
              </a:ext>
            </a:extLst>
          </p:cNvPr>
          <p:cNvSpPr>
            <a:spLocks noGrp="1"/>
          </p:cNvSpPr>
          <p:nvPr>
            <p:ph type="title"/>
          </p:nvPr>
        </p:nvSpPr>
        <p:spPr>
          <a:xfrm>
            <a:off x="687367" y="523960"/>
            <a:ext cx="6047617" cy="1449374"/>
          </a:xfrm>
          <a:ln>
            <a:solidFill>
              <a:schemeClr val="tx1"/>
            </a:solidFill>
          </a:ln>
        </p:spPr>
        <p:txBody>
          <a:bodyPr>
            <a:normAutofit/>
          </a:bodyPr>
          <a:lstStyle/>
          <a:p>
            <a:pPr algn="ctr"/>
            <a:r>
              <a:rPr lang="en-US" sz="3600" dirty="0">
                <a:solidFill>
                  <a:srgbClr val="FF0000"/>
                </a:solidFill>
                <a:latin typeface="Book Antiqua" panose="02040602050305030304" pitchFamily="18" charset="0"/>
              </a:rPr>
              <a:t>Assessment partner…</a:t>
            </a:r>
          </a:p>
        </p:txBody>
      </p:sp>
      <p:sp>
        <p:nvSpPr>
          <p:cNvPr id="3" name="Content Placeholder 2">
            <a:extLst>
              <a:ext uri="{FF2B5EF4-FFF2-40B4-BE49-F238E27FC236}">
                <a16:creationId xmlns:a16="http://schemas.microsoft.com/office/drawing/2014/main" id="{08C76677-95B7-824C-8953-F2B9C7BA82F7}"/>
              </a:ext>
            </a:extLst>
          </p:cNvPr>
          <p:cNvSpPr>
            <a:spLocks noGrp="1"/>
          </p:cNvSpPr>
          <p:nvPr>
            <p:ph idx="1"/>
          </p:nvPr>
        </p:nvSpPr>
        <p:spPr>
          <a:ln>
            <a:solidFill>
              <a:schemeClr val="tx1"/>
            </a:solidFill>
          </a:ln>
        </p:spPr>
        <p:txBody>
          <a:bodyPr numCol="2">
            <a:noAutofit/>
          </a:bodyPr>
          <a:lstStyle/>
          <a:p>
            <a:pPr marL="0" indent="0">
              <a:buNone/>
            </a:pPr>
            <a:endParaRPr lang="en-US" sz="1749" b="1" dirty="0"/>
          </a:p>
          <a:p>
            <a:r>
              <a:rPr lang="en-US" sz="2800" b="1" dirty="0"/>
              <a:t>RC of Ventura East</a:t>
            </a:r>
            <a:endParaRPr lang="en-US" sz="2800" dirty="0"/>
          </a:p>
          <a:p>
            <a:r>
              <a:rPr lang="en-US" sz="2800" dirty="0"/>
              <a:t>Club President - Margarida </a:t>
            </a:r>
            <a:r>
              <a:rPr lang="en-US" sz="2800" dirty="0" err="1"/>
              <a:t>Eidson</a:t>
            </a:r>
            <a:r>
              <a:rPr lang="en-US" sz="2800" dirty="0"/>
              <a:t>, Email: </a:t>
            </a:r>
            <a:r>
              <a:rPr lang="en-US" sz="2800" dirty="0" err="1"/>
              <a:t>margarida@live.com</a:t>
            </a:r>
            <a:r>
              <a:rPr lang="en-US" sz="2800" dirty="0"/>
              <a:t> Cell: 805-216-7277</a:t>
            </a:r>
          </a:p>
          <a:p>
            <a:r>
              <a:rPr lang="en-US" sz="2800" dirty="0">
                <a:solidFill>
                  <a:srgbClr val="FF0000"/>
                </a:solidFill>
              </a:rPr>
              <a:t>CS Chair - Amber Stevens</a:t>
            </a:r>
            <a:r>
              <a:rPr lang="en-US" sz="2800" dirty="0"/>
              <a:t>, Email: </a:t>
            </a:r>
            <a:r>
              <a:rPr lang="en-US" sz="2800" dirty="0" err="1"/>
              <a:t>amber.stevens@ciymca.org</a:t>
            </a:r>
            <a:r>
              <a:rPr lang="en-US" sz="2800" dirty="0"/>
              <a:t> Biz: 805-642-2131 </a:t>
            </a:r>
            <a:r>
              <a:rPr lang="en-US" sz="2800" dirty="0" err="1"/>
              <a:t>ext</a:t>
            </a:r>
            <a:r>
              <a:rPr lang="en-US" sz="2800" dirty="0"/>
              <a:t> 17</a:t>
            </a:r>
          </a:p>
          <a:p>
            <a:endParaRPr lang="en-US" sz="1749" b="1" dirty="0"/>
          </a:p>
          <a:p>
            <a:endParaRPr lang="en-US" sz="1749" b="1" dirty="0"/>
          </a:p>
          <a:p>
            <a:endParaRPr lang="en-US" sz="1749" b="1" dirty="0"/>
          </a:p>
          <a:p>
            <a:endParaRPr lang="en-US" sz="1749" b="1" dirty="0"/>
          </a:p>
          <a:p>
            <a:endParaRPr lang="en-US" sz="1749" b="1" dirty="0"/>
          </a:p>
          <a:p>
            <a:endParaRPr lang="en-US" sz="1749" b="1" dirty="0"/>
          </a:p>
          <a:p>
            <a:endParaRPr lang="en-US" sz="1749" b="1" dirty="0"/>
          </a:p>
          <a:p>
            <a:pPr marL="0" indent="0">
              <a:buNone/>
            </a:pPr>
            <a:r>
              <a:rPr lang="en-US" sz="1749" dirty="0"/>
              <a:t/>
            </a:r>
            <a:br>
              <a:rPr lang="en-US" sz="1749" dirty="0"/>
            </a:br>
            <a:endParaRPr lang="en-US" sz="1749" dirty="0"/>
          </a:p>
          <a:p>
            <a:endParaRPr lang="en-US" sz="1749" dirty="0"/>
          </a:p>
        </p:txBody>
      </p:sp>
      <p:sp>
        <p:nvSpPr>
          <p:cNvPr id="4" name="TextBox 3">
            <a:extLst>
              <a:ext uri="{FF2B5EF4-FFF2-40B4-BE49-F238E27FC236}">
                <a16:creationId xmlns:a16="http://schemas.microsoft.com/office/drawing/2014/main" id="{6FC707CC-C2B1-7D4D-97BE-C2F13ECBD341}"/>
              </a:ext>
            </a:extLst>
          </p:cNvPr>
          <p:cNvSpPr txBox="1"/>
          <p:nvPr/>
        </p:nvSpPr>
        <p:spPr>
          <a:xfrm rot="20690547">
            <a:off x="5867052" y="3844446"/>
            <a:ext cx="2870200" cy="707886"/>
          </a:xfrm>
          <a:prstGeom prst="rect">
            <a:avLst/>
          </a:prstGeom>
          <a:noFill/>
        </p:spPr>
        <p:txBody>
          <a:bodyPr wrap="square" rtlCol="0">
            <a:spAutoFit/>
          </a:bodyPr>
          <a:lstStyle/>
          <a:p>
            <a:pPr algn="ctr"/>
            <a:r>
              <a:rPr lang="en-US" sz="2000" dirty="0">
                <a:solidFill>
                  <a:srgbClr val="FF0000"/>
                </a:solidFill>
                <a:latin typeface="Book Antiqua" panose="02040602050305030304" pitchFamily="18" charset="0"/>
              </a:rPr>
              <a:t>Amber has offered to </a:t>
            </a:r>
            <a:r>
              <a:rPr lang="en-US" sz="2000" dirty="0" err="1">
                <a:solidFill>
                  <a:srgbClr val="FF0000"/>
                </a:solidFill>
                <a:latin typeface="Book Antiqua" panose="02040602050305030304" pitchFamily="18" charset="0"/>
              </a:rPr>
              <a:t>partiipate</a:t>
            </a:r>
            <a:endParaRPr lang="en-US" sz="2000" dirty="0">
              <a:solidFill>
                <a:srgbClr val="FF0000"/>
              </a:solidFill>
              <a:latin typeface="Book Antiqua" panose="02040602050305030304" pitchFamily="18" charset="0"/>
            </a:endParaRPr>
          </a:p>
        </p:txBody>
      </p:sp>
      <p:pic>
        <p:nvPicPr>
          <p:cNvPr id="5" name="Content Placeholder 3">
            <a:extLst>
              <a:ext uri="{FF2B5EF4-FFF2-40B4-BE49-F238E27FC236}">
                <a16:creationId xmlns:a16="http://schemas.microsoft.com/office/drawing/2014/main" id="{72DB70A7-A53F-504D-A813-23E7F5621249}"/>
              </a:ext>
            </a:extLst>
          </p:cNvPr>
          <p:cNvPicPr>
            <a:picLocks noChangeAspect="1"/>
          </p:cNvPicPr>
          <p:nvPr/>
        </p:nvPicPr>
        <p:blipFill>
          <a:blip r:embed="rId2"/>
          <a:stretch>
            <a:fillRect/>
          </a:stretch>
        </p:blipFill>
        <p:spPr>
          <a:xfrm>
            <a:off x="7531100" y="302935"/>
            <a:ext cx="1749112" cy="1715961"/>
          </a:xfrm>
          <a:prstGeom prst="rect">
            <a:avLst/>
          </a:prstGeom>
        </p:spPr>
      </p:pic>
    </p:spTree>
    <p:extLst>
      <p:ext uri="{BB962C8B-B14F-4D97-AF65-F5344CB8AC3E}">
        <p14:creationId xmlns:p14="http://schemas.microsoft.com/office/powerpoint/2010/main" val="539068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4AD6D9-A2AB-3A4B-8ECF-79B12040F935}"/>
              </a:ext>
            </a:extLst>
          </p:cNvPr>
          <p:cNvSpPr txBox="1"/>
          <p:nvPr/>
        </p:nvSpPr>
        <p:spPr>
          <a:xfrm>
            <a:off x="512956" y="417356"/>
            <a:ext cx="9021795" cy="7031659"/>
          </a:xfrm>
          <a:prstGeom prst="rect">
            <a:avLst/>
          </a:prstGeom>
          <a:noFill/>
          <a:ln w="28575">
            <a:solidFill>
              <a:schemeClr val="tx1"/>
            </a:solidFill>
          </a:ln>
        </p:spPr>
        <p:txBody>
          <a:bodyPr wrap="square" rtlCol="0">
            <a:spAutoFit/>
          </a:bodyPr>
          <a:lstStyle/>
          <a:p>
            <a:endParaRPr lang="en-US" sz="1968" dirty="0"/>
          </a:p>
        </p:txBody>
      </p:sp>
      <p:sp>
        <p:nvSpPr>
          <p:cNvPr id="2" name="Title 1">
            <a:extLst>
              <a:ext uri="{FF2B5EF4-FFF2-40B4-BE49-F238E27FC236}">
                <a16:creationId xmlns:a16="http://schemas.microsoft.com/office/drawing/2014/main" id="{943B6FD3-4664-FD45-B237-AFA8B342C075}"/>
              </a:ext>
            </a:extLst>
          </p:cNvPr>
          <p:cNvSpPr>
            <a:spLocks noGrp="1"/>
          </p:cNvSpPr>
          <p:nvPr>
            <p:ph type="title"/>
          </p:nvPr>
        </p:nvSpPr>
        <p:spPr>
          <a:xfrm>
            <a:off x="674668" y="515411"/>
            <a:ext cx="6145232" cy="1008590"/>
          </a:xfrm>
          <a:ln>
            <a:solidFill>
              <a:schemeClr val="tx1"/>
            </a:solidFill>
          </a:ln>
        </p:spPr>
        <p:txBody>
          <a:bodyPr>
            <a:normAutofit/>
          </a:bodyPr>
          <a:lstStyle/>
          <a:p>
            <a:pPr algn="ctr"/>
            <a:r>
              <a:rPr lang="en-US" sz="3600" dirty="0"/>
              <a:t>Ventura Chamber of Commerce</a:t>
            </a:r>
          </a:p>
        </p:txBody>
      </p:sp>
      <p:sp>
        <p:nvSpPr>
          <p:cNvPr id="3" name="Content Placeholder 2">
            <a:extLst>
              <a:ext uri="{FF2B5EF4-FFF2-40B4-BE49-F238E27FC236}">
                <a16:creationId xmlns:a16="http://schemas.microsoft.com/office/drawing/2014/main" id="{69DCCDC5-1B32-9745-9F7C-4EA125F76E38}"/>
              </a:ext>
            </a:extLst>
          </p:cNvPr>
          <p:cNvSpPr>
            <a:spLocks noGrp="1"/>
          </p:cNvSpPr>
          <p:nvPr>
            <p:ph idx="1"/>
          </p:nvPr>
        </p:nvSpPr>
        <p:spPr>
          <a:xfrm>
            <a:off x="687368" y="1536701"/>
            <a:ext cx="8623340" cy="2324099"/>
          </a:xfrm>
        </p:spPr>
        <p:txBody>
          <a:bodyPr/>
          <a:lstStyle/>
          <a:p>
            <a:r>
              <a:rPr lang="en-US" sz="3100" dirty="0"/>
              <a:t>Directory of non-profits</a:t>
            </a:r>
          </a:p>
          <a:p>
            <a:pPr lvl="1"/>
            <a:r>
              <a:rPr lang="en-US" sz="2800" dirty="0"/>
              <a:t>Family, Community &amp; Civic Organizations</a:t>
            </a:r>
          </a:p>
          <a:p>
            <a:pPr lvl="1"/>
            <a:r>
              <a:rPr lang="en-US" sz="2800" dirty="0"/>
              <a:t>Provides listing of 104 Non-Profits that are registered in the city</a:t>
            </a:r>
          </a:p>
          <a:p>
            <a:pPr lvl="1"/>
            <a:r>
              <a:rPr lang="en-US" sz="2800" dirty="0"/>
              <a:t>List on next page</a:t>
            </a:r>
          </a:p>
        </p:txBody>
      </p:sp>
      <p:sp>
        <p:nvSpPr>
          <p:cNvPr id="5" name="Title 1">
            <a:extLst>
              <a:ext uri="{FF2B5EF4-FFF2-40B4-BE49-F238E27FC236}">
                <a16:creationId xmlns:a16="http://schemas.microsoft.com/office/drawing/2014/main" id="{C28B3245-B2B4-2946-849E-3CE29BF999B8}"/>
              </a:ext>
            </a:extLst>
          </p:cNvPr>
          <p:cNvSpPr txBox="1">
            <a:spLocks/>
          </p:cNvSpPr>
          <p:nvPr/>
        </p:nvSpPr>
        <p:spPr>
          <a:xfrm>
            <a:off x="687368" y="4071410"/>
            <a:ext cx="8623340" cy="1300689"/>
          </a:xfrm>
          <a:prstGeom prst="rect">
            <a:avLst/>
          </a:prstGeom>
          <a:ln>
            <a:solidFill>
              <a:schemeClr val="tx1"/>
            </a:solidFill>
          </a:ln>
        </p:spPr>
        <p:txBody>
          <a:bodyPr vert="horz" lIns="91440" tIns="45720" rIns="91440" bIns="45720" rtlCol="0" anchor="ctr">
            <a:noAutofit/>
          </a:bodyPr>
          <a:lstStyle>
            <a:lvl1pPr algn="l" defTabSz="999805" rtl="0" eaLnBrk="1" latinLnBrk="0" hangingPunct="1">
              <a:lnSpc>
                <a:spcPct val="90000"/>
              </a:lnSpc>
              <a:spcBef>
                <a:spcPct val="0"/>
              </a:spcBef>
              <a:buNone/>
              <a:defRPr sz="4811" kern="1200">
                <a:solidFill>
                  <a:schemeClr val="tx1"/>
                </a:solidFill>
                <a:latin typeface="+mj-lt"/>
                <a:ea typeface="+mj-ea"/>
                <a:cs typeface="+mj-cs"/>
              </a:defRPr>
            </a:lvl1pPr>
          </a:lstStyle>
          <a:p>
            <a:pPr algn="ctr"/>
            <a:r>
              <a:rPr lang="en-US" sz="3600" dirty="0"/>
              <a:t>Additional source of non-profit information is </a:t>
            </a:r>
            <a:r>
              <a:rPr lang="en-US" sz="3600" dirty="0" err="1"/>
              <a:t>Guidestar</a:t>
            </a:r>
            <a:endParaRPr lang="en-US" sz="3600" dirty="0"/>
          </a:p>
        </p:txBody>
      </p:sp>
      <p:sp>
        <p:nvSpPr>
          <p:cNvPr id="6" name="TextBox 5">
            <a:extLst>
              <a:ext uri="{FF2B5EF4-FFF2-40B4-BE49-F238E27FC236}">
                <a16:creationId xmlns:a16="http://schemas.microsoft.com/office/drawing/2014/main" id="{A112A4F1-982C-9A41-A9BD-BAD91EEE4D96}"/>
              </a:ext>
            </a:extLst>
          </p:cNvPr>
          <p:cNvSpPr txBox="1"/>
          <p:nvPr/>
        </p:nvSpPr>
        <p:spPr>
          <a:xfrm>
            <a:off x="687368" y="5397501"/>
            <a:ext cx="8623340" cy="1431161"/>
          </a:xfrm>
          <a:prstGeom prst="rect">
            <a:avLst/>
          </a:prstGeom>
          <a:noFill/>
        </p:spPr>
        <p:txBody>
          <a:bodyPr wrap="square" rtlCol="0">
            <a:spAutoFit/>
          </a:bodyPr>
          <a:lstStyle/>
          <a:p>
            <a:pPr marL="285750" indent="-285750">
              <a:buFont typeface="Arial" panose="020B0604020202020204" pitchFamily="34" charset="0"/>
              <a:buChar char="•"/>
            </a:pPr>
            <a:r>
              <a:rPr lang="en-US" sz="3100" dirty="0"/>
              <a:t>Directory of non-profits</a:t>
            </a:r>
          </a:p>
          <a:p>
            <a:pPr marL="742950" lvl="1" indent="-285750">
              <a:buFont typeface="Arial" panose="020B0604020202020204" pitchFamily="34" charset="0"/>
              <a:buChar char="•"/>
            </a:pPr>
            <a:r>
              <a:rPr lang="en-US" sz="2800" dirty="0"/>
              <a:t>Total listing of 725 non-profits</a:t>
            </a:r>
          </a:p>
          <a:p>
            <a:pPr marL="742950" lvl="1" indent="-285750">
              <a:buFont typeface="Arial" panose="020B0604020202020204" pitchFamily="34" charset="0"/>
              <a:buChar char="•"/>
            </a:pPr>
            <a:r>
              <a:rPr lang="en-US" sz="2800" dirty="0"/>
              <a:t>Listing not included in this report</a:t>
            </a:r>
          </a:p>
        </p:txBody>
      </p:sp>
      <p:sp>
        <p:nvSpPr>
          <p:cNvPr id="7" name="TextBox 6">
            <a:extLst>
              <a:ext uri="{FF2B5EF4-FFF2-40B4-BE49-F238E27FC236}">
                <a16:creationId xmlns:a16="http://schemas.microsoft.com/office/drawing/2014/main" id="{4DF3F986-D780-FF4F-B15F-C7A9503886F7}"/>
              </a:ext>
            </a:extLst>
          </p:cNvPr>
          <p:cNvSpPr txBox="1"/>
          <p:nvPr/>
        </p:nvSpPr>
        <p:spPr>
          <a:xfrm>
            <a:off x="1270000" y="6828662"/>
            <a:ext cx="7366000" cy="523220"/>
          </a:xfrm>
          <a:prstGeom prst="rect">
            <a:avLst/>
          </a:prstGeom>
          <a:noFill/>
          <a:ln>
            <a:solidFill>
              <a:schemeClr val="tx1"/>
            </a:solidFill>
          </a:ln>
        </p:spPr>
        <p:txBody>
          <a:bodyPr wrap="square" rtlCol="0">
            <a:spAutoFit/>
          </a:bodyPr>
          <a:lstStyle/>
          <a:p>
            <a:pPr algn="ctr"/>
            <a:r>
              <a:rPr lang="en-US" sz="2800" dirty="0">
                <a:solidFill>
                  <a:srgbClr val="FF0000"/>
                </a:solidFill>
                <a:latin typeface="Book Antiqua" panose="02040602050305030304" pitchFamily="18" charset="0"/>
              </a:rPr>
              <a:t>Final contact list will require screening.</a:t>
            </a:r>
          </a:p>
        </p:txBody>
      </p:sp>
      <p:pic>
        <p:nvPicPr>
          <p:cNvPr id="8" name="Content Placeholder 3">
            <a:extLst>
              <a:ext uri="{FF2B5EF4-FFF2-40B4-BE49-F238E27FC236}">
                <a16:creationId xmlns:a16="http://schemas.microsoft.com/office/drawing/2014/main" id="{E9C92B67-D942-5D4B-B0C0-7BC3B4961FE0}"/>
              </a:ext>
            </a:extLst>
          </p:cNvPr>
          <p:cNvPicPr>
            <a:picLocks noChangeAspect="1"/>
          </p:cNvPicPr>
          <p:nvPr/>
        </p:nvPicPr>
        <p:blipFill>
          <a:blip r:embed="rId2"/>
          <a:stretch>
            <a:fillRect/>
          </a:stretch>
        </p:blipFill>
        <p:spPr>
          <a:xfrm>
            <a:off x="7227776" y="508624"/>
            <a:ext cx="2082932" cy="2043454"/>
          </a:xfrm>
          <a:prstGeom prst="rect">
            <a:avLst/>
          </a:prstGeom>
        </p:spPr>
      </p:pic>
    </p:spTree>
    <p:extLst>
      <p:ext uri="{BB962C8B-B14F-4D97-AF65-F5344CB8AC3E}">
        <p14:creationId xmlns:p14="http://schemas.microsoft.com/office/powerpoint/2010/main" val="1704860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A6FE23-C609-BC4D-B576-81E85C24A78D}"/>
              </a:ext>
            </a:extLst>
          </p:cNvPr>
          <p:cNvSpPr txBox="1"/>
          <p:nvPr/>
        </p:nvSpPr>
        <p:spPr>
          <a:xfrm>
            <a:off x="355600" y="302935"/>
            <a:ext cx="9321800" cy="7037665"/>
          </a:xfrm>
          <a:prstGeom prst="rect">
            <a:avLst/>
          </a:prstGeom>
          <a:noFill/>
          <a:ln w="28575">
            <a:solidFill>
              <a:schemeClr val="tx1"/>
            </a:solidFill>
          </a:ln>
        </p:spPr>
        <p:txBody>
          <a:bodyPr wrap="square" rtlCol="0">
            <a:spAutoFit/>
          </a:bodyPr>
          <a:lstStyle/>
          <a:p>
            <a:endParaRPr lang="en-US" dirty="0"/>
          </a:p>
        </p:txBody>
      </p:sp>
      <p:sp>
        <p:nvSpPr>
          <p:cNvPr id="3" name="Rectangle 2">
            <a:extLst>
              <a:ext uri="{FF2B5EF4-FFF2-40B4-BE49-F238E27FC236}">
                <a16:creationId xmlns:a16="http://schemas.microsoft.com/office/drawing/2014/main" id="{53789223-4488-FA4A-941B-8499DB4A7B25}"/>
              </a:ext>
            </a:extLst>
          </p:cNvPr>
          <p:cNvSpPr/>
          <p:nvPr/>
        </p:nvSpPr>
        <p:spPr>
          <a:xfrm>
            <a:off x="736600" y="596900"/>
            <a:ext cx="6883400" cy="5570756"/>
          </a:xfrm>
          <a:prstGeom prst="rect">
            <a:avLst/>
          </a:prstGeom>
          <a:ln w="28575">
            <a:noFill/>
          </a:ln>
        </p:spPr>
        <p:txBody>
          <a:bodyPr wrap="square">
            <a:spAutoFit/>
          </a:bodyPr>
          <a:lstStyle/>
          <a:p>
            <a:r>
              <a:rPr lang="en-US" sz="2800" b="1" dirty="0">
                <a:solidFill>
                  <a:srgbClr val="FF0000"/>
                </a:solidFill>
                <a:latin typeface="FrutigerLTStd"/>
              </a:rPr>
              <a:t>TIPS FOR DESIGNING A GOOD SURVEY</a:t>
            </a:r>
          </a:p>
          <a:p>
            <a:endParaRPr lang="en-US" sz="2400" b="1" dirty="0">
              <a:latin typeface="FrutigerLTStd"/>
            </a:endParaRPr>
          </a:p>
          <a:p>
            <a:endParaRPr lang="en-US" sz="2400" dirty="0"/>
          </a:p>
          <a:p>
            <a:r>
              <a:rPr lang="en-US" sz="2800" dirty="0">
                <a:latin typeface="Wingdings" pitchFamily="2" charset="2"/>
              </a:rPr>
              <a:t>􏰁 </a:t>
            </a:r>
            <a:r>
              <a:rPr lang="en-US" sz="2800" b="1" dirty="0">
                <a:latin typeface="Sentinel"/>
              </a:rPr>
              <a:t>Explain why you’re asking the questions. </a:t>
            </a:r>
            <a:endParaRPr lang="en-US" sz="2800" dirty="0">
              <a:latin typeface="Sentinel"/>
            </a:endParaRPr>
          </a:p>
          <a:p>
            <a:endParaRPr lang="en-US" sz="2800" dirty="0"/>
          </a:p>
          <a:p>
            <a:endParaRPr lang="en-US" sz="2800" dirty="0"/>
          </a:p>
          <a:p>
            <a:r>
              <a:rPr lang="en-US" sz="2800" dirty="0">
                <a:latin typeface="Wingdings" pitchFamily="2" charset="2"/>
              </a:rPr>
              <a:t>􏰁 </a:t>
            </a:r>
            <a:r>
              <a:rPr lang="en-US" sz="2800" b="1" dirty="0">
                <a:latin typeface="Sentinel"/>
              </a:rPr>
              <a:t>Keep it short and simple.</a:t>
            </a:r>
            <a:r>
              <a:rPr lang="en-US" sz="2800" dirty="0">
                <a:latin typeface="Sentinel"/>
              </a:rPr>
              <a:t> </a:t>
            </a:r>
          </a:p>
          <a:p>
            <a:endParaRPr lang="en-US" sz="2800" dirty="0"/>
          </a:p>
          <a:p>
            <a:endParaRPr lang="en-US" sz="2800" dirty="0"/>
          </a:p>
          <a:p>
            <a:r>
              <a:rPr lang="en-US" sz="2800" dirty="0">
                <a:latin typeface="Wingdings" pitchFamily="2" charset="2"/>
              </a:rPr>
              <a:t>􏰁 </a:t>
            </a:r>
            <a:r>
              <a:rPr lang="en-US" sz="2800" b="1" dirty="0">
                <a:latin typeface="Sentinel"/>
              </a:rPr>
              <a:t>Make sure your questions are unbiased. </a:t>
            </a:r>
            <a:endParaRPr lang="en-US" sz="2800" dirty="0">
              <a:latin typeface="Sentinel"/>
            </a:endParaRPr>
          </a:p>
          <a:p>
            <a:endParaRPr lang="en-US" sz="2800" dirty="0"/>
          </a:p>
          <a:p>
            <a:endParaRPr lang="en-US" sz="2800" dirty="0"/>
          </a:p>
          <a:p>
            <a:r>
              <a:rPr lang="en-US" sz="2800" dirty="0">
                <a:latin typeface="Wingdings" pitchFamily="2" charset="2"/>
              </a:rPr>
              <a:t>􏰁 </a:t>
            </a:r>
            <a:r>
              <a:rPr lang="en-US" sz="2800" b="1" dirty="0">
                <a:latin typeface="Sentinel"/>
              </a:rPr>
              <a:t>Conduct a small pilot of the survey. </a:t>
            </a:r>
            <a:endParaRPr lang="en-US" sz="2800" dirty="0"/>
          </a:p>
        </p:txBody>
      </p:sp>
      <p:pic>
        <p:nvPicPr>
          <p:cNvPr id="4" name="Content Placeholder 3">
            <a:extLst>
              <a:ext uri="{FF2B5EF4-FFF2-40B4-BE49-F238E27FC236}">
                <a16:creationId xmlns:a16="http://schemas.microsoft.com/office/drawing/2014/main" id="{ECC47CCC-41B9-E84C-AD35-DCD8238F9E7E}"/>
              </a:ext>
            </a:extLst>
          </p:cNvPr>
          <p:cNvPicPr>
            <a:picLocks noChangeAspect="1"/>
          </p:cNvPicPr>
          <p:nvPr/>
        </p:nvPicPr>
        <p:blipFill>
          <a:blip r:embed="rId2"/>
          <a:stretch>
            <a:fillRect/>
          </a:stretch>
        </p:blipFill>
        <p:spPr>
          <a:xfrm>
            <a:off x="7378700" y="468035"/>
            <a:ext cx="2082932" cy="2043454"/>
          </a:xfrm>
          <a:prstGeom prst="rect">
            <a:avLst/>
          </a:prstGeom>
        </p:spPr>
      </p:pic>
      <p:sp>
        <p:nvSpPr>
          <p:cNvPr id="5" name="TextBox 4">
            <a:extLst>
              <a:ext uri="{FF2B5EF4-FFF2-40B4-BE49-F238E27FC236}">
                <a16:creationId xmlns:a16="http://schemas.microsoft.com/office/drawing/2014/main" id="{63144942-E8F8-6B4D-8215-439F9554B7AE}"/>
              </a:ext>
            </a:extLst>
          </p:cNvPr>
          <p:cNvSpPr txBox="1"/>
          <p:nvPr/>
        </p:nvSpPr>
        <p:spPr>
          <a:xfrm>
            <a:off x="1181100" y="6680200"/>
            <a:ext cx="7899400" cy="461665"/>
          </a:xfrm>
          <a:prstGeom prst="rect">
            <a:avLst/>
          </a:prstGeom>
          <a:noFill/>
        </p:spPr>
        <p:txBody>
          <a:bodyPr wrap="square" rtlCol="0">
            <a:spAutoFit/>
          </a:bodyPr>
          <a:lstStyle/>
          <a:p>
            <a:r>
              <a:rPr lang="en-US" sz="2400" dirty="0">
                <a:solidFill>
                  <a:srgbClr val="FF0000"/>
                </a:solidFill>
              </a:rPr>
              <a:t>Request RC member input for design of final survey questions.</a:t>
            </a:r>
          </a:p>
        </p:txBody>
      </p:sp>
    </p:spTree>
    <p:extLst>
      <p:ext uri="{BB962C8B-B14F-4D97-AF65-F5344CB8AC3E}">
        <p14:creationId xmlns:p14="http://schemas.microsoft.com/office/powerpoint/2010/main" val="269342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E43C85D-0F20-9B4A-B664-6CC537CBE869}"/>
              </a:ext>
            </a:extLst>
          </p:cNvPr>
          <p:cNvSpPr txBox="1"/>
          <p:nvPr/>
        </p:nvSpPr>
        <p:spPr>
          <a:xfrm>
            <a:off x="390812" y="414149"/>
            <a:ext cx="9297754" cy="7003412"/>
          </a:xfrm>
          <a:prstGeom prst="rect">
            <a:avLst/>
          </a:prstGeom>
          <a:noFill/>
          <a:ln w="28575">
            <a:solidFill>
              <a:schemeClr val="tx1"/>
            </a:solidFill>
          </a:ln>
        </p:spPr>
        <p:txBody>
          <a:bodyPr wrap="square" rtlCol="0">
            <a:spAutoFit/>
          </a:bodyPr>
          <a:lstStyle/>
          <a:p>
            <a:endParaRPr lang="en-US" sz="1968" dirty="0"/>
          </a:p>
        </p:txBody>
      </p:sp>
      <p:sp>
        <p:nvSpPr>
          <p:cNvPr id="2" name="Shape 137">
            <a:extLst>
              <a:ext uri="{FF2B5EF4-FFF2-40B4-BE49-F238E27FC236}">
                <a16:creationId xmlns:a16="http://schemas.microsoft.com/office/drawing/2014/main" id="{21E75CE3-8B5B-EB4F-957A-5F949C5BCD3F}"/>
              </a:ext>
            </a:extLst>
          </p:cNvPr>
          <p:cNvSpPr txBox="1">
            <a:spLocks/>
          </p:cNvSpPr>
          <p:nvPr/>
        </p:nvSpPr>
        <p:spPr>
          <a:xfrm>
            <a:off x="1399609" y="852559"/>
            <a:ext cx="4675513" cy="638037"/>
          </a:xfrm>
          <a:prstGeom prst="rect">
            <a:avLst/>
          </a:prstGeom>
          <a:ln>
            <a:solidFill>
              <a:schemeClr val="tx1"/>
            </a:solidFill>
          </a:ln>
        </p:spPr>
        <p:txBody>
          <a:bodyPr>
            <a:normAutofit/>
          </a:bodyPr>
          <a:lstStyle>
            <a:lvl1pPr algn="l" defTabSz="999805" rtl="0" eaLnBrk="1" latinLnBrk="0" hangingPunct="1">
              <a:lnSpc>
                <a:spcPct val="90000"/>
              </a:lnSpc>
              <a:spcBef>
                <a:spcPct val="0"/>
              </a:spcBef>
              <a:buNone/>
              <a:defRPr sz="4811" kern="1200">
                <a:solidFill>
                  <a:schemeClr val="tx1"/>
                </a:solidFill>
                <a:latin typeface="+mj-lt"/>
                <a:ea typeface="+mj-ea"/>
                <a:cs typeface="+mj-cs"/>
              </a:defRPr>
            </a:lvl1pPr>
          </a:lstStyle>
          <a:p>
            <a:pPr algn="ctr">
              <a:lnSpc>
                <a:spcPct val="100000"/>
              </a:lnSpc>
            </a:pPr>
            <a:r>
              <a:rPr lang="en-US" sz="3200" dirty="0">
                <a:solidFill>
                  <a:srgbClr val="FF0000"/>
                </a:solidFill>
                <a:latin typeface="Book Antiqua" panose="02040602050305030304" pitchFamily="18" charset="0"/>
              </a:rPr>
              <a:t>Assessment Approach</a:t>
            </a:r>
          </a:p>
        </p:txBody>
      </p:sp>
      <p:sp>
        <p:nvSpPr>
          <p:cNvPr id="3" name="Shape 138">
            <a:extLst>
              <a:ext uri="{FF2B5EF4-FFF2-40B4-BE49-F238E27FC236}">
                <a16:creationId xmlns:a16="http://schemas.microsoft.com/office/drawing/2014/main" id="{CA95FC44-BFAD-5742-8640-9A6FE21F1609}"/>
              </a:ext>
            </a:extLst>
          </p:cNvPr>
          <p:cNvSpPr txBox="1">
            <a:spLocks/>
          </p:cNvSpPr>
          <p:nvPr/>
        </p:nvSpPr>
        <p:spPr>
          <a:xfrm>
            <a:off x="673102" y="1846216"/>
            <a:ext cx="5816598" cy="3962419"/>
          </a:xfrm>
          <a:prstGeom prst="rect">
            <a:avLst/>
          </a:prstGeom>
        </p:spPr>
        <p:txBody>
          <a:bodyPr vert="horz" lIns="99981" tIns="49990" rIns="99981" bIns="49990" rtlCol="0">
            <a:noAutofit/>
          </a:bodyPr>
          <a:lstStyle>
            <a:lvl1pPr marL="0" indent="0" algn="l" defTabSz="914400" rtl="0" eaLnBrk="1" latinLnBrk="0" hangingPunct="1">
              <a:lnSpc>
                <a:spcPct val="90000"/>
              </a:lnSpc>
              <a:spcBef>
                <a:spcPts val="0"/>
              </a:spcBef>
              <a:buClrTx/>
              <a:buSzTx/>
              <a:buFontTx/>
              <a:buNone/>
              <a:defRPr sz="1687" kern="1200">
                <a:solidFill>
                  <a:schemeClr val="tx1"/>
                </a:solidFill>
                <a:latin typeface="+mn-lt"/>
                <a:ea typeface="+mn-ea"/>
                <a:cs typeface="+mn-cs"/>
              </a:defRPr>
            </a:lvl1pPr>
            <a:lvl2pPr marL="0" indent="160729" algn="l" defTabSz="914400" rtl="0" eaLnBrk="1" latinLnBrk="0" hangingPunct="1">
              <a:lnSpc>
                <a:spcPct val="90000"/>
              </a:lnSpc>
              <a:spcBef>
                <a:spcPts val="0"/>
              </a:spcBef>
              <a:buClrTx/>
              <a:buSzTx/>
              <a:buFontTx/>
              <a:buNone/>
              <a:defRPr sz="1687" kern="1200">
                <a:solidFill>
                  <a:schemeClr val="tx1"/>
                </a:solidFill>
                <a:latin typeface="+mn-lt"/>
                <a:ea typeface="+mn-ea"/>
                <a:cs typeface="+mn-cs"/>
              </a:defRPr>
            </a:lvl2pPr>
            <a:lvl3pPr marL="0" indent="321457" algn="l" defTabSz="914400" rtl="0" eaLnBrk="1" latinLnBrk="0" hangingPunct="1">
              <a:lnSpc>
                <a:spcPct val="90000"/>
              </a:lnSpc>
              <a:spcBef>
                <a:spcPts val="0"/>
              </a:spcBef>
              <a:buClrTx/>
              <a:buSzTx/>
              <a:buFontTx/>
              <a:buNone/>
              <a:defRPr sz="1687" kern="1200">
                <a:solidFill>
                  <a:schemeClr val="tx1"/>
                </a:solidFill>
                <a:latin typeface="+mn-lt"/>
                <a:ea typeface="+mn-ea"/>
                <a:cs typeface="+mn-cs"/>
              </a:defRPr>
            </a:lvl3pPr>
            <a:lvl4pPr marL="0" indent="482186" algn="l" defTabSz="914400" rtl="0" eaLnBrk="1" latinLnBrk="0" hangingPunct="1">
              <a:lnSpc>
                <a:spcPct val="90000"/>
              </a:lnSpc>
              <a:spcBef>
                <a:spcPts val="0"/>
              </a:spcBef>
              <a:buClrTx/>
              <a:buSzTx/>
              <a:buFontTx/>
              <a:buNone/>
              <a:defRPr sz="1687" kern="1200">
                <a:solidFill>
                  <a:schemeClr val="tx1"/>
                </a:solidFill>
                <a:latin typeface="+mn-lt"/>
                <a:ea typeface="+mn-ea"/>
                <a:cs typeface="+mn-cs"/>
              </a:defRPr>
            </a:lvl4pPr>
            <a:lvl5pPr marL="0" indent="642915" algn="l" defTabSz="914400" rtl="0" eaLnBrk="1" latinLnBrk="0" hangingPunct="1">
              <a:lnSpc>
                <a:spcPct val="90000"/>
              </a:lnSpc>
              <a:spcBef>
                <a:spcPts val="0"/>
              </a:spcBef>
              <a:buClrTx/>
              <a:buSzTx/>
              <a:buFontTx/>
              <a:buNone/>
              <a:defRPr sz="1687"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200000"/>
              </a:lnSpc>
              <a:buFont typeface="Arial" panose="020B0604020202020204" pitchFamily="34" charset="0"/>
              <a:buChar char="•"/>
              <a:defRPr sz="3600"/>
            </a:pPr>
            <a:r>
              <a:rPr lang="en-US" sz="2400" b="1" dirty="0">
                <a:latin typeface="Book Antiqua" panose="02040602050305030304" pitchFamily="18" charset="0"/>
              </a:rPr>
              <a:t>2019 State of the Region Report</a:t>
            </a:r>
          </a:p>
          <a:p>
            <a:pPr marL="457200" indent="-457200">
              <a:lnSpc>
                <a:spcPct val="200000"/>
              </a:lnSpc>
              <a:buFont typeface="Arial" panose="020B0604020202020204" pitchFamily="34" charset="0"/>
              <a:buChar char="•"/>
              <a:defRPr sz="3600"/>
            </a:pPr>
            <a:r>
              <a:rPr lang="en-US" sz="2400" b="1" dirty="0">
                <a:latin typeface="Book Antiqua" panose="02040602050305030304" pitchFamily="18" charset="0"/>
              </a:rPr>
              <a:t>29 Responses received from initial pool of over 700 nonprofits in City of Ventura</a:t>
            </a:r>
          </a:p>
          <a:p>
            <a:pPr marL="457200" indent="-457200">
              <a:lnSpc>
                <a:spcPct val="200000"/>
              </a:lnSpc>
              <a:buFont typeface="Arial" panose="020B0604020202020204" pitchFamily="34" charset="0"/>
              <a:buChar char="•"/>
              <a:defRPr sz="3600"/>
            </a:pPr>
            <a:r>
              <a:rPr lang="en-US" sz="2400" b="1" dirty="0">
                <a:latin typeface="Book Antiqua" panose="02040602050305030304" pitchFamily="18" charset="0"/>
              </a:rPr>
              <a:t>Follow up – Opportunities</a:t>
            </a:r>
          </a:p>
        </p:txBody>
      </p:sp>
      <p:pic>
        <p:nvPicPr>
          <p:cNvPr id="4" name="IMG_8342.jpg">
            <a:extLst>
              <a:ext uri="{FF2B5EF4-FFF2-40B4-BE49-F238E27FC236}">
                <a16:creationId xmlns:a16="http://schemas.microsoft.com/office/drawing/2014/main" id="{184EC278-BBD2-D04D-AE97-4CEA44DA17DA}"/>
              </a:ext>
            </a:extLst>
          </p:cNvPr>
          <p:cNvPicPr>
            <a:picLocks noChangeAspect="1"/>
          </p:cNvPicPr>
          <p:nvPr/>
        </p:nvPicPr>
        <p:blipFill>
          <a:blip r:embed="rId2">
            <a:extLst/>
          </a:blip>
          <a:stretch>
            <a:fillRect/>
          </a:stretch>
        </p:blipFill>
        <p:spPr>
          <a:xfrm>
            <a:off x="6676797" y="2850556"/>
            <a:ext cx="2695804" cy="4043212"/>
          </a:xfrm>
          <a:prstGeom prst="rect">
            <a:avLst/>
          </a:prstGeom>
          <a:ln w="12700">
            <a:miter lim="400000"/>
          </a:ln>
        </p:spPr>
      </p:pic>
      <p:pic>
        <p:nvPicPr>
          <p:cNvPr id="5" name="Content Placeholder 3">
            <a:extLst>
              <a:ext uri="{FF2B5EF4-FFF2-40B4-BE49-F238E27FC236}">
                <a16:creationId xmlns:a16="http://schemas.microsoft.com/office/drawing/2014/main" id="{D04F269F-DA26-304B-9FCD-4BB90A0C9934}"/>
              </a:ext>
            </a:extLst>
          </p:cNvPr>
          <p:cNvPicPr>
            <a:picLocks noChangeAspect="1"/>
          </p:cNvPicPr>
          <p:nvPr/>
        </p:nvPicPr>
        <p:blipFill>
          <a:blip r:embed="rId3"/>
          <a:stretch>
            <a:fillRect/>
          </a:stretch>
        </p:blipFill>
        <p:spPr>
          <a:xfrm>
            <a:off x="7222680" y="556935"/>
            <a:ext cx="2082932" cy="2043454"/>
          </a:xfrm>
          <a:prstGeom prst="rect">
            <a:avLst/>
          </a:prstGeom>
        </p:spPr>
      </p:pic>
      <p:sp>
        <p:nvSpPr>
          <p:cNvPr id="6" name="TextBox 5">
            <a:extLst>
              <a:ext uri="{FF2B5EF4-FFF2-40B4-BE49-F238E27FC236}">
                <a16:creationId xmlns:a16="http://schemas.microsoft.com/office/drawing/2014/main" id="{BB5C62A5-156E-F646-BA40-61DF19FE7BE8}"/>
              </a:ext>
            </a:extLst>
          </p:cNvPr>
          <p:cNvSpPr txBox="1"/>
          <p:nvPr/>
        </p:nvSpPr>
        <p:spPr>
          <a:xfrm>
            <a:off x="1217500" y="5982969"/>
            <a:ext cx="4838700" cy="830997"/>
          </a:xfrm>
          <a:prstGeom prst="rect">
            <a:avLst/>
          </a:prstGeom>
          <a:noFill/>
          <a:ln>
            <a:solidFill>
              <a:schemeClr val="accent1"/>
            </a:solidFill>
          </a:ln>
        </p:spPr>
        <p:txBody>
          <a:bodyPr wrap="square" rtlCol="0">
            <a:spAutoFit/>
          </a:bodyPr>
          <a:lstStyle/>
          <a:p>
            <a:pPr algn="ctr"/>
            <a:r>
              <a:rPr lang="en-US" sz="2400" dirty="0">
                <a:solidFill>
                  <a:srgbClr val="FF0000"/>
                </a:solidFill>
                <a:latin typeface="Book Antiqua" panose="02040602050305030304" pitchFamily="18" charset="0"/>
              </a:rPr>
              <a:t>Joint effort with Rotary Club of Ventura East</a:t>
            </a:r>
          </a:p>
        </p:txBody>
      </p:sp>
    </p:spTree>
    <p:extLst>
      <p:ext uri="{BB962C8B-B14F-4D97-AF65-F5344CB8AC3E}">
        <p14:creationId xmlns:p14="http://schemas.microsoft.com/office/powerpoint/2010/main" val="1264980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789223-4488-FA4A-941B-8499DB4A7B25}"/>
              </a:ext>
            </a:extLst>
          </p:cNvPr>
          <p:cNvSpPr/>
          <p:nvPr/>
        </p:nvSpPr>
        <p:spPr>
          <a:xfrm>
            <a:off x="736600" y="482600"/>
            <a:ext cx="8674100" cy="7109639"/>
          </a:xfrm>
          <a:prstGeom prst="rect">
            <a:avLst/>
          </a:prstGeom>
          <a:ln w="28575">
            <a:solidFill>
              <a:schemeClr val="accent1"/>
            </a:solidFill>
          </a:ln>
        </p:spPr>
        <p:txBody>
          <a:bodyPr wrap="square">
            <a:spAutoFit/>
          </a:bodyPr>
          <a:lstStyle/>
          <a:p>
            <a:r>
              <a:rPr lang="en-US" sz="2400" b="1" dirty="0">
                <a:latin typeface="FrutigerLTStd"/>
              </a:rPr>
              <a:t>TIPS FOR DESIGNING A GOOD SURVEY – </a:t>
            </a:r>
            <a:r>
              <a:rPr lang="en-US" sz="1600" b="1" i="1" dirty="0">
                <a:solidFill>
                  <a:srgbClr val="FF0000"/>
                </a:solidFill>
                <a:latin typeface="FrutigerLTStd"/>
              </a:rPr>
              <a:t>from District’s 24 page document outlining assessment tools and suggestions.</a:t>
            </a:r>
          </a:p>
          <a:p>
            <a:endParaRPr lang="en-US" sz="2400" dirty="0"/>
          </a:p>
          <a:p>
            <a:r>
              <a:rPr lang="en-US" sz="2400" dirty="0">
                <a:latin typeface="Wingdings" pitchFamily="2" charset="2"/>
              </a:rPr>
              <a:t>􏰁 </a:t>
            </a:r>
            <a:r>
              <a:rPr lang="en-US" sz="2400" b="1" dirty="0">
                <a:latin typeface="Sentinel"/>
              </a:rPr>
              <a:t>Explain why you’re asking the questions. </a:t>
            </a:r>
            <a:r>
              <a:rPr lang="en-US" sz="2400" dirty="0">
                <a:latin typeface="Sentinel"/>
              </a:rPr>
              <a:t>Participants are more likely to respond if they feel there will be a valuable outcome, such as the possibility of a future project. </a:t>
            </a:r>
          </a:p>
          <a:p>
            <a:endParaRPr lang="en-US" sz="2400" dirty="0"/>
          </a:p>
          <a:p>
            <a:r>
              <a:rPr lang="en-US" sz="2400" dirty="0">
                <a:latin typeface="Wingdings" pitchFamily="2" charset="2"/>
              </a:rPr>
              <a:t>􏰁 </a:t>
            </a:r>
            <a:r>
              <a:rPr lang="en-US" sz="2400" b="1" dirty="0">
                <a:latin typeface="Sentinel"/>
              </a:rPr>
              <a:t>Keep it short and simple. </a:t>
            </a:r>
            <a:r>
              <a:rPr lang="en-US" sz="2400" dirty="0">
                <a:latin typeface="Sentinel"/>
              </a:rPr>
              <a:t>If your survey is too long, respondents may rush their responses or even drop out of the survey before completing it. Make sure your questions are brief and specific. </a:t>
            </a:r>
          </a:p>
          <a:p>
            <a:endParaRPr lang="en-US" sz="2400" dirty="0"/>
          </a:p>
          <a:p>
            <a:r>
              <a:rPr lang="en-US" sz="2400" dirty="0">
                <a:latin typeface="Wingdings" pitchFamily="2" charset="2"/>
              </a:rPr>
              <a:t>􏰁 </a:t>
            </a:r>
            <a:r>
              <a:rPr lang="en-US" sz="2400" b="1" dirty="0">
                <a:latin typeface="Sentinel"/>
              </a:rPr>
              <a:t>Make sure your questions are unbiased. </a:t>
            </a:r>
            <a:r>
              <a:rPr lang="en-US" sz="2400" dirty="0">
                <a:latin typeface="Sentinel"/>
              </a:rPr>
              <a:t>Avoid leading questions such as “Would you like to see a new library in the vacant lot instead of a playground?” in favor of more neutral wording:</a:t>
            </a:r>
            <a:br>
              <a:rPr lang="en-US" sz="2400" dirty="0">
                <a:latin typeface="Sentinel"/>
              </a:rPr>
            </a:br>
            <a:r>
              <a:rPr lang="en-US" sz="2400" dirty="0">
                <a:latin typeface="Sentinel"/>
              </a:rPr>
              <a:t>“What would you like to see developed in the vacant lot? a) library b) playground c) other (please describe).” </a:t>
            </a:r>
          </a:p>
          <a:p>
            <a:endParaRPr lang="en-US" sz="2400" dirty="0"/>
          </a:p>
          <a:p>
            <a:r>
              <a:rPr lang="en-US" sz="2400" dirty="0">
                <a:latin typeface="Wingdings" pitchFamily="2" charset="2"/>
              </a:rPr>
              <a:t>􏰁 </a:t>
            </a:r>
            <a:r>
              <a:rPr lang="en-US" sz="2400" b="1" dirty="0">
                <a:latin typeface="Sentinel"/>
              </a:rPr>
              <a:t>Conduct a small pilot of the survey. </a:t>
            </a:r>
            <a:r>
              <a:rPr lang="en-US" sz="2400" dirty="0">
                <a:latin typeface="Sentinel"/>
              </a:rPr>
              <a:t>Testing your survey can reveal whether your questions are clear and specific. </a:t>
            </a:r>
            <a:endParaRPr lang="en-US" sz="2400" dirty="0"/>
          </a:p>
        </p:txBody>
      </p:sp>
      <p:pic>
        <p:nvPicPr>
          <p:cNvPr id="4" name="Content Placeholder 3">
            <a:extLst>
              <a:ext uri="{FF2B5EF4-FFF2-40B4-BE49-F238E27FC236}">
                <a16:creationId xmlns:a16="http://schemas.microsoft.com/office/drawing/2014/main" id="{ECC47CCC-41B9-E84C-AD35-DCD8238F9E7E}"/>
              </a:ext>
            </a:extLst>
          </p:cNvPr>
          <p:cNvPicPr>
            <a:picLocks noChangeAspect="1"/>
          </p:cNvPicPr>
          <p:nvPr/>
        </p:nvPicPr>
        <p:blipFill>
          <a:blip r:embed="rId2"/>
          <a:stretch>
            <a:fillRect/>
          </a:stretch>
        </p:blipFill>
        <p:spPr>
          <a:xfrm>
            <a:off x="6981380" y="849035"/>
            <a:ext cx="2082932" cy="2043454"/>
          </a:xfrm>
          <a:prstGeom prst="rect">
            <a:avLst/>
          </a:prstGeom>
        </p:spPr>
      </p:pic>
    </p:spTree>
    <p:extLst>
      <p:ext uri="{BB962C8B-B14F-4D97-AF65-F5344CB8AC3E}">
        <p14:creationId xmlns:p14="http://schemas.microsoft.com/office/powerpoint/2010/main" val="2123408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7DCFC7-6B19-5040-803E-2D053AF51FAA}"/>
              </a:ext>
            </a:extLst>
          </p:cNvPr>
          <p:cNvPicPr>
            <a:picLocks noChangeAspect="1"/>
          </p:cNvPicPr>
          <p:nvPr/>
        </p:nvPicPr>
        <p:blipFill>
          <a:blip r:embed="rId2"/>
          <a:stretch>
            <a:fillRect/>
          </a:stretch>
        </p:blipFill>
        <p:spPr>
          <a:xfrm>
            <a:off x="1154868" y="1702590"/>
            <a:ext cx="7535766" cy="4920884"/>
          </a:xfrm>
          <a:prstGeom prst="rect">
            <a:avLst/>
          </a:prstGeom>
        </p:spPr>
      </p:pic>
      <p:pic>
        <p:nvPicPr>
          <p:cNvPr id="5" name="Content Placeholder 3">
            <a:extLst>
              <a:ext uri="{FF2B5EF4-FFF2-40B4-BE49-F238E27FC236}">
                <a16:creationId xmlns:a16="http://schemas.microsoft.com/office/drawing/2014/main" id="{0D48DE5E-34F8-244D-B2B7-25D827F66618}"/>
              </a:ext>
            </a:extLst>
          </p:cNvPr>
          <p:cNvPicPr>
            <a:picLocks noGrp="1" noChangeAspect="1"/>
          </p:cNvPicPr>
          <p:nvPr>
            <p:ph idx="1"/>
          </p:nvPr>
        </p:nvPicPr>
        <p:blipFill>
          <a:blip r:embed="rId3"/>
          <a:stretch>
            <a:fillRect/>
          </a:stretch>
        </p:blipFill>
        <p:spPr>
          <a:xfrm>
            <a:off x="982534" y="661123"/>
            <a:ext cx="2082932" cy="2082932"/>
          </a:xfrm>
          <a:prstGeom prst="rect">
            <a:avLst/>
          </a:prstGeom>
        </p:spPr>
      </p:pic>
      <p:sp>
        <p:nvSpPr>
          <p:cNvPr id="6" name="TextBox 5">
            <a:extLst>
              <a:ext uri="{FF2B5EF4-FFF2-40B4-BE49-F238E27FC236}">
                <a16:creationId xmlns:a16="http://schemas.microsoft.com/office/drawing/2014/main" id="{52EA7623-2FF7-0643-A71E-E8F75B91AC82}"/>
              </a:ext>
            </a:extLst>
          </p:cNvPr>
          <p:cNvSpPr txBox="1"/>
          <p:nvPr/>
        </p:nvSpPr>
        <p:spPr>
          <a:xfrm>
            <a:off x="512956" y="417356"/>
            <a:ext cx="9021795" cy="7031659"/>
          </a:xfrm>
          <a:prstGeom prst="rect">
            <a:avLst/>
          </a:prstGeom>
          <a:noFill/>
          <a:ln w="28575">
            <a:solidFill>
              <a:schemeClr val="tx1"/>
            </a:solidFill>
          </a:ln>
        </p:spPr>
        <p:txBody>
          <a:bodyPr wrap="square" rtlCol="0">
            <a:spAutoFit/>
          </a:bodyPr>
          <a:lstStyle/>
          <a:p>
            <a:endParaRPr lang="en-US" sz="1968" dirty="0"/>
          </a:p>
        </p:txBody>
      </p:sp>
      <p:sp>
        <p:nvSpPr>
          <p:cNvPr id="3" name="Oval 2">
            <a:extLst>
              <a:ext uri="{FF2B5EF4-FFF2-40B4-BE49-F238E27FC236}">
                <a16:creationId xmlns:a16="http://schemas.microsoft.com/office/drawing/2014/main" id="{40A674F3-FA3D-3641-9B2B-1257AF326B1F}"/>
              </a:ext>
            </a:extLst>
          </p:cNvPr>
          <p:cNvSpPr/>
          <p:nvPr/>
        </p:nvSpPr>
        <p:spPr>
          <a:xfrm>
            <a:off x="982535" y="2254685"/>
            <a:ext cx="3501784" cy="27933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629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4D04B7-5CD7-7B42-8970-17C756025B6F}"/>
              </a:ext>
            </a:extLst>
          </p:cNvPr>
          <p:cNvSpPr txBox="1"/>
          <p:nvPr/>
        </p:nvSpPr>
        <p:spPr>
          <a:xfrm>
            <a:off x="6413399" y="490512"/>
            <a:ext cx="3243279" cy="6756465"/>
          </a:xfrm>
          <a:prstGeom prst="rect">
            <a:avLst/>
          </a:prstGeom>
          <a:noFill/>
        </p:spPr>
        <p:txBody>
          <a:bodyPr wrap="square" rtlCol="0">
            <a:spAutoFit/>
          </a:bodyPr>
          <a:lstStyle/>
          <a:p>
            <a:pPr fontAlgn="base">
              <a:buFont typeface="Arial" panose="020B0604020202020204" pitchFamily="34" charset="0"/>
              <a:buChar char="•"/>
            </a:pPr>
            <a:r>
              <a:rPr lang="en-US" sz="1203" dirty="0">
                <a:solidFill>
                  <a:srgbClr val="224884"/>
                </a:solidFill>
                <a:latin typeface="inherit"/>
              </a:rPr>
              <a:t>Step Up Ventura</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The Arc Foundation of Ventura County</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The Arc of Ventura County</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The City Center Transitional Living</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The Ojai Tennis Club</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Tri-County Teen Challenge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Turning Point Foundation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United Way of Ventura County</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Botanical Gardens, Inc.</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Chamber of Commerce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Chamber Toastmasters</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College Foundation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Commerce and Education Foundation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Community Partners Foundation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Counseling &amp; Wellness Center</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County Ballet</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County Coalition of Labor, Agriculture, and Business</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County Family Justice Center Foundation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County Professional Women's Network</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County Rescue Mission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County </a:t>
            </a:r>
            <a:r>
              <a:rPr lang="en-US" sz="1203" dirty="0" err="1">
                <a:solidFill>
                  <a:srgbClr val="224884"/>
                </a:solidFill>
                <a:latin typeface="inherit"/>
              </a:rPr>
              <a:t>Surfrider</a:t>
            </a:r>
            <a:r>
              <a:rPr lang="en-US" sz="1203" dirty="0">
                <a:solidFill>
                  <a:srgbClr val="224884"/>
                </a:solidFill>
                <a:latin typeface="inherit"/>
              </a:rPr>
              <a:t> Foundation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County Transportation Commission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Downtown Lions Club</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Education Partnership</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Elks Lodge #1430</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Family YMCA</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Friends of the Library</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Land Trust</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Music Festival</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Police Activities League Inc.</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Police Community Foundation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Ventura Visitors Center &amp; Convention Bureau</a:t>
            </a:r>
            <a:endParaRPr lang="en-US" sz="1203" dirty="0">
              <a:solidFill>
                <a:srgbClr val="444444"/>
              </a:solidFill>
              <a:latin typeface="inherit"/>
            </a:endParaRPr>
          </a:p>
          <a:p>
            <a:pPr fontAlgn="base">
              <a:buFont typeface="Arial" panose="020B0604020202020204" pitchFamily="34" charset="0"/>
              <a:buChar char="•"/>
            </a:pPr>
            <a:r>
              <a:rPr lang="en-US" sz="1203" dirty="0" err="1">
                <a:solidFill>
                  <a:srgbClr val="224884"/>
                </a:solidFill>
                <a:latin typeface="inherit"/>
              </a:rPr>
              <a:t>Vitalant</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Women's Economic Ventures</a:t>
            </a:r>
            <a:endParaRPr lang="en-US" sz="1203" dirty="0">
              <a:solidFill>
                <a:srgbClr val="444444"/>
              </a:solidFill>
              <a:latin typeface="inherit"/>
            </a:endParaRPr>
          </a:p>
        </p:txBody>
      </p:sp>
      <p:sp>
        <p:nvSpPr>
          <p:cNvPr id="6" name="TextBox 5">
            <a:extLst>
              <a:ext uri="{FF2B5EF4-FFF2-40B4-BE49-F238E27FC236}">
                <a16:creationId xmlns:a16="http://schemas.microsoft.com/office/drawing/2014/main" id="{76945664-1A69-C244-9EF0-A3A0EFD9E6C8}"/>
              </a:ext>
            </a:extLst>
          </p:cNvPr>
          <p:cNvSpPr txBox="1"/>
          <p:nvPr/>
        </p:nvSpPr>
        <p:spPr>
          <a:xfrm>
            <a:off x="3305606" y="368583"/>
            <a:ext cx="3107793" cy="6941580"/>
          </a:xfrm>
          <a:prstGeom prst="rect">
            <a:avLst/>
          </a:prstGeom>
          <a:noFill/>
        </p:spPr>
        <p:txBody>
          <a:bodyPr wrap="square" rtlCol="0">
            <a:spAutoFit/>
          </a:bodyPr>
          <a:lstStyle/>
          <a:p>
            <a:pPr fontAlgn="base">
              <a:buFont typeface="Arial" panose="020B0604020202020204" pitchFamily="34" charset="0"/>
              <a:buChar char="•"/>
            </a:pPr>
            <a:r>
              <a:rPr lang="en-US" sz="1203" dirty="0">
                <a:solidFill>
                  <a:srgbClr val="224884"/>
                </a:solidFill>
                <a:latin typeface="inherit"/>
              </a:rPr>
              <a:t>Girl Scouts of California's Central Coast</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Global Society for Female Entrepreneurs </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Goleta Valley Chamber of Commerce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Goodwill Industries of Ventura and Santa Barbara Counties</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Greater </a:t>
            </a:r>
            <a:r>
              <a:rPr lang="en-US" sz="1203" dirty="0" err="1">
                <a:solidFill>
                  <a:srgbClr val="224884"/>
                </a:solidFill>
                <a:latin typeface="inherit"/>
              </a:rPr>
              <a:t>Conejo</a:t>
            </a:r>
            <a:r>
              <a:rPr lang="en-US" sz="1203" dirty="0">
                <a:solidFill>
                  <a:srgbClr val="224884"/>
                </a:solidFill>
                <a:latin typeface="inherit"/>
              </a:rPr>
              <a:t> Valley Chamber of Commerce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Herman Bennett Foundation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Hospital Association of Southern California</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Housing Trust Fund VC</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Humane Society of Ventura County</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IBEW Local Union No. 952</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Interface Children &amp; Family Services</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Kids &amp; Families Together</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Kiwanis Club of Ventura</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MERITO Foundation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Mission FISH</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Moorpark Chamber of Commerce</a:t>
            </a:r>
            <a:endParaRPr lang="en-US" sz="1203" dirty="0">
              <a:solidFill>
                <a:srgbClr val="444444"/>
              </a:solidFill>
              <a:latin typeface="inherit"/>
            </a:endParaRPr>
          </a:p>
          <a:p>
            <a:pPr fontAlgn="base">
              <a:buFont typeface="Arial" panose="020B0604020202020204" pitchFamily="34" charset="0"/>
              <a:buChar char="•"/>
            </a:pPr>
            <a:r>
              <a:rPr lang="en-US" sz="1203" dirty="0" err="1">
                <a:solidFill>
                  <a:srgbClr val="224884"/>
                </a:solidFill>
                <a:latin typeface="inherit"/>
              </a:rPr>
              <a:t>Namba</a:t>
            </a:r>
            <a:r>
              <a:rPr lang="en-US" sz="1203" dirty="0">
                <a:solidFill>
                  <a:srgbClr val="224884"/>
                </a:solidFill>
                <a:latin typeface="inherit"/>
              </a:rPr>
              <a:t> Performing Arts Space, Inc.</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National Multiple Sclerosis Society</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Ojai Film Festival</a:t>
            </a:r>
          </a:p>
          <a:p>
            <a:pPr fontAlgn="base">
              <a:buFont typeface="Arial" panose="020B0604020202020204" pitchFamily="34" charset="0"/>
              <a:buChar char="•"/>
            </a:pPr>
            <a:r>
              <a:rPr lang="en-US" sz="1203" dirty="0">
                <a:solidFill>
                  <a:srgbClr val="224884"/>
                </a:solidFill>
                <a:latin typeface="inherit"/>
              </a:rPr>
              <a:t>Ojai Valley Chamber of Commerce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Oxnard Chamber of Commerce</a:t>
            </a:r>
            <a:endParaRPr lang="en-US" sz="1203" dirty="0">
              <a:solidFill>
                <a:srgbClr val="444444"/>
              </a:solidFill>
              <a:latin typeface="inherit"/>
            </a:endParaRPr>
          </a:p>
          <a:p>
            <a:pPr fontAlgn="base">
              <a:buFont typeface="Arial" panose="020B0604020202020204" pitchFamily="34" charset="0"/>
              <a:buChar char="•"/>
            </a:pPr>
            <a:r>
              <a:rPr lang="en-US" sz="1203" dirty="0" err="1">
                <a:solidFill>
                  <a:srgbClr val="224884"/>
                </a:solidFill>
                <a:latin typeface="inherit"/>
              </a:rPr>
              <a:t>PathPoint</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Peoples' Self-Help Housing Corporation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Port Hueneme Chamber of Commerce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Project Bicycle Love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Rancho Ventura Conservation Trust</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Reality Improv Connection Inc. DBA BRITE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Reins of H.O.P.E.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Rotary Club of Ventura</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Rotary Club of Ventura East</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Santa Paula Chamber of Commerce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SCORE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SEEAG</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Tri County GLAD</a:t>
            </a:r>
          </a:p>
          <a:p>
            <a:pPr fontAlgn="base">
              <a:buFont typeface="Arial" panose="020B0604020202020204" pitchFamily="34" charset="0"/>
              <a:buChar char="•"/>
            </a:pPr>
            <a:r>
              <a:rPr lang="en-US" sz="1203" dirty="0">
                <a:solidFill>
                  <a:srgbClr val="224884"/>
                </a:solidFill>
                <a:latin typeface="inherit"/>
              </a:rPr>
              <a:t>Simi Valley Chamber of Commerce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SPARC Second Chance Store</a:t>
            </a:r>
            <a:endParaRPr lang="en-US" sz="1203" dirty="0">
              <a:solidFill>
                <a:srgbClr val="444444"/>
              </a:solidFill>
              <a:latin typeface="inherit"/>
            </a:endParaRPr>
          </a:p>
        </p:txBody>
      </p:sp>
      <p:sp>
        <p:nvSpPr>
          <p:cNvPr id="7" name="TextBox 6">
            <a:extLst>
              <a:ext uri="{FF2B5EF4-FFF2-40B4-BE49-F238E27FC236}">
                <a16:creationId xmlns:a16="http://schemas.microsoft.com/office/drawing/2014/main" id="{6E23F447-D5F5-9A4E-A1A0-5A32D2983100}"/>
              </a:ext>
            </a:extLst>
          </p:cNvPr>
          <p:cNvSpPr txBox="1"/>
          <p:nvPr/>
        </p:nvSpPr>
        <p:spPr>
          <a:xfrm>
            <a:off x="231663" y="490512"/>
            <a:ext cx="3073943" cy="6941580"/>
          </a:xfrm>
          <a:prstGeom prst="rect">
            <a:avLst/>
          </a:prstGeom>
          <a:noFill/>
        </p:spPr>
        <p:txBody>
          <a:bodyPr wrap="square" rtlCol="0">
            <a:spAutoFit/>
          </a:bodyPr>
          <a:lstStyle/>
          <a:p>
            <a:pPr fontAlgn="base">
              <a:buFont typeface="Arial" panose="020B0604020202020204" pitchFamily="34" charset="0"/>
              <a:buChar char="•"/>
            </a:pPr>
            <a:r>
              <a:rPr lang="en-US" sz="1203" dirty="0">
                <a:solidFill>
                  <a:srgbClr val="224884"/>
                </a:solidFill>
                <a:latin typeface="inherit"/>
              </a:rPr>
              <a:t>A Voice Discovered</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Alzheimer's Association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American Cancer Society, Central &amp; Greater Ventura</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American Red Cross - Central California Region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Autism Society Ventura County</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Big Brothers/Big Sisters of Ventura County</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Bike Ventura</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Boys &amp; Girls Club of Greater Ventura</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CA Coastal Horse Rescue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Cabrillo Economic Development Corporation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Cal Vet Veterans Home of Ventura</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California Chamber of Commerce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Camarillo Chamber of Commerce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Camarillo Wings Association</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Carpinteria Valley Chamber of Commerce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CASA of Ventura County</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Casa Pacifica for Children &amp; Families</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Chambers of Commerce Alliance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Child Development Resources of Ventura County, Inc.</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CLEAN International</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Clean Power Alliance of Southern California</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Coastal Energy Alliance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Commemorative Air Force Southern California Wing</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Diversity Collective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Downtown Ventura Partners</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Easter Seals So Cal</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Economic Development Collaborative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Epic Leadership Center</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Fillmore Chamber of Commerce</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First 5 Ventura County</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Food Forward</a:t>
            </a:r>
            <a:endParaRPr lang="en-US" sz="1203" dirty="0">
              <a:solidFill>
                <a:srgbClr val="444444"/>
              </a:solidFill>
              <a:latin typeface="inherit"/>
            </a:endParaRPr>
          </a:p>
          <a:p>
            <a:pPr fontAlgn="base">
              <a:buFont typeface="Arial" panose="020B0604020202020204" pitchFamily="34" charset="0"/>
              <a:buChar char="•"/>
            </a:pPr>
            <a:r>
              <a:rPr lang="en-US" sz="1203" dirty="0">
                <a:solidFill>
                  <a:srgbClr val="224884"/>
                </a:solidFill>
                <a:latin typeface="inherit"/>
              </a:rPr>
              <a:t>FOOD Share - Ventura County's Food Bank</a:t>
            </a:r>
            <a:endParaRPr lang="en-US" sz="1203" dirty="0">
              <a:solidFill>
                <a:srgbClr val="444444"/>
              </a:solidFill>
              <a:latin typeface="inherit"/>
            </a:endParaRPr>
          </a:p>
          <a:p>
            <a:endParaRPr lang="en-US" sz="1203" dirty="0"/>
          </a:p>
        </p:txBody>
      </p:sp>
      <p:sp>
        <p:nvSpPr>
          <p:cNvPr id="8" name="TextBox 7">
            <a:extLst>
              <a:ext uri="{FF2B5EF4-FFF2-40B4-BE49-F238E27FC236}">
                <a16:creationId xmlns:a16="http://schemas.microsoft.com/office/drawing/2014/main" id="{703D4EEB-4922-8A42-9F40-A1F2BAC9DC9D}"/>
              </a:ext>
            </a:extLst>
          </p:cNvPr>
          <p:cNvSpPr txBox="1"/>
          <p:nvPr/>
        </p:nvSpPr>
        <p:spPr>
          <a:xfrm>
            <a:off x="219468" y="234464"/>
            <a:ext cx="4060194" cy="327910"/>
          </a:xfrm>
          <a:prstGeom prst="rect">
            <a:avLst/>
          </a:prstGeom>
          <a:noFill/>
        </p:spPr>
        <p:txBody>
          <a:bodyPr wrap="square" rtlCol="0">
            <a:spAutoFit/>
          </a:bodyPr>
          <a:lstStyle/>
          <a:p>
            <a:r>
              <a:rPr lang="en-US" sz="1531" b="1" dirty="0">
                <a:solidFill>
                  <a:srgbClr val="FF0000"/>
                </a:solidFill>
              </a:rPr>
              <a:t>Ventura City non-profits</a:t>
            </a:r>
          </a:p>
        </p:txBody>
      </p:sp>
      <p:pic>
        <p:nvPicPr>
          <p:cNvPr id="9" name="Content Placeholder 3">
            <a:extLst>
              <a:ext uri="{FF2B5EF4-FFF2-40B4-BE49-F238E27FC236}">
                <a16:creationId xmlns:a16="http://schemas.microsoft.com/office/drawing/2014/main" id="{BEF42CAD-7CCE-2044-BEAC-03D35941A796}"/>
              </a:ext>
            </a:extLst>
          </p:cNvPr>
          <p:cNvPicPr>
            <a:picLocks noGrp="1" noChangeAspect="1"/>
          </p:cNvPicPr>
          <p:nvPr>
            <p:ph idx="1"/>
          </p:nvPr>
        </p:nvPicPr>
        <p:blipFill>
          <a:blip r:embed="rId2"/>
          <a:stretch>
            <a:fillRect/>
          </a:stretch>
        </p:blipFill>
        <p:spPr>
          <a:xfrm>
            <a:off x="7438580" y="417235"/>
            <a:ext cx="2082932" cy="2043454"/>
          </a:xfrm>
          <a:prstGeom prst="rect">
            <a:avLst/>
          </a:prstGeom>
          <a:ln>
            <a:solidFill>
              <a:schemeClr val="tx1"/>
            </a:solidFill>
          </a:ln>
        </p:spPr>
      </p:pic>
    </p:spTree>
    <p:extLst>
      <p:ext uri="{BB962C8B-B14F-4D97-AF65-F5344CB8AC3E}">
        <p14:creationId xmlns:p14="http://schemas.microsoft.com/office/powerpoint/2010/main" val="2458433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4F15BA2-0575-C945-AFC3-B499EEABABA4}"/>
              </a:ext>
            </a:extLst>
          </p:cNvPr>
          <p:cNvSpPr txBox="1"/>
          <p:nvPr/>
        </p:nvSpPr>
        <p:spPr>
          <a:xfrm>
            <a:off x="396314" y="368609"/>
            <a:ext cx="9230847" cy="7048017"/>
          </a:xfrm>
          <a:prstGeom prst="rect">
            <a:avLst/>
          </a:prstGeom>
          <a:noFill/>
          <a:ln w="28575">
            <a:solidFill>
              <a:schemeClr val="tx1"/>
            </a:solidFill>
          </a:ln>
        </p:spPr>
        <p:txBody>
          <a:bodyPr wrap="square" rtlCol="0">
            <a:spAutoFit/>
          </a:bodyPr>
          <a:lstStyle/>
          <a:p>
            <a:endParaRPr lang="en-US" sz="1968" dirty="0"/>
          </a:p>
        </p:txBody>
      </p:sp>
      <p:pic>
        <p:nvPicPr>
          <p:cNvPr id="7" name="Picture 6">
            <a:extLst>
              <a:ext uri="{FF2B5EF4-FFF2-40B4-BE49-F238E27FC236}">
                <a16:creationId xmlns:a16="http://schemas.microsoft.com/office/drawing/2014/main" id="{D9AB8554-71EB-CB44-A9F3-E15195A5FC10}"/>
              </a:ext>
            </a:extLst>
          </p:cNvPr>
          <p:cNvPicPr>
            <a:picLocks noChangeAspect="1"/>
          </p:cNvPicPr>
          <p:nvPr/>
        </p:nvPicPr>
        <p:blipFill>
          <a:blip r:embed="rId2"/>
          <a:stretch>
            <a:fillRect/>
          </a:stretch>
        </p:blipFill>
        <p:spPr>
          <a:xfrm>
            <a:off x="551044" y="613775"/>
            <a:ext cx="2540281" cy="2969767"/>
          </a:xfrm>
          <a:prstGeom prst="rect">
            <a:avLst/>
          </a:prstGeom>
          <a:ln>
            <a:solidFill>
              <a:schemeClr val="tx1"/>
            </a:solidFill>
          </a:ln>
        </p:spPr>
      </p:pic>
      <p:pic>
        <p:nvPicPr>
          <p:cNvPr id="3" name="Picture 2">
            <a:extLst>
              <a:ext uri="{FF2B5EF4-FFF2-40B4-BE49-F238E27FC236}">
                <a16:creationId xmlns:a16="http://schemas.microsoft.com/office/drawing/2014/main" id="{C4E7D117-523A-4A4A-9FDA-510F349BA06E}"/>
              </a:ext>
            </a:extLst>
          </p:cNvPr>
          <p:cNvPicPr>
            <a:picLocks noChangeAspect="1"/>
          </p:cNvPicPr>
          <p:nvPr/>
        </p:nvPicPr>
        <p:blipFill>
          <a:blip r:embed="rId3"/>
          <a:stretch>
            <a:fillRect/>
          </a:stretch>
        </p:blipFill>
        <p:spPr>
          <a:xfrm>
            <a:off x="551044" y="3941986"/>
            <a:ext cx="2519826" cy="3281212"/>
          </a:xfrm>
          <a:prstGeom prst="rect">
            <a:avLst/>
          </a:prstGeom>
          <a:ln>
            <a:solidFill>
              <a:schemeClr val="tx1"/>
            </a:solidFill>
          </a:ln>
        </p:spPr>
      </p:pic>
      <p:pic>
        <p:nvPicPr>
          <p:cNvPr id="4" name="Picture 3">
            <a:extLst>
              <a:ext uri="{FF2B5EF4-FFF2-40B4-BE49-F238E27FC236}">
                <a16:creationId xmlns:a16="http://schemas.microsoft.com/office/drawing/2014/main" id="{EC6FA6B8-A793-D94B-B003-2D5420D5633A}"/>
              </a:ext>
            </a:extLst>
          </p:cNvPr>
          <p:cNvPicPr>
            <a:picLocks noChangeAspect="1"/>
          </p:cNvPicPr>
          <p:nvPr/>
        </p:nvPicPr>
        <p:blipFill>
          <a:blip r:embed="rId4"/>
          <a:stretch>
            <a:fillRect/>
          </a:stretch>
        </p:blipFill>
        <p:spPr>
          <a:xfrm>
            <a:off x="6356351" y="1772281"/>
            <a:ext cx="3093046" cy="4177418"/>
          </a:xfrm>
          <a:prstGeom prst="rect">
            <a:avLst/>
          </a:prstGeom>
          <a:solidFill>
            <a:schemeClr val="bg1"/>
          </a:solidFill>
          <a:ln>
            <a:solidFill>
              <a:schemeClr val="tx1"/>
            </a:solidFill>
          </a:ln>
        </p:spPr>
      </p:pic>
      <p:sp>
        <p:nvSpPr>
          <p:cNvPr id="10" name="TextBox 9">
            <a:extLst>
              <a:ext uri="{FF2B5EF4-FFF2-40B4-BE49-F238E27FC236}">
                <a16:creationId xmlns:a16="http://schemas.microsoft.com/office/drawing/2014/main" id="{FF1E1105-C831-EC4D-98F1-712E6CFA68A4}"/>
              </a:ext>
            </a:extLst>
          </p:cNvPr>
          <p:cNvSpPr txBox="1"/>
          <p:nvPr/>
        </p:nvSpPr>
        <p:spPr>
          <a:xfrm>
            <a:off x="3257572" y="613775"/>
            <a:ext cx="6203341" cy="523220"/>
          </a:xfrm>
          <a:prstGeom prst="rect">
            <a:avLst/>
          </a:prstGeom>
          <a:noFill/>
          <a:ln>
            <a:solidFill>
              <a:schemeClr val="tx1"/>
            </a:solidFill>
          </a:ln>
        </p:spPr>
        <p:txBody>
          <a:bodyPr wrap="square" rtlCol="0">
            <a:spAutoFit/>
          </a:bodyPr>
          <a:lstStyle/>
          <a:p>
            <a:pPr algn="ctr"/>
            <a:r>
              <a:rPr lang="en-US" sz="2800" b="1" dirty="0">
                <a:solidFill>
                  <a:srgbClr val="FF0000"/>
                </a:solidFill>
                <a:latin typeface="Book Antiqua" panose="02040602050305030304" pitchFamily="18" charset="0"/>
              </a:rPr>
              <a:t>City Demographics</a:t>
            </a:r>
          </a:p>
        </p:txBody>
      </p:sp>
      <p:pic>
        <p:nvPicPr>
          <p:cNvPr id="11" name="Picture 10">
            <a:extLst>
              <a:ext uri="{FF2B5EF4-FFF2-40B4-BE49-F238E27FC236}">
                <a16:creationId xmlns:a16="http://schemas.microsoft.com/office/drawing/2014/main" id="{55CA6BA2-ECB2-E74A-8D2F-BE7D92B621FE}"/>
              </a:ext>
            </a:extLst>
          </p:cNvPr>
          <p:cNvPicPr>
            <a:picLocks noChangeAspect="1"/>
          </p:cNvPicPr>
          <p:nvPr/>
        </p:nvPicPr>
        <p:blipFill>
          <a:blip r:embed="rId5"/>
          <a:stretch>
            <a:fillRect/>
          </a:stretch>
        </p:blipFill>
        <p:spPr>
          <a:xfrm>
            <a:off x="3204059" y="1772281"/>
            <a:ext cx="3087262" cy="4177418"/>
          </a:xfrm>
          <a:prstGeom prst="rect">
            <a:avLst/>
          </a:prstGeom>
          <a:ln>
            <a:solidFill>
              <a:schemeClr val="accent1"/>
            </a:solidFill>
          </a:ln>
        </p:spPr>
      </p:pic>
      <p:sp>
        <p:nvSpPr>
          <p:cNvPr id="12" name="TextBox 11">
            <a:extLst>
              <a:ext uri="{FF2B5EF4-FFF2-40B4-BE49-F238E27FC236}">
                <a16:creationId xmlns:a16="http://schemas.microsoft.com/office/drawing/2014/main" id="{F36A2D37-9D43-7042-B6D8-D7FDEB3121DD}"/>
              </a:ext>
            </a:extLst>
          </p:cNvPr>
          <p:cNvSpPr txBox="1"/>
          <p:nvPr/>
        </p:nvSpPr>
        <p:spPr>
          <a:xfrm>
            <a:off x="3204059" y="6175331"/>
            <a:ext cx="6245337" cy="1015663"/>
          </a:xfrm>
          <a:prstGeom prst="rect">
            <a:avLst/>
          </a:prstGeom>
          <a:noFill/>
          <a:ln>
            <a:solidFill>
              <a:schemeClr val="tx1"/>
            </a:solidFill>
          </a:ln>
        </p:spPr>
        <p:txBody>
          <a:bodyPr wrap="square" rtlCol="0">
            <a:spAutoFit/>
          </a:bodyPr>
          <a:lstStyle/>
          <a:p>
            <a:pPr algn="ctr"/>
            <a:r>
              <a:rPr lang="en-US" sz="2000" b="1" dirty="0">
                <a:solidFill>
                  <a:srgbClr val="FF0000"/>
                </a:solidFill>
                <a:latin typeface="Book Antiqua" panose="02040602050305030304" pitchFamily="18" charset="0"/>
              </a:rPr>
              <a:t>Identify the critical areas of need that align with Rotary Club objectives:</a:t>
            </a:r>
          </a:p>
          <a:p>
            <a:pPr algn="ctr"/>
            <a:r>
              <a:rPr lang="en-US" sz="2000" b="1" dirty="0">
                <a:solidFill>
                  <a:srgbClr val="FF0000"/>
                </a:solidFill>
                <a:latin typeface="Book Antiqua" panose="02040602050305030304" pitchFamily="18" charset="0"/>
              </a:rPr>
              <a:t>I.e. Education, Saving Mothers and Children</a:t>
            </a:r>
          </a:p>
        </p:txBody>
      </p:sp>
    </p:spTree>
    <p:extLst>
      <p:ext uri="{BB962C8B-B14F-4D97-AF65-F5344CB8AC3E}">
        <p14:creationId xmlns:p14="http://schemas.microsoft.com/office/powerpoint/2010/main" val="2007276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4AD6D9-A2AB-3A4B-8ECF-79B12040F935}"/>
              </a:ext>
            </a:extLst>
          </p:cNvPr>
          <p:cNvSpPr txBox="1"/>
          <p:nvPr/>
        </p:nvSpPr>
        <p:spPr>
          <a:xfrm>
            <a:off x="512956" y="277656"/>
            <a:ext cx="9021795" cy="7031659"/>
          </a:xfrm>
          <a:prstGeom prst="rect">
            <a:avLst/>
          </a:prstGeom>
          <a:noFill/>
          <a:ln w="28575">
            <a:solidFill>
              <a:schemeClr val="tx1"/>
            </a:solidFill>
          </a:ln>
        </p:spPr>
        <p:txBody>
          <a:bodyPr wrap="square" rtlCol="0">
            <a:spAutoFit/>
          </a:bodyPr>
          <a:lstStyle/>
          <a:p>
            <a:endParaRPr lang="en-US" sz="1968" dirty="0"/>
          </a:p>
        </p:txBody>
      </p:sp>
      <p:sp>
        <p:nvSpPr>
          <p:cNvPr id="2" name="Title 1">
            <a:extLst>
              <a:ext uri="{FF2B5EF4-FFF2-40B4-BE49-F238E27FC236}">
                <a16:creationId xmlns:a16="http://schemas.microsoft.com/office/drawing/2014/main" id="{943B6FD3-4664-FD45-B237-AFA8B342C075}"/>
              </a:ext>
            </a:extLst>
          </p:cNvPr>
          <p:cNvSpPr>
            <a:spLocks noGrp="1"/>
          </p:cNvSpPr>
          <p:nvPr>
            <p:ph type="title"/>
          </p:nvPr>
        </p:nvSpPr>
        <p:spPr>
          <a:xfrm>
            <a:off x="749299" y="1875803"/>
            <a:ext cx="8586224" cy="4312055"/>
          </a:xfrm>
          <a:ln>
            <a:solidFill>
              <a:schemeClr val="tx1"/>
            </a:solidFill>
          </a:ln>
        </p:spPr>
        <p:txBody>
          <a:bodyPr numCol="2">
            <a:noAutofit/>
          </a:bodyPr>
          <a:lstStyle/>
          <a:p>
            <a:r>
              <a:rPr lang="en-US" sz="2400" dirty="0"/>
              <a:t/>
            </a:r>
            <a:br>
              <a:rPr lang="en-US" sz="2400" dirty="0"/>
            </a:br>
            <a:r>
              <a:rPr lang="en-US" sz="2400" dirty="0"/>
              <a:t>Ventura Chamber of Commerce</a:t>
            </a:r>
            <a:br>
              <a:rPr lang="en-US" sz="2400" dirty="0"/>
            </a:br>
            <a:r>
              <a:rPr lang="en-US" sz="2400" dirty="0"/>
              <a:t>       </a:t>
            </a:r>
            <a:br>
              <a:rPr lang="en-US" sz="2400" dirty="0"/>
            </a:br>
            <a:r>
              <a:rPr lang="en-US" sz="2400" dirty="0" err="1"/>
              <a:t>Guidestar.org</a:t>
            </a:r>
            <a:r>
              <a:rPr lang="en-US" sz="2400" dirty="0"/>
              <a:t> -</a:t>
            </a:r>
            <a:br>
              <a:rPr lang="en-US" sz="2400" dirty="0"/>
            </a:br>
            <a:r>
              <a:rPr lang="en-US" sz="2400" dirty="0"/>
              <a:t>Candid </a:t>
            </a:r>
            <a:br>
              <a:rPr lang="en-US" sz="2400" dirty="0"/>
            </a:br>
            <a:r>
              <a:rPr lang="en-US" sz="2400" dirty="0"/>
              <a:t>Funding Information Network (FIN)</a:t>
            </a:r>
            <a:br>
              <a:rPr lang="en-US" sz="2400" dirty="0"/>
            </a:br>
            <a:r>
              <a:rPr lang="en-US" sz="2400" dirty="0"/>
              <a:t/>
            </a:r>
            <a:br>
              <a:rPr lang="en-US" sz="2400" dirty="0"/>
            </a:br>
            <a:r>
              <a:rPr lang="en-US" sz="2400" b="1" u="sng" dirty="0"/>
              <a:t>IRS file of annual 990 reports for Ventura zip codes</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Ventura County Community Foundation</a:t>
            </a:r>
            <a:br>
              <a:rPr lang="en-US" sz="2400" dirty="0"/>
            </a:br>
            <a:r>
              <a:rPr lang="en-US" sz="2400" dirty="0"/>
              <a:t/>
            </a:r>
            <a:br>
              <a:rPr lang="en-US" sz="2400" dirty="0"/>
            </a:br>
            <a:r>
              <a:rPr lang="en-US" sz="2400" dirty="0"/>
              <a:t>Newport Beach Sunrise Rotary Club</a:t>
            </a:r>
            <a:br>
              <a:rPr lang="en-US" sz="2400" dirty="0"/>
            </a:br>
            <a:r>
              <a:rPr lang="en-US" sz="2400" dirty="0"/>
              <a:t/>
            </a:r>
            <a:br>
              <a:rPr lang="en-US" sz="2400" dirty="0"/>
            </a:br>
            <a:r>
              <a:rPr lang="en-US" sz="2400" dirty="0"/>
              <a:t>Cal Lutheran Center for Non-profit       Leadership</a:t>
            </a:r>
            <a:br>
              <a:rPr lang="en-US" sz="2400" dirty="0"/>
            </a:br>
            <a:r>
              <a:rPr lang="en-US" sz="2400" dirty="0"/>
              <a:t/>
            </a:r>
            <a:br>
              <a:rPr lang="en-US" sz="2400" dirty="0"/>
            </a:br>
            <a:r>
              <a:rPr lang="en-US" sz="2400" dirty="0"/>
              <a:t>Ventura College Foundation</a:t>
            </a:r>
            <a:r>
              <a:rPr lang="en-US" sz="2200" dirty="0"/>
              <a:t/>
            </a:r>
            <a:br>
              <a:rPr lang="en-US" sz="2200" dirty="0"/>
            </a:br>
            <a:r>
              <a:rPr lang="en-US" sz="2200" dirty="0"/>
              <a:t/>
            </a:r>
            <a:br>
              <a:rPr lang="en-US" sz="2200" dirty="0"/>
            </a:br>
            <a:endParaRPr lang="en-US" sz="2200" dirty="0"/>
          </a:p>
        </p:txBody>
      </p:sp>
      <p:sp>
        <p:nvSpPr>
          <p:cNvPr id="7" name="TextBox 6">
            <a:extLst>
              <a:ext uri="{FF2B5EF4-FFF2-40B4-BE49-F238E27FC236}">
                <a16:creationId xmlns:a16="http://schemas.microsoft.com/office/drawing/2014/main" id="{4DF3F986-D780-FF4F-B15F-C7A9503886F7}"/>
              </a:ext>
            </a:extLst>
          </p:cNvPr>
          <p:cNvSpPr txBox="1"/>
          <p:nvPr/>
        </p:nvSpPr>
        <p:spPr>
          <a:xfrm>
            <a:off x="749299" y="6443660"/>
            <a:ext cx="8586224" cy="461665"/>
          </a:xfrm>
          <a:prstGeom prst="rect">
            <a:avLst/>
          </a:prstGeom>
          <a:noFill/>
          <a:ln>
            <a:solidFill>
              <a:schemeClr val="tx1"/>
            </a:solidFill>
          </a:ln>
        </p:spPr>
        <p:txBody>
          <a:bodyPr wrap="square" rtlCol="0">
            <a:spAutoFit/>
          </a:bodyPr>
          <a:lstStyle/>
          <a:p>
            <a:pPr algn="ctr"/>
            <a:r>
              <a:rPr lang="en-US" sz="2400" dirty="0">
                <a:solidFill>
                  <a:srgbClr val="FF0000"/>
                </a:solidFill>
                <a:latin typeface="Book Antiqua" panose="02040602050305030304" pitchFamily="18" charset="0"/>
              </a:rPr>
              <a:t>Final nonprofit target determined with club member input</a:t>
            </a:r>
          </a:p>
        </p:txBody>
      </p:sp>
      <p:pic>
        <p:nvPicPr>
          <p:cNvPr id="8" name="Content Placeholder 3">
            <a:extLst>
              <a:ext uri="{FF2B5EF4-FFF2-40B4-BE49-F238E27FC236}">
                <a16:creationId xmlns:a16="http://schemas.microsoft.com/office/drawing/2014/main" id="{081C1DB5-1337-3948-9B4F-1C1D81CF5702}"/>
              </a:ext>
            </a:extLst>
          </p:cNvPr>
          <p:cNvPicPr>
            <a:picLocks noGrp="1" noChangeAspect="1"/>
          </p:cNvPicPr>
          <p:nvPr>
            <p:ph idx="1"/>
          </p:nvPr>
        </p:nvPicPr>
        <p:blipFill>
          <a:blip r:embed="rId2"/>
          <a:stretch>
            <a:fillRect/>
          </a:stretch>
        </p:blipFill>
        <p:spPr>
          <a:xfrm>
            <a:off x="8123598" y="551145"/>
            <a:ext cx="1211925" cy="1188955"/>
          </a:xfrm>
          <a:prstGeom prst="rect">
            <a:avLst/>
          </a:prstGeom>
        </p:spPr>
      </p:pic>
      <p:sp>
        <p:nvSpPr>
          <p:cNvPr id="3" name="TextBox 2">
            <a:extLst>
              <a:ext uri="{FF2B5EF4-FFF2-40B4-BE49-F238E27FC236}">
                <a16:creationId xmlns:a16="http://schemas.microsoft.com/office/drawing/2014/main" id="{A98AB212-C553-A444-87E3-40332854CBB9}"/>
              </a:ext>
            </a:extLst>
          </p:cNvPr>
          <p:cNvSpPr txBox="1"/>
          <p:nvPr/>
        </p:nvSpPr>
        <p:spPr>
          <a:xfrm>
            <a:off x="749299" y="551145"/>
            <a:ext cx="7004312" cy="523220"/>
          </a:xfrm>
          <a:prstGeom prst="rect">
            <a:avLst/>
          </a:prstGeom>
          <a:solidFill>
            <a:schemeClr val="bg1"/>
          </a:solidFill>
          <a:ln>
            <a:solidFill>
              <a:schemeClr val="tx1"/>
            </a:solidFill>
          </a:ln>
        </p:spPr>
        <p:txBody>
          <a:bodyPr vert="horz" lIns="91440" tIns="45720" rIns="91440" bIns="45720" rtlCol="0" anchor="ctr">
            <a:normAutofit/>
          </a:bodyPr>
          <a:lstStyle>
            <a:defPPr>
              <a:defRPr lang="en-US"/>
            </a:defPPr>
            <a:lvl1pPr algn="ctr" defTabSz="999805">
              <a:lnSpc>
                <a:spcPct val="90000"/>
              </a:lnSpc>
              <a:spcBef>
                <a:spcPct val="0"/>
              </a:spcBef>
              <a:buNone/>
              <a:defRPr sz="2400">
                <a:solidFill>
                  <a:srgbClr val="FF0000"/>
                </a:solidFill>
                <a:latin typeface="Book Antiqua" panose="02040602050305030304" pitchFamily="18" charset="0"/>
                <a:ea typeface="+mj-ea"/>
                <a:cs typeface="+mj-cs"/>
              </a:defRPr>
            </a:lvl1pPr>
          </a:lstStyle>
          <a:p>
            <a:r>
              <a:rPr lang="en-US" dirty="0"/>
              <a:t>The Survey - 700+ Nonprofits in Ventura City</a:t>
            </a:r>
          </a:p>
        </p:txBody>
      </p:sp>
      <p:sp>
        <p:nvSpPr>
          <p:cNvPr id="5" name="TextBox 4">
            <a:extLst>
              <a:ext uri="{FF2B5EF4-FFF2-40B4-BE49-F238E27FC236}">
                <a16:creationId xmlns:a16="http://schemas.microsoft.com/office/drawing/2014/main" id="{765F66AB-A5CF-874E-AD42-5B9235B5BE4A}"/>
              </a:ext>
            </a:extLst>
          </p:cNvPr>
          <p:cNvSpPr txBox="1"/>
          <p:nvPr/>
        </p:nvSpPr>
        <p:spPr>
          <a:xfrm>
            <a:off x="749299" y="1240077"/>
            <a:ext cx="7004312" cy="369332"/>
          </a:xfrm>
          <a:prstGeom prst="rect">
            <a:avLst/>
          </a:prstGeom>
          <a:noFill/>
        </p:spPr>
        <p:txBody>
          <a:bodyPr wrap="square" rtlCol="0">
            <a:spAutoFit/>
          </a:bodyPr>
          <a:lstStyle/>
          <a:p>
            <a:pPr algn="ctr"/>
            <a:r>
              <a:rPr lang="en-US" b="1" dirty="0">
                <a:solidFill>
                  <a:srgbClr val="FF0000"/>
                </a:solidFill>
                <a:latin typeface="Book Antiqua" panose="02040602050305030304" pitchFamily="18" charset="0"/>
              </a:rPr>
              <a:t>Sources of nonprofit information</a:t>
            </a:r>
          </a:p>
        </p:txBody>
      </p:sp>
    </p:spTree>
    <p:extLst>
      <p:ext uri="{BB962C8B-B14F-4D97-AF65-F5344CB8AC3E}">
        <p14:creationId xmlns:p14="http://schemas.microsoft.com/office/powerpoint/2010/main" val="3995869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A4056EC-6B52-6C43-91E0-07CF5ADF6A44}"/>
              </a:ext>
            </a:extLst>
          </p:cNvPr>
          <p:cNvSpPr txBox="1"/>
          <p:nvPr/>
        </p:nvSpPr>
        <p:spPr>
          <a:xfrm>
            <a:off x="501042" y="189974"/>
            <a:ext cx="9033710" cy="7363221"/>
          </a:xfrm>
          <a:prstGeom prst="rect">
            <a:avLst/>
          </a:prstGeom>
          <a:noFill/>
          <a:ln w="28575">
            <a:solidFill>
              <a:schemeClr val="tx1"/>
            </a:solidFill>
          </a:ln>
        </p:spPr>
        <p:txBody>
          <a:bodyPr wrap="square" rtlCol="0">
            <a:spAutoFit/>
          </a:bodyPr>
          <a:lstStyle/>
          <a:p>
            <a:endParaRPr lang="en-US" sz="1968" dirty="0"/>
          </a:p>
        </p:txBody>
      </p:sp>
      <p:pic>
        <p:nvPicPr>
          <p:cNvPr id="3" name="Picture 2">
            <a:extLst>
              <a:ext uri="{FF2B5EF4-FFF2-40B4-BE49-F238E27FC236}">
                <a16:creationId xmlns:a16="http://schemas.microsoft.com/office/drawing/2014/main" id="{C9429473-97CA-B44A-A11A-AE628374967D}"/>
              </a:ext>
            </a:extLst>
          </p:cNvPr>
          <p:cNvPicPr>
            <a:picLocks noChangeAspect="1"/>
          </p:cNvPicPr>
          <p:nvPr/>
        </p:nvPicPr>
        <p:blipFill>
          <a:blip r:embed="rId2"/>
          <a:stretch>
            <a:fillRect/>
          </a:stretch>
        </p:blipFill>
        <p:spPr>
          <a:xfrm>
            <a:off x="749298" y="1434810"/>
            <a:ext cx="3697441" cy="4367529"/>
          </a:xfrm>
          <a:prstGeom prst="rect">
            <a:avLst/>
          </a:prstGeom>
          <a:ln>
            <a:solidFill>
              <a:schemeClr val="tx1"/>
            </a:solidFill>
          </a:ln>
        </p:spPr>
      </p:pic>
      <p:sp>
        <p:nvSpPr>
          <p:cNvPr id="5" name="TextBox 4">
            <a:extLst>
              <a:ext uri="{FF2B5EF4-FFF2-40B4-BE49-F238E27FC236}">
                <a16:creationId xmlns:a16="http://schemas.microsoft.com/office/drawing/2014/main" id="{EB42CEDA-67E5-C140-80B4-8FC8552D1B77}"/>
              </a:ext>
            </a:extLst>
          </p:cNvPr>
          <p:cNvSpPr txBox="1"/>
          <p:nvPr/>
        </p:nvSpPr>
        <p:spPr>
          <a:xfrm>
            <a:off x="749299" y="551145"/>
            <a:ext cx="5814339" cy="523220"/>
          </a:xfrm>
          <a:prstGeom prst="rect">
            <a:avLst/>
          </a:prstGeom>
          <a:noFill/>
          <a:ln>
            <a:solidFill>
              <a:schemeClr val="accent1"/>
            </a:solidFill>
          </a:ln>
        </p:spPr>
        <p:txBody>
          <a:bodyPr wrap="square" rtlCol="0">
            <a:spAutoFit/>
          </a:bodyPr>
          <a:lstStyle/>
          <a:p>
            <a:pPr algn="ctr"/>
            <a:r>
              <a:rPr lang="en-US" sz="2800" b="1" dirty="0">
                <a:solidFill>
                  <a:srgbClr val="FF0000"/>
                </a:solidFill>
                <a:latin typeface="Book Antiqua" panose="02040602050305030304" pitchFamily="18" charset="0"/>
              </a:rPr>
              <a:t>Nonprofit Information Sources</a:t>
            </a:r>
          </a:p>
        </p:txBody>
      </p:sp>
      <p:sp>
        <p:nvSpPr>
          <p:cNvPr id="6" name="TextBox 5">
            <a:extLst>
              <a:ext uri="{FF2B5EF4-FFF2-40B4-BE49-F238E27FC236}">
                <a16:creationId xmlns:a16="http://schemas.microsoft.com/office/drawing/2014/main" id="{D349ECBC-B0C7-2E4F-8D12-9A8F0B804725}"/>
              </a:ext>
            </a:extLst>
          </p:cNvPr>
          <p:cNvSpPr txBox="1"/>
          <p:nvPr/>
        </p:nvSpPr>
        <p:spPr>
          <a:xfrm>
            <a:off x="749299" y="5919129"/>
            <a:ext cx="3697441" cy="1471227"/>
          </a:xfrm>
          <a:prstGeom prst="rect">
            <a:avLst/>
          </a:prstGeom>
          <a:noFill/>
          <a:ln>
            <a:solidFill>
              <a:schemeClr val="tx1"/>
            </a:solidFill>
          </a:ln>
        </p:spPr>
        <p:txBody>
          <a:bodyPr wrap="square" rtlCol="0">
            <a:spAutoFit/>
          </a:bodyPr>
          <a:lstStyle/>
          <a:p>
            <a:r>
              <a:rPr lang="en-US" dirty="0"/>
              <a:t>IRS-Exempt Organizations Business Master File Extract:</a:t>
            </a:r>
          </a:p>
          <a:p>
            <a:r>
              <a:rPr lang="en-US" dirty="0">
                <a:hlinkClick r:id="rId3"/>
              </a:rPr>
              <a:t>https://www.irs.gov/charities-non-profits/exempt</a:t>
            </a:r>
            <a:r>
              <a:rPr lang="en-US" dirty="0"/>
              <a:t> organizations-business-master-file-extract-</a:t>
            </a:r>
            <a:r>
              <a:rPr lang="en-US" dirty="0" err="1"/>
              <a:t>eo</a:t>
            </a:r>
            <a:r>
              <a:rPr lang="en-US" dirty="0"/>
              <a:t>-</a:t>
            </a:r>
            <a:r>
              <a:rPr lang="en-US" dirty="0" err="1"/>
              <a:t>bmf</a:t>
            </a:r>
            <a:endParaRPr lang="en-US" dirty="0"/>
          </a:p>
        </p:txBody>
      </p:sp>
      <p:sp>
        <p:nvSpPr>
          <p:cNvPr id="7" name="TextBox 6">
            <a:extLst>
              <a:ext uri="{FF2B5EF4-FFF2-40B4-BE49-F238E27FC236}">
                <a16:creationId xmlns:a16="http://schemas.microsoft.com/office/drawing/2014/main" id="{3188F731-2233-DD44-A409-C3875D4FE8A7}"/>
              </a:ext>
            </a:extLst>
          </p:cNvPr>
          <p:cNvSpPr txBox="1"/>
          <p:nvPr/>
        </p:nvSpPr>
        <p:spPr>
          <a:xfrm>
            <a:off x="4960308" y="2629101"/>
            <a:ext cx="3958224" cy="646331"/>
          </a:xfrm>
          <a:prstGeom prst="rect">
            <a:avLst/>
          </a:prstGeom>
          <a:noFill/>
          <a:ln>
            <a:solidFill>
              <a:schemeClr val="tx1"/>
            </a:solidFill>
          </a:ln>
        </p:spPr>
        <p:txBody>
          <a:bodyPr wrap="square" rtlCol="0">
            <a:spAutoFit/>
          </a:bodyPr>
          <a:lstStyle/>
          <a:p>
            <a:r>
              <a:rPr lang="en-US" dirty="0"/>
              <a:t>Ventura Chamber of Commerce listing of non-profits</a:t>
            </a:r>
          </a:p>
        </p:txBody>
      </p:sp>
      <p:sp>
        <p:nvSpPr>
          <p:cNvPr id="8" name="TextBox 7">
            <a:extLst>
              <a:ext uri="{FF2B5EF4-FFF2-40B4-BE49-F238E27FC236}">
                <a16:creationId xmlns:a16="http://schemas.microsoft.com/office/drawing/2014/main" id="{10EC9CC5-6AD8-0246-A4DC-BEB4A72E30C9}"/>
              </a:ext>
            </a:extLst>
          </p:cNvPr>
          <p:cNvSpPr txBox="1"/>
          <p:nvPr/>
        </p:nvSpPr>
        <p:spPr>
          <a:xfrm>
            <a:off x="4941519" y="3503754"/>
            <a:ext cx="4002065" cy="1200329"/>
          </a:xfrm>
          <a:prstGeom prst="rect">
            <a:avLst/>
          </a:prstGeom>
          <a:noFill/>
          <a:ln w="38100">
            <a:solidFill>
              <a:srgbClr val="FF0000"/>
            </a:solidFill>
          </a:ln>
        </p:spPr>
        <p:txBody>
          <a:bodyPr wrap="square" rtlCol="0">
            <a:spAutoFit/>
          </a:bodyPr>
          <a:lstStyle/>
          <a:p>
            <a:r>
              <a:rPr lang="en-US" dirty="0"/>
              <a:t>Ventura County Community Foundation</a:t>
            </a:r>
          </a:p>
          <a:p>
            <a:r>
              <a:rPr lang="en-US" dirty="0" err="1"/>
              <a:t>Vccf.org</a:t>
            </a:r>
            <a:r>
              <a:rPr lang="en-US" dirty="0"/>
              <a:t>/programs/</a:t>
            </a:r>
            <a:r>
              <a:rPr lang="en-US" dirty="0" err="1"/>
              <a:t>nonprofit_leadership</a:t>
            </a:r>
            <a:endParaRPr lang="en-US" dirty="0"/>
          </a:p>
          <a:p>
            <a:r>
              <a:rPr lang="en-US" dirty="0"/>
              <a:t>Funding Information Network Member (FIN) - “Vanessa” </a:t>
            </a:r>
            <a:r>
              <a:rPr lang="en-US" b="1" dirty="0"/>
              <a:t>Nonprofit contact info</a:t>
            </a:r>
            <a:r>
              <a:rPr lang="en-US" dirty="0"/>
              <a:t>.</a:t>
            </a:r>
          </a:p>
        </p:txBody>
      </p:sp>
      <p:sp>
        <p:nvSpPr>
          <p:cNvPr id="9" name="TextBox 8">
            <a:extLst>
              <a:ext uri="{FF2B5EF4-FFF2-40B4-BE49-F238E27FC236}">
                <a16:creationId xmlns:a16="http://schemas.microsoft.com/office/drawing/2014/main" id="{DF97F755-0944-2548-8B1E-6BA975632054}"/>
              </a:ext>
            </a:extLst>
          </p:cNvPr>
          <p:cNvSpPr txBox="1"/>
          <p:nvPr/>
        </p:nvSpPr>
        <p:spPr>
          <a:xfrm>
            <a:off x="4941519" y="1669965"/>
            <a:ext cx="3977013" cy="646331"/>
          </a:xfrm>
          <a:prstGeom prst="rect">
            <a:avLst/>
          </a:prstGeom>
          <a:noFill/>
          <a:ln>
            <a:solidFill>
              <a:schemeClr val="tx1"/>
            </a:solidFill>
          </a:ln>
        </p:spPr>
        <p:txBody>
          <a:bodyPr wrap="square" rtlCol="0">
            <a:spAutoFit/>
          </a:bodyPr>
          <a:lstStyle/>
          <a:p>
            <a:r>
              <a:rPr lang="en-US" dirty="0"/>
              <a:t>Newport Beach Sunrise Rotary Club – Ross Minion – FIN member</a:t>
            </a:r>
          </a:p>
        </p:txBody>
      </p:sp>
      <p:sp>
        <p:nvSpPr>
          <p:cNvPr id="10" name="TextBox 9">
            <a:extLst>
              <a:ext uri="{FF2B5EF4-FFF2-40B4-BE49-F238E27FC236}">
                <a16:creationId xmlns:a16="http://schemas.microsoft.com/office/drawing/2014/main" id="{0F45B0AA-F9F8-A045-8CDE-79013E4D55DE}"/>
              </a:ext>
            </a:extLst>
          </p:cNvPr>
          <p:cNvSpPr txBox="1"/>
          <p:nvPr/>
        </p:nvSpPr>
        <p:spPr>
          <a:xfrm>
            <a:off x="4960308" y="4935258"/>
            <a:ext cx="3958224" cy="646331"/>
          </a:xfrm>
          <a:prstGeom prst="rect">
            <a:avLst/>
          </a:prstGeom>
          <a:noFill/>
          <a:ln>
            <a:solidFill>
              <a:schemeClr val="tx1"/>
            </a:solidFill>
          </a:ln>
        </p:spPr>
        <p:txBody>
          <a:bodyPr wrap="square" rtlCol="0">
            <a:spAutoFit/>
          </a:bodyPr>
          <a:lstStyle/>
          <a:p>
            <a:r>
              <a:rPr lang="en-US" dirty="0"/>
              <a:t>Cal Lutheran Center for Non-profit       Leadership” - Dena Jensen</a:t>
            </a:r>
          </a:p>
        </p:txBody>
      </p:sp>
      <p:sp>
        <p:nvSpPr>
          <p:cNvPr id="11" name="TextBox 10">
            <a:extLst>
              <a:ext uri="{FF2B5EF4-FFF2-40B4-BE49-F238E27FC236}">
                <a16:creationId xmlns:a16="http://schemas.microsoft.com/office/drawing/2014/main" id="{AA42042B-D433-1847-BB7C-40DDA6C3BD53}"/>
              </a:ext>
            </a:extLst>
          </p:cNvPr>
          <p:cNvSpPr txBox="1"/>
          <p:nvPr/>
        </p:nvSpPr>
        <p:spPr>
          <a:xfrm>
            <a:off x="4960308" y="5820521"/>
            <a:ext cx="3983276" cy="646331"/>
          </a:xfrm>
          <a:prstGeom prst="rect">
            <a:avLst/>
          </a:prstGeom>
          <a:noFill/>
          <a:ln>
            <a:solidFill>
              <a:schemeClr val="tx1"/>
            </a:solidFill>
          </a:ln>
        </p:spPr>
        <p:txBody>
          <a:bodyPr wrap="square" rtlCol="0">
            <a:spAutoFit/>
          </a:bodyPr>
          <a:lstStyle/>
          <a:p>
            <a:r>
              <a:rPr lang="en-US" dirty="0"/>
              <a:t>Ventura College Foundation – Julie Harvey</a:t>
            </a:r>
          </a:p>
        </p:txBody>
      </p:sp>
      <p:pic>
        <p:nvPicPr>
          <p:cNvPr id="12" name="Content Placeholder 3">
            <a:extLst>
              <a:ext uri="{FF2B5EF4-FFF2-40B4-BE49-F238E27FC236}">
                <a16:creationId xmlns:a16="http://schemas.microsoft.com/office/drawing/2014/main" id="{D73275CD-3220-124D-9407-C40A6B8A1242}"/>
              </a:ext>
            </a:extLst>
          </p:cNvPr>
          <p:cNvPicPr>
            <a:picLocks noChangeAspect="1"/>
          </p:cNvPicPr>
          <p:nvPr/>
        </p:nvPicPr>
        <p:blipFill>
          <a:blip r:embed="rId4"/>
          <a:stretch>
            <a:fillRect/>
          </a:stretch>
        </p:blipFill>
        <p:spPr>
          <a:xfrm>
            <a:off x="7553195" y="262643"/>
            <a:ext cx="1390389" cy="1364037"/>
          </a:xfrm>
          <a:prstGeom prst="rect">
            <a:avLst/>
          </a:prstGeom>
        </p:spPr>
      </p:pic>
      <p:sp>
        <p:nvSpPr>
          <p:cNvPr id="14" name="TextBox 13">
            <a:extLst>
              <a:ext uri="{FF2B5EF4-FFF2-40B4-BE49-F238E27FC236}">
                <a16:creationId xmlns:a16="http://schemas.microsoft.com/office/drawing/2014/main" id="{55A37FC5-B19A-DC47-A1D0-004835E7A17B}"/>
              </a:ext>
            </a:extLst>
          </p:cNvPr>
          <p:cNvSpPr txBox="1"/>
          <p:nvPr/>
        </p:nvSpPr>
        <p:spPr>
          <a:xfrm>
            <a:off x="4960308" y="6601216"/>
            <a:ext cx="3983276" cy="707886"/>
          </a:xfrm>
          <a:prstGeom prst="rect">
            <a:avLst/>
          </a:prstGeom>
          <a:noFill/>
          <a:ln w="38100">
            <a:solidFill>
              <a:schemeClr val="tx1"/>
            </a:solidFill>
          </a:ln>
        </p:spPr>
        <p:txBody>
          <a:bodyPr wrap="square" rtlCol="0">
            <a:spAutoFit/>
          </a:bodyPr>
          <a:lstStyle/>
          <a:p>
            <a:pPr algn="ctr"/>
            <a:r>
              <a:rPr lang="en-US" sz="2000" b="1" dirty="0">
                <a:solidFill>
                  <a:srgbClr val="FF0000"/>
                </a:solidFill>
                <a:latin typeface="Book Antiqua" panose="02040602050305030304" pitchFamily="18" charset="0"/>
              </a:rPr>
              <a:t>Objective: Identify 150 to 200 nonprofits for survey.</a:t>
            </a:r>
          </a:p>
        </p:txBody>
      </p:sp>
    </p:spTree>
    <p:extLst>
      <p:ext uri="{BB962C8B-B14F-4D97-AF65-F5344CB8AC3E}">
        <p14:creationId xmlns:p14="http://schemas.microsoft.com/office/powerpoint/2010/main" val="1486236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D104912-5880-E241-B07A-5E10ECB404B2}"/>
              </a:ext>
            </a:extLst>
          </p:cNvPr>
          <p:cNvSpPr txBox="1"/>
          <p:nvPr/>
        </p:nvSpPr>
        <p:spPr>
          <a:xfrm>
            <a:off x="340280" y="327758"/>
            <a:ext cx="9033710" cy="7363221"/>
          </a:xfrm>
          <a:prstGeom prst="rect">
            <a:avLst/>
          </a:prstGeom>
          <a:noFill/>
          <a:ln w="28575">
            <a:solidFill>
              <a:schemeClr val="tx1"/>
            </a:solidFill>
          </a:ln>
        </p:spPr>
        <p:txBody>
          <a:bodyPr wrap="square" rtlCol="0">
            <a:spAutoFit/>
          </a:bodyPr>
          <a:lstStyle/>
          <a:p>
            <a:endParaRPr lang="en-US" sz="1968" dirty="0"/>
          </a:p>
        </p:txBody>
      </p:sp>
      <p:pic>
        <p:nvPicPr>
          <p:cNvPr id="3" name="Picture 2">
            <a:extLst>
              <a:ext uri="{FF2B5EF4-FFF2-40B4-BE49-F238E27FC236}">
                <a16:creationId xmlns:a16="http://schemas.microsoft.com/office/drawing/2014/main" id="{0E86AC33-DF72-884C-A191-87AC6ACECAE8}"/>
              </a:ext>
            </a:extLst>
          </p:cNvPr>
          <p:cNvPicPr>
            <a:picLocks noChangeAspect="1"/>
          </p:cNvPicPr>
          <p:nvPr/>
        </p:nvPicPr>
        <p:blipFill>
          <a:blip r:embed="rId2"/>
          <a:stretch>
            <a:fillRect/>
          </a:stretch>
        </p:blipFill>
        <p:spPr>
          <a:xfrm>
            <a:off x="932835" y="2763740"/>
            <a:ext cx="7848600" cy="2044700"/>
          </a:xfrm>
          <a:prstGeom prst="rect">
            <a:avLst/>
          </a:prstGeom>
          <a:ln>
            <a:solidFill>
              <a:schemeClr val="tx1"/>
            </a:solidFill>
          </a:ln>
        </p:spPr>
      </p:pic>
      <p:sp>
        <p:nvSpPr>
          <p:cNvPr id="4" name="Oval 3">
            <a:extLst>
              <a:ext uri="{FF2B5EF4-FFF2-40B4-BE49-F238E27FC236}">
                <a16:creationId xmlns:a16="http://schemas.microsoft.com/office/drawing/2014/main" id="{F7366D1B-D516-D44D-8B92-AF2D605C03E0}"/>
              </a:ext>
            </a:extLst>
          </p:cNvPr>
          <p:cNvSpPr/>
          <p:nvPr/>
        </p:nvSpPr>
        <p:spPr>
          <a:xfrm>
            <a:off x="425885" y="4484314"/>
            <a:ext cx="8129392" cy="688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CE76AD1-E80E-A34D-8427-2718DB4BC1BD}"/>
              </a:ext>
            </a:extLst>
          </p:cNvPr>
          <p:cNvSpPr txBox="1"/>
          <p:nvPr/>
        </p:nvSpPr>
        <p:spPr>
          <a:xfrm>
            <a:off x="749299" y="551145"/>
            <a:ext cx="5814339" cy="523220"/>
          </a:xfrm>
          <a:prstGeom prst="rect">
            <a:avLst/>
          </a:prstGeom>
          <a:noFill/>
          <a:ln>
            <a:solidFill>
              <a:schemeClr val="accent1"/>
            </a:solidFill>
          </a:ln>
        </p:spPr>
        <p:txBody>
          <a:bodyPr wrap="square" rtlCol="0">
            <a:spAutoFit/>
          </a:bodyPr>
          <a:lstStyle/>
          <a:p>
            <a:pPr algn="ctr"/>
            <a:r>
              <a:rPr lang="en-US" sz="2800" b="1" dirty="0">
                <a:solidFill>
                  <a:srgbClr val="FF0000"/>
                </a:solidFill>
                <a:latin typeface="Book Antiqua" panose="02040602050305030304" pitchFamily="18" charset="0"/>
              </a:rPr>
              <a:t>Nonprofit List Refinement</a:t>
            </a:r>
          </a:p>
        </p:txBody>
      </p:sp>
      <p:pic>
        <p:nvPicPr>
          <p:cNvPr id="6" name="Content Placeholder 3">
            <a:extLst>
              <a:ext uri="{FF2B5EF4-FFF2-40B4-BE49-F238E27FC236}">
                <a16:creationId xmlns:a16="http://schemas.microsoft.com/office/drawing/2014/main" id="{9061EB45-DD63-E748-8541-CAF9D08A3190}"/>
              </a:ext>
            </a:extLst>
          </p:cNvPr>
          <p:cNvPicPr>
            <a:picLocks noChangeAspect="1"/>
          </p:cNvPicPr>
          <p:nvPr/>
        </p:nvPicPr>
        <p:blipFill>
          <a:blip r:embed="rId3"/>
          <a:stretch>
            <a:fillRect/>
          </a:stretch>
        </p:blipFill>
        <p:spPr>
          <a:xfrm>
            <a:off x="7553195" y="262643"/>
            <a:ext cx="1390389" cy="1364037"/>
          </a:xfrm>
          <a:prstGeom prst="rect">
            <a:avLst/>
          </a:prstGeom>
        </p:spPr>
      </p:pic>
      <p:sp>
        <p:nvSpPr>
          <p:cNvPr id="9" name="TextBox 8">
            <a:extLst>
              <a:ext uri="{FF2B5EF4-FFF2-40B4-BE49-F238E27FC236}">
                <a16:creationId xmlns:a16="http://schemas.microsoft.com/office/drawing/2014/main" id="{AF92DF46-7A16-F74F-ADF5-134A316F95DB}"/>
              </a:ext>
            </a:extLst>
          </p:cNvPr>
          <p:cNvSpPr txBox="1"/>
          <p:nvPr/>
        </p:nvSpPr>
        <p:spPr>
          <a:xfrm>
            <a:off x="749299" y="6497815"/>
            <a:ext cx="3421693" cy="923330"/>
          </a:xfrm>
          <a:prstGeom prst="rect">
            <a:avLst/>
          </a:prstGeom>
          <a:noFill/>
          <a:ln w="12700">
            <a:solidFill>
              <a:schemeClr val="tx1"/>
            </a:solidFill>
          </a:ln>
        </p:spPr>
        <p:txBody>
          <a:bodyPr wrap="square" rtlCol="0">
            <a:spAutoFit/>
          </a:bodyPr>
          <a:lstStyle/>
          <a:p>
            <a:pPr algn="ctr"/>
            <a:r>
              <a:rPr lang="en-US" b="1" dirty="0">
                <a:solidFill>
                  <a:srgbClr val="FF0000"/>
                </a:solidFill>
                <a:latin typeface="Book Antiqua" panose="02040602050305030304" pitchFamily="18" charset="0"/>
              </a:rPr>
              <a:t>Goal: Reduce survey targets from 700 to 150 to 200 for questionnaire</a:t>
            </a:r>
          </a:p>
        </p:txBody>
      </p:sp>
      <p:sp>
        <p:nvSpPr>
          <p:cNvPr id="10" name="Oval 9">
            <a:extLst>
              <a:ext uri="{FF2B5EF4-FFF2-40B4-BE49-F238E27FC236}">
                <a16:creationId xmlns:a16="http://schemas.microsoft.com/office/drawing/2014/main" id="{7060F187-B8ED-204F-B5AB-2FDD7761D5DE}"/>
              </a:ext>
            </a:extLst>
          </p:cNvPr>
          <p:cNvSpPr/>
          <p:nvPr/>
        </p:nvSpPr>
        <p:spPr>
          <a:xfrm>
            <a:off x="4772407" y="1348295"/>
            <a:ext cx="3331924" cy="1114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Align with RI Areas of Focus - Grants</a:t>
            </a:r>
          </a:p>
        </p:txBody>
      </p:sp>
      <p:sp>
        <p:nvSpPr>
          <p:cNvPr id="11" name="Oval 10">
            <a:extLst>
              <a:ext uri="{FF2B5EF4-FFF2-40B4-BE49-F238E27FC236}">
                <a16:creationId xmlns:a16="http://schemas.microsoft.com/office/drawing/2014/main" id="{C1DB06B6-B04E-314F-892D-1BF7D4016380}"/>
              </a:ext>
            </a:extLst>
          </p:cNvPr>
          <p:cNvSpPr/>
          <p:nvPr/>
        </p:nvSpPr>
        <p:spPr>
          <a:xfrm>
            <a:off x="916487" y="1379952"/>
            <a:ext cx="3331924" cy="1114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nonprofits that have Rotary Club member relationships</a:t>
            </a:r>
          </a:p>
        </p:txBody>
      </p:sp>
      <p:sp>
        <p:nvSpPr>
          <p:cNvPr id="12" name="Oval 11">
            <a:extLst>
              <a:ext uri="{FF2B5EF4-FFF2-40B4-BE49-F238E27FC236}">
                <a16:creationId xmlns:a16="http://schemas.microsoft.com/office/drawing/2014/main" id="{F96D62B8-CBE1-7B48-BE01-5FC80916C99A}"/>
              </a:ext>
            </a:extLst>
          </p:cNvPr>
          <p:cNvSpPr/>
          <p:nvPr/>
        </p:nvSpPr>
        <p:spPr>
          <a:xfrm>
            <a:off x="588723" y="5209999"/>
            <a:ext cx="3331924" cy="1114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Ventura City areas of most critical need</a:t>
            </a:r>
          </a:p>
        </p:txBody>
      </p:sp>
      <p:sp>
        <p:nvSpPr>
          <p:cNvPr id="13" name="Oval 12">
            <a:extLst>
              <a:ext uri="{FF2B5EF4-FFF2-40B4-BE49-F238E27FC236}">
                <a16:creationId xmlns:a16="http://schemas.microsoft.com/office/drawing/2014/main" id="{BD1259DB-7D31-264B-B4E6-52EC0B0D4A7F}"/>
              </a:ext>
            </a:extLst>
          </p:cNvPr>
          <p:cNvSpPr/>
          <p:nvPr/>
        </p:nvSpPr>
        <p:spPr>
          <a:xfrm>
            <a:off x="5413321" y="5246754"/>
            <a:ext cx="3331924" cy="1114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Support may include financial and hands-on support</a:t>
            </a:r>
          </a:p>
        </p:txBody>
      </p:sp>
      <p:cxnSp>
        <p:nvCxnSpPr>
          <p:cNvPr id="18" name="Straight Arrow Connector 17">
            <a:extLst>
              <a:ext uri="{FF2B5EF4-FFF2-40B4-BE49-F238E27FC236}">
                <a16:creationId xmlns:a16="http://schemas.microsoft.com/office/drawing/2014/main" id="{B026CEF2-2B54-234B-9FCF-C6735A421B5D}"/>
              </a:ext>
            </a:extLst>
          </p:cNvPr>
          <p:cNvCxnSpPr/>
          <p:nvPr/>
        </p:nvCxnSpPr>
        <p:spPr>
          <a:xfrm flipH="1">
            <a:off x="6889315" y="2079321"/>
            <a:ext cx="914400" cy="7766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A2D4F51-125C-AC46-BD7F-DC7F811A1BB1}"/>
              </a:ext>
            </a:extLst>
          </p:cNvPr>
          <p:cNvSpPr txBox="1"/>
          <p:nvPr/>
        </p:nvSpPr>
        <p:spPr>
          <a:xfrm>
            <a:off x="5251172" y="6486835"/>
            <a:ext cx="3530263" cy="923330"/>
          </a:xfrm>
          <a:prstGeom prst="rect">
            <a:avLst/>
          </a:prstGeom>
          <a:noFill/>
          <a:ln>
            <a:solidFill>
              <a:schemeClr val="tx1"/>
            </a:solidFill>
          </a:ln>
        </p:spPr>
        <p:txBody>
          <a:bodyPr wrap="square" rtlCol="0">
            <a:spAutoFit/>
          </a:bodyPr>
          <a:lstStyle/>
          <a:p>
            <a:pPr algn="ctr"/>
            <a:r>
              <a:rPr lang="en-US" b="1" dirty="0">
                <a:solidFill>
                  <a:srgbClr val="FF0000"/>
                </a:solidFill>
                <a:latin typeface="Book Antiqua" panose="02040602050305030304" pitchFamily="18" charset="0"/>
              </a:rPr>
              <a:t>What organizations mean the most to Rotary Club of Ventura South members?</a:t>
            </a:r>
          </a:p>
        </p:txBody>
      </p:sp>
    </p:spTree>
    <p:extLst>
      <p:ext uri="{BB962C8B-B14F-4D97-AF65-F5344CB8AC3E}">
        <p14:creationId xmlns:p14="http://schemas.microsoft.com/office/powerpoint/2010/main" val="2884806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995590-F220-CC4F-9BA6-4E3B3DF92F23}"/>
              </a:ext>
            </a:extLst>
          </p:cNvPr>
          <p:cNvSpPr/>
          <p:nvPr/>
        </p:nvSpPr>
        <p:spPr>
          <a:xfrm>
            <a:off x="350729" y="1127341"/>
            <a:ext cx="9068844" cy="6370975"/>
          </a:xfrm>
          <a:prstGeom prst="rect">
            <a:avLst/>
          </a:prstGeom>
          <a:ln w="38100">
            <a:solidFill>
              <a:schemeClr val="tx1"/>
            </a:solidFill>
          </a:ln>
        </p:spPr>
        <p:txBody>
          <a:bodyPr wrap="square">
            <a:spAutoFit/>
          </a:bodyPr>
          <a:lstStyle/>
          <a:p>
            <a:r>
              <a:rPr lang="en-US" sz="1700" dirty="0">
                <a:latin typeface="Calibri" panose="020F0502020204030204" pitchFamily="34" charset="0"/>
                <a:ea typeface="Calibri" panose="020F0502020204030204" pitchFamily="34" charset="0"/>
                <a:cs typeface="Times New Roman"/>
              </a:rPr>
              <a:t> </a:t>
            </a:r>
          </a:p>
          <a:p>
            <a:pPr marL="171450" marR="0">
              <a:spcBef>
                <a:spcPts val="0"/>
              </a:spcBef>
              <a:spcAft>
                <a:spcPts val="0"/>
              </a:spcAft>
            </a:pPr>
            <a:r>
              <a:rPr lang="en-US" sz="1700" b="1" dirty="0">
                <a:solidFill>
                  <a:srgbClr val="FF0000"/>
                </a:solidFill>
                <a:latin typeface="Helvetica"/>
                <a:ea typeface="Calibri" panose="020F0502020204030204" pitchFamily="34" charset="0"/>
                <a:cs typeface="Helvetica"/>
              </a:rPr>
              <a:t>HELP</a:t>
            </a:r>
            <a:r>
              <a:rPr lang="en-US" sz="1700" dirty="0">
                <a:latin typeface="Helvetica"/>
                <a:ea typeface="Calibri" panose="020F0502020204030204" pitchFamily="34" charset="0"/>
                <a:cs typeface="Helvetica"/>
              </a:rPr>
              <a:t> of Ojai              https://</a:t>
            </a:r>
            <a:r>
              <a:rPr lang="en-US" sz="1700" dirty="0" err="1">
                <a:latin typeface="Helvetica"/>
                <a:ea typeface="Calibri" panose="020F0502020204030204" pitchFamily="34" charset="0"/>
                <a:cs typeface="Helvetica"/>
              </a:rPr>
              <a:t>helpofojai.org</a:t>
            </a:r>
            <a:r>
              <a:rPr lang="en-US" sz="1700" dirty="0">
                <a:latin typeface="Helvetica"/>
                <a:ea typeface="Calibri" panose="020F0502020204030204" pitchFamily="34" charset="0"/>
                <a:cs typeface="Helvetica"/>
              </a:rPr>
              <a:t>/</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r>
              <a:rPr lang="en-US" sz="1700" dirty="0">
                <a:latin typeface="Helvetica"/>
                <a:ea typeface="Calibri" panose="020F0502020204030204" pitchFamily="34" charset="0"/>
                <a:cs typeface="Helvetica"/>
              </a:rPr>
              <a:t> </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r>
              <a:rPr lang="en-US" sz="1700" dirty="0">
                <a:latin typeface="Helvetica"/>
                <a:ea typeface="Calibri" panose="020F0502020204030204" pitchFamily="34" charset="0"/>
                <a:cs typeface="Helvetica"/>
              </a:rPr>
              <a:t>Budget: $1 million plus.</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r>
              <a:rPr lang="en-US" sz="1700" dirty="0">
                <a:latin typeface="Helvetica"/>
                <a:ea typeface="Calibri" panose="020F0502020204030204" pitchFamily="34" charset="0"/>
                <a:cs typeface="Helvetica"/>
              </a:rPr>
              <a:t> </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r>
              <a:rPr lang="en-US" sz="1700" dirty="0">
                <a:latin typeface="Helvetica"/>
                <a:ea typeface="Calibri" panose="020F0502020204030204" pitchFamily="34" charset="0"/>
                <a:cs typeface="Helvetica"/>
              </a:rPr>
              <a:t>Constituency includes anyone in the Ojai Valley who meets various qualifications for HELP’s nine programs. Primarily seniors, low-income families and homeless individuals.</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r>
              <a:rPr lang="en-US" sz="1700" dirty="0">
                <a:latin typeface="Helvetica"/>
                <a:ea typeface="Calibri" panose="020F0502020204030204" pitchFamily="34" charset="0"/>
                <a:cs typeface="Helvetica"/>
              </a:rPr>
              <a:t> </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r>
              <a:rPr lang="en-US" sz="1700" dirty="0">
                <a:latin typeface="Helvetica"/>
                <a:ea typeface="Calibri" panose="020F0502020204030204" pitchFamily="34" charset="0"/>
                <a:cs typeface="Helvetica"/>
              </a:rPr>
              <a:t>Served 2,500 unduplicated clients, 10,000 total.</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endParaRPr lang="en-US" sz="1700" dirty="0">
              <a:latin typeface="Helvetica"/>
              <a:ea typeface="Calibri" panose="020F0502020204030204" pitchFamily="34" charset="0"/>
              <a:cs typeface="Helvetica"/>
            </a:endParaRPr>
          </a:p>
          <a:p>
            <a:pPr marL="171450" marR="0">
              <a:spcBef>
                <a:spcPts val="0"/>
              </a:spcBef>
              <a:spcAft>
                <a:spcPts val="0"/>
              </a:spcAft>
            </a:pPr>
            <a:r>
              <a:rPr lang="en-US" sz="1700" dirty="0">
                <a:latin typeface="Helvetica"/>
                <a:ea typeface="Calibri" panose="020F0502020204030204" pitchFamily="34" charset="0"/>
                <a:cs typeface="Helvetica"/>
              </a:rPr>
              <a:t>As people continue to age, demand for services and programs has grown. Ojai has the oldest average age for Ventura County, and that gap is continuing to grow.</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r>
              <a:rPr lang="en-US" sz="1700" dirty="0">
                <a:latin typeface="Helvetica"/>
                <a:ea typeface="Calibri" panose="020F0502020204030204" pitchFamily="34" charset="0"/>
                <a:cs typeface="Helvetica"/>
              </a:rPr>
              <a:t> </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r>
              <a:rPr lang="en-US" sz="1700" dirty="0">
                <a:latin typeface="Helvetica"/>
                <a:ea typeface="Calibri" panose="020F0502020204030204" pitchFamily="34" charset="0"/>
                <a:cs typeface="Helvetica"/>
              </a:rPr>
              <a:t>Priority is to meet unmet needs in the areas of food, safe housing and access to medical care. Particularly, to provide health and well-being services for isolated and abandoned seniors.</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r>
              <a:rPr lang="en-US" sz="1700" dirty="0">
                <a:latin typeface="Helvetica"/>
                <a:ea typeface="Calibri" panose="020F0502020204030204" pitchFamily="34" charset="0"/>
                <a:cs typeface="Helvetica"/>
              </a:rPr>
              <a:t> </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r>
              <a:rPr lang="en-US" sz="1700" dirty="0">
                <a:latin typeface="Helvetica"/>
                <a:ea typeface="Calibri" panose="020F0502020204030204" pitchFamily="34" charset="0"/>
                <a:cs typeface="Helvetica"/>
              </a:rPr>
              <a:t>Needs: Volunteers and partnerships with programs.</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r>
              <a:rPr lang="en-US" sz="1700" dirty="0">
                <a:latin typeface="Helvetica"/>
                <a:ea typeface="Calibri" panose="020F0502020204030204" pitchFamily="34" charset="0"/>
                <a:cs typeface="Helvetica"/>
              </a:rPr>
              <a:t> </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r>
              <a:rPr lang="en-US" sz="1700" dirty="0">
                <a:latin typeface="Helvetica"/>
                <a:ea typeface="Calibri" panose="020F0502020204030204" pitchFamily="34" charset="0"/>
                <a:cs typeface="Helvetica"/>
              </a:rPr>
              <a:t>One project HELP would like to revive is home rehabilitation and home-sharing programs.</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r>
              <a:rPr lang="en-US" sz="1700" dirty="0">
                <a:latin typeface="Helvetica"/>
                <a:ea typeface="Calibri" panose="020F0502020204030204" pitchFamily="34" charset="0"/>
                <a:cs typeface="Helvetica"/>
              </a:rPr>
              <a:t> </a:t>
            </a:r>
            <a:endParaRPr lang="en-US" sz="1700" dirty="0">
              <a:latin typeface="Calibri" panose="020F0502020204030204" pitchFamily="34" charset="0"/>
              <a:ea typeface="Calibri" panose="020F0502020204030204" pitchFamily="34" charset="0"/>
              <a:cs typeface="Times New Roman"/>
            </a:endParaRPr>
          </a:p>
          <a:p>
            <a:pPr marL="171450" marR="0">
              <a:spcBef>
                <a:spcPts val="0"/>
              </a:spcBef>
              <a:spcAft>
                <a:spcPts val="0"/>
              </a:spcAft>
            </a:pPr>
            <a:r>
              <a:rPr lang="en-US" sz="1700" dirty="0">
                <a:latin typeface="Helvetica"/>
                <a:ea typeface="Calibri" panose="020F0502020204030204" pitchFamily="34" charset="0"/>
                <a:cs typeface="Helvetica"/>
              </a:rPr>
              <a:t>New programs: HELP is beginning a program of case management and monitoring for isolated and abandoned senior citizens. They could use volunteers for monitoring, and skilled volunteers to help with home repairs.</a:t>
            </a:r>
            <a:endParaRPr lang="en-US" sz="1700" dirty="0">
              <a:latin typeface="Calibri" panose="020F0502020204030204" pitchFamily="34" charset="0"/>
              <a:ea typeface="Calibri" panose="020F0502020204030204" pitchFamily="34" charset="0"/>
              <a:cs typeface="Times New Roman"/>
            </a:endParaRPr>
          </a:p>
        </p:txBody>
      </p:sp>
      <p:sp>
        <p:nvSpPr>
          <p:cNvPr id="3" name="TextBox 2">
            <a:extLst>
              <a:ext uri="{FF2B5EF4-FFF2-40B4-BE49-F238E27FC236}">
                <a16:creationId xmlns:a16="http://schemas.microsoft.com/office/drawing/2014/main" id="{8122C02F-F974-EE42-AFFE-F9209FEA6DD2}"/>
              </a:ext>
            </a:extLst>
          </p:cNvPr>
          <p:cNvSpPr txBox="1"/>
          <p:nvPr/>
        </p:nvSpPr>
        <p:spPr>
          <a:xfrm>
            <a:off x="782002" y="416167"/>
            <a:ext cx="8181352" cy="563552"/>
          </a:xfrm>
          <a:prstGeom prst="rect">
            <a:avLst/>
          </a:prstGeom>
          <a:noFill/>
          <a:ln>
            <a:solidFill>
              <a:schemeClr val="tx1"/>
            </a:solidFill>
          </a:ln>
        </p:spPr>
        <p:txBody>
          <a:bodyPr wrap="square" rtlCol="0">
            <a:spAutoFit/>
          </a:bodyPr>
          <a:lstStyle/>
          <a:p>
            <a:pPr algn="ctr"/>
            <a:r>
              <a:rPr lang="en-US" sz="3062" dirty="0">
                <a:latin typeface="Book Antiqua" panose="02040602050305030304" pitchFamily="18" charset="0"/>
              </a:rPr>
              <a:t>Ojai performs a community survey each year.</a:t>
            </a:r>
          </a:p>
        </p:txBody>
      </p:sp>
      <p:sp>
        <p:nvSpPr>
          <p:cNvPr id="4" name="TextBox 3">
            <a:extLst>
              <a:ext uri="{FF2B5EF4-FFF2-40B4-BE49-F238E27FC236}">
                <a16:creationId xmlns:a16="http://schemas.microsoft.com/office/drawing/2014/main" id="{F4B79E8B-6695-5F47-89D5-C42358EA1951}"/>
              </a:ext>
            </a:extLst>
          </p:cNvPr>
          <p:cNvSpPr txBox="1"/>
          <p:nvPr/>
        </p:nvSpPr>
        <p:spPr>
          <a:xfrm rot="20247251">
            <a:off x="5060515" y="1586275"/>
            <a:ext cx="1440494" cy="461665"/>
          </a:xfrm>
          <a:prstGeom prst="rect">
            <a:avLst/>
          </a:prstGeom>
          <a:noFill/>
          <a:ln>
            <a:solidFill>
              <a:schemeClr val="tx1"/>
            </a:solidFill>
          </a:ln>
        </p:spPr>
        <p:txBody>
          <a:bodyPr wrap="square" rtlCol="0">
            <a:spAutoFit/>
          </a:bodyPr>
          <a:lstStyle/>
          <a:p>
            <a:pPr algn="ctr"/>
            <a:r>
              <a:rPr lang="en-US" sz="2400" dirty="0">
                <a:solidFill>
                  <a:srgbClr val="FF0000"/>
                </a:solidFill>
              </a:rPr>
              <a:t>Sample</a:t>
            </a:r>
          </a:p>
        </p:txBody>
      </p:sp>
    </p:spTree>
    <p:extLst>
      <p:ext uri="{BB962C8B-B14F-4D97-AF65-F5344CB8AC3E}">
        <p14:creationId xmlns:p14="http://schemas.microsoft.com/office/powerpoint/2010/main" val="477110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869675-8743-DC45-A104-C63C55A73C0E}"/>
              </a:ext>
            </a:extLst>
          </p:cNvPr>
          <p:cNvSpPr txBox="1"/>
          <p:nvPr/>
        </p:nvSpPr>
        <p:spPr>
          <a:xfrm>
            <a:off x="390812" y="337601"/>
            <a:ext cx="9297754" cy="7003412"/>
          </a:xfrm>
          <a:prstGeom prst="rect">
            <a:avLst/>
          </a:prstGeom>
          <a:noFill/>
          <a:ln w="28575">
            <a:solidFill>
              <a:schemeClr val="tx1"/>
            </a:solidFill>
          </a:ln>
        </p:spPr>
        <p:txBody>
          <a:bodyPr wrap="square" rtlCol="0">
            <a:spAutoFit/>
          </a:bodyPr>
          <a:lstStyle/>
          <a:p>
            <a:endParaRPr lang="en-US" sz="1968" dirty="0"/>
          </a:p>
        </p:txBody>
      </p:sp>
      <p:sp>
        <p:nvSpPr>
          <p:cNvPr id="2" name="Title 1">
            <a:extLst>
              <a:ext uri="{FF2B5EF4-FFF2-40B4-BE49-F238E27FC236}">
                <a16:creationId xmlns:a16="http://schemas.microsoft.com/office/drawing/2014/main" id="{03463F33-B123-6C4E-99AA-C9EDA958CFAC}"/>
              </a:ext>
            </a:extLst>
          </p:cNvPr>
          <p:cNvSpPr>
            <a:spLocks noGrp="1"/>
          </p:cNvSpPr>
          <p:nvPr>
            <p:ph type="title"/>
          </p:nvPr>
        </p:nvSpPr>
        <p:spPr>
          <a:xfrm>
            <a:off x="570804" y="956604"/>
            <a:ext cx="6400800" cy="684305"/>
          </a:xfrm>
          <a:ln>
            <a:solidFill>
              <a:schemeClr val="bg1"/>
            </a:solidFill>
          </a:ln>
        </p:spPr>
        <p:txBody>
          <a:bodyPr>
            <a:normAutofit/>
          </a:bodyPr>
          <a:lstStyle/>
          <a:p>
            <a:pPr algn="ctr"/>
            <a:r>
              <a:rPr lang="en-US" sz="3600" dirty="0">
                <a:solidFill>
                  <a:srgbClr val="FF0000"/>
                </a:solidFill>
                <a:latin typeface="Book Antiqua" panose="02040602050305030304" pitchFamily="18" charset="0"/>
              </a:rPr>
              <a:t>What can we do today 10/19?</a:t>
            </a:r>
          </a:p>
        </p:txBody>
      </p:sp>
      <p:sp>
        <p:nvSpPr>
          <p:cNvPr id="3" name="Content Placeholder 2">
            <a:extLst>
              <a:ext uri="{FF2B5EF4-FFF2-40B4-BE49-F238E27FC236}">
                <a16:creationId xmlns:a16="http://schemas.microsoft.com/office/drawing/2014/main" id="{ECC4ABC2-C8F1-7546-B92C-E5A7E369EEFE}"/>
              </a:ext>
            </a:extLst>
          </p:cNvPr>
          <p:cNvSpPr>
            <a:spLocks noGrp="1"/>
          </p:cNvSpPr>
          <p:nvPr>
            <p:ph idx="1"/>
          </p:nvPr>
        </p:nvSpPr>
        <p:spPr>
          <a:xfrm>
            <a:off x="687368" y="2056516"/>
            <a:ext cx="8623340" cy="3166838"/>
          </a:xfrm>
          <a:ln>
            <a:noFill/>
          </a:ln>
        </p:spPr>
        <p:txBody>
          <a:bodyPr>
            <a:normAutofit fontScale="70000" lnSpcReduction="20000"/>
          </a:bodyPr>
          <a:lstStyle/>
          <a:p>
            <a:pPr lvl="1">
              <a:lnSpc>
                <a:spcPct val="150000"/>
              </a:lnSpc>
            </a:pPr>
            <a:r>
              <a:rPr lang="en-US" sz="2400" dirty="0"/>
              <a:t>Volunteer to help select a subset of 700+ non-profits for survey.</a:t>
            </a:r>
          </a:p>
          <a:p>
            <a:pPr lvl="2">
              <a:lnSpc>
                <a:spcPct val="150000"/>
              </a:lnSpc>
            </a:pPr>
            <a:r>
              <a:rPr lang="en-US" sz="2400" dirty="0"/>
              <a:t>Suggest  150 to 200   for survey  (Ojai surveyed approx. 65 non-profits with a 35% return rate)</a:t>
            </a:r>
          </a:p>
          <a:p>
            <a:pPr lvl="2">
              <a:lnSpc>
                <a:spcPct val="150000"/>
              </a:lnSpc>
            </a:pPr>
            <a:r>
              <a:rPr lang="en-US" sz="2400" dirty="0"/>
              <a:t>Anticipate 60 to 70 responses.</a:t>
            </a:r>
          </a:p>
          <a:p>
            <a:pPr lvl="2">
              <a:lnSpc>
                <a:spcPct val="150000"/>
              </a:lnSpc>
            </a:pPr>
            <a:endParaRPr lang="en-US" sz="1000" dirty="0"/>
          </a:p>
          <a:p>
            <a:pPr lvl="1">
              <a:lnSpc>
                <a:spcPct val="150000"/>
              </a:lnSpc>
            </a:pPr>
            <a:r>
              <a:rPr lang="en-US" sz="2400" dirty="0"/>
              <a:t>Screen the State of the Region and Point in Time Reports to identify the needs that most closely align with Rotary Club areas of focus.</a:t>
            </a:r>
          </a:p>
          <a:p>
            <a:pPr lvl="1">
              <a:lnSpc>
                <a:spcPct val="150000"/>
              </a:lnSpc>
            </a:pPr>
            <a:endParaRPr lang="en-US" sz="1000" dirty="0"/>
          </a:p>
          <a:p>
            <a:pPr lvl="1">
              <a:lnSpc>
                <a:spcPct val="150000"/>
              </a:lnSpc>
            </a:pPr>
            <a:r>
              <a:rPr lang="en-US" sz="2400" dirty="0"/>
              <a:t>Engage Rotaract in project survey and follow-up.</a:t>
            </a:r>
          </a:p>
        </p:txBody>
      </p:sp>
      <p:pic>
        <p:nvPicPr>
          <p:cNvPr id="6" name="Content Placeholder 3">
            <a:extLst>
              <a:ext uri="{FF2B5EF4-FFF2-40B4-BE49-F238E27FC236}">
                <a16:creationId xmlns:a16="http://schemas.microsoft.com/office/drawing/2014/main" id="{823A69C4-8B34-754F-A7A4-5FF9CFE403DC}"/>
              </a:ext>
            </a:extLst>
          </p:cNvPr>
          <p:cNvPicPr>
            <a:picLocks noChangeAspect="1"/>
          </p:cNvPicPr>
          <p:nvPr/>
        </p:nvPicPr>
        <p:blipFill>
          <a:blip r:embed="rId3"/>
          <a:stretch>
            <a:fillRect/>
          </a:stretch>
        </p:blipFill>
        <p:spPr>
          <a:xfrm>
            <a:off x="7589526" y="442635"/>
            <a:ext cx="1995486" cy="1957665"/>
          </a:xfrm>
          <a:prstGeom prst="rect">
            <a:avLst/>
          </a:prstGeom>
        </p:spPr>
      </p:pic>
      <p:sp>
        <p:nvSpPr>
          <p:cNvPr id="7" name="TextBox 6">
            <a:extLst>
              <a:ext uri="{FF2B5EF4-FFF2-40B4-BE49-F238E27FC236}">
                <a16:creationId xmlns:a16="http://schemas.microsoft.com/office/drawing/2014/main" id="{BCA8BE10-9D06-B84D-B27D-26D1E29D141C}"/>
              </a:ext>
            </a:extLst>
          </p:cNvPr>
          <p:cNvSpPr txBox="1"/>
          <p:nvPr/>
        </p:nvSpPr>
        <p:spPr>
          <a:xfrm>
            <a:off x="520700" y="6489700"/>
            <a:ext cx="9167866" cy="430887"/>
          </a:xfrm>
          <a:prstGeom prst="rect">
            <a:avLst/>
          </a:prstGeom>
          <a:noFill/>
        </p:spPr>
        <p:txBody>
          <a:bodyPr wrap="square" rtlCol="0">
            <a:spAutoFit/>
          </a:bodyPr>
          <a:lstStyle/>
          <a:p>
            <a:r>
              <a:rPr lang="en-US" sz="2200" b="1" i="1" dirty="0">
                <a:solidFill>
                  <a:srgbClr val="FF0000"/>
                </a:solidFill>
                <a:latin typeface="Book Antiqua" panose="02040602050305030304" pitchFamily="18" charset="0"/>
              </a:rPr>
              <a:t>Please let me know if you would like to participate in the assessment.</a:t>
            </a:r>
          </a:p>
        </p:txBody>
      </p:sp>
      <p:sp>
        <p:nvSpPr>
          <p:cNvPr id="8" name="TextBox 7">
            <a:extLst>
              <a:ext uri="{FF2B5EF4-FFF2-40B4-BE49-F238E27FC236}">
                <a16:creationId xmlns:a16="http://schemas.microsoft.com/office/drawing/2014/main" id="{5906BF9A-6CED-7F4F-96FC-FA367C19C58E}"/>
              </a:ext>
            </a:extLst>
          </p:cNvPr>
          <p:cNvSpPr txBox="1"/>
          <p:nvPr/>
        </p:nvSpPr>
        <p:spPr>
          <a:xfrm>
            <a:off x="165100" y="7341013"/>
            <a:ext cx="225712" cy="369332"/>
          </a:xfrm>
          <a:prstGeom prst="rect">
            <a:avLst/>
          </a:prstGeom>
          <a:noFill/>
        </p:spPr>
        <p:txBody>
          <a:bodyPr wrap="square" rtlCol="0">
            <a:spAutoFit/>
          </a:bodyPr>
          <a:lstStyle/>
          <a:p>
            <a:r>
              <a:rPr lang="en-US" b="1" dirty="0"/>
              <a:t>7</a:t>
            </a:r>
          </a:p>
        </p:txBody>
      </p:sp>
      <p:sp>
        <p:nvSpPr>
          <p:cNvPr id="9" name="TextBox 8">
            <a:extLst>
              <a:ext uri="{FF2B5EF4-FFF2-40B4-BE49-F238E27FC236}">
                <a16:creationId xmlns:a16="http://schemas.microsoft.com/office/drawing/2014/main" id="{A792DC54-A229-DA4A-B56C-532C828432A7}"/>
              </a:ext>
            </a:extLst>
          </p:cNvPr>
          <p:cNvSpPr txBox="1"/>
          <p:nvPr/>
        </p:nvSpPr>
        <p:spPr>
          <a:xfrm>
            <a:off x="1152395" y="5611660"/>
            <a:ext cx="7816241" cy="646331"/>
          </a:xfrm>
          <a:prstGeom prst="rect">
            <a:avLst/>
          </a:prstGeom>
          <a:noFill/>
          <a:ln>
            <a:solidFill>
              <a:schemeClr val="tx1"/>
            </a:solidFill>
          </a:ln>
        </p:spPr>
        <p:txBody>
          <a:bodyPr wrap="square" rtlCol="0">
            <a:spAutoFit/>
          </a:bodyPr>
          <a:lstStyle/>
          <a:p>
            <a:pPr algn="ctr"/>
            <a:r>
              <a:rPr lang="en-US" b="1" dirty="0">
                <a:latin typeface="Book Antiqua" panose="02040602050305030304" pitchFamily="18" charset="0"/>
              </a:rPr>
              <a:t>Tony Suleiman and Dennis </a:t>
            </a:r>
            <a:r>
              <a:rPr lang="en-US" b="1" dirty="0" err="1">
                <a:latin typeface="Book Antiqua" panose="02040602050305030304" pitchFamily="18" charset="0"/>
              </a:rPr>
              <a:t>Longwill</a:t>
            </a:r>
            <a:r>
              <a:rPr lang="en-US" b="1" dirty="0">
                <a:latin typeface="Book Antiqua" panose="02040602050305030304" pitchFamily="18" charset="0"/>
              </a:rPr>
              <a:t> have offered to assist.</a:t>
            </a:r>
          </a:p>
          <a:p>
            <a:pPr algn="ctr"/>
            <a:r>
              <a:rPr lang="en-US" b="1" dirty="0">
                <a:latin typeface="Book Antiqua" panose="02040602050305030304" pitchFamily="18" charset="0"/>
              </a:rPr>
              <a:t>Amber Stevens from Rotary Club of Ventura East is also participating</a:t>
            </a:r>
          </a:p>
        </p:txBody>
      </p:sp>
    </p:spTree>
    <p:extLst>
      <p:ext uri="{BB962C8B-B14F-4D97-AF65-F5344CB8AC3E}">
        <p14:creationId xmlns:p14="http://schemas.microsoft.com/office/powerpoint/2010/main" val="1620243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4F15BA2-0575-C945-AFC3-B499EEABABA4}"/>
              </a:ext>
            </a:extLst>
          </p:cNvPr>
          <p:cNvSpPr txBox="1"/>
          <p:nvPr/>
        </p:nvSpPr>
        <p:spPr>
          <a:xfrm>
            <a:off x="370914" y="343209"/>
            <a:ext cx="9230847" cy="7048017"/>
          </a:xfrm>
          <a:prstGeom prst="rect">
            <a:avLst/>
          </a:prstGeom>
          <a:noFill/>
          <a:ln w="28575">
            <a:solidFill>
              <a:schemeClr val="tx1"/>
            </a:solidFill>
          </a:ln>
        </p:spPr>
        <p:txBody>
          <a:bodyPr wrap="square" rtlCol="0">
            <a:spAutoFit/>
          </a:bodyPr>
          <a:lstStyle/>
          <a:p>
            <a:endParaRPr lang="en-US" sz="1968" dirty="0"/>
          </a:p>
        </p:txBody>
      </p:sp>
      <p:sp>
        <p:nvSpPr>
          <p:cNvPr id="10" name="TextBox 9">
            <a:extLst>
              <a:ext uri="{FF2B5EF4-FFF2-40B4-BE49-F238E27FC236}">
                <a16:creationId xmlns:a16="http://schemas.microsoft.com/office/drawing/2014/main" id="{FF1E1105-C831-EC4D-98F1-712E6CFA68A4}"/>
              </a:ext>
            </a:extLst>
          </p:cNvPr>
          <p:cNvSpPr txBox="1"/>
          <p:nvPr/>
        </p:nvSpPr>
        <p:spPr>
          <a:xfrm>
            <a:off x="846666" y="626475"/>
            <a:ext cx="3068468" cy="830997"/>
          </a:xfrm>
          <a:prstGeom prst="rect">
            <a:avLst/>
          </a:prstGeom>
          <a:noFill/>
          <a:ln>
            <a:solidFill>
              <a:schemeClr val="tx1"/>
            </a:solidFill>
          </a:ln>
        </p:spPr>
        <p:txBody>
          <a:bodyPr wrap="square" rtlCol="0">
            <a:spAutoFit/>
          </a:bodyPr>
          <a:lstStyle/>
          <a:p>
            <a:pPr algn="ctr"/>
            <a:r>
              <a:rPr lang="en-US" sz="2400" b="1" dirty="0">
                <a:solidFill>
                  <a:srgbClr val="FF0000"/>
                </a:solidFill>
                <a:latin typeface="Book Antiqua" panose="02040602050305030304" pitchFamily="18" charset="0"/>
              </a:rPr>
              <a:t>County and City Statistics </a:t>
            </a:r>
          </a:p>
        </p:txBody>
      </p:sp>
      <p:pic>
        <p:nvPicPr>
          <p:cNvPr id="11" name="Picture 10">
            <a:extLst>
              <a:ext uri="{FF2B5EF4-FFF2-40B4-BE49-F238E27FC236}">
                <a16:creationId xmlns:a16="http://schemas.microsoft.com/office/drawing/2014/main" id="{55CA6BA2-ECB2-E74A-8D2F-BE7D92B621FE}"/>
              </a:ext>
            </a:extLst>
          </p:cNvPr>
          <p:cNvPicPr>
            <a:picLocks noChangeAspect="1"/>
          </p:cNvPicPr>
          <p:nvPr/>
        </p:nvPicPr>
        <p:blipFill>
          <a:blip r:embed="rId2"/>
          <a:stretch>
            <a:fillRect/>
          </a:stretch>
        </p:blipFill>
        <p:spPr>
          <a:xfrm>
            <a:off x="4533900" y="626474"/>
            <a:ext cx="4754621" cy="6433545"/>
          </a:xfrm>
          <a:prstGeom prst="rect">
            <a:avLst/>
          </a:prstGeom>
          <a:ln>
            <a:solidFill>
              <a:schemeClr val="accent1"/>
            </a:solidFill>
          </a:ln>
        </p:spPr>
      </p:pic>
      <p:sp>
        <p:nvSpPr>
          <p:cNvPr id="12" name="TextBox 11">
            <a:extLst>
              <a:ext uri="{FF2B5EF4-FFF2-40B4-BE49-F238E27FC236}">
                <a16:creationId xmlns:a16="http://schemas.microsoft.com/office/drawing/2014/main" id="{F36A2D37-9D43-7042-B6D8-D7FDEB3121DD}"/>
              </a:ext>
            </a:extLst>
          </p:cNvPr>
          <p:cNvSpPr txBox="1"/>
          <p:nvPr/>
        </p:nvSpPr>
        <p:spPr>
          <a:xfrm>
            <a:off x="846666" y="1881492"/>
            <a:ext cx="3068468" cy="1015663"/>
          </a:xfrm>
          <a:prstGeom prst="rect">
            <a:avLst/>
          </a:prstGeom>
          <a:noFill/>
          <a:ln>
            <a:solidFill>
              <a:schemeClr val="tx1"/>
            </a:solidFill>
          </a:ln>
        </p:spPr>
        <p:txBody>
          <a:bodyPr wrap="square" rtlCol="0">
            <a:spAutoFit/>
          </a:bodyPr>
          <a:lstStyle/>
          <a:p>
            <a:pPr algn="ctr"/>
            <a:r>
              <a:rPr lang="en-US" sz="2000" b="1" dirty="0">
                <a:solidFill>
                  <a:srgbClr val="FF0000"/>
                </a:solidFill>
                <a:latin typeface="Book Antiqua" panose="02040602050305030304" pitchFamily="18" charset="0"/>
              </a:rPr>
              <a:t>Every two years: </a:t>
            </a:r>
          </a:p>
          <a:p>
            <a:pPr algn="ctr"/>
            <a:r>
              <a:rPr lang="en-US" sz="2000" b="1" dirty="0">
                <a:solidFill>
                  <a:srgbClr val="FF0000"/>
                </a:solidFill>
                <a:latin typeface="Book Antiqua" panose="02040602050305030304" pitchFamily="18" charset="0"/>
              </a:rPr>
              <a:t>100 metrics </a:t>
            </a:r>
          </a:p>
          <a:p>
            <a:pPr algn="ctr"/>
            <a:r>
              <a:rPr lang="en-US" sz="2000" b="1" dirty="0">
                <a:solidFill>
                  <a:srgbClr val="FF0000"/>
                </a:solidFill>
                <a:latin typeface="Book Antiqua" panose="02040602050305030304" pitchFamily="18" charset="0"/>
              </a:rPr>
              <a:t>10 Domains of Interest</a:t>
            </a:r>
          </a:p>
        </p:txBody>
      </p:sp>
      <p:sp>
        <p:nvSpPr>
          <p:cNvPr id="2" name="TextBox 1">
            <a:extLst>
              <a:ext uri="{FF2B5EF4-FFF2-40B4-BE49-F238E27FC236}">
                <a16:creationId xmlns:a16="http://schemas.microsoft.com/office/drawing/2014/main" id="{019FE69C-0A6A-1C40-98E7-D395B91ECF07}"/>
              </a:ext>
            </a:extLst>
          </p:cNvPr>
          <p:cNvSpPr txBox="1"/>
          <p:nvPr/>
        </p:nvSpPr>
        <p:spPr>
          <a:xfrm>
            <a:off x="846665" y="3321175"/>
            <a:ext cx="3068469" cy="3738844"/>
          </a:xfrm>
          <a:prstGeom prst="rect">
            <a:avLst/>
          </a:prstGeom>
          <a:noFill/>
          <a:ln>
            <a:solidFill>
              <a:schemeClr val="tx1"/>
            </a:solidFill>
          </a:ln>
        </p:spPr>
        <p:txBody>
          <a:bodyPr wrap="square" rtlCol="0">
            <a:spAutoFit/>
          </a:bodyPr>
          <a:lstStyle>
            <a:defPPr>
              <a:defRPr lang="en-US"/>
            </a:defPPr>
            <a:lvl1pPr algn="ctr">
              <a:defRPr sz="2000" b="1">
                <a:solidFill>
                  <a:srgbClr val="FF0000"/>
                </a:solidFill>
                <a:latin typeface="Book Antiqua" panose="02040602050305030304" pitchFamily="18" charset="0"/>
              </a:defRPr>
            </a:lvl1pPr>
          </a:lstStyle>
          <a:p>
            <a:pPr>
              <a:lnSpc>
                <a:spcPct val="150000"/>
              </a:lnSpc>
            </a:pPr>
            <a:r>
              <a:rPr lang="en-US" u="sng" dirty="0"/>
              <a:t>Areas of opportunity</a:t>
            </a:r>
          </a:p>
          <a:p>
            <a:pPr>
              <a:lnSpc>
                <a:spcPct val="150000"/>
              </a:lnSpc>
            </a:pPr>
            <a:endParaRPr lang="en-US" dirty="0"/>
          </a:p>
          <a:p>
            <a:pPr>
              <a:lnSpc>
                <a:spcPct val="150000"/>
              </a:lnSpc>
            </a:pPr>
            <a:r>
              <a:rPr lang="en-US" dirty="0"/>
              <a:t>Nonprofits </a:t>
            </a:r>
          </a:p>
          <a:p>
            <a:pPr>
              <a:lnSpc>
                <a:spcPct val="150000"/>
              </a:lnSpc>
            </a:pPr>
            <a:r>
              <a:rPr lang="en-US" dirty="0"/>
              <a:t>Public Library</a:t>
            </a:r>
          </a:p>
          <a:p>
            <a:pPr>
              <a:lnSpc>
                <a:spcPct val="150000"/>
              </a:lnSpc>
            </a:pPr>
            <a:r>
              <a:rPr lang="en-US" dirty="0"/>
              <a:t>English learners</a:t>
            </a:r>
          </a:p>
          <a:p>
            <a:pPr>
              <a:lnSpc>
                <a:spcPct val="150000"/>
              </a:lnSpc>
            </a:pPr>
            <a:r>
              <a:rPr lang="en-US" dirty="0"/>
              <a:t>Pre-school opportunities</a:t>
            </a:r>
          </a:p>
          <a:p>
            <a:pPr>
              <a:lnSpc>
                <a:spcPct val="150000"/>
              </a:lnSpc>
            </a:pPr>
            <a:r>
              <a:rPr lang="en-US" dirty="0"/>
              <a:t>Teen mental health</a:t>
            </a:r>
          </a:p>
          <a:p>
            <a:pPr>
              <a:lnSpc>
                <a:spcPct val="150000"/>
              </a:lnSpc>
            </a:pPr>
            <a:r>
              <a:rPr lang="en-US" dirty="0"/>
              <a:t>Homelessness</a:t>
            </a:r>
          </a:p>
        </p:txBody>
      </p:sp>
    </p:spTree>
    <p:extLst>
      <p:ext uri="{BB962C8B-B14F-4D97-AF65-F5344CB8AC3E}">
        <p14:creationId xmlns:p14="http://schemas.microsoft.com/office/powerpoint/2010/main" val="25448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F983C7-2879-D341-ACE2-58DDCF81F56C}"/>
              </a:ext>
            </a:extLst>
          </p:cNvPr>
          <p:cNvSpPr txBox="1"/>
          <p:nvPr/>
        </p:nvSpPr>
        <p:spPr>
          <a:xfrm>
            <a:off x="361811" y="383832"/>
            <a:ext cx="9197801" cy="6899773"/>
          </a:xfrm>
          <a:prstGeom prst="rect">
            <a:avLst/>
          </a:prstGeom>
          <a:noFill/>
          <a:ln w="28575">
            <a:solidFill>
              <a:schemeClr val="tx1"/>
            </a:solidFill>
          </a:ln>
        </p:spPr>
        <p:txBody>
          <a:bodyPr wrap="square" rtlCol="0">
            <a:spAutoFit/>
          </a:bodyPr>
          <a:lstStyle/>
          <a:p>
            <a:endParaRPr lang="en-US" sz="1968" dirty="0"/>
          </a:p>
        </p:txBody>
      </p:sp>
      <p:sp>
        <p:nvSpPr>
          <p:cNvPr id="6" name="Shape 141">
            <a:extLst>
              <a:ext uri="{FF2B5EF4-FFF2-40B4-BE49-F238E27FC236}">
                <a16:creationId xmlns:a16="http://schemas.microsoft.com/office/drawing/2014/main" id="{8CC06485-BA11-5A47-B7B7-91BE274C9754}"/>
              </a:ext>
            </a:extLst>
          </p:cNvPr>
          <p:cNvSpPr/>
          <p:nvPr/>
        </p:nvSpPr>
        <p:spPr>
          <a:xfrm>
            <a:off x="805337" y="850973"/>
            <a:ext cx="5520307" cy="650656"/>
          </a:xfrm>
          <a:prstGeom prst="rect">
            <a:avLst/>
          </a:prstGeom>
          <a:ln w="12700">
            <a:solidFill>
              <a:schemeClr val="tx1"/>
            </a:solidFill>
            <a:miter lim="400000"/>
          </a:ln>
          <a:extLst>
            <a:ext uri="{C572A759-6A51-4108-AA02-DFA0A04FC94B}">
              <ma14:wrappingTextBoxFlag xmlns="" xmlns:ma14="http://schemas.microsoft.com/office/mac/drawingml/2011/main" val="1"/>
            </a:ext>
          </a:extLst>
        </p:spPr>
        <p:txBody>
          <a:bodyPr wrap="square" lIns="55545" tIns="55545" rIns="55545" bIns="55545" anchor="ctr">
            <a:spAutoFit/>
          </a:bodyPr>
          <a:lstStyle>
            <a:lvl1pPr>
              <a:defRPr b="1"/>
            </a:lvl1pPr>
          </a:lstStyle>
          <a:p>
            <a:pPr algn="ctr"/>
            <a:r>
              <a:rPr lang="en-US" sz="3499" b="0" dirty="0">
                <a:solidFill>
                  <a:srgbClr val="FF0000"/>
                </a:solidFill>
                <a:latin typeface="Book Antiqua" panose="02040602050305030304" pitchFamily="18" charset="0"/>
              </a:rPr>
              <a:t>Ventura City Population</a:t>
            </a:r>
            <a:endParaRPr sz="3499" b="0" dirty="0">
              <a:solidFill>
                <a:srgbClr val="FF0000"/>
              </a:solidFill>
              <a:latin typeface="Book Antiqua" panose="02040602050305030304" pitchFamily="18" charset="0"/>
            </a:endParaRPr>
          </a:p>
        </p:txBody>
      </p:sp>
      <p:sp>
        <p:nvSpPr>
          <p:cNvPr id="2" name="Rectangle 1">
            <a:extLst>
              <a:ext uri="{FF2B5EF4-FFF2-40B4-BE49-F238E27FC236}">
                <a16:creationId xmlns:a16="http://schemas.microsoft.com/office/drawing/2014/main" id="{47889E43-24B5-6148-BFDE-1FBC55855D56}"/>
              </a:ext>
            </a:extLst>
          </p:cNvPr>
          <p:cNvSpPr/>
          <p:nvPr/>
        </p:nvSpPr>
        <p:spPr>
          <a:xfrm>
            <a:off x="2631610" y="3331432"/>
            <a:ext cx="731566" cy="18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981" tIns="49990" rIns="99981" bIns="49990" numCol="1" spcCol="0" rtlCol="0" fromWordArt="0" anchor="ctr" anchorCtr="0" forceAA="0" compatLnSpc="1">
            <a:prstTxWarp prst="textNoShape">
              <a:avLst/>
            </a:prstTxWarp>
            <a:noAutofit/>
          </a:bodyPr>
          <a:lstStyle/>
          <a:p>
            <a:pPr algn="ctr"/>
            <a:endParaRPr lang="en-US" sz="1968"/>
          </a:p>
        </p:txBody>
      </p:sp>
      <p:sp>
        <p:nvSpPr>
          <p:cNvPr id="10" name="Rectangle 9">
            <a:extLst>
              <a:ext uri="{FF2B5EF4-FFF2-40B4-BE49-F238E27FC236}">
                <a16:creationId xmlns:a16="http://schemas.microsoft.com/office/drawing/2014/main" id="{07438408-C79F-B94D-BBB7-91E544DD279A}"/>
              </a:ext>
            </a:extLst>
          </p:cNvPr>
          <p:cNvSpPr/>
          <p:nvPr/>
        </p:nvSpPr>
        <p:spPr>
          <a:xfrm>
            <a:off x="4724701" y="3087576"/>
            <a:ext cx="731566" cy="2117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981" tIns="49990" rIns="99981" bIns="49990" numCol="1" spcCol="0" rtlCol="0" fromWordArt="0" anchor="ctr" anchorCtr="0" forceAA="0" compatLnSpc="1">
            <a:prstTxWarp prst="textNoShape">
              <a:avLst/>
            </a:prstTxWarp>
            <a:noAutofit/>
          </a:bodyPr>
          <a:lstStyle/>
          <a:p>
            <a:pPr algn="ctr"/>
            <a:endParaRPr lang="en-US" sz="1968"/>
          </a:p>
        </p:txBody>
      </p:sp>
      <p:sp>
        <p:nvSpPr>
          <p:cNvPr id="11" name="Rectangle 10">
            <a:extLst>
              <a:ext uri="{FF2B5EF4-FFF2-40B4-BE49-F238E27FC236}">
                <a16:creationId xmlns:a16="http://schemas.microsoft.com/office/drawing/2014/main" id="{31F77D64-19DA-6D45-BBBE-B81BA8D76BBD}"/>
              </a:ext>
            </a:extLst>
          </p:cNvPr>
          <p:cNvSpPr/>
          <p:nvPr/>
        </p:nvSpPr>
        <p:spPr>
          <a:xfrm>
            <a:off x="6685700" y="2977841"/>
            <a:ext cx="731566" cy="2235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981" tIns="49990" rIns="99981" bIns="49990" numCol="1" spcCol="0" rtlCol="0" fromWordArt="0" anchor="ctr" anchorCtr="0" forceAA="0" compatLnSpc="1">
            <a:prstTxWarp prst="textNoShape">
              <a:avLst/>
            </a:prstTxWarp>
            <a:noAutofit/>
          </a:bodyPr>
          <a:lstStyle/>
          <a:p>
            <a:pPr algn="ctr"/>
            <a:endParaRPr lang="en-US" sz="1968"/>
          </a:p>
        </p:txBody>
      </p:sp>
      <p:sp>
        <p:nvSpPr>
          <p:cNvPr id="3" name="TextBox 2">
            <a:extLst>
              <a:ext uri="{FF2B5EF4-FFF2-40B4-BE49-F238E27FC236}">
                <a16:creationId xmlns:a16="http://schemas.microsoft.com/office/drawing/2014/main" id="{C619AF0A-CF05-A344-82B5-AAE2F10A375F}"/>
              </a:ext>
            </a:extLst>
          </p:cNvPr>
          <p:cNvSpPr txBox="1"/>
          <p:nvPr/>
        </p:nvSpPr>
        <p:spPr>
          <a:xfrm>
            <a:off x="2487328" y="2038996"/>
            <a:ext cx="5513672" cy="395173"/>
          </a:xfrm>
          <a:prstGeom prst="rect">
            <a:avLst/>
          </a:prstGeom>
          <a:noFill/>
        </p:spPr>
        <p:txBody>
          <a:bodyPr wrap="square" rtlCol="0">
            <a:spAutoFit/>
          </a:bodyPr>
          <a:lstStyle/>
          <a:p>
            <a:r>
              <a:rPr lang="en-US" sz="1968" dirty="0"/>
              <a:t>100,916		    106,433                    109,484</a:t>
            </a:r>
          </a:p>
        </p:txBody>
      </p:sp>
      <p:sp>
        <p:nvSpPr>
          <p:cNvPr id="12" name="TextBox 11">
            <a:extLst>
              <a:ext uri="{FF2B5EF4-FFF2-40B4-BE49-F238E27FC236}">
                <a16:creationId xmlns:a16="http://schemas.microsoft.com/office/drawing/2014/main" id="{FFCF0502-E22B-D24A-8F53-BB94716D5D2D}"/>
              </a:ext>
            </a:extLst>
          </p:cNvPr>
          <p:cNvSpPr txBox="1"/>
          <p:nvPr/>
        </p:nvSpPr>
        <p:spPr>
          <a:xfrm>
            <a:off x="2426364" y="5436553"/>
            <a:ext cx="5328242" cy="395173"/>
          </a:xfrm>
          <a:prstGeom prst="rect">
            <a:avLst/>
          </a:prstGeom>
          <a:noFill/>
        </p:spPr>
        <p:txBody>
          <a:bodyPr wrap="square" rtlCol="0">
            <a:spAutoFit/>
          </a:bodyPr>
          <a:lstStyle/>
          <a:p>
            <a:r>
              <a:rPr lang="en-US" sz="1968" dirty="0"/>
              <a:t>    2000        	        2010	       2019 Est.</a:t>
            </a:r>
          </a:p>
        </p:txBody>
      </p:sp>
      <p:sp>
        <p:nvSpPr>
          <p:cNvPr id="14" name="TextBox 13">
            <a:extLst>
              <a:ext uri="{FF2B5EF4-FFF2-40B4-BE49-F238E27FC236}">
                <a16:creationId xmlns:a16="http://schemas.microsoft.com/office/drawing/2014/main" id="{80177138-5E73-484E-A359-939B890943C1}"/>
              </a:ext>
            </a:extLst>
          </p:cNvPr>
          <p:cNvSpPr txBox="1"/>
          <p:nvPr/>
        </p:nvSpPr>
        <p:spPr>
          <a:xfrm>
            <a:off x="3120019" y="6160150"/>
            <a:ext cx="4413787" cy="496161"/>
          </a:xfrm>
          <a:prstGeom prst="rect">
            <a:avLst/>
          </a:prstGeom>
          <a:noFill/>
          <a:ln>
            <a:solidFill>
              <a:schemeClr val="tx1"/>
            </a:solidFill>
          </a:ln>
        </p:spPr>
        <p:txBody>
          <a:bodyPr wrap="square" rtlCol="0">
            <a:spAutoFit/>
          </a:bodyPr>
          <a:lstStyle/>
          <a:p>
            <a:pPr algn="ctr"/>
            <a:r>
              <a:rPr lang="en-US" sz="2624" dirty="0">
                <a:latin typeface="Book Antiqua" panose="02040602050305030304" pitchFamily="18" charset="0"/>
              </a:rPr>
              <a:t>8.1% Growth Since 2000</a:t>
            </a:r>
          </a:p>
        </p:txBody>
      </p:sp>
      <p:pic>
        <p:nvPicPr>
          <p:cNvPr id="15" name="Content Placeholder 3">
            <a:extLst>
              <a:ext uri="{FF2B5EF4-FFF2-40B4-BE49-F238E27FC236}">
                <a16:creationId xmlns:a16="http://schemas.microsoft.com/office/drawing/2014/main" id="{248972A3-C957-9E48-88B8-E820864643D3}"/>
              </a:ext>
            </a:extLst>
          </p:cNvPr>
          <p:cNvPicPr>
            <a:picLocks noGrp="1" noChangeAspect="1"/>
          </p:cNvPicPr>
          <p:nvPr>
            <p:ph idx="1"/>
          </p:nvPr>
        </p:nvPicPr>
        <p:blipFill>
          <a:blip r:embed="rId2"/>
          <a:stretch>
            <a:fillRect/>
          </a:stretch>
        </p:blipFill>
        <p:spPr>
          <a:xfrm>
            <a:off x="7476680" y="518835"/>
            <a:ext cx="2082932" cy="2043454"/>
          </a:xfrm>
          <a:prstGeom prst="rect">
            <a:avLst/>
          </a:prstGeom>
        </p:spPr>
      </p:pic>
    </p:spTree>
    <p:extLst>
      <p:ext uri="{BB962C8B-B14F-4D97-AF65-F5344CB8AC3E}">
        <p14:creationId xmlns:p14="http://schemas.microsoft.com/office/powerpoint/2010/main" val="1034924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8E894D-588C-A049-8644-7EFEB92CD18C}"/>
              </a:ext>
            </a:extLst>
          </p:cNvPr>
          <p:cNvPicPr>
            <a:picLocks noChangeAspect="1"/>
          </p:cNvPicPr>
          <p:nvPr/>
        </p:nvPicPr>
        <p:blipFill>
          <a:blip r:embed="rId2"/>
          <a:stretch>
            <a:fillRect/>
          </a:stretch>
        </p:blipFill>
        <p:spPr>
          <a:xfrm>
            <a:off x="608560" y="624623"/>
            <a:ext cx="5563640" cy="3351406"/>
          </a:xfrm>
          <a:prstGeom prst="rect">
            <a:avLst/>
          </a:prstGeom>
          <a:ln>
            <a:noFill/>
          </a:ln>
        </p:spPr>
      </p:pic>
      <p:sp>
        <p:nvSpPr>
          <p:cNvPr id="12" name="TextBox 11">
            <a:extLst>
              <a:ext uri="{FF2B5EF4-FFF2-40B4-BE49-F238E27FC236}">
                <a16:creationId xmlns:a16="http://schemas.microsoft.com/office/drawing/2014/main" id="{B9347E15-2385-504D-B3B1-A5776B34A576}"/>
              </a:ext>
            </a:extLst>
          </p:cNvPr>
          <p:cNvSpPr txBox="1"/>
          <p:nvPr/>
        </p:nvSpPr>
        <p:spPr>
          <a:xfrm>
            <a:off x="571501" y="7137855"/>
            <a:ext cx="8953499" cy="400110"/>
          </a:xfrm>
          <a:prstGeom prst="rect">
            <a:avLst/>
          </a:prstGeom>
          <a:noFill/>
          <a:ln>
            <a:solidFill>
              <a:schemeClr val="tx1"/>
            </a:solidFill>
          </a:ln>
        </p:spPr>
        <p:txBody>
          <a:bodyPr wrap="square" rtlCol="0">
            <a:spAutoFit/>
          </a:bodyPr>
          <a:lstStyle>
            <a:defPPr>
              <a:defRPr lang="en-US"/>
            </a:defPPr>
            <a:lvl1pPr algn="ctr">
              <a:defRPr sz="2400" b="1">
                <a:solidFill>
                  <a:srgbClr val="FF0000"/>
                </a:solidFill>
                <a:latin typeface="Book Antiqua" panose="02040602050305030304" pitchFamily="18" charset="0"/>
              </a:defRPr>
            </a:lvl1pPr>
          </a:lstStyle>
          <a:p>
            <a:r>
              <a:rPr lang="en-US" sz="2000" dirty="0"/>
              <a:t>Nonprofits considered underdeveloped according to this measure.</a:t>
            </a:r>
          </a:p>
        </p:txBody>
      </p:sp>
      <p:pic>
        <p:nvPicPr>
          <p:cNvPr id="6" name="Picture 5">
            <a:extLst>
              <a:ext uri="{FF2B5EF4-FFF2-40B4-BE49-F238E27FC236}">
                <a16:creationId xmlns:a16="http://schemas.microsoft.com/office/drawing/2014/main" id="{42928F02-BE8F-1B45-A485-77F51B38A2A2}"/>
              </a:ext>
            </a:extLst>
          </p:cNvPr>
          <p:cNvPicPr>
            <a:picLocks noChangeAspect="1"/>
          </p:cNvPicPr>
          <p:nvPr/>
        </p:nvPicPr>
        <p:blipFill>
          <a:blip r:embed="rId3"/>
          <a:stretch>
            <a:fillRect/>
          </a:stretch>
        </p:blipFill>
        <p:spPr>
          <a:xfrm>
            <a:off x="3309911" y="4210742"/>
            <a:ext cx="5959398" cy="2692400"/>
          </a:xfrm>
          <a:prstGeom prst="rect">
            <a:avLst/>
          </a:prstGeom>
          <a:ln>
            <a:noFill/>
          </a:ln>
        </p:spPr>
      </p:pic>
      <p:sp>
        <p:nvSpPr>
          <p:cNvPr id="7" name="TextBox 6">
            <a:extLst>
              <a:ext uri="{FF2B5EF4-FFF2-40B4-BE49-F238E27FC236}">
                <a16:creationId xmlns:a16="http://schemas.microsoft.com/office/drawing/2014/main" id="{218A3067-E975-574F-BE83-A3E2B7A38ACF}"/>
              </a:ext>
            </a:extLst>
          </p:cNvPr>
          <p:cNvSpPr txBox="1"/>
          <p:nvPr/>
        </p:nvSpPr>
        <p:spPr>
          <a:xfrm>
            <a:off x="5981700" y="1251270"/>
            <a:ext cx="3543300" cy="3046988"/>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t>3021 Nonprofits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936 with revenue     	&gt;$50,000</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Largest in financial terms are hospitals.</a:t>
            </a:r>
          </a:p>
          <a:p>
            <a:endParaRPr lang="en-US" sz="2400" dirty="0"/>
          </a:p>
        </p:txBody>
      </p:sp>
      <p:sp>
        <p:nvSpPr>
          <p:cNvPr id="8" name="Oval 7">
            <a:extLst>
              <a:ext uri="{FF2B5EF4-FFF2-40B4-BE49-F238E27FC236}">
                <a16:creationId xmlns:a16="http://schemas.microsoft.com/office/drawing/2014/main" id="{6D7E7B64-F118-7646-B991-480C3162449C}"/>
              </a:ext>
            </a:extLst>
          </p:cNvPr>
          <p:cNvSpPr/>
          <p:nvPr/>
        </p:nvSpPr>
        <p:spPr>
          <a:xfrm>
            <a:off x="8204200" y="4610100"/>
            <a:ext cx="1231900" cy="24257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E1DAEA-6FA2-6649-82B3-4B8AC0E14C6E}"/>
              </a:ext>
            </a:extLst>
          </p:cNvPr>
          <p:cNvSpPr txBox="1"/>
          <p:nvPr/>
        </p:nvSpPr>
        <p:spPr>
          <a:xfrm>
            <a:off x="614030" y="406400"/>
            <a:ext cx="8961770" cy="400110"/>
          </a:xfrm>
          <a:prstGeom prst="rect">
            <a:avLst/>
          </a:prstGeom>
          <a:noFill/>
          <a:ln>
            <a:solidFill>
              <a:schemeClr val="tx1"/>
            </a:solidFill>
          </a:ln>
        </p:spPr>
        <p:txBody>
          <a:bodyPr wrap="square" rtlCol="0">
            <a:spAutoFit/>
          </a:bodyPr>
          <a:lstStyle>
            <a:defPPr>
              <a:defRPr lang="en-US"/>
            </a:defPPr>
            <a:lvl1pPr algn="ctr">
              <a:defRPr sz="2400" b="1">
                <a:solidFill>
                  <a:srgbClr val="FF0000"/>
                </a:solidFill>
                <a:latin typeface="Book Antiqua" panose="02040602050305030304" pitchFamily="18" charset="0"/>
              </a:defRPr>
            </a:lvl1pPr>
          </a:lstStyle>
          <a:p>
            <a:r>
              <a:rPr lang="en-US" sz="2000" dirty="0"/>
              <a:t>Number of Ventura County Nonprofit Organizations by Type (2018)</a:t>
            </a:r>
          </a:p>
        </p:txBody>
      </p:sp>
      <p:sp>
        <p:nvSpPr>
          <p:cNvPr id="11" name="TextBox 10">
            <a:extLst>
              <a:ext uri="{FF2B5EF4-FFF2-40B4-BE49-F238E27FC236}">
                <a16:creationId xmlns:a16="http://schemas.microsoft.com/office/drawing/2014/main" id="{4331512D-EA78-B04E-8CEE-21FBA576044D}"/>
              </a:ext>
            </a:extLst>
          </p:cNvPr>
          <p:cNvSpPr txBox="1"/>
          <p:nvPr/>
        </p:nvSpPr>
        <p:spPr>
          <a:xfrm>
            <a:off x="558801" y="5143500"/>
            <a:ext cx="2683812" cy="1200329"/>
          </a:xfrm>
          <a:prstGeom prst="rect">
            <a:avLst/>
          </a:prstGeom>
          <a:noFill/>
          <a:ln>
            <a:solidFill>
              <a:srgbClr val="FF0000"/>
            </a:solidFill>
          </a:ln>
        </p:spPr>
        <p:txBody>
          <a:bodyPr wrap="none" rtlCol="0">
            <a:spAutoFit/>
          </a:bodyPr>
          <a:lstStyle/>
          <a:p>
            <a:pPr algn="ctr"/>
            <a:r>
              <a:rPr lang="en-US" b="1" dirty="0">
                <a:solidFill>
                  <a:srgbClr val="FF0000"/>
                </a:solidFill>
              </a:rPr>
              <a:t>Ventura County non profit</a:t>
            </a:r>
          </a:p>
          <a:p>
            <a:pPr algn="ctr"/>
            <a:r>
              <a:rPr lang="en-US" b="1" dirty="0">
                <a:solidFill>
                  <a:srgbClr val="FF0000"/>
                </a:solidFill>
              </a:rPr>
              <a:t>revenue per Capita </a:t>
            </a:r>
          </a:p>
          <a:p>
            <a:pPr algn="ctr"/>
            <a:r>
              <a:rPr lang="en-US" b="1" dirty="0">
                <a:solidFill>
                  <a:srgbClr val="FF0000"/>
                </a:solidFill>
              </a:rPr>
              <a:t>$2,246 vs $7,737 </a:t>
            </a:r>
          </a:p>
          <a:p>
            <a:pPr algn="ctr"/>
            <a:r>
              <a:rPr lang="en-US" b="1" dirty="0">
                <a:solidFill>
                  <a:srgbClr val="FF0000"/>
                </a:solidFill>
              </a:rPr>
              <a:t>for California.</a:t>
            </a:r>
          </a:p>
        </p:txBody>
      </p:sp>
      <p:sp>
        <p:nvSpPr>
          <p:cNvPr id="13" name="TextBox 12">
            <a:extLst>
              <a:ext uri="{FF2B5EF4-FFF2-40B4-BE49-F238E27FC236}">
                <a16:creationId xmlns:a16="http://schemas.microsoft.com/office/drawing/2014/main" id="{1302EA3F-3610-464C-8A6F-D00185EC3A39}"/>
              </a:ext>
            </a:extLst>
          </p:cNvPr>
          <p:cNvSpPr txBox="1"/>
          <p:nvPr/>
        </p:nvSpPr>
        <p:spPr>
          <a:xfrm>
            <a:off x="1790701" y="825500"/>
            <a:ext cx="3352799" cy="368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068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C01620-C2E1-064D-8664-00B85FC7A95E}"/>
              </a:ext>
            </a:extLst>
          </p:cNvPr>
          <p:cNvSpPr txBox="1"/>
          <p:nvPr/>
        </p:nvSpPr>
        <p:spPr>
          <a:xfrm>
            <a:off x="596901" y="609600"/>
            <a:ext cx="8935028" cy="590226"/>
          </a:xfrm>
          <a:prstGeom prst="rect">
            <a:avLst/>
          </a:prstGeom>
          <a:noFill/>
          <a:ln>
            <a:solidFill>
              <a:schemeClr val="tx1"/>
            </a:solidFill>
          </a:ln>
        </p:spPr>
        <p:txBody>
          <a:bodyPr wrap="square" rtlCol="0">
            <a:spAutoFit/>
          </a:bodyPr>
          <a:lstStyle>
            <a:defPPr>
              <a:defRPr lang="en-US"/>
            </a:defPPr>
            <a:lvl1pPr algn="ctr">
              <a:lnSpc>
                <a:spcPct val="150000"/>
              </a:lnSpc>
              <a:defRPr sz="2000" b="1">
                <a:solidFill>
                  <a:srgbClr val="FF0000"/>
                </a:solidFill>
                <a:latin typeface="Book Antiqua" panose="02040602050305030304" pitchFamily="18" charset="0"/>
              </a:defRPr>
            </a:lvl1pPr>
          </a:lstStyle>
          <a:p>
            <a:r>
              <a:rPr lang="en-US" sz="2400" dirty="0"/>
              <a:t>Ventura County Public Libraries a vital community resource</a:t>
            </a:r>
          </a:p>
        </p:txBody>
      </p:sp>
      <p:pic>
        <p:nvPicPr>
          <p:cNvPr id="4" name="Picture 3">
            <a:extLst>
              <a:ext uri="{FF2B5EF4-FFF2-40B4-BE49-F238E27FC236}">
                <a16:creationId xmlns:a16="http://schemas.microsoft.com/office/drawing/2014/main" id="{EED3CDCE-FF69-D048-8093-C4A8C436D6D6}"/>
              </a:ext>
            </a:extLst>
          </p:cNvPr>
          <p:cNvPicPr>
            <a:picLocks noChangeAspect="1"/>
          </p:cNvPicPr>
          <p:nvPr/>
        </p:nvPicPr>
        <p:blipFill>
          <a:blip r:embed="rId2"/>
          <a:stretch>
            <a:fillRect/>
          </a:stretch>
        </p:blipFill>
        <p:spPr>
          <a:xfrm>
            <a:off x="596901" y="1617939"/>
            <a:ext cx="8935028" cy="4314367"/>
          </a:xfrm>
          <a:prstGeom prst="rect">
            <a:avLst/>
          </a:prstGeom>
          <a:ln>
            <a:solidFill>
              <a:schemeClr val="tx1"/>
            </a:solidFill>
          </a:ln>
        </p:spPr>
      </p:pic>
      <p:sp>
        <p:nvSpPr>
          <p:cNvPr id="5" name="Oval 4">
            <a:extLst>
              <a:ext uri="{FF2B5EF4-FFF2-40B4-BE49-F238E27FC236}">
                <a16:creationId xmlns:a16="http://schemas.microsoft.com/office/drawing/2014/main" id="{DDE22582-B4D7-EA4B-BC7E-2163D44B346A}"/>
              </a:ext>
            </a:extLst>
          </p:cNvPr>
          <p:cNvSpPr/>
          <p:nvPr/>
        </p:nvSpPr>
        <p:spPr>
          <a:xfrm>
            <a:off x="3695700" y="3746500"/>
            <a:ext cx="990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F65C354-5DFD-4542-B41D-FEFBB6F33EC3}"/>
              </a:ext>
            </a:extLst>
          </p:cNvPr>
          <p:cNvSpPr/>
          <p:nvPr/>
        </p:nvSpPr>
        <p:spPr>
          <a:xfrm>
            <a:off x="8465128" y="2806700"/>
            <a:ext cx="990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24C456-D47E-DD46-AF0F-95ACC506D8DE}"/>
              </a:ext>
            </a:extLst>
          </p:cNvPr>
          <p:cNvSpPr/>
          <p:nvPr/>
        </p:nvSpPr>
        <p:spPr>
          <a:xfrm>
            <a:off x="1777991" y="2476500"/>
            <a:ext cx="990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FC2F7CA-0387-2142-9874-73831B73799F}"/>
              </a:ext>
            </a:extLst>
          </p:cNvPr>
          <p:cNvSpPr txBox="1"/>
          <p:nvPr/>
        </p:nvSpPr>
        <p:spPr>
          <a:xfrm>
            <a:off x="353231" y="6375400"/>
            <a:ext cx="9151864" cy="465705"/>
          </a:xfrm>
          <a:prstGeom prst="rect">
            <a:avLst/>
          </a:prstGeom>
          <a:noFill/>
          <a:ln>
            <a:solidFill>
              <a:schemeClr val="tx1"/>
            </a:solidFill>
          </a:ln>
        </p:spPr>
        <p:txBody>
          <a:bodyPr wrap="square" rtlCol="0">
            <a:spAutoFit/>
          </a:bodyPr>
          <a:lstStyle>
            <a:defPPr>
              <a:defRPr lang="en-US"/>
            </a:defPPr>
            <a:lvl1pPr algn="ctr">
              <a:lnSpc>
                <a:spcPct val="150000"/>
              </a:lnSpc>
              <a:defRPr sz="2000" b="1">
                <a:solidFill>
                  <a:srgbClr val="FF0000"/>
                </a:solidFill>
                <a:latin typeface="Book Antiqua" panose="02040602050305030304" pitchFamily="18" charset="0"/>
              </a:defRPr>
            </a:lvl1pPr>
          </a:lstStyle>
          <a:p>
            <a:r>
              <a:rPr lang="en-US" sz="1800" dirty="0"/>
              <a:t>Ventura County $32.47, Camarillo $61.23, CA State Average $53.08 Per Capita</a:t>
            </a:r>
          </a:p>
        </p:txBody>
      </p:sp>
    </p:spTree>
    <p:extLst>
      <p:ext uri="{BB962C8B-B14F-4D97-AF65-F5344CB8AC3E}">
        <p14:creationId xmlns:p14="http://schemas.microsoft.com/office/powerpoint/2010/main" val="129612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82B4F9-A457-7344-B919-5271430DFE31}"/>
              </a:ext>
            </a:extLst>
          </p:cNvPr>
          <p:cNvPicPr>
            <a:picLocks noChangeAspect="1"/>
          </p:cNvPicPr>
          <p:nvPr/>
        </p:nvPicPr>
        <p:blipFill>
          <a:blip r:embed="rId2"/>
          <a:stretch>
            <a:fillRect/>
          </a:stretch>
        </p:blipFill>
        <p:spPr>
          <a:xfrm>
            <a:off x="419100" y="1697442"/>
            <a:ext cx="9108880" cy="4792258"/>
          </a:xfrm>
          <a:prstGeom prst="rect">
            <a:avLst/>
          </a:prstGeom>
          <a:ln>
            <a:solidFill>
              <a:schemeClr val="tx1"/>
            </a:solidFill>
          </a:ln>
        </p:spPr>
      </p:pic>
      <p:sp>
        <p:nvSpPr>
          <p:cNvPr id="5" name="Rectangle 4">
            <a:extLst>
              <a:ext uri="{FF2B5EF4-FFF2-40B4-BE49-F238E27FC236}">
                <a16:creationId xmlns:a16="http://schemas.microsoft.com/office/drawing/2014/main" id="{C72225CA-7611-7D4B-AFBA-7A09F2F61F93}"/>
              </a:ext>
            </a:extLst>
          </p:cNvPr>
          <p:cNvSpPr/>
          <p:nvPr/>
        </p:nvSpPr>
        <p:spPr>
          <a:xfrm>
            <a:off x="533400" y="635913"/>
            <a:ext cx="5740400" cy="673198"/>
          </a:xfrm>
          <a:prstGeom prst="rect">
            <a:avLst/>
          </a:prstGeom>
          <a:noFill/>
          <a:ln>
            <a:solidFill>
              <a:schemeClr val="tx1"/>
            </a:solidFill>
          </a:ln>
        </p:spPr>
        <p:txBody>
          <a:bodyPr wrap="square" rtlCol="0">
            <a:spAutoFit/>
          </a:bodyPr>
          <a:lstStyle/>
          <a:p>
            <a:pPr>
              <a:lnSpc>
                <a:spcPct val="150000"/>
              </a:lnSpc>
            </a:pPr>
            <a:r>
              <a:rPr lang="en-US" sz="2800" b="1" dirty="0">
                <a:solidFill>
                  <a:srgbClr val="FF0000"/>
                </a:solidFill>
                <a:latin typeface="Book Antiqua" panose="02040602050305030304" pitchFamily="18" charset="0"/>
              </a:rPr>
              <a:t>English Learners – 31,334 students</a:t>
            </a:r>
            <a:endParaRPr lang="en-US" b="1" dirty="0">
              <a:solidFill>
                <a:srgbClr val="FF0000"/>
              </a:solidFill>
              <a:latin typeface="Book Antiqua" panose="02040602050305030304" pitchFamily="18" charset="0"/>
            </a:endParaRPr>
          </a:p>
        </p:txBody>
      </p:sp>
      <p:sp>
        <p:nvSpPr>
          <p:cNvPr id="6" name="Oval 5">
            <a:extLst>
              <a:ext uri="{FF2B5EF4-FFF2-40B4-BE49-F238E27FC236}">
                <a16:creationId xmlns:a16="http://schemas.microsoft.com/office/drawing/2014/main" id="{2968C080-E84D-3540-8F27-9B3B14847FCD}"/>
              </a:ext>
            </a:extLst>
          </p:cNvPr>
          <p:cNvSpPr/>
          <p:nvPr/>
        </p:nvSpPr>
        <p:spPr>
          <a:xfrm>
            <a:off x="7569200" y="3200400"/>
            <a:ext cx="800100" cy="444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C09BCC9-4390-574B-8DF9-C2D487700F37}"/>
              </a:ext>
            </a:extLst>
          </p:cNvPr>
          <p:cNvSpPr txBox="1"/>
          <p:nvPr/>
        </p:nvSpPr>
        <p:spPr>
          <a:xfrm>
            <a:off x="2171700" y="6819900"/>
            <a:ext cx="5615640" cy="369332"/>
          </a:xfrm>
          <a:prstGeom prst="rect">
            <a:avLst/>
          </a:prstGeom>
          <a:noFill/>
          <a:ln>
            <a:solidFill>
              <a:schemeClr val="tx1"/>
            </a:solidFill>
          </a:ln>
        </p:spPr>
        <p:txBody>
          <a:bodyPr wrap="none" rtlCol="0">
            <a:spAutoFit/>
          </a:bodyPr>
          <a:lstStyle/>
          <a:p>
            <a:r>
              <a:rPr lang="en-US" b="1" dirty="0">
                <a:solidFill>
                  <a:srgbClr val="FF0000"/>
                </a:solidFill>
                <a:latin typeface="Book Antiqua" panose="02040602050305030304" pitchFamily="18" charset="0"/>
              </a:rPr>
              <a:t>MORE THAN 1 IN 5 STUDENTS LACK FLUENCY</a:t>
            </a:r>
            <a:endParaRPr lang="en-US" dirty="0"/>
          </a:p>
        </p:txBody>
      </p:sp>
    </p:spTree>
    <p:extLst>
      <p:ext uri="{BB962C8B-B14F-4D97-AF65-F5344CB8AC3E}">
        <p14:creationId xmlns:p14="http://schemas.microsoft.com/office/powerpoint/2010/main" val="5080251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26443</TotalTime>
  <Words>7135</Words>
  <Application>Microsoft Office PowerPoint</Application>
  <PresentationFormat>Custom</PresentationFormat>
  <Paragraphs>826</Paragraphs>
  <Slides>48</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Arial</vt:lpstr>
      <vt:lpstr>Book Antiqua</vt:lpstr>
      <vt:lpstr>Calibri</vt:lpstr>
      <vt:lpstr>Calibri Light</vt:lpstr>
      <vt:lpstr>FrutigerLTStd</vt:lpstr>
      <vt:lpstr>GillSans</vt:lpstr>
      <vt:lpstr>Helvetica</vt:lpstr>
      <vt:lpstr>inherit</vt:lpstr>
      <vt:lpstr>National2</vt:lpstr>
      <vt:lpstr>Sentinel</vt:lpstr>
      <vt:lpstr>Times New Roman</vt:lpstr>
      <vt:lpstr>Wingdings</vt:lpstr>
      <vt:lpstr>Office Theme</vt:lpstr>
      <vt:lpstr>Rotary Club of Ventura South</vt:lpstr>
      <vt:lpstr>Why conduct an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Ventura Homeless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Suggested Ventura City Assessment Process</vt:lpstr>
      <vt:lpstr>PowerPoint Presentation</vt:lpstr>
      <vt:lpstr> Ventura Chamber of Commerce         Guidestar.org – Wayne Harris  Candid   Funding Information Network  (FIN)  IRS file of annual 990 reports for Ventura  Ventura County Community Foundation  – “Vanessa”  Newport Beach Sunrise Rotary Club –  Ross Minion  Cal Lutheran Center for Non-profit        Leadership – Dena Jensen  Ventura College Foundation – Julie  Harvey  Turning Point – Suki Sir    </vt:lpstr>
      <vt:lpstr>PowerPoint Presentation</vt:lpstr>
      <vt:lpstr>Assessment partner…</vt:lpstr>
      <vt:lpstr>Ventura Chamber of Commerce</vt:lpstr>
      <vt:lpstr>PowerPoint Presentation</vt:lpstr>
      <vt:lpstr>PowerPoint Presentation</vt:lpstr>
      <vt:lpstr>PowerPoint Presentation</vt:lpstr>
      <vt:lpstr>PowerPoint Presentation</vt:lpstr>
      <vt:lpstr>PowerPoint Presentation</vt:lpstr>
      <vt:lpstr> Ventura Chamber of Commerce         Guidestar.org - Candid  Funding Information Network (FIN)  IRS file of annual 990 reports for Ventura zip codes      Ventura County Community Foundation  Newport Beach Sunrise Rotary Club  Cal Lutheran Center for Non-profit       Leadership  Ventura College Foundation  </vt:lpstr>
      <vt:lpstr>PowerPoint Presentation</vt:lpstr>
      <vt:lpstr>PowerPoint Presentation</vt:lpstr>
      <vt:lpstr>PowerPoint Presentation</vt:lpstr>
      <vt:lpstr>What can we do today 10/19?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Club of Ventura South</dc:title>
  <dc:creator>Jack Pollock</dc:creator>
  <cp:lastModifiedBy>Peter McClintlock</cp:lastModifiedBy>
  <cp:revision>215</cp:revision>
  <cp:lastPrinted>2020-10-18T22:18:06Z</cp:lastPrinted>
  <dcterms:created xsi:type="dcterms:W3CDTF">2020-09-08T21:59:30Z</dcterms:created>
  <dcterms:modified xsi:type="dcterms:W3CDTF">2021-04-15T16:54:00Z</dcterms:modified>
</cp:coreProperties>
</file>