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03" autoAdjust="0"/>
  </p:normalViewPr>
  <p:slideViewPr>
    <p:cSldViewPr snapToGrid="0">
      <p:cViewPr varScale="1">
        <p:scale>
          <a:sx n="80" d="100"/>
          <a:sy n="80" d="100"/>
        </p:scale>
        <p:origin x="2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B572-8A62-4024-9303-8CE0B8C7E95C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37F6655-8FC8-49D9-B78B-E31793B81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200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B572-8A62-4024-9303-8CE0B8C7E95C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37F6655-8FC8-49D9-B78B-E31793B81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496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B572-8A62-4024-9303-8CE0B8C7E95C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37F6655-8FC8-49D9-B78B-E31793B81F6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3852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B572-8A62-4024-9303-8CE0B8C7E95C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7F6655-8FC8-49D9-B78B-E31793B81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9382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B572-8A62-4024-9303-8CE0B8C7E95C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7F6655-8FC8-49D9-B78B-E31793B81F6A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837779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B572-8A62-4024-9303-8CE0B8C7E95C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7F6655-8FC8-49D9-B78B-E31793B81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5948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B572-8A62-4024-9303-8CE0B8C7E95C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F6655-8FC8-49D9-B78B-E31793B81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01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B572-8A62-4024-9303-8CE0B8C7E95C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F6655-8FC8-49D9-B78B-E31793B81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79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B572-8A62-4024-9303-8CE0B8C7E95C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F6655-8FC8-49D9-B78B-E31793B81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8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B572-8A62-4024-9303-8CE0B8C7E95C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37F6655-8FC8-49D9-B78B-E31793B81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143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B572-8A62-4024-9303-8CE0B8C7E95C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37F6655-8FC8-49D9-B78B-E31793B81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739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B572-8A62-4024-9303-8CE0B8C7E95C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37F6655-8FC8-49D9-B78B-E31793B81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46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B572-8A62-4024-9303-8CE0B8C7E95C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F6655-8FC8-49D9-B78B-E31793B81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915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B572-8A62-4024-9303-8CE0B8C7E95C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F6655-8FC8-49D9-B78B-E31793B81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199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B572-8A62-4024-9303-8CE0B8C7E95C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F6655-8FC8-49D9-B78B-E31793B81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48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B572-8A62-4024-9303-8CE0B8C7E95C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7F6655-8FC8-49D9-B78B-E31793B81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379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BB572-8A62-4024-9303-8CE0B8C7E95C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37F6655-8FC8-49D9-B78B-E31793B81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833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jpeg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AC4070A-87F5-410E-8038-A492CC1F53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8564" y="360294"/>
            <a:ext cx="3192382" cy="250267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3EF4646-9CE3-40C0-B77C-67C5B65AC6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11629"/>
            <a:ext cx="9144000" cy="4160521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Rotary Club of Jaffrey-Rindge</a:t>
            </a:r>
            <a:br>
              <a:rPr lang="en-US" sz="4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</a:br>
            <a:br>
              <a:rPr lang="en-US" sz="4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</a:br>
            <a:r>
              <a:rPr lang="en-US" sz="4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Blue Ribbon Committee</a:t>
            </a:r>
            <a:br>
              <a:rPr lang="en-US" sz="4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</a:br>
            <a:br>
              <a:rPr lang="en-US" sz="4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</a:br>
            <a:r>
              <a:rPr 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Thursday, March 14, 2019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95CDF4-4C76-4D62-B412-4ACC76E724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557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D9B88-E1B8-4A03-A790-7104D57500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11531"/>
            <a:ext cx="9144000" cy="788669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MEMBERSHIP COMMITTEE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59B4FC-22B4-42E9-8414-5216F443ED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0230" y="2290439"/>
            <a:ext cx="9658350" cy="2967361"/>
          </a:xfrm>
        </p:spPr>
        <p:txBody>
          <a:bodyPr>
            <a:noAutofit/>
          </a:bodyPr>
          <a:lstStyle/>
          <a:p>
            <a:pPr marL="342900" indent="-342900" algn="l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latin typeface="Bookman Old Style" panose="02050604050505020204" pitchFamily="18" charset="0"/>
              </a:rPr>
              <a:t>Key committee for the future of the Club. </a:t>
            </a:r>
          </a:p>
          <a:p>
            <a:pPr marL="342900" indent="-342900" algn="l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latin typeface="Bookman Old Style" panose="02050604050505020204" pitchFamily="18" charset="0"/>
              </a:rPr>
              <a:t>Considerable time &amp; effort put into improving retention, recruitment, and overall Club member experience.  </a:t>
            </a:r>
          </a:p>
          <a:p>
            <a:pPr marL="342900" indent="-342900" algn="l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latin typeface="Bookman Old Style" panose="02050604050505020204" pitchFamily="18" charset="0"/>
              </a:rPr>
              <a:t>Some initiatives being worked include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updated membership guide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mentorship program, 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social media opportunities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membership expectations definition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DB9BB34-4E37-4A37-BD2E-1EA1F86A06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6953" y="4800266"/>
            <a:ext cx="2057400" cy="161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498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97B89-21DB-4E00-88C6-88D36A2BC6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11481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NEXT STEPS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440EC2-F6C4-43F5-B48E-D9F77069A3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63090" y="2840854"/>
            <a:ext cx="9955530" cy="3462292"/>
          </a:xfrm>
        </p:spPr>
        <p:txBody>
          <a:bodyPr>
            <a:normAutofit/>
          </a:bodyPr>
          <a:lstStyle/>
          <a:p>
            <a:pPr marL="457200" indent="-457200" algn="l">
              <a:buClr>
                <a:srgbClr val="002060"/>
              </a:buClr>
              <a:buFont typeface="+mj-lt"/>
              <a:buAutoNum type="arabicPeriod"/>
            </a:pPr>
            <a:r>
              <a:rPr lang="en-US" sz="2400" dirty="0">
                <a:solidFill>
                  <a:srgbClr val="002060"/>
                </a:solidFill>
                <a:latin typeface="Bookman Old Style" panose="02050604050505020204" pitchFamily="18" charset="0"/>
              </a:rPr>
              <a:t>Solicit questions, feedback, and input from our members.</a:t>
            </a:r>
          </a:p>
          <a:p>
            <a:pPr marL="457200" indent="-457200" algn="l">
              <a:buClr>
                <a:srgbClr val="002060"/>
              </a:buClr>
              <a:buFont typeface="+mj-lt"/>
              <a:buAutoNum type="arabicPeriod"/>
            </a:pPr>
            <a:r>
              <a:rPr lang="en-US" sz="2400" dirty="0">
                <a:solidFill>
                  <a:srgbClr val="002060"/>
                </a:solidFill>
                <a:latin typeface="Bookman Old Style" panose="02050604050505020204" pitchFamily="18" charset="0"/>
              </a:rPr>
              <a:t>Based on #1, present a final set of recommendations to distribute to Club Membership for their review and approval. </a:t>
            </a:r>
          </a:p>
          <a:p>
            <a:pPr marL="457200" indent="-457200" algn="l">
              <a:buClr>
                <a:srgbClr val="002060"/>
              </a:buClr>
              <a:buFont typeface="+mj-lt"/>
              <a:buAutoNum type="arabicPeriod"/>
            </a:pPr>
            <a:r>
              <a:rPr lang="en-US" sz="2400" dirty="0">
                <a:solidFill>
                  <a:srgbClr val="002060"/>
                </a:solidFill>
                <a:latin typeface="Bookman Old Style" panose="02050604050505020204" pitchFamily="18" charset="0"/>
              </a:rPr>
              <a:t>Implement the changes that result. </a:t>
            </a:r>
          </a:p>
          <a:p>
            <a:pPr algn="l"/>
            <a:endParaRPr lang="en-US" sz="2800" dirty="0">
              <a:latin typeface="Bookman Old Style" panose="02050604050505020204" pitchFamily="18" charset="0"/>
            </a:endParaRPr>
          </a:p>
          <a:p>
            <a:pPr algn="l"/>
            <a:r>
              <a:rPr lang="en-US" sz="2800" dirty="0">
                <a:latin typeface="Bookman Old Style" panose="02050604050505020204" pitchFamily="18" charset="0"/>
              </a:rPr>
              <a:t>                </a:t>
            </a:r>
            <a:r>
              <a:rPr lang="en-US" sz="3200" i="1" dirty="0">
                <a:solidFill>
                  <a:srgbClr val="0000FF"/>
                </a:solidFill>
                <a:latin typeface="Abadi" panose="020B0604020202020204" pitchFamily="34" charset="0"/>
              </a:rPr>
              <a:t>Initial Questions &amp; Thoughts???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7F04E8F-5FBA-472C-B3B4-4F69B03D0A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1220" y="4929186"/>
            <a:ext cx="2057400" cy="161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410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ABD07A4-1DB2-4ACC-A268-E9BA6D182F1A}"/>
              </a:ext>
            </a:extLst>
          </p:cNvPr>
          <p:cNvSpPr txBox="1"/>
          <p:nvPr/>
        </p:nvSpPr>
        <p:spPr>
          <a:xfrm>
            <a:off x="1403671" y="870012"/>
            <a:ext cx="8717871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Blue Ribbon Committee Overview</a:t>
            </a:r>
          </a:p>
          <a:p>
            <a:endParaRPr lang="en-US" sz="4000" dirty="0"/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  <a:latin typeface="Bookman Old Style" panose="02050604050505020204" pitchFamily="18" charset="0"/>
              </a:rPr>
              <a:t>Who?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  <a:latin typeface="Bookman Old Style" panose="02050604050505020204" pitchFamily="18" charset="0"/>
              </a:rPr>
              <a:t>Why?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  <a:latin typeface="Bookman Old Style" panose="02050604050505020204" pitchFamily="18" charset="0"/>
              </a:rPr>
              <a:t>Process?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  <a:latin typeface="Bookman Old Style" panose="02050604050505020204" pitchFamily="18" charset="0"/>
              </a:rPr>
              <a:t>Recommendations &amp; Next Steps!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8F61E15-1E3A-45B7-8ECF-1527E07333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6953" y="4800266"/>
            <a:ext cx="2057400" cy="161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622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8CA33-3249-440F-884C-2E259C6E26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21847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Blue Ribbon Committee Members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D12086-E485-479B-827A-9F6F2D62A3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66009" y="2368042"/>
            <a:ext cx="8115559" cy="3722040"/>
          </a:xfrm>
        </p:spPr>
        <p:txBody>
          <a:bodyPr>
            <a:normAutofit/>
          </a:bodyPr>
          <a:lstStyle/>
          <a:p>
            <a:pPr algn="l"/>
            <a:r>
              <a:rPr lang="en-US" sz="2600" dirty="0">
                <a:solidFill>
                  <a:srgbClr val="002060"/>
                </a:solidFill>
                <a:latin typeface="Bookman Old Style" panose="02050604050505020204" pitchFamily="18" charset="0"/>
              </a:rPr>
              <a:t>Ben Wheeler, Chair			Travis </a:t>
            </a:r>
            <a:r>
              <a:rPr lang="en-US" sz="2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Kumph</a:t>
            </a:r>
            <a:endParaRPr lang="en-US" sz="26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l"/>
            <a:r>
              <a:rPr lang="en-US" sz="2600" dirty="0">
                <a:solidFill>
                  <a:srgbClr val="002060"/>
                </a:solidFill>
                <a:latin typeface="Bookman Old Style" panose="02050604050505020204" pitchFamily="18" charset="0"/>
              </a:rPr>
              <a:t>Andy Lawn					    Jon Frederick</a:t>
            </a:r>
          </a:p>
          <a:p>
            <a:pPr algn="l"/>
            <a:r>
              <a:rPr lang="en-US" sz="2600" dirty="0">
                <a:solidFill>
                  <a:srgbClr val="002060"/>
                </a:solidFill>
                <a:latin typeface="Bookman Old Style" panose="02050604050505020204" pitchFamily="18" charset="0"/>
              </a:rPr>
              <a:t>Bill Driscoll					Jed Brummer</a:t>
            </a:r>
          </a:p>
          <a:p>
            <a:pPr algn="l"/>
            <a:r>
              <a:rPr lang="en-US" sz="2600" dirty="0">
                <a:solidFill>
                  <a:srgbClr val="002060"/>
                </a:solidFill>
                <a:latin typeface="Bookman Old Style" panose="02050604050505020204" pitchFamily="18" charset="0"/>
              </a:rPr>
              <a:t>Bob Schaumann				</a:t>
            </a:r>
            <a:r>
              <a:rPr lang="en-US" sz="2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Kathleene</a:t>
            </a:r>
            <a:r>
              <a:rPr lang="en-US" sz="2600" dirty="0">
                <a:solidFill>
                  <a:srgbClr val="002060"/>
                </a:solidFill>
                <a:latin typeface="Bookman Old Style" panose="02050604050505020204" pitchFamily="18" charset="0"/>
              </a:rPr>
              <a:t> Card</a:t>
            </a:r>
          </a:p>
          <a:p>
            <a:pPr algn="l"/>
            <a:r>
              <a:rPr lang="en-US" sz="2600" dirty="0">
                <a:solidFill>
                  <a:srgbClr val="002060"/>
                </a:solidFill>
                <a:latin typeface="Bookman Old Style" panose="02050604050505020204" pitchFamily="18" charset="0"/>
              </a:rPr>
              <a:t>Bruce Edwards				Sam LaFortune</a:t>
            </a:r>
          </a:p>
          <a:p>
            <a:pPr algn="l"/>
            <a:r>
              <a:rPr lang="en-US" sz="2600" dirty="0">
                <a:solidFill>
                  <a:srgbClr val="002060"/>
                </a:solidFill>
                <a:latin typeface="Bookman Old Style" panose="02050604050505020204" pitchFamily="18" charset="0"/>
              </a:rPr>
              <a:t>Clay Hollister 				    Sheila Bergeron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3EAAA5-190E-4E70-88A0-2DECF8E50F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6953" y="4800266"/>
            <a:ext cx="2057400" cy="161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903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527A5-83AA-4581-B411-B2A26F38A5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34911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973E82-40A5-481D-A839-6079CBDF27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20290" y="2547891"/>
            <a:ext cx="8347710" cy="2709909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  <a:latin typeface="Bookman Old Style" panose="02050604050505020204" pitchFamily="18" charset="0"/>
              </a:rPr>
              <a:t>Review current Club practices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  <a:latin typeface="Bookman Old Style" panose="02050604050505020204" pitchFamily="18" charset="0"/>
              </a:rPr>
              <a:t>Improve retention of existing membership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  <a:latin typeface="Bookman Old Style" panose="02050604050505020204" pitchFamily="18" charset="0"/>
              </a:rPr>
              <a:t>Enhance the ability to attract new members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  <a:latin typeface="Bookman Old Style" panose="02050604050505020204" pitchFamily="18" charset="0"/>
              </a:rPr>
              <a:t>Meet the needs of </a:t>
            </a:r>
            <a:r>
              <a:rPr lang="en-US" sz="2800" b="1" u="sng" dirty="0">
                <a:solidFill>
                  <a:srgbClr val="002060"/>
                </a:solidFill>
                <a:latin typeface="Bookman Old Style" panose="02050604050505020204" pitchFamily="18" charset="0"/>
              </a:rPr>
              <a:t>ALL</a:t>
            </a:r>
            <a:r>
              <a:rPr lang="en-US" sz="2800" dirty="0">
                <a:solidFill>
                  <a:srgbClr val="002060"/>
                </a:solidFill>
                <a:latin typeface="Bookman Old Style" panose="02050604050505020204" pitchFamily="18" charset="0"/>
              </a:rPr>
              <a:t> Club members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285D5B-B9BB-421A-B4D9-C8408A2AB0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6953" y="4800266"/>
            <a:ext cx="2057400" cy="161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896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527A5-83AA-4581-B411-B2A26F38A5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62988"/>
            <a:ext cx="9144000" cy="1018572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973E82-40A5-481D-A839-6079CBDF27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7380" y="1736203"/>
            <a:ext cx="9738360" cy="4442656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  <a:latin typeface="Bookman Old Style" panose="02050604050505020204" pitchFamily="18" charset="0"/>
              </a:rPr>
              <a:t>Met as a full Committee multiple times starting January 9th.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  <a:latin typeface="Bookman Old Style" panose="02050604050505020204" pitchFamily="18" charset="0"/>
              </a:rPr>
              <a:t>Established four separate sub-committees to review and make recommendations on key issues.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  <a:latin typeface="Bookman Old Style" panose="02050604050505020204" pitchFamily="18" charset="0"/>
              </a:rPr>
              <a:t>Crafted </a:t>
            </a:r>
            <a:r>
              <a:rPr lang="en-US" b="1" u="sng" dirty="0">
                <a:solidFill>
                  <a:srgbClr val="002060"/>
                </a:solidFill>
                <a:latin typeface="Bookman Old Style" panose="02050604050505020204" pitchFamily="18" charset="0"/>
              </a:rPr>
              <a:t>recommendations </a:t>
            </a:r>
            <a:r>
              <a:rPr lang="en-US" dirty="0">
                <a:solidFill>
                  <a:srgbClr val="002060"/>
                </a:solidFill>
                <a:latin typeface="Bookman Old Style" panose="02050604050505020204" pitchFamily="18" charset="0"/>
              </a:rPr>
              <a:t>and presented these to the Club Board of Directors.</a:t>
            </a:r>
            <a:endParaRPr lang="en-US" b="1" u="sng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  <a:latin typeface="Bookman Old Style" panose="02050604050505020204" pitchFamily="18" charset="0"/>
              </a:rPr>
              <a:t>Present </a:t>
            </a:r>
            <a:r>
              <a:rPr lang="en-US" b="1" u="sng" dirty="0">
                <a:solidFill>
                  <a:srgbClr val="002060"/>
                </a:solidFill>
                <a:latin typeface="Bookman Old Style" panose="02050604050505020204" pitchFamily="18" charset="0"/>
              </a:rPr>
              <a:t>recommendations</a:t>
            </a:r>
            <a:r>
              <a:rPr lang="en-US" dirty="0">
                <a:solidFill>
                  <a:srgbClr val="002060"/>
                </a:solidFill>
                <a:latin typeface="Bookman Old Style" panose="02050604050505020204" pitchFamily="18" charset="0"/>
              </a:rPr>
              <a:t> to the entire Rotary Club. 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  <a:latin typeface="Bookman Old Style" panose="02050604050505020204" pitchFamily="18" charset="0"/>
              </a:rPr>
              <a:t>Solicit questions/feedback/input from Club Membership.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  <a:latin typeface="Bookman Old Style" panose="02050604050505020204" pitchFamily="18" charset="0"/>
              </a:rPr>
              <a:t>Make final </a:t>
            </a:r>
            <a:r>
              <a:rPr lang="en-US" b="1" u="sng" dirty="0">
                <a:solidFill>
                  <a:srgbClr val="002060"/>
                </a:solidFill>
                <a:latin typeface="Bookman Old Style" panose="02050604050505020204" pitchFamily="18" charset="0"/>
              </a:rPr>
              <a:t>recommendations</a:t>
            </a:r>
            <a:r>
              <a:rPr lang="en-US" dirty="0">
                <a:solidFill>
                  <a:srgbClr val="002060"/>
                </a:solidFill>
                <a:latin typeface="Bookman Old Style" panose="02050604050505020204" pitchFamily="18" charset="0"/>
              </a:rPr>
              <a:t> to the Club Membership for voting and implementation purposes.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F93CD4-19AB-4149-BFD9-684479E0E0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6953" y="4800266"/>
            <a:ext cx="2057400" cy="161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693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527A5-83AA-4581-B411-B2A26F38A5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72358"/>
            <a:ext cx="9144000" cy="1127464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RECOMMENDATIONS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973E82-40A5-481D-A839-6079CBDF27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01157"/>
            <a:ext cx="10294620" cy="2503503"/>
          </a:xfrm>
        </p:spPr>
        <p:txBody>
          <a:bodyPr>
            <a:normAutofit/>
          </a:bodyPr>
          <a:lstStyle/>
          <a:p>
            <a:pPr marL="457200" indent="-457200" algn="l">
              <a:buClr>
                <a:srgbClr val="002060"/>
              </a:buClr>
              <a:buFont typeface="+mj-lt"/>
              <a:buAutoNum type="arabicPeriod"/>
            </a:pPr>
            <a:r>
              <a:rPr lang="en-US" sz="2400" dirty="0">
                <a:solidFill>
                  <a:srgbClr val="002060"/>
                </a:solidFill>
                <a:latin typeface="Bookman Old Style" panose="02050604050505020204" pitchFamily="18" charset="0"/>
              </a:rPr>
              <a:t>Simplify/Streamline Club’s Committee Structure.</a:t>
            </a:r>
          </a:p>
          <a:p>
            <a:pPr marL="457200" indent="-457200" algn="l">
              <a:buClr>
                <a:srgbClr val="002060"/>
              </a:buClr>
              <a:buFont typeface="+mj-lt"/>
              <a:buAutoNum type="arabicPeriod"/>
            </a:pPr>
            <a:r>
              <a:rPr lang="en-US" sz="2400" dirty="0">
                <a:solidFill>
                  <a:srgbClr val="002060"/>
                </a:solidFill>
                <a:latin typeface="Bookman Old Style" panose="02050604050505020204" pitchFamily="18" charset="0"/>
              </a:rPr>
              <a:t>Review our meeting schedule and membership expectations. </a:t>
            </a:r>
          </a:p>
          <a:p>
            <a:pPr marL="457200" indent="-457200" algn="l">
              <a:buClr>
                <a:srgbClr val="002060"/>
              </a:buClr>
              <a:buFont typeface="+mj-lt"/>
              <a:buAutoNum type="arabicPeriod"/>
            </a:pPr>
            <a:r>
              <a:rPr lang="en-US" sz="2400" dirty="0">
                <a:solidFill>
                  <a:srgbClr val="002060"/>
                </a:solidFill>
                <a:latin typeface="Bookman Old Style" panose="02050604050505020204" pitchFamily="18" charset="0"/>
              </a:rPr>
              <a:t>Focus significant attention on the Membership Area.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AE892B-012F-42CC-A238-48C711A655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6953" y="4800266"/>
            <a:ext cx="2057400" cy="161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814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BBC52-E8AD-4175-8932-63C72CBCE4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56999"/>
            <a:ext cx="9144000" cy="1144479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REVISE COMMITTEE STRUCTURE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72CC50-4BBA-46B2-B6B4-44217D72ED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60295"/>
            <a:ext cx="10248900" cy="4145196"/>
          </a:xfrm>
        </p:spPr>
        <p:txBody>
          <a:bodyPr>
            <a:noAutofit/>
          </a:bodyPr>
          <a:lstStyle/>
          <a:p>
            <a:pPr marL="514350" indent="-514350" algn="l">
              <a:buClr>
                <a:srgbClr val="002060"/>
              </a:buClr>
              <a:buFont typeface="+mj-lt"/>
              <a:buAutoNum type="arabicPeriod"/>
            </a:pPr>
            <a:r>
              <a:rPr lang="en-US" sz="2400" dirty="0">
                <a:solidFill>
                  <a:srgbClr val="002060"/>
                </a:solidFill>
                <a:latin typeface="Bookman Old Style" panose="02050604050505020204" pitchFamily="18" charset="0"/>
              </a:rPr>
              <a:t>Reduce the administrative burden on the Club President.</a:t>
            </a:r>
          </a:p>
          <a:p>
            <a:pPr marL="514350" indent="-514350" algn="l">
              <a:buClr>
                <a:srgbClr val="002060"/>
              </a:buClr>
              <a:buFont typeface="+mj-lt"/>
              <a:buAutoNum type="arabicPeriod"/>
            </a:pPr>
            <a:r>
              <a:rPr lang="en-US" sz="2400" dirty="0">
                <a:solidFill>
                  <a:srgbClr val="002060"/>
                </a:solidFill>
                <a:latin typeface="Bookman Old Style" panose="02050604050505020204" pitchFamily="18" charset="0"/>
              </a:rPr>
              <a:t>Create an Executive Team to delegate duties; improve communication and support the Club President.</a:t>
            </a:r>
          </a:p>
          <a:p>
            <a:pPr marL="514350" indent="-514350" algn="l">
              <a:buClr>
                <a:srgbClr val="002060"/>
              </a:buClr>
              <a:buFont typeface="+mj-lt"/>
              <a:buAutoNum type="arabicPeriod"/>
            </a:pPr>
            <a:r>
              <a:rPr lang="en-US" sz="2400" dirty="0">
                <a:solidFill>
                  <a:srgbClr val="002060"/>
                </a:solidFill>
                <a:latin typeface="Bookman Old Style" panose="02050604050505020204" pitchFamily="18" charset="0"/>
              </a:rPr>
              <a:t>Engage Membership Base more deeply through committee involvement and accountability.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DAE4D3-5199-4089-A81A-61A8731BCC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6953" y="4800266"/>
            <a:ext cx="2057400" cy="161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051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hlinkClick r:id="" action="ppaction://ole?verb=0"/>
            <a:extLst>
              <a:ext uri="{FF2B5EF4-FFF2-40B4-BE49-F238E27FC236}">
                <a16:creationId xmlns:a16="http://schemas.microsoft.com/office/drawing/2014/main" id="{32B410A1-5CE0-4165-895B-39EF0C6B21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9695082"/>
              </p:ext>
            </p:extLst>
          </p:nvPr>
        </p:nvGraphicFramePr>
        <p:xfrm>
          <a:off x="98425" y="98425"/>
          <a:ext cx="12019457" cy="675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Presentation" r:id="rId3" imgW="6094572" imgH="3427437" progId="PowerPoint.Show.12">
                  <p:embed/>
                </p:oleObj>
              </mc:Choice>
              <mc:Fallback>
                <p:oleObj name="Presentation" r:id="rId3" imgW="6094572" imgH="3427437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8425" y="98425"/>
                        <a:ext cx="12019457" cy="6759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01358C50-F9E1-4525-8750-0E11D5CF34A8}"/>
              </a:ext>
            </a:extLst>
          </p:cNvPr>
          <p:cNvSpPr/>
          <p:nvPr/>
        </p:nvSpPr>
        <p:spPr>
          <a:xfrm rot="19273448">
            <a:off x="-407958" y="1894811"/>
            <a:ext cx="625684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Proposed Committee Structure</a:t>
            </a:r>
            <a:endParaRPr lang="en-US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743D0F0-FD4D-46C4-B143-FD6830EB5C2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6953" y="4800266"/>
            <a:ext cx="2057400" cy="161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284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2B5962-722A-4CB8-AB46-0A7B5EB070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0858" y="5040898"/>
            <a:ext cx="2057400" cy="16129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97CCB3D-D170-4D92-9E0D-83FE78E19D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56949"/>
            <a:ext cx="9144000" cy="794661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alibri Light" panose="020F0302020204030204" pitchFamily="34" charset="0"/>
              </a:rPr>
              <a:t>MEETING FREQUENCY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A4651C-53A3-4C22-AA74-8FC2584797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14500"/>
            <a:ext cx="10123170" cy="4783954"/>
          </a:xfrm>
        </p:spPr>
        <p:txBody>
          <a:bodyPr>
            <a:noAutofit/>
          </a:bodyPr>
          <a:lstStyle/>
          <a:p>
            <a:pPr algn="l"/>
            <a:r>
              <a:rPr lang="en-US" sz="2400" dirty="0">
                <a:solidFill>
                  <a:srgbClr val="002060"/>
                </a:solidFill>
                <a:latin typeface="Bookman Old Style" panose="02050604050505020204" pitchFamily="18" charset="0"/>
              </a:rPr>
              <a:t>BRC reviewed existing meeting structure and conducted a straw vote relative to maintain status quo, adding additional meetings (less holidays), or reducing scheduled meetings. </a:t>
            </a:r>
          </a:p>
          <a:p>
            <a:pPr marL="800100" lvl="1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latin typeface="Bookman Old Style" panose="02050604050505020204" pitchFamily="18" charset="0"/>
              </a:rPr>
              <a:t>Recommendation: remain status quo at this point in time. </a:t>
            </a:r>
          </a:p>
          <a:p>
            <a:pPr marL="800100" lvl="1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latin typeface="Bookman Old Style" panose="02050604050505020204" pitchFamily="18" charset="0"/>
              </a:rPr>
              <a:t>Maintain new evening meeting schedule on a monthly basis. </a:t>
            </a:r>
          </a:p>
          <a:p>
            <a:pPr algn="l"/>
            <a:endParaRPr lang="en-US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l"/>
            <a:r>
              <a:rPr lang="en-US" sz="2400" dirty="0">
                <a:solidFill>
                  <a:srgbClr val="002060"/>
                </a:solidFill>
                <a:latin typeface="Bookman Old Style" panose="02050604050505020204" pitchFamily="18" charset="0"/>
              </a:rPr>
              <a:t>Membership Committee working to move focus/emphasis more so towards community service events, etc.  </a:t>
            </a:r>
          </a:p>
        </p:txBody>
      </p:sp>
    </p:spTree>
    <p:extLst>
      <p:ext uri="{BB962C8B-B14F-4D97-AF65-F5344CB8AC3E}">
        <p14:creationId xmlns:p14="http://schemas.microsoft.com/office/powerpoint/2010/main" val="63591213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72</TotalTime>
  <Words>348</Words>
  <Application>Microsoft Office PowerPoint</Application>
  <PresentationFormat>Widescreen</PresentationFormat>
  <Paragraphs>59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Abadi</vt:lpstr>
      <vt:lpstr>Arial</vt:lpstr>
      <vt:lpstr>Bookman Old Style</vt:lpstr>
      <vt:lpstr>Century Gothic</vt:lpstr>
      <vt:lpstr>Wingdings</vt:lpstr>
      <vt:lpstr>Wingdings 3</vt:lpstr>
      <vt:lpstr>Wisp</vt:lpstr>
      <vt:lpstr>Presentation</vt:lpstr>
      <vt:lpstr>Rotary Club of Jaffrey-Rindge  Blue Ribbon Committee  Thursday, March 14, 2019</vt:lpstr>
      <vt:lpstr>PowerPoint Presentation</vt:lpstr>
      <vt:lpstr>Blue Ribbon Committee Members</vt:lpstr>
      <vt:lpstr>WHY?</vt:lpstr>
      <vt:lpstr>PROCESS</vt:lpstr>
      <vt:lpstr>KEY RECOMMENDATIONS</vt:lpstr>
      <vt:lpstr>REVISE COMMITTEE STRUCTURE</vt:lpstr>
      <vt:lpstr>PowerPoint Presentation</vt:lpstr>
      <vt:lpstr>MEETING FREQUENCY</vt:lpstr>
      <vt:lpstr>MEMBERSHIP COMMITTEE</vt:lpstr>
      <vt:lpstr>                    NEXT STEPS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Rotary Club of Jaffrey-Rindge  Blue Ribbon Committee  Thursday, March 14, 2019</dc:title>
  <dc:creator>Wheeler, Ben</dc:creator>
  <cp:lastModifiedBy>Robert Schaumann</cp:lastModifiedBy>
  <cp:revision>15</cp:revision>
  <dcterms:created xsi:type="dcterms:W3CDTF">2019-03-13T19:37:46Z</dcterms:created>
  <dcterms:modified xsi:type="dcterms:W3CDTF">2019-03-31T15:25:07Z</dcterms:modified>
</cp:coreProperties>
</file>