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6"/>
  </p:notesMasterIdLst>
  <p:sldIdLst>
    <p:sldId id="266" r:id="rId2"/>
    <p:sldId id="282" r:id="rId3"/>
    <p:sldId id="284" r:id="rId4"/>
    <p:sldId id="286" r:id="rId5"/>
    <p:sldId id="379" r:id="rId6"/>
    <p:sldId id="292" r:id="rId7"/>
    <p:sldId id="296" r:id="rId8"/>
    <p:sldId id="300" r:id="rId9"/>
    <p:sldId id="306" r:id="rId10"/>
    <p:sldId id="308" r:id="rId11"/>
    <p:sldId id="391" r:id="rId12"/>
    <p:sldId id="319" r:id="rId13"/>
    <p:sldId id="374" r:id="rId14"/>
    <p:sldId id="39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147" autoAdjust="0"/>
  </p:normalViewPr>
  <p:slideViewPr>
    <p:cSldViewPr>
      <p:cViewPr varScale="1">
        <p:scale>
          <a:sx n="51" d="100"/>
          <a:sy n="51" d="100"/>
        </p:scale>
        <p:origin x="170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5656E8-1B47-4CB0-A394-F185F099ADB2}" type="doc">
      <dgm:prSet loTypeId="urn:microsoft.com/office/officeart/2005/8/layout/rings+Icon" loCatId="officeonline" qsTypeId="urn:microsoft.com/office/officeart/2005/8/quickstyle/simple1" qsCatId="simple" csTypeId="urn:microsoft.com/office/officeart/2005/8/colors/accent1_2" csCatId="accent1" phldr="1"/>
      <dgm:spPr/>
    </dgm:pt>
    <dgm:pt modelId="{207486E7-C9B4-41CA-8279-4D925C99C7B7}">
      <dgm:prSet phldrT="[Text]"/>
      <dgm:spPr/>
      <dgm:t>
        <a:bodyPr/>
        <a:lstStyle/>
        <a:p>
          <a:r>
            <a:rPr lang="en-US" dirty="0">
              <a:solidFill>
                <a:srgbClr val="00B0F0"/>
              </a:solidFill>
            </a:rPr>
            <a:t>Covenant Management</a:t>
          </a:r>
        </a:p>
      </dgm:t>
    </dgm:pt>
    <dgm:pt modelId="{2FA29296-B854-4806-B9BD-BEA9AAC4D80F}" type="parTrans" cxnId="{947FA7F7-6287-4BA3-BD2E-E49D38580CD1}">
      <dgm:prSet/>
      <dgm:spPr/>
      <dgm:t>
        <a:bodyPr/>
        <a:lstStyle/>
        <a:p>
          <a:endParaRPr lang="en-US"/>
        </a:p>
      </dgm:t>
    </dgm:pt>
    <dgm:pt modelId="{26D67155-8CC9-4187-91CB-01E0EE74EAA3}" type="sibTrans" cxnId="{947FA7F7-6287-4BA3-BD2E-E49D38580CD1}">
      <dgm:prSet/>
      <dgm:spPr/>
      <dgm:t>
        <a:bodyPr/>
        <a:lstStyle/>
        <a:p>
          <a:endParaRPr lang="en-US"/>
        </a:p>
      </dgm:t>
    </dgm:pt>
    <dgm:pt modelId="{84C51C7F-F6E7-49A6-A390-C8EF35E03980}">
      <dgm:prSet phldrT="[Text]"/>
      <dgm:spPr/>
      <dgm:t>
        <a:bodyPr/>
        <a:lstStyle/>
        <a:p>
          <a:r>
            <a:rPr lang="en-US" dirty="0">
              <a:solidFill>
                <a:srgbClr val="FF0000"/>
              </a:solidFill>
            </a:rPr>
            <a:t>Conduct Management</a:t>
          </a:r>
        </a:p>
      </dgm:t>
    </dgm:pt>
    <dgm:pt modelId="{4ACCF227-8526-43BE-B32E-27F3A2F36A5C}" type="parTrans" cxnId="{4BBACC4F-D7EB-40DA-A099-4F6AEC3F21AD}">
      <dgm:prSet/>
      <dgm:spPr/>
      <dgm:t>
        <a:bodyPr/>
        <a:lstStyle/>
        <a:p>
          <a:endParaRPr lang="en-US"/>
        </a:p>
      </dgm:t>
    </dgm:pt>
    <dgm:pt modelId="{8AB98B6E-3EE2-4D5F-96B1-C5B46E4159F7}" type="sibTrans" cxnId="{4BBACC4F-D7EB-40DA-A099-4F6AEC3F21AD}">
      <dgm:prSet/>
      <dgm:spPr/>
      <dgm:t>
        <a:bodyPr/>
        <a:lstStyle/>
        <a:p>
          <a:endParaRPr lang="en-US"/>
        </a:p>
      </dgm:t>
    </dgm:pt>
    <dgm:pt modelId="{96383E6F-91B0-4E57-9963-A84C74B97E35}">
      <dgm:prSet phldrT="[Text]"/>
      <dgm:spPr/>
      <dgm:t>
        <a:bodyPr/>
        <a:lstStyle/>
        <a:p>
          <a:r>
            <a:rPr lang="en-US" dirty="0">
              <a:solidFill>
                <a:srgbClr val="FFFF00"/>
              </a:solidFill>
            </a:rPr>
            <a:t>Content Management</a:t>
          </a:r>
        </a:p>
      </dgm:t>
    </dgm:pt>
    <dgm:pt modelId="{B6B6CA64-4858-41DD-B19F-E6999AE9F50B}" type="parTrans" cxnId="{96736E7C-FEB1-4891-8A17-B885EACB4A8C}">
      <dgm:prSet/>
      <dgm:spPr/>
      <dgm:t>
        <a:bodyPr/>
        <a:lstStyle/>
        <a:p>
          <a:endParaRPr lang="en-US"/>
        </a:p>
      </dgm:t>
    </dgm:pt>
    <dgm:pt modelId="{3655920E-79CE-49FD-A946-5EDE69B940E4}" type="sibTrans" cxnId="{96736E7C-FEB1-4891-8A17-B885EACB4A8C}">
      <dgm:prSet/>
      <dgm:spPr/>
      <dgm:t>
        <a:bodyPr/>
        <a:lstStyle/>
        <a:p>
          <a:endParaRPr lang="en-US"/>
        </a:p>
      </dgm:t>
    </dgm:pt>
    <dgm:pt modelId="{8ACDC1DB-982C-4E98-BF7A-9D24D3E4363B}" type="pres">
      <dgm:prSet presAssocID="{375656E8-1B47-4CB0-A394-F185F099ADB2}" presName="Name0" presStyleCnt="0">
        <dgm:presLayoutVars>
          <dgm:chMax val="7"/>
          <dgm:dir/>
          <dgm:resizeHandles val="exact"/>
        </dgm:presLayoutVars>
      </dgm:prSet>
      <dgm:spPr/>
    </dgm:pt>
    <dgm:pt modelId="{F35B5CFB-DB77-4AAD-AC53-A021AB61B332}" type="pres">
      <dgm:prSet presAssocID="{375656E8-1B47-4CB0-A394-F185F099ADB2}" presName="ellipse1" presStyleLbl="vennNode1" presStyleIdx="0" presStyleCnt="3">
        <dgm:presLayoutVars>
          <dgm:bulletEnabled val="1"/>
        </dgm:presLayoutVars>
      </dgm:prSet>
      <dgm:spPr/>
    </dgm:pt>
    <dgm:pt modelId="{87FBF052-89E8-4EE8-B56D-9EC3ED18DBBD}" type="pres">
      <dgm:prSet presAssocID="{375656E8-1B47-4CB0-A394-F185F099ADB2}" presName="ellipse2" presStyleLbl="vennNode1" presStyleIdx="1" presStyleCnt="3">
        <dgm:presLayoutVars>
          <dgm:bulletEnabled val="1"/>
        </dgm:presLayoutVars>
      </dgm:prSet>
      <dgm:spPr/>
    </dgm:pt>
    <dgm:pt modelId="{0FF30F0C-C37D-46B7-A289-3384254EA7DD}" type="pres">
      <dgm:prSet presAssocID="{375656E8-1B47-4CB0-A394-F185F099ADB2}" presName="ellipse3" presStyleLbl="vennNode1" presStyleIdx="2" presStyleCnt="3">
        <dgm:presLayoutVars>
          <dgm:bulletEnabled val="1"/>
        </dgm:presLayoutVars>
      </dgm:prSet>
      <dgm:spPr/>
    </dgm:pt>
  </dgm:ptLst>
  <dgm:cxnLst>
    <dgm:cxn modelId="{66948626-A22D-4EA8-ACE5-D59613C92046}" type="presOf" srcId="{84C51C7F-F6E7-49A6-A390-C8EF35E03980}" destId="{87FBF052-89E8-4EE8-B56D-9EC3ED18DBBD}" srcOrd="0" destOrd="0" presId="urn:microsoft.com/office/officeart/2005/8/layout/rings+Icon"/>
    <dgm:cxn modelId="{9C937929-53DE-4AF4-B83C-66DFF02D37A6}" type="presOf" srcId="{375656E8-1B47-4CB0-A394-F185F099ADB2}" destId="{8ACDC1DB-982C-4E98-BF7A-9D24D3E4363B}" srcOrd="0" destOrd="0" presId="urn:microsoft.com/office/officeart/2005/8/layout/rings+Icon"/>
    <dgm:cxn modelId="{4BBACC4F-D7EB-40DA-A099-4F6AEC3F21AD}" srcId="{375656E8-1B47-4CB0-A394-F185F099ADB2}" destId="{84C51C7F-F6E7-49A6-A390-C8EF35E03980}" srcOrd="1" destOrd="0" parTransId="{4ACCF227-8526-43BE-B32E-27F3A2F36A5C}" sibTransId="{8AB98B6E-3EE2-4D5F-96B1-C5B46E4159F7}"/>
    <dgm:cxn modelId="{96736E7C-FEB1-4891-8A17-B885EACB4A8C}" srcId="{375656E8-1B47-4CB0-A394-F185F099ADB2}" destId="{96383E6F-91B0-4E57-9963-A84C74B97E35}" srcOrd="2" destOrd="0" parTransId="{B6B6CA64-4858-41DD-B19F-E6999AE9F50B}" sibTransId="{3655920E-79CE-49FD-A946-5EDE69B940E4}"/>
    <dgm:cxn modelId="{8FEB308F-4F1C-48FA-A480-CD0CCB9E4A4E}" type="presOf" srcId="{96383E6F-91B0-4E57-9963-A84C74B97E35}" destId="{0FF30F0C-C37D-46B7-A289-3384254EA7DD}" srcOrd="0" destOrd="0" presId="urn:microsoft.com/office/officeart/2005/8/layout/rings+Icon"/>
    <dgm:cxn modelId="{C31838C0-6637-4461-973D-21388F5220FF}" type="presOf" srcId="{207486E7-C9B4-41CA-8279-4D925C99C7B7}" destId="{F35B5CFB-DB77-4AAD-AC53-A021AB61B332}" srcOrd="0" destOrd="0" presId="urn:microsoft.com/office/officeart/2005/8/layout/rings+Icon"/>
    <dgm:cxn modelId="{947FA7F7-6287-4BA3-BD2E-E49D38580CD1}" srcId="{375656E8-1B47-4CB0-A394-F185F099ADB2}" destId="{207486E7-C9B4-41CA-8279-4D925C99C7B7}" srcOrd="0" destOrd="0" parTransId="{2FA29296-B854-4806-B9BD-BEA9AAC4D80F}" sibTransId="{26D67155-8CC9-4187-91CB-01E0EE74EAA3}"/>
    <dgm:cxn modelId="{5D7277A2-C82B-4169-BE63-5B45BBDCD0A7}" type="presParOf" srcId="{8ACDC1DB-982C-4E98-BF7A-9D24D3E4363B}" destId="{F35B5CFB-DB77-4AAD-AC53-A021AB61B332}" srcOrd="0" destOrd="0" presId="urn:microsoft.com/office/officeart/2005/8/layout/rings+Icon"/>
    <dgm:cxn modelId="{499D8E7B-3F96-4C2E-A41E-A625CD04B6EB}" type="presParOf" srcId="{8ACDC1DB-982C-4E98-BF7A-9D24D3E4363B}" destId="{87FBF052-89E8-4EE8-B56D-9EC3ED18DBBD}" srcOrd="1" destOrd="0" presId="urn:microsoft.com/office/officeart/2005/8/layout/rings+Icon"/>
    <dgm:cxn modelId="{6D32E8B8-A5E1-4286-B506-9903C0528C8B}" type="presParOf" srcId="{8ACDC1DB-982C-4E98-BF7A-9D24D3E4363B}" destId="{0FF30F0C-C37D-46B7-A289-3384254EA7DD}" srcOrd="2" destOrd="0" presId="urn:microsoft.com/office/officeart/2005/8/layout/rings+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5B5CFB-DB77-4AAD-AC53-A021AB61B332}">
      <dsp:nvSpPr>
        <dsp:cNvPr id="0" name=""/>
        <dsp:cNvSpPr/>
      </dsp:nvSpPr>
      <dsp:spPr>
        <a:xfrm>
          <a:off x="744466" y="0"/>
          <a:ext cx="2834208" cy="2834167"/>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rgbClr val="00B0F0"/>
              </a:solidFill>
            </a:rPr>
            <a:t>Covenant Management</a:t>
          </a:r>
        </a:p>
      </dsp:txBody>
      <dsp:txXfrm>
        <a:off x="1159526" y="415054"/>
        <a:ext cx="2004088" cy="2004059"/>
      </dsp:txXfrm>
    </dsp:sp>
    <dsp:sp modelId="{87FBF052-89E8-4EE8-B56D-9EC3ED18DBBD}">
      <dsp:nvSpPr>
        <dsp:cNvPr id="0" name=""/>
        <dsp:cNvSpPr/>
      </dsp:nvSpPr>
      <dsp:spPr>
        <a:xfrm>
          <a:off x="2203258" y="1890232"/>
          <a:ext cx="2834208" cy="2834167"/>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rgbClr val="FF0000"/>
              </a:solidFill>
            </a:rPr>
            <a:t>Conduct Management</a:t>
          </a:r>
        </a:p>
      </dsp:txBody>
      <dsp:txXfrm>
        <a:off x="2618318" y="2305286"/>
        <a:ext cx="2004088" cy="2004059"/>
      </dsp:txXfrm>
    </dsp:sp>
    <dsp:sp modelId="{0FF30F0C-C37D-46B7-A289-3384254EA7DD}">
      <dsp:nvSpPr>
        <dsp:cNvPr id="0" name=""/>
        <dsp:cNvSpPr/>
      </dsp:nvSpPr>
      <dsp:spPr>
        <a:xfrm>
          <a:off x="3660325" y="0"/>
          <a:ext cx="2834208" cy="2834167"/>
        </a:xfrm>
        <a:prstGeom prst="ellipse">
          <a:avLst/>
        </a:prstGeom>
        <a:solidFill>
          <a:schemeClr val="accent1">
            <a:alpha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solidFill>
                <a:srgbClr val="FFFF00"/>
              </a:solidFill>
            </a:rPr>
            <a:t>Content Management</a:t>
          </a:r>
        </a:p>
      </dsp:txBody>
      <dsp:txXfrm>
        <a:off x="4075385" y="415054"/>
        <a:ext cx="2004088" cy="2004059"/>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9E5149-0AB3-4A84-A476-5B6FBBA71E1D}" type="datetimeFigureOut">
              <a:rPr lang="en-US" smtClean="0"/>
              <a:pPr/>
              <a:t>5/11/2019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37F10E-BB4B-4495-B69B-49E3DE56F9F4}" type="slidenum">
              <a:rPr lang="en-US" smtClean="0"/>
              <a:pPr/>
              <a:t>‹#›</a:t>
            </a:fld>
            <a:endParaRPr lang="en-US" dirty="0"/>
          </a:p>
        </p:txBody>
      </p:sp>
    </p:spTree>
    <p:extLst>
      <p:ext uri="{BB962C8B-B14F-4D97-AF65-F5344CB8AC3E}">
        <p14:creationId xmlns:p14="http://schemas.microsoft.com/office/powerpoint/2010/main" val="190671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37F10E-BB4B-4495-B69B-49E3DE56F9F4}" type="slidenum">
              <a:rPr lang="en-US" smtClean="0"/>
              <a:pPr/>
              <a:t>1</a:t>
            </a:fld>
            <a:endParaRPr lang="en-US" dirty="0"/>
          </a:p>
        </p:txBody>
      </p:sp>
    </p:spTree>
    <p:extLst>
      <p:ext uri="{BB962C8B-B14F-4D97-AF65-F5344CB8AC3E}">
        <p14:creationId xmlns:p14="http://schemas.microsoft.com/office/powerpoint/2010/main" val="1682654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study #2: Barr (1958) and Good &amp; Brophy</a:t>
            </a:r>
            <a:r>
              <a:rPr lang="en-US" baseline="0" dirty="0"/>
              <a:t> (1995)</a:t>
            </a:r>
          </a:p>
          <a:p>
            <a:endParaRPr lang="en-US" baseline="0" dirty="0"/>
          </a:p>
          <a:p>
            <a:r>
              <a:rPr lang="en-US" baseline="0" dirty="0"/>
              <a:t>Characteristics that make teachers likable include: consideration, flexibility, patience, friendly, helpful, empathetic, understanding, good listeners</a:t>
            </a:r>
          </a:p>
          <a:p>
            <a:endParaRPr lang="en-US" baseline="0" dirty="0"/>
          </a:p>
          <a:p>
            <a:r>
              <a:rPr lang="en-US" baseline="0" dirty="0"/>
              <a:t>Research study #3: Wubbels et al. (1999)</a:t>
            </a:r>
          </a:p>
          <a:p>
            <a:endParaRPr lang="en-US" baseline="0" dirty="0"/>
          </a:p>
          <a:p>
            <a:r>
              <a:rPr lang="en-US" baseline="0" dirty="0"/>
              <a:t>In terms of teacher-student dynamic, most students prefer teachers who exhibit med-high dominance and cooperation</a:t>
            </a:r>
            <a:endParaRPr lang="en-US" dirty="0"/>
          </a:p>
        </p:txBody>
      </p:sp>
      <p:sp>
        <p:nvSpPr>
          <p:cNvPr id="4" name="Slide Number Placeholder 3"/>
          <p:cNvSpPr>
            <a:spLocks noGrp="1"/>
          </p:cNvSpPr>
          <p:nvPr>
            <p:ph type="sldNum" sz="quarter" idx="10"/>
          </p:nvPr>
        </p:nvSpPr>
        <p:spPr/>
        <p:txBody>
          <a:bodyPr/>
          <a:lstStyle/>
          <a:p>
            <a:fld id="{9837F10E-BB4B-4495-B69B-49E3DE56F9F4}" type="slidenum">
              <a:rPr lang="en-US" smtClean="0"/>
              <a:pPr/>
              <a:t>10</a:t>
            </a:fld>
            <a:endParaRPr lang="en-US" dirty="0"/>
          </a:p>
        </p:txBody>
      </p:sp>
    </p:spTree>
    <p:extLst>
      <p:ext uri="{BB962C8B-B14F-4D97-AF65-F5344CB8AC3E}">
        <p14:creationId xmlns:p14="http://schemas.microsoft.com/office/powerpoint/2010/main" val="1814544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study #5: </a:t>
            </a:r>
            <a:r>
              <a:rPr lang="en-US" dirty="0" err="1"/>
              <a:t>Brophy</a:t>
            </a:r>
            <a:r>
              <a:rPr lang="en-US" dirty="0"/>
              <a:t> (1998)</a:t>
            </a:r>
          </a:p>
          <a:p>
            <a:endParaRPr lang="en-US" dirty="0"/>
          </a:p>
          <a:p>
            <a:r>
              <a:rPr lang="en-US" dirty="0"/>
              <a:t>Effective</a:t>
            </a:r>
            <a:r>
              <a:rPr lang="en-US" baseline="0" dirty="0"/>
              <a:t> teachers employ different behavioral strategies with different students.</a:t>
            </a:r>
            <a:endParaRPr lang="en-US" dirty="0"/>
          </a:p>
        </p:txBody>
      </p:sp>
      <p:sp>
        <p:nvSpPr>
          <p:cNvPr id="4" name="Slide Number Placeholder 3"/>
          <p:cNvSpPr>
            <a:spLocks noGrp="1"/>
          </p:cNvSpPr>
          <p:nvPr>
            <p:ph type="sldNum" sz="quarter" idx="10"/>
          </p:nvPr>
        </p:nvSpPr>
        <p:spPr/>
        <p:txBody>
          <a:bodyPr/>
          <a:lstStyle/>
          <a:p>
            <a:fld id="{9837F10E-BB4B-4495-B69B-49E3DE56F9F4}" type="slidenum">
              <a:rPr lang="en-US" smtClean="0"/>
              <a:pPr/>
              <a:t>11</a:t>
            </a:fld>
            <a:endParaRPr lang="en-US" dirty="0"/>
          </a:p>
        </p:txBody>
      </p:sp>
    </p:spTree>
    <p:extLst>
      <p:ext uri="{BB962C8B-B14F-4D97-AF65-F5344CB8AC3E}">
        <p14:creationId xmlns:p14="http://schemas.microsoft.com/office/powerpoint/2010/main" val="794167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Going back to covenanting</a:t>
            </a:r>
            <a:r>
              <a:rPr lang="en-US" baseline="0" dirty="0"/>
              <a:t> with students, teacher must take a personal interest in their lives.</a:t>
            </a:r>
          </a:p>
          <a:p>
            <a:endParaRPr lang="en-US" baseline="0" dirty="0"/>
          </a:p>
          <a:p>
            <a:r>
              <a:rPr lang="en-US" baseline="0" dirty="0"/>
              <a:t>Read list.</a:t>
            </a:r>
            <a:endParaRPr lang="en-US" dirty="0"/>
          </a:p>
        </p:txBody>
      </p:sp>
      <p:sp>
        <p:nvSpPr>
          <p:cNvPr id="4" name="Slide Number Placeholder 3"/>
          <p:cNvSpPr>
            <a:spLocks noGrp="1"/>
          </p:cNvSpPr>
          <p:nvPr>
            <p:ph type="sldNum" sz="quarter" idx="10"/>
          </p:nvPr>
        </p:nvSpPr>
        <p:spPr/>
        <p:txBody>
          <a:bodyPr/>
          <a:lstStyle/>
          <a:p>
            <a:fld id="{9837F10E-BB4B-4495-B69B-49E3DE56F9F4}" type="slidenum">
              <a:rPr lang="en-US" smtClean="0"/>
              <a:pPr/>
              <a:t>12</a:t>
            </a:fld>
            <a:endParaRPr lang="en-US" dirty="0"/>
          </a:p>
        </p:txBody>
      </p:sp>
    </p:spTree>
    <p:extLst>
      <p:ext uri="{BB962C8B-B14F-4D97-AF65-F5344CB8AC3E}">
        <p14:creationId xmlns:p14="http://schemas.microsoft.com/office/powerpoint/2010/main" val="1381479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dirty="0">
                <a:latin typeface="+mn-lt"/>
                <a:cs typeface="Times New Roman" pitchFamily="18" charset="0"/>
              </a:rPr>
              <a:t>Classroom</a:t>
            </a:r>
            <a:r>
              <a:rPr lang="en-US" sz="1200" b="0" baseline="0" dirty="0">
                <a:latin typeface="+mn-lt"/>
                <a:cs typeface="Times New Roman" pitchFamily="18" charset="0"/>
              </a:rPr>
              <a:t> management can be defined as so many different things. The definition that I would like to offer is a definition that forms an understanding of a classroom management model used by Annette Iverson (2003) in her book </a:t>
            </a:r>
            <a:r>
              <a:rPr lang="en-US" sz="1200" b="0" i="1" baseline="0" dirty="0">
                <a:latin typeface="+mn-lt"/>
                <a:cs typeface="Times New Roman" pitchFamily="18" charset="0"/>
              </a:rPr>
              <a:t>Building Competence in Classroom Management and Discipline. </a:t>
            </a:r>
            <a:r>
              <a:rPr lang="en-US" sz="1200" b="0" i="0" baseline="0" dirty="0">
                <a:latin typeface="+mn-lt"/>
                <a:cs typeface="Times New Roman" pitchFamily="18" charset="0"/>
              </a:rPr>
              <a:t>The model consists of three classroom management domains and is sometimes referred to as the “3 C’s of classroom management.” The first “C”, covenant management, is for relationship concerns; the second “C”, conduct management, is for behavioral concerns; and the third “C”, content management, is for instructional concerns. Therefore, one can see where the definition of classroom management comes from: the act of managing relationships, behaviors, and instruction for learners.</a:t>
            </a:r>
          </a:p>
          <a:p>
            <a:pPr algn="just"/>
            <a:endParaRPr lang="en-US" sz="1200" b="0" i="0" baseline="0" dirty="0">
              <a:latin typeface="+mn-lt"/>
              <a:cs typeface="Times New Roman" pitchFamily="18" charset="0"/>
            </a:endParaRPr>
          </a:p>
          <a:p>
            <a:pPr algn="just"/>
            <a:r>
              <a:rPr lang="en-US" sz="1200" b="0" i="0" baseline="0" dirty="0">
                <a:latin typeface="+mn-lt"/>
                <a:cs typeface="Times New Roman" pitchFamily="18" charset="0"/>
              </a:rPr>
              <a:t>Notice how the word discipline refers only to one part of the 3 C’s model (behavior). And has nothing to do with punishment. Discipline is the use of specific strategies to instruct students on the how-to’s of behavior that are socially acceptable or valid. Discipline is instructive and rehabilitative. It results (or at least should result) in increased incidences of pro-social behavior.</a:t>
            </a:r>
            <a:endParaRPr lang="en-US" sz="1200" b="0" i="1" dirty="0">
              <a:latin typeface="+mn-lt"/>
              <a:cs typeface="Times New Roman" pitchFamily="18" charset="0"/>
            </a:endParaRPr>
          </a:p>
        </p:txBody>
      </p:sp>
      <p:sp>
        <p:nvSpPr>
          <p:cNvPr id="4" name="Slide Number Placeholder 3"/>
          <p:cNvSpPr>
            <a:spLocks noGrp="1"/>
          </p:cNvSpPr>
          <p:nvPr>
            <p:ph type="sldNum" sz="quarter" idx="10"/>
          </p:nvPr>
        </p:nvSpPr>
        <p:spPr/>
        <p:txBody>
          <a:bodyPr/>
          <a:lstStyle/>
          <a:p>
            <a:fld id="{F8E46419-A322-49FB-ACA2-394E59B533E0}" type="slidenum">
              <a:rPr lang="en-US" smtClean="0"/>
              <a:pPr/>
              <a:t>2</a:t>
            </a:fld>
            <a:endParaRPr lang="en-US" dirty="0"/>
          </a:p>
        </p:txBody>
      </p:sp>
    </p:spTree>
    <p:extLst>
      <p:ext uri="{BB962C8B-B14F-4D97-AF65-F5344CB8AC3E}">
        <p14:creationId xmlns:p14="http://schemas.microsoft.com/office/powerpoint/2010/main" val="1826541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sz="1200" b="0" dirty="0">
                <a:latin typeface="+mn-lt"/>
                <a:cs typeface="Times New Roman" pitchFamily="18" charset="0"/>
              </a:rPr>
              <a:t>One can see here the interplay of covenant/conduct/content</a:t>
            </a:r>
            <a:r>
              <a:rPr lang="en-US" sz="1200" b="0" baseline="0" dirty="0">
                <a:latin typeface="+mn-lt"/>
                <a:cs typeface="Times New Roman" pitchFamily="18" charset="0"/>
              </a:rPr>
              <a:t> management. Sometimes we can isolate a behavior problem into one domain. However, human behavior is complex and often more than one management domain contributes to a student’s problems. For example, consider the following fictional character John and this scenario: John gets sent to the office because he got up out of his seat and was about to walk out of the classroom. Why did this happen? Perhaps it happened because John did not have a good relationship with his teacher (covenant); perhaps John got angry at something that triggered him (conduct); perhaps John was trying to avoid an academic task that was too difficult or uninteresting (content); or perhaps all three contributed to John getting up out of his seat and leaving the classroom. The point is that if we understand classroom management as the interplay of all three domains, then we can use proper problem-solving techniques to get to the root of the problem.</a:t>
            </a:r>
          </a:p>
          <a:p>
            <a:pPr algn="just"/>
            <a:endParaRPr lang="en-US" sz="1200" b="0" baseline="0" dirty="0">
              <a:latin typeface="+mn-lt"/>
              <a:cs typeface="Times New Roman" pitchFamily="18" charset="0"/>
            </a:endParaRPr>
          </a:p>
          <a:p>
            <a:pPr algn="just"/>
            <a:r>
              <a:rPr lang="en-US" sz="1200" b="0" baseline="0" dirty="0">
                <a:latin typeface="+mn-lt"/>
                <a:cs typeface="Times New Roman" pitchFamily="18" charset="0"/>
              </a:rPr>
              <a:t>For the purpose of this talk, I want to focus on one domain: covenant management.</a:t>
            </a:r>
            <a:endParaRPr lang="en-US" sz="1200" b="0" dirty="0">
              <a:latin typeface="+mn-lt"/>
              <a:cs typeface="Times New Roman" pitchFamily="18" charset="0"/>
            </a:endParaRPr>
          </a:p>
        </p:txBody>
      </p:sp>
      <p:sp>
        <p:nvSpPr>
          <p:cNvPr id="4" name="Slide Number Placeholder 3"/>
          <p:cNvSpPr>
            <a:spLocks noGrp="1"/>
          </p:cNvSpPr>
          <p:nvPr>
            <p:ph type="sldNum" sz="quarter" idx="10"/>
          </p:nvPr>
        </p:nvSpPr>
        <p:spPr/>
        <p:txBody>
          <a:bodyPr/>
          <a:lstStyle/>
          <a:p>
            <a:fld id="{F8E46419-A322-49FB-ACA2-394E59B533E0}" type="slidenum">
              <a:rPr lang="en-US" smtClean="0"/>
              <a:pPr/>
              <a:t>3</a:t>
            </a:fld>
            <a:endParaRPr lang="en-US" dirty="0"/>
          </a:p>
        </p:txBody>
      </p:sp>
    </p:spTree>
    <p:extLst>
      <p:ext uri="{BB962C8B-B14F-4D97-AF65-F5344CB8AC3E}">
        <p14:creationId xmlns:p14="http://schemas.microsoft.com/office/powerpoint/2010/main" val="2161494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Covenant</a:t>
            </a:r>
            <a:r>
              <a:rPr lang="en-US" baseline="0" dirty="0"/>
              <a:t> management is very much in-line with a Christian anthropology that respects the dignity of the human person. The word covenant appears over 300 times in the Bible – with many nuanced uses. The Bible refers to God’s covenants with Noah, Abraham, and Moses as the leader of the chosen people, Israel. In the Old Testament or Covenant, God revealed his law through Moses and prepared his people for salvation through the prophets. In the New Testament or Covenant, Christ established a new and eternal covenant through his own sacrificial death and Resurrection. </a:t>
            </a:r>
          </a:p>
          <a:p>
            <a:pPr algn="just"/>
            <a:endParaRPr lang="en-US" baseline="0" dirty="0"/>
          </a:p>
          <a:p>
            <a:pPr algn="just"/>
            <a:r>
              <a:rPr lang="en-US" baseline="0" dirty="0"/>
              <a:t>With each use of the word covenant, what is implied is a promise, a solemn and binding agreement between two or more persons – entered into freely.</a:t>
            </a:r>
          </a:p>
          <a:p>
            <a:pPr algn="just"/>
            <a:endParaRPr lang="en-US" baseline="0" dirty="0"/>
          </a:p>
          <a:p>
            <a:pPr algn="just"/>
            <a:r>
              <a:rPr lang="en-US" baseline="0" dirty="0"/>
              <a:t>Covenant management – in education – can then be defined as the facilitation of trusting, respectful relationships, willingly entered into, that promote optimal success for all children. </a:t>
            </a:r>
          </a:p>
          <a:p>
            <a:pPr algn="just"/>
            <a:endParaRPr lang="en-US" baseline="0" dirty="0"/>
          </a:p>
          <a:p>
            <a:pPr algn="just"/>
            <a:r>
              <a:rPr lang="en-US" dirty="0"/>
              <a:t>It is my belief that covenant management is the cornerstone to all management</a:t>
            </a:r>
            <a:r>
              <a:rPr lang="en-US" baseline="0" dirty="0"/>
              <a:t> success.</a:t>
            </a:r>
            <a:endParaRPr lang="en-US" dirty="0"/>
          </a:p>
        </p:txBody>
      </p:sp>
      <p:sp>
        <p:nvSpPr>
          <p:cNvPr id="4" name="Slide Number Placeholder 3"/>
          <p:cNvSpPr>
            <a:spLocks noGrp="1"/>
          </p:cNvSpPr>
          <p:nvPr>
            <p:ph type="sldNum" sz="quarter" idx="10"/>
          </p:nvPr>
        </p:nvSpPr>
        <p:spPr/>
        <p:txBody>
          <a:bodyPr/>
          <a:lstStyle/>
          <a:p>
            <a:fld id="{9837F10E-BB4B-4495-B69B-49E3DE56F9F4}" type="slidenum">
              <a:rPr lang="en-US" smtClean="0"/>
              <a:pPr/>
              <a:t>4</a:t>
            </a:fld>
            <a:endParaRPr lang="en-US" dirty="0"/>
          </a:p>
        </p:txBody>
      </p:sp>
    </p:spTree>
    <p:extLst>
      <p:ext uri="{BB962C8B-B14F-4D97-AF65-F5344CB8AC3E}">
        <p14:creationId xmlns:p14="http://schemas.microsoft.com/office/powerpoint/2010/main" val="33810454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t>
            </a:r>
            <a:r>
              <a:rPr lang="en-US" baseline="0" dirty="0"/>
              <a:t> the forming stage, it is most important to get off to a good start.</a:t>
            </a:r>
          </a:p>
          <a:p>
            <a:endParaRPr lang="en-US" baseline="0" dirty="0"/>
          </a:p>
          <a:p>
            <a:r>
              <a:rPr lang="en-US" baseline="0" dirty="0"/>
              <a:t>All the research points to the beginning of the school year as the linchpin for effective classroom management.</a:t>
            </a:r>
          </a:p>
          <a:p>
            <a:endParaRPr lang="en-US" baseline="0" dirty="0"/>
          </a:p>
          <a:p>
            <a:pPr algn="just"/>
            <a:r>
              <a:rPr lang="en-US" baseline="0" dirty="0"/>
              <a:t>Teachers must know this. Harry Wong says that what you do (or do not do) on the </a:t>
            </a:r>
            <a:r>
              <a:rPr lang="en-US" i="1" baseline="0" dirty="0"/>
              <a:t>First Days of School </a:t>
            </a:r>
            <a:r>
              <a:rPr lang="en-US" baseline="0" dirty="0"/>
              <a:t>will determine your success (or failure) for the rest of the school year. I had a Sister from the </a:t>
            </a:r>
            <a:r>
              <a:rPr lang="en-US" i="1" baseline="0" dirty="0"/>
              <a:t>Missionaries of Charity </a:t>
            </a:r>
            <a:r>
              <a:rPr lang="en-US" baseline="0" dirty="0"/>
              <a:t>tell me once: beginning the year of teaching is like a tube of toothpaste. You must keep the toothpaste in the tube because once it gets out there’s no getting it back in.</a:t>
            </a:r>
          </a:p>
          <a:p>
            <a:pPr algn="just"/>
            <a:endParaRPr lang="en-US" baseline="0" dirty="0"/>
          </a:p>
          <a:p>
            <a:pPr algn="just"/>
            <a:r>
              <a:rPr lang="en-US" baseline="0" dirty="0"/>
              <a:t>Effective teachers, therefore, must make sure that classroom management strategies are 1) understood by all students, 2) accepted by all students, and 3) practiced until they become routine. </a:t>
            </a:r>
            <a:endParaRPr lang="en-US" dirty="0"/>
          </a:p>
        </p:txBody>
      </p:sp>
      <p:sp>
        <p:nvSpPr>
          <p:cNvPr id="4" name="Slide Number Placeholder 3"/>
          <p:cNvSpPr>
            <a:spLocks noGrp="1"/>
          </p:cNvSpPr>
          <p:nvPr>
            <p:ph type="sldNum" sz="quarter" idx="10"/>
          </p:nvPr>
        </p:nvSpPr>
        <p:spPr/>
        <p:txBody>
          <a:bodyPr/>
          <a:lstStyle/>
          <a:p>
            <a:fld id="{9837F10E-BB4B-4495-B69B-49E3DE56F9F4}" type="slidenum">
              <a:rPr lang="en-US" smtClean="0"/>
              <a:pPr/>
              <a:t>5</a:t>
            </a:fld>
            <a:endParaRPr lang="en-US" dirty="0"/>
          </a:p>
        </p:txBody>
      </p:sp>
    </p:spTree>
    <p:extLst>
      <p:ext uri="{BB962C8B-B14F-4D97-AF65-F5344CB8AC3E}">
        <p14:creationId xmlns:p14="http://schemas.microsoft.com/office/powerpoint/2010/main" val="18937733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When it comes to covenanting with individual students, positive</a:t>
            </a:r>
            <a:r>
              <a:rPr lang="en-US" baseline="0" dirty="0"/>
              <a:t> interactions is key. </a:t>
            </a:r>
          </a:p>
          <a:p>
            <a:pPr algn="just"/>
            <a:endParaRPr lang="en-US" baseline="0" dirty="0"/>
          </a:p>
          <a:p>
            <a:pPr algn="just"/>
            <a:r>
              <a:rPr lang="en-US" baseline="0" dirty="0"/>
              <a:t>I have seen so many discipline problems with students in a classroom that are a result of poor teacher-student interactions (relationships).</a:t>
            </a:r>
          </a:p>
          <a:p>
            <a:pPr algn="just"/>
            <a:endParaRPr lang="en-US" baseline="0" dirty="0"/>
          </a:p>
          <a:p>
            <a:pPr algn="just"/>
            <a:r>
              <a:rPr lang="en-US" baseline="0" dirty="0"/>
              <a:t>On the other hand, I have seen many successful classrooms that are a result of positive teacher interactions with students (relationships).</a:t>
            </a:r>
          </a:p>
          <a:p>
            <a:pPr algn="just"/>
            <a:endParaRPr lang="en-US" baseline="0" dirty="0"/>
          </a:p>
          <a:p>
            <a:pPr algn="just"/>
            <a:r>
              <a:rPr lang="en-US" baseline="0" dirty="0"/>
              <a:t>When students are asked to account for their motives for learning, more often than not they cite their admiration and respect for a particular teacher; they express their desire to please the teacher and often attribute their effort to an affinity for the teacher rather than the subject.</a:t>
            </a:r>
          </a:p>
          <a:p>
            <a:pPr algn="just"/>
            <a:endParaRPr lang="en-US" baseline="0" dirty="0"/>
          </a:p>
          <a:p>
            <a:pPr algn="just"/>
            <a:r>
              <a:rPr lang="en-US" baseline="0" dirty="0"/>
              <a:t>In </a:t>
            </a:r>
            <a:r>
              <a:rPr lang="en-US" i="1" baseline="0" dirty="0"/>
              <a:t>The Identity Society</a:t>
            </a:r>
            <a:r>
              <a:rPr lang="en-US" baseline="0" dirty="0"/>
              <a:t>, Glasser (1972) highlighted the powerful impact of personal relationships on individual’s aspirations and achievements. According to Glasser (1972), in today’s society, people place more value on being respected for who they are as persons as opposed to being valued for what they can do. This is what students want. Respecting students for who they are is essential in building positive relationships.</a:t>
            </a:r>
            <a:endParaRPr lang="en-US" dirty="0"/>
          </a:p>
        </p:txBody>
      </p:sp>
      <p:sp>
        <p:nvSpPr>
          <p:cNvPr id="4" name="Slide Number Placeholder 3"/>
          <p:cNvSpPr>
            <a:spLocks noGrp="1"/>
          </p:cNvSpPr>
          <p:nvPr>
            <p:ph type="sldNum" sz="quarter" idx="10"/>
          </p:nvPr>
        </p:nvSpPr>
        <p:spPr/>
        <p:txBody>
          <a:bodyPr/>
          <a:lstStyle/>
          <a:p>
            <a:fld id="{9837F10E-BB4B-4495-B69B-49E3DE56F9F4}" type="slidenum">
              <a:rPr lang="en-US" smtClean="0"/>
              <a:pPr/>
              <a:t>6</a:t>
            </a:fld>
            <a:endParaRPr lang="en-US" dirty="0"/>
          </a:p>
        </p:txBody>
      </p:sp>
    </p:spTree>
    <p:extLst>
      <p:ext uri="{BB962C8B-B14F-4D97-AF65-F5344CB8AC3E}">
        <p14:creationId xmlns:p14="http://schemas.microsoft.com/office/powerpoint/2010/main" val="2821398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US" dirty="0"/>
              <a:t>When students feel like you are truly</a:t>
            </a:r>
            <a:r>
              <a:rPr lang="en-US" baseline="0" dirty="0"/>
              <a:t> vested in them as persons, they will open up to you and “behave.” Most behavioral problems can be prevented by building such positive relationships. </a:t>
            </a:r>
          </a:p>
          <a:p>
            <a:pPr algn="just"/>
            <a:endParaRPr lang="en-US" baseline="0" dirty="0"/>
          </a:p>
          <a:p>
            <a:pPr algn="just"/>
            <a:r>
              <a:rPr lang="en-US" baseline="0" dirty="0"/>
              <a:t>This is not to say that no consequences should be administered when a student messes up. But the emphasis needs to be on building those relationships first. Then when a student messes up, he or she will be more willing to accept correction as an act of love and not vengeance. </a:t>
            </a:r>
          </a:p>
          <a:p>
            <a:pPr algn="just"/>
            <a:endParaRPr lang="en-US" baseline="0" dirty="0"/>
          </a:p>
          <a:p>
            <a:pPr algn="just"/>
            <a:r>
              <a:rPr lang="en-US" baseline="0" dirty="0"/>
              <a:t>Some things a teacher can do to communicate respect for the student include:</a:t>
            </a:r>
          </a:p>
          <a:p>
            <a:pPr algn="just"/>
            <a:endParaRPr lang="en-US" baseline="0" dirty="0"/>
          </a:p>
          <a:p>
            <a:pPr marL="228600" indent="-228600" algn="just">
              <a:buAutoNum type="arabicParenR"/>
            </a:pPr>
            <a:r>
              <a:rPr lang="en-US" baseline="0" dirty="0"/>
              <a:t>Open body language</a:t>
            </a:r>
          </a:p>
          <a:p>
            <a:pPr marL="228600" indent="-228600" algn="just">
              <a:buAutoNum type="arabicParenR"/>
            </a:pPr>
            <a:r>
              <a:rPr lang="en-US" baseline="0" dirty="0"/>
              <a:t>Praise</a:t>
            </a:r>
          </a:p>
          <a:p>
            <a:pPr marL="228600" indent="-228600" algn="just">
              <a:buAutoNum type="arabicParenR"/>
            </a:pPr>
            <a:r>
              <a:rPr lang="en-US" baseline="0" dirty="0"/>
              <a:t>Actively listen to student</a:t>
            </a:r>
            <a:endParaRPr lang="en-US" dirty="0"/>
          </a:p>
        </p:txBody>
      </p:sp>
      <p:sp>
        <p:nvSpPr>
          <p:cNvPr id="4" name="Slide Number Placeholder 3"/>
          <p:cNvSpPr>
            <a:spLocks noGrp="1"/>
          </p:cNvSpPr>
          <p:nvPr>
            <p:ph type="sldNum" sz="quarter" idx="10"/>
          </p:nvPr>
        </p:nvSpPr>
        <p:spPr/>
        <p:txBody>
          <a:bodyPr/>
          <a:lstStyle/>
          <a:p>
            <a:fld id="{9837F10E-BB4B-4495-B69B-49E3DE56F9F4}" type="slidenum">
              <a:rPr lang="en-US" smtClean="0"/>
              <a:pPr/>
              <a:t>7</a:t>
            </a:fld>
            <a:endParaRPr lang="en-US" dirty="0"/>
          </a:p>
        </p:txBody>
      </p:sp>
    </p:spTree>
    <p:extLst>
      <p:ext uri="{BB962C8B-B14F-4D97-AF65-F5344CB8AC3E}">
        <p14:creationId xmlns:p14="http://schemas.microsoft.com/office/powerpoint/2010/main" val="1610537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Despite all the efforts made to build positive relationships</a:t>
            </a:r>
            <a:r>
              <a:rPr lang="en-US" baseline="0" dirty="0"/>
              <a:t> with students, often problems will still occur.</a:t>
            </a:r>
          </a:p>
          <a:p>
            <a:endParaRPr lang="en-US" baseline="0" dirty="0"/>
          </a:p>
          <a:p>
            <a:r>
              <a:rPr lang="en-US" baseline="0" dirty="0"/>
              <a:t>What do you do?</a:t>
            </a:r>
          </a:p>
          <a:p>
            <a:endParaRPr lang="en-US" baseline="0" dirty="0"/>
          </a:p>
          <a:p>
            <a:r>
              <a:rPr lang="en-US" baseline="0" dirty="0"/>
              <a:t>The teacher cannot dismiss the behavior.</a:t>
            </a:r>
          </a:p>
          <a:p>
            <a:endParaRPr lang="en-US" baseline="0" dirty="0"/>
          </a:p>
          <a:p>
            <a:pPr algn="just"/>
            <a:r>
              <a:rPr lang="en-US" baseline="0" dirty="0"/>
              <a:t>According to Glasser (1965; 1977), the teacher must engage the student in an eight-step problem solving process to help the student select more responsible behavior.</a:t>
            </a:r>
          </a:p>
          <a:p>
            <a:pPr algn="just"/>
            <a:endParaRPr lang="en-US" baseline="0" dirty="0"/>
          </a:p>
          <a:p>
            <a:pPr algn="just"/>
            <a:r>
              <a:rPr lang="en-US" baseline="0" dirty="0"/>
              <a:t>This problem-solving process puts the student in control of his or her behavior and need for behavior change. It helps the student to be held accountable because he or she is involved in the process. It respects the student as a person and is an excellent covenant management strategy.</a:t>
            </a:r>
            <a:endParaRPr lang="en-US" dirty="0"/>
          </a:p>
        </p:txBody>
      </p:sp>
      <p:sp>
        <p:nvSpPr>
          <p:cNvPr id="4" name="Slide Number Placeholder 3"/>
          <p:cNvSpPr>
            <a:spLocks noGrp="1"/>
          </p:cNvSpPr>
          <p:nvPr>
            <p:ph type="sldNum" sz="quarter" idx="10"/>
          </p:nvPr>
        </p:nvSpPr>
        <p:spPr/>
        <p:txBody>
          <a:bodyPr/>
          <a:lstStyle/>
          <a:p>
            <a:fld id="{9837F10E-BB4B-4495-B69B-49E3DE56F9F4}" type="slidenum">
              <a:rPr lang="en-US" smtClean="0"/>
              <a:pPr/>
              <a:t>8</a:t>
            </a:fld>
            <a:endParaRPr lang="en-US" dirty="0"/>
          </a:p>
        </p:txBody>
      </p:sp>
    </p:spTree>
    <p:extLst>
      <p:ext uri="{BB962C8B-B14F-4D97-AF65-F5344CB8AC3E}">
        <p14:creationId xmlns:p14="http://schemas.microsoft.com/office/powerpoint/2010/main" val="34424881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study #1: Sheets and Gay (1996)</a:t>
            </a:r>
          </a:p>
          <a:p>
            <a:endParaRPr lang="en-US" dirty="0"/>
          </a:p>
          <a:p>
            <a:r>
              <a:rPr lang="en-US" dirty="0"/>
              <a:t>The</a:t>
            </a:r>
            <a:r>
              <a:rPr lang="en-US" baseline="0" dirty="0"/>
              <a:t> majority of b</a:t>
            </a:r>
            <a:r>
              <a:rPr lang="en-US" dirty="0"/>
              <a:t>ehavior problems could be avoided by</a:t>
            </a:r>
            <a:r>
              <a:rPr lang="en-US" baseline="0" dirty="0"/>
              <a:t> better teacher-student relationships.</a:t>
            </a:r>
            <a:endParaRPr lang="en-US" dirty="0"/>
          </a:p>
        </p:txBody>
      </p:sp>
      <p:sp>
        <p:nvSpPr>
          <p:cNvPr id="4" name="Slide Number Placeholder 3"/>
          <p:cNvSpPr>
            <a:spLocks noGrp="1"/>
          </p:cNvSpPr>
          <p:nvPr>
            <p:ph type="sldNum" sz="quarter" idx="10"/>
          </p:nvPr>
        </p:nvSpPr>
        <p:spPr/>
        <p:txBody>
          <a:bodyPr/>
          <a:lstStyle/>
          <a:p>
            <a:fld id="{9837F10E-BB4B-4495-B69B-49E3DE56F9F4}" type="slidenum">
              <a:rPr lang="en-US" smtClean="0"/>
              <a:pPr/>
              <a:t>9</a:t>
            </a:fld>
            <a:endParaRPr lang="en-US" dirty="0"/>
          </a:p>
        </p:txBody>
      </p:sp>
    </p:spTree>
    <p:extLst>
      <p:ext uri="{BB962C8B-B14F-4D97-AF65-F5344CB8AC3E}">
        <p14:creationId xmlns:p14="http://schemas.microsoft.com/office/powerpoint/2010/main" val="796194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8CB23404-09F7-4B48-ABA2-BC27351ACEA2}" type="datetimeFigureOut">
              <a:rPr lang="en-US" smtClean="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C0AD5-DAD2-4163-BE1C-15C05ACFCD85}" type="slidenum">
              <a:rPr lang="en-US" smtClean="0"/>
              <a:pPr/>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B23404-09F7-4B48-ABA2-BC27351ACEA2}" type="datetimeFigureOut">
              <a:rPr lang="en-US" smtClean="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C0AD5-DAD2-4163-BE1C-15C05ACFCD8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B23404-09F7-4B48-ABA2-BC27351ACEA2}" type="datetimeFigureOut">
              <a:rPr lang="en-US" smtClean="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C0AD5-DAD2-4163-BE1C-15C05ACFCD8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B23404-09F7-4B48-ABA2-BC27351ACEA2}" type="datetimeFigureOut">
              <a:rPr lang="en-US" smtClean="0"/>
              <a:pPr/>
              <a:t>5/11/2019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C1C0AD5-DAD2-4163-BE1C-15C05ACFCD8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5" name="Title 94"/>
          <p:cNvSpPr>
            <a:spLocks noGrp="1"/>
          </p:cNvSpPr>
          <p:nvPr>
            <p:ph type="title"/>
          </p:nvPr>
        </p:nvSpPr>
        <p:spPr>
          <a:xfrm>
            <a:off x="457200" y="4463568"/>
            <a:ext cx="8305800" cy="1143000"/>
          </a:xfrm>
        </p:spPr>
        <p:txBody>
          <a:bodyPr/>
          <a:lstStyle/>
          <a:p>
            <a:r>
              <a:rPr lang="en-US"/>
              <a:t>Click to edit Master title style</a:t>
            </a:r>
          </a:p>
        </p:txBody>
      </p:sp>
      <p:sp>
        <p:nvSpPr>
          <p:cNvPr id="2" name="Date Placeholder 1"/>
          <p:cNvSpPr>
            <a:spLocks noGrp="1"/>
          </p:cNvSpPr>
          <p:nvPr>
            <p:ph type="dt" sz="half" idx="10"/>
          </p:nvPr>
        </p:nvSpPr>
        <p:spPr/>
        <p:txBody>
          <a:bodyPr/>
          <a:lstStyle/>
          <a:p>
            <a:fld id="{8CB23404-09F7-4B48-ABA2-BC27351ACEA2}" type="datetimeFigureOut">
              <a:rPr lang="en-US" smtClean="0"/>
              <a:pPr/>
              <a:t>5/11/2019</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5C1C0AD5-DAD2-4163-BE1C-15C05ACFCD8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B23404-09F7-4B48-ABA2-BC27351ACEA2}" type="datetimeFigureOut">
              <a:rPr lang="en-US" smtClean="0"/>
              <a:pPr/>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1C0AD5-DAD2-4163-BE1C-15C05ACFCD8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B23404-09F7-4B48-ABA2-BC27351ACEA2}" type="datetimeFigureOut">
              <a:rPr lang="en-US" smtClean="0"/>
              <a:pPr/>
              <a:t>5/11/2019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C1C0AD5-DAD2-4163-BE1C-15C05ACFCD8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B23404-09F7-4B48-ABA2-BC27351ACEA2}" type="datetimeFigureOut">
              <a:rPr lang="en-US" smtClean="0"/>
              <a:pPr/>
              <a:t>5/11/2019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C1C0AD5-DAD2-4163-BE1C-15C05ACFCD8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23404-09F7-4B48-ABA2-BC27351ACEA2}" type="datetimeFigureOut">
              <a:rPr lang="en-US" smtClean="0"/>
              <a:pPr/>
              <a:t>5/11/2019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C1C0AD5-DAD2-4163-BE1C-15C05ACFCD8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B23404-09F7-4B48-ABA2-BC27351ACEA2}" type="datetimeFigureOut">
              <a:rPr lang="en-US" smtClean="0"/>
              <a:pPr/>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1C0AD5-DAD2-4163-BE1C-15C05ACFCD85}" type="slidenum">
              <a:rPr lang="en-US" smtClean="0"/>
              <a:pPr/>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p:txBody>
          <a:bodyPr/>
          <a:lstStyle/>
          <a:p>
            <a:fld id="{8CB23404-09F7-4B48-ABA2-BC27351ACEA2}" type="datetimeFigureOut">
              <a:rPr lang="en-US" smtClean="0"/>
              <a:pPr/>
              <a:t>5/11/2019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C1C0AD5-DAD2-4163-BE1C-15C05ACFCD85}" type="slidenum">
              <a:rPr lang="en-US" smtClean="0"/>
              <a:pPr/>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8CB23404-09F7-4B48-ABA2-BC27351ACEA2}" type="datetimeFigureOut">
              <a:rPr lang="en-US" smtClean="0"/>
              <a:pPr/>
              <a:t>5/11/2019</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5C1C0AD5-DAD2-4163-BE1C-15C05ACFCD8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ightafire.net/quotations/authors/harry-k-wo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152400" y="0"/>
            <a:ext cx="8839200" cy="6858000"/>
          </a:xfrm>
        </p:spPr>
        <p:txBody>
          <a:bodyPr/>
          <a:lstStyle/>
          <a:p>
            <a:pPr algn="ctr" eaLnBrk="1" hangingPunct="1">
              <a:buFont typeface="Wingdings" pitchFamily="2" charset="2"/>
              <a:buNone/>
            </a:pPr>
            <a:r>
              <a:rPr lang="en-US" sz="2800" dirty="0">
                <a:solidFill>
                  <a:schemeClr val="tx1"/>
                </a:solidFill>
                <a:effectLst/>
              </a:rPr>
              <a:t>According to </a:t>
            </a:r>
            <a:r>
              <a:rPr lang="en-US" sz="2800" b="1" dirty="0">
                <a:solidFill>
                  <a:schemeClr val="tx1"/>
                </a:solidFill>
                <a:effectLst/>
              </a:rPr>
              <a:t>Harry Wong</a:t>
            </a:r>
          </a:p>
          <a:p>
            <a:pPr algn="just" eaLnBrk="1" hangingPunct="1">
              <a:buFont typeface="Wingdings" pitchFamily="2" charset="2"/>
              <a:buNone/>
            </a:pPr>
            <a:r>
              <a:rPr lang="en-US" sz="2800" dirty="0">
                <a:solidFill>
                  <a:schemeClr val="tx1"/>
                </a:solidFill>
                <a:effectLst/>
              </a:rPr>
              <a:t>“The single greatest effect on student achievement is not race, it is not poverty — it is the effectiveness of the </a:t>
            </a:r>
            <a:r>
              <a:rPr lang="en-US" sz="2800" u="sng" dirty="0">
                <a:solidFill>
                  <a:schemeClr val="tx1"/>
                </a:solidFill>
                <a:effectLst/>
                <a:hlinkClick r:id="rId3"/>
              </a:rPr>
              <a:t>teacher</a:t>
            </a:r>
            <a:r>
              <a:rPr lang="en-US" sz="2800" dirty="0">
                <a:solidFill>
                  <a:schemeClr val="tx1"/>
                </a:solidFill>
                <a:effectLst/>
              </a:rPr>
              <a:t>.” ~ </a:t>
            </a:r>
          </a:p>
          <a:p>
            <a:pPr algn="just" eaLnBrk="1" hangingPunct="1">
              <a:buFont typeface="Wingdings" pitchFamily="2" charset="2"/>
              <a:buNone/>
            </a:pPr>
            <a:r>
              <a:rPr lang="en-US" sz="2800" dirty="0">
                <a:solidFill>
                  <a:schemeClr val="tx1"/>
                </a:solidFill>
                <a:effectLst/>
              </a:rPr>
              <a:t>“It is the teacher — what the teacher knows and can do — that is the most significant factor in </a:t>
            </a:r>
            <a:r>
              <a:rPr lang="en-US" sz="2800" u="sng" dirty="0">
                <a:solidFill>
                  <a:schemeClr val="tx1"/>
                </a:solidFill>
                <a:effectLst/>
                <a:hlinkClick r:id="rId3"/>
              </a:rPr>
              <a:t>student</a:t>
            </a:r>
            <a:r>
              <a:rPr lang="en-US" sz="2800" dirty="0">
                <a:solidFill>
                  <a:schemeClr val="tx1"/>
                </a:solidFill>
                <a:effectLst/>
              </a:rPr>
              <a:t> achievement.” </a:t>
            </a:r>
          </a:p>
          <a:p>
            <a:pPr algn="just" eaLnBrk="1" hangingPunct="1">
              <a:buFont typeface="Wingdings" pitchFamily="2" charset="2"/>
              <a:buNone/>
            </a:pPr>
            <a:r>
              <a:rPr lang="en-US" sz="2800" dirty="0">
                <a:solidFill>
                  <a:schemeClr val="tx1"/>
                </a:solidFill>
                <a:effectLst/>
              </a:rPr>
              <a:t>“In an effective </a:t>
            </a:r>
            <a:r>
              <a:rPr lang="en-US" sz="2800" u="sng" dirty="0">
                <a:solidFill>
                  <a:schemeClr val="tx1"/>
                </a:solidFill>
                <a:effectLst/>
                <a:hlinkClick r:id="rId3"/>
              </a:rPr>
              <a:t>classroom</a:t>
            </a:r>
            <a:r>
              <a:rPr lang="en-US" sz="2800" dirty="0">
                <a:solidFill>
                  <a:schemeClr val="tx1"/>
                </a:solidFill>
                <a:effectLst/>
              </a:rPr>
              <a:t> students should not only know what they are doing, they should also know why and how.” </a:t>
            </a:r>
          </a:p>
        </p:txBody>
      </p:sp>
      <p:pic>
        <p:nvPicPr>
          <p:cNvPr id="1331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4495800"/>
            <a:ext cx="2057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0266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Characteristics that Make Teachers Likeable</a:t>
            </a:r>
          </a:p>
        </p:txBody>
      </p:sp>
      <p:sp>
        <p:nvSpPr>
          <p:cNvPr id="3" name="Content Placeholder 2"/>
          <p:cNvSpPr>
            <a:spLocks noGrp="1"/>
          </p:cNvSpPr>
          <p:nvPr>
            <p:ph idx="1"/>
          </p:nvPr>
        </p:nvSpPr>
        <p:spPr/>
        <p:txBody>
          <a:bodyPr>
            <a:normAutofit fontScale="77500" lnSpcReduction="20000"/>
          </a:bodyPr>
          <a:lstStyle/>
          <a:p>
            <a:pPr algn="just"/>
            <a:r>
              <a:rPr lang="en-US" dirty="0">
                <a:solidFill>
                  <a:schemeClr val="tx1"/>
                </a:solidFill>
              </a:rPr>
              <a:t>Barr (1958) &amp; Good &amp; Brophy (1995) identify the following characteristics that make teachers likeable: consideration, flexibility, patience, (friendly, helpful, empathetic, understanding, good listeners)</a:t>
            </a:r>
          </a:p>
          <a:p>
            <a:pPr algn="just"/>
            <a:endParaRPr lang="en-US" dirty="0">
              <a:solidFill>
                <a:schemeClr val="tx1"/>
              </a:solidFill>
            </a:endParaRPr>
          </a:p>
          <a:p>
            <a:pPr algn="just"/>
            <a:r>
              <a:rPr lang="en-US" dirty="0">
                <a:solidFill>
                  <a:schemeClr val="tx1"/>
                </a:solidFill>
              </a:rPr>
              <a:t>In terms of teacher-student dynamic, Wubbels et al. (1999) identify two dimensions whose interactions define the relationship between teacher and students:</a:t>
            </a:r>
          </a:p>
          <a:p>
            <a:pPr algn="just"/>
            <a:endParaRPr lang="en-US" b="1" dirty="0">
              <a:solidFill>
                <a:schemeClr val="tx1"/>
              </a:solidFill>
            </a:endParaRPr>
          </a:p>
          <a:p>
            <a:pPr algn="just"/>
            <a:r>
              <a:rPr lang="en-US" b="1" dirty="0">
                <a:solidFill>
                  <a:schemeClr val="tx1"/>
                </a:solidFill>
              </a:rPr>
              <a:t>Dominance vs. submission and cooperation vs. opposition</a:t>
            </a:r>
          </a:p>
          <a:p>
            <a:pPr algn="just"/>
            <a:endParaRPr lang="en-US" dirty="0">
              <a:solidFill>
                <a:schemeClr val="tx1"/>
              </a:solidFill>
            </a:endParaRPr>
          </a:p>
          <a:p>
            <a:pPr algn="just"/>
            <a:r>
              <a:rPr lang="en-US" dirty="0">
                <a:solidFill>
                  <a:schemeClr val="tx1"/>
                </a:solidFill>
              </a:rPr>
              <a:t>High dominance = clarity of purpose of guidance (but also lack of concern for interests of students); high submission = lack of clarity and purpose (middle ground = optimum)</a:t>
            </a:r>
          </a:p>
          <a:p>
            <a:pPr algn="just"/>
            <a:endParaRPr lang="en-US" dirty="0">
              <a:solidFill>
                <a:schemeClr val="tx1"/>
              </a:solidFill>
            </a:endParaRPr>
          </a:p>
          <a:p>
            <a:pPr algn="just"/>
            <a:r>
              <a:rPr lang="en-US" dirty="0">
                <a:solidFill>
                  <a:schemeClr val="tx1"/>
                </a:solidFill>
              </a:rPr>
              <a:t>High cooperation = concern for the needs and opinions of others (but also inability to stand on one’s own); high opposition = active antagonism towards others (middle ground = optimum)</a:t>
            </a:r>
          </a:p>
        </p:txBody>
      </p:sp>
    </p:spTree>
    <p:extLst>
      <p:ext uri="{BB962C8B-B14F-4D97-AF65-F5344CB8AC3E}">
        <p14:creationId xmlns:p14="http://schemas.microsoft.com/office/powerpoint/2010/main" val="2953741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Differentiating Student Treatment</a:t>
            </a:r>
          </a:p>
        </p:txBody>
      </p:sp>
      <p:sp>
        <p:nvSpPr>
          <p:cNvPr id="3" name="Content Placeholder 2"/>
          <p:cNvSpPr>
            <a:spLocks noGrp="1"/>
          </p:cNvSpPr>
          <p:nvPr>
            <p:ph idx="1"/>
          </p:nvPr>
        </p:nvSpPr>
        <p:spPr/>
        <p:txBody>
          <a:bodyPr>
            <a:normAutofit lnSpcReduction="10000"/>
          </a:bodyPr>
          <a:lstStyle/>
          <a:p>
            <a:pPr algn="just"/>
            <a:r>
              <a:rPr lang="en-US" dirty="0"/>
              <a:t>Schools may be the only place where the needs of “problem” students are met</a:t>
            </a:r>
          </a:p>
          <a:p>
            <a:pPr algn="just"/>
            <a:endParaRPr lang="en-US" dirty="0"/>
          </a:p>
          <a:p>
            <a:pPr algn="just"/>
            <a:r>
              <a:rPr lang="en-US" dirty="0"/>
              <a:t>Some problems students face include: homelessness, depression, suicide, violent students, eating disorders, alcoholism, ADHD, physical and sexual abuse, etc.</a:t>
            </a:r>
          </a:p>
          <a:p>
            <a:pPr algn="just"/>
            <a:endParaRPr lang="en-US" dirty="0"/>
          </a:p>
          <a:p>
            <a:pPr algn="just"/>
            <a:r>
              <a:rPr lang="en-US" dirty="0"/>
              <a:t>In a study conducted by Brophy, 98 teachers were interviewed and presented with vignettes regarding “problem” students</a:t>
            </a:r>
          </a:p>
          <a:p>
            <a:pPr algn="just"/>
            <a:endParaRPr lang="en-US" dirty="0"/>
          </a:p>
          <a:p>
            <a:pPr algn="just"/>
            <a:r>
              <a:rPr lang="en-US" dirty="0"/>
              <a:t>Results indicated that effective teachers employ different behavioral strategies with different students</a:t>
            </a:r>
          </a:p>
        </p:txBody>
      </p:sp>
    </p:spTree>
    <p:extLst>
      <p:ext uri="{BB962C8B-B14F-4D97-AF65-F5344CB8AC3E}">
        <p14:creationId xmlns:p14="http://schemas.microsoft.com/office/powerpoint/2010/main" val="3932163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100" dirty="0"/>
              <a:t>Taking a Personal Interest in Students</a:t>
            </a:r>
          </a:p>
        </p:txBody>
      </p:sp>
      <p:sp>
        <p:nvSpPr>
          <p:cNvPr id="3" name="Content Placeholder 2"/>
          <p:cNvSpPr>
            <a:spLocks noGrp="1"/>
          </p:cNvSpPr>
          <p:nvPr>
            <p:ph idx="1"/>
          </p:nvPr>
        </p:nvSpPr>
        <p:spPr/>
        <p:txBody>
          <a:bodyPr>
            <a:noAutofit/>
          </a:bodyPr>
          <a:lstStyle/>
          <a:p>
            <a:pPr algn="just"/>
            <a:r>
              <a:rPr lang="en-US" sz="2000" dirty="0">
                <a:solidFill>
                  <a:schemeClr val="tx1"/>
                </a:solidFill>
              </a:rPr>
              <a:t>Talking informally with students before, during, and after class about their interests</a:t>
            </a:r>
          </a:p>
          <a:p>
            <a:pPr algn="just"/>
            <a:r>
              <a:rPr lang="en-US" sz="2000" dirty="0">
                <a:solidFill>
                  <a:schemeClr val="tx1"/>
                </a:solidFill>
              </a:rPr>
              <a:t>Greeting students outside of school – for instance, at extracurricular events or at stores</a:t>
            </a:r>
          </a:p>
          <a:p>
            <a:pPr algn="just"/>
            <a:r>
              <a:rPr lang="en-US" sz="2000" dirty="0">
                <a:solidFill>
                  <a:schemeClr val="tx1"/>
                </a:solidFill>
              </a:rPr>
              <a:t>Singling out a few students each day in the lunchroom and talking to them</a:t>
            </a:r>
          </a:p>
          <a:p>
            <a:pPr algn="just"/>
            <a:r>
              <a:rPr lang="en-US" sz="2000" dirty="0">
                <a:solidFill>
                  <a:schemeClr val="tx1"/>
                </a:solidFill>
              </a:rPr>
              <a:t>Being aware of and commenting on important events in students’ lives, such as participation in sports, drama, or other extracurricular activities</a:t>
            </a:r>
          </a:p>
          <a:p>
            <a:pPr algn="just"/>
            <a:r>
              <a:rPr lang="en-US" sz="2000" dirty="0">
                <a:solidFill>
                  <a:schemeClr val="tx1"/>
                </a:solidFill>
              </a:rPr>
              <a:t>Complimenting students on important achievements in and outside of school</a:t>
            </a:r>
            <a:endParaRPr lang="en-US" dirty="0">
              <a:solidFill>
                <a:schemeClr val="tx1"/>
              </a:solidFill>
            </a:endParaRPr>
          </a:p>
          <a:p>
            <a:pPr algn="just"/>
            <a:r>
              <a:rPr lang="en-US" sz="2000" dirty="0">
                <a:solidFill>
                  <a:schemeClr val="tx1"/>
                </a:solidFill>
              </a:rPr>
              <a:t>Meeting students at the door as they come in and saying hello to each child, making sure to use his or her fist name</a:t>
            </a:r>
          </a:p>
        </p:txBody>
      </p:sp>
    </p:spTree>
    <p:extLst>
      <p:ext uri="{BB962C8B-B14F-4D97-AF65-F5344CB8AC3E}">
        <p14:creationId xmlns:p14="http://schemas.microsoft.com/office/powerpoint/2010/main" val="589538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fontScale="92500"/>
          </a:bodyPr>
          <a:lstStyle/>
          <a:p>
            <a:pPr algn="just"/>
            <a:r>
              <a:rPr lang="en-US" dirty="0"/>
              <a:t>Covenant management is an important aspect of classroom management that is often overlooked</a:t>
            </a:r>
          </a:p>
          <a:p>
            <a:pPr algn="just"/>
            <a:endParaRPr lang="en-US" dirty="0"/>
          </a:p>
          <a:p>
            <a:pPr algn="just"/>
            <a:r>
              <a:rPr lang="en-US" dirty="0"/>
              <a:t>It can be defined as the </a:t>
            </a:r>
            <a:r>
              <a:rPr lang="en-US" dirty="0">
                <a:solidFill>
                  <a:schemeClr val="tx1"/>
                </a:solidFill>
              </a:rPr>
              <a:t>facilitation of trusting, respectful relationships, willingly entered into, that promote optimal success for all children</a:t>
            </a:r>
          </a:p>
          <a:p>
            <a:pPr algn="just"/>
            <a:endParaRPr lang="en-US" dirty="0"/>
          </a:p>
          <a:p>
            <a:pPr algn="just"/>
            <a:r>
              <a:rPr lang="en-US" dirty="0"/>
              <a:t>Covenant management can be viewed from the microsystem level: classroom group and individual students</a:t>
            </a:r>
          </a:p>
          <a:p>
            <a:pPr algn="just"/>
            <a:endParaRPr lang="en-US" dirty="0"/>
          </a:p>
          <a:p>
            <a:pPr algn="just"/>
            <a:r>
              <a:rPr lang="en-US" dirty="0"/>
              <a:t>Review of the literature emphasizes that the majority of discipline problems are the result of poor teacher-student relationships</a:t>
            </a:r>
          </a:p>
        </p:txBody>
      </p:sp>
    </p:spTree>
    <p:extLst>
      <p:ext uri="{BB962C8B-B14F-4D97-AF65-F5344CB8AC3E}">
        <p14:creationId xmlns:p14="http://schemas.microsoft.com/office/powerpoint/2010/main" val="680477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FF3399"/>
            </a:gs>
            <a:gs pos="25000">
              <a:srgbClr val="FF6633"/>
            </a:gs>
            <a:gs pos="50000">
              <a:srgbClr val="FFFF00"/>
            </a:gs>
            <a:gs pos="75000">
              <a:srgbClr val="01A78F"/>
            </a:gs>
            <a:gs pos="100000">
              <a:srgbClr val="3366FF"/>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a:solidFill>
                  <a:schemeClr val="tx1"/>
                </a:solidFill>
              </a:rPr>
              <a:t>How are Humidity </a:t>
            </a:r>
            <a:br>
              <a:rPr lang="en-US" sz="4400" dirty="0">
                <a:solidFill>
                  <a:schemeClr val="tx1"/>
                </a:solidFill>
              </a:rPr>
            </a:br>
            <a:r>
              <a:rPr lang="en-US" sz="4400" dirty="0">
                <a:solidFill>
                  <a:schemeClr val="tx1"/>
                </a:solidFill>
              </a:rPr>
              <a:t>and Caring alike?</a:t>
            </a:r>
          </a:p>
        </p:txBody>
      </p:sp>
      <p:sp>
        <p:nvSpPr>
          <p:cNvPr id="3" name="Content Placeholder 2"/>
          <p:cNvSpPr>
            <a:spLocks noGrp="1"/>
          </p:cNvSpPr>
          <p:nvPr>
            <p:ph idx="1"/>
          </p:nvPr>
        </p:nvSpPr>
        <p:spPr/>
        <p:txBody>
          <a:bodyPr>
            <a:normAutofit/>
          </a:bodyPr>
          <a:lstStyle/>
          <a:p>
            <a:pPr marL="0" indent="0" algn="ctr">
              <a:buNone/>
            </a:pPr>
            <a:r>
              <a:rPr lang="en-US" sz="6000" dirty="0">
                <a:solidFill>
                  <a:schemeClr val="tx1"/>
                </a:solidFill>
              </a:rPr>
              <a:t>“You can’t see it , but you can feel it.”</a:t>
            </a:r>
          </a:p>
          <a:p>
            <a:pPr marL="0" indent="0" algn="ctr">
              <a:buNone/>
            </a:pPr>
            <a:r>
              <a:rPr lang="en-US" sz="6000" dirty="0">
                <a:solidFill>
                  <a:srgbClr val="00B050"/>
                </a:solidFill>
              </a:rPr>
              <a:t>7</a:t>
            </a:r>
            <a:r>
              <a:rPr lang="en-US" sz="6000" baseline="30000" dirty="0">
                <a:solidFill>
                  <a:srgbClr val="00B050"/>
                </a:solidFill>
              </a:rPr>
              <a:t>th</a:t>
            </a:r>
            <a:r>
              <a:rPr lang="en-US" sz="6000" dirty="0">
                <a:solidFill>
                  <a:srgbClr val="00B050"/>
                </a:solidFill>
              </a:rPr>
              <a:t> Grade Girl</a:t>
            </a:r>
          </a:p>
        </p:txBody>
      </p:sp>
    </p:spTree>
    <p:extLst>
      <p:ext uri="{BB962C8B-B14F-4D97-AF65-F5344CB8AC3E}">
        <p14:creationId xmlns:p14="http://schemas.microsoft.com/office/powerpoint/2010/main" val="4013370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US" dirty="0">
                <a:solidFill>
                  <a:schemeClr val="accent5"/>
                </a:solidFill>
              </a:rPr>
              <a:t>   </a:t>
            </a:r>
            <a:r>
              <a:rPr lang="en-US" dirty="0">
                <a:solidFill>
                  <a:schemeClr val="tx1"/>
                </a:solidFill>
              </a:rPr>
              <a:t>Definitions:</a:t>
            </a:r>
          </a:p>
        </p:txBody>
      </p:sp>
      <p:sp>
        <p:nvSpPr>
          <p:cNvPr id="4" name="Content Placeholder 3"/>
          <p:cNvSpPr>
            <a:spLocks noGrp="1"/>
          </p:cNvSpPr>
          <p:nvPr>
            <p:ph idx="4294967295"/>
          </p:nvPr>
        </p:nvSpPr>
        <p:spPr>
          <a:xfrm>
            <a:off x="3962400" y="1600200"/>
            <a:ext cx="4876800" cy="3962399"/>
          </a:xfrm>
        </p:spPr>
        <p:txBody>
          <a:bodyPr>
            <a:noAutofit/>
          </a:bodyPr>
          <a:lstStyle/>
          <a:p>
            <a:r>
              <a:rPr lang="en-US" sz="2600" b="1" i="1" dirty="0">
                <a:solidFill>
                  <a:schemeClr val="tx1"/>
                </a:solidFill>
              </a:rPr>
              <a:t>Classroom management </a:t>
            </a:r>
            <a:r>
              <a:rPr lang="en-US" sz="2600" dirty="0">
                <a:solidFill>
                  <a:schemeClr val="tx1"/>
                </a:solidFill>
              </a:rPr>
              <a:t>– act of managing </a:t>
            </a:r>
            <a:r>
              <a:rPr lang="en-US" sz="2600" b="1" dirty="0">
                <a:solidFill>
                  <a:srgbClr val="00B0F0"/>
                </a:solidFill>
              </a:rPr>
              <a:t>relationships</a:t>
            </a:r>
            <a:r>
              <a:rPr lang="en-US" sz="2600" dirty="0">
                <a:solidFill>
                  <a:schemeClr val="tx1"/>
                </a:solidFill>
              </a:rPr>
              <a:t>, </a:t>
            </a:r>
            <a:r>
              <a:rPr lang="en-US" sz="2600" b="1" dirty="0">
                <a:solidFill>
                  <a:schemeClr val="tx1"/>
                </a:solidFill>
              </a:rPr>
              <a:t>behaviors</a:t>
            </a:r>
            <a:r>
              <a:rPr lang="en-US" sz="2600" dirty="0">
                <a:solidFill>
                  <a:schemeClr val="tx1"/>
                </a:solidFill>
              </a:rPr>
              <a:t>, and </a:t>
            </a:r>
            <a:r>
              <a:rPr lang="en-US" sz="2600" b="1" dirty="0">
                <a:solidFill>
                  <a:schemeClr val="tx1"/>
                </a:solidFill>
              </a:rPr>
              <a:t>instruction</a:t>
            </a:r>
            <a:r>
              <a:rPr lang="en-US" sz="2600" dirty="0">
                <a:solidFill>
                  <a:schemeClr val="tx1"/>
                </a:solidFill>
              </a:rPr>
              <a:t> for learners</a:t>
            </a:r>
          </a:p>
          <a:p>
            <a:r>
              <a:rPr lang="en-US" sz="2600" b="1" i="1" dirty="0">
                <a:solidFill>
                  <a:schemeClr val="tx1"/>
                </a:solidFill>
              </a:rPr>
              <a:t>Discipline</a:t>
            </a:r>
            <a:r>
              <a:rPr lang="en-US" sz="2600" dirty="0">
                <a:solidFill>
                  <a:schemeClr val="tx1"/>
                </a:solidFill>
              </a:rPr>
              <a:t> – the act of teaching students how to </a:t>
            </a:r>
            <a:r>
              <a:rPr lang="en-US" sz="2600" b="1" dirty="0">
                <a:solidFill>
                  <a:schemeClr val="tx1"/>
                </a:solidFill>
              </a:rPr>
              <a:t>behave</a:t>
            </a:r>
            <a:r>
              <a:rPr lang="en-US" sz="2600" dirty="0">
                <a:solidFill>
                  <a:schemeClr val="tx1"/>
                </a:solidFill>
              </a:rPr>
              <a:t> appropriately; not just punishment</a:t>
            </a:r>
          </a:p>
        </p:txBody>
      </p:sp>
      <p:pic>
        <p:nvPicPr>
          <p:cNvPr id="2050" name="Picture 2" descr="http://www.peacefulplaygrounds.com/images/school-discipli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828800"/>
            <a:ext cx="3038475"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391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823420830"/>
              </p:ext>
            </p:extLst>
          </p:nvPr>
        </p:nvGraphicFramePr>
        <p:xfrm>
          <a:off x="914400" y="1600200"/>
          <a:ext cx="72390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762000" y="381000"/>
            <a:ext cx="7848600" cy="954107"/>
          </a:xfrm>
          <a:prstGeom prst="rect">
            <a:avLst/>
          </a:prstGeom>
          <a:noFill/>
        </p:spPr>
        <p:txBody>
          <a:bodyPr wrap="square" rtlCol="0">
            <a:spAutoFit/>
          </a:bodyPr>
          <a:lstStyle/>
          <a:p>
            <a:r>
              <a:rPr lang="en-US" sz="2800" b="1" dirty="0"/>
              <a:t>Covenant/Conduct/Content Management Interplay</a:t>
            </a:r>
          </a:p>
        </p:txBody>
      </p:sp>
    </p:spTree>
    <p:extLst>
      <p:ext uri="{BB962C8B-B14F-4D97-AF65-F5344CB8AC3E}">
        <p14:creationId xmlns:p14="http://schemas.microsoft.com/office/powerpoint/2010/main" val="1635059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 Covenant</a:t>
            </a:r>
          </a:p>
        </p:txBody>
      </p:sp>
      <p:sp>
        <p:nvSpPr>
          <p:cNvPr id="3" name="Content Placeholder 2"/>
          <p:cNvSpPr>
            <a:spLocks noGrp="1"/>
          </p:cNvSpPr>
          <p:nvPr>
            <p:ph idx="1"/>
          </p:nvPr>
        </p:nvSpPr>
        <p:spPr/>
        <p:txBody>
          <a:bodyPr>
            <a:normAutofit lnSpcReduction="10000"/>
          </a:bodyPr>
          <a:lstStyle/>
          <a:p>
            <a:pPr algn="just"/>
            <a:r>
              <a:rPr lang="en-US" sz="3600" dirty="0">
                <a:solidFill>
                  <a:schemeClr val="tx1"/>
                </a:solidFill>
              </a:rPr>
              <a:t>According to Iverson (2003), a </a:t>
            </a:r>
            <a:r>
              <a:rPr lang="en-US" sz="3600" b="1" i="1" dirty="0">
                <a:solidFill>
                  <a:schemeClr val="tx1"/>
                </a:solidFill>
              </a:rPr>
              <a:t>covenant</a:t>
            </a:r>
            <a:r>
              <a:rPr lang="en-US" sz="3600" dirty="0">
                <a:solidFill>
                  <a:schemeClr val="tx1"/>
                </a:solidFill>
              </a:rPr>
              <a:t> is a promise, a binding agreement between two or more persons</a:t>
            </a:r>
          </a:p>
          <a:p>
            <a:pPr marL="118872" indent="0" algn="just">
              <a:buNone/>
            </a:pPr>
            <a:endParaRPr lang="en-US" sz="3600" dirty="0">
              <a:solidFill>
                <a:schemeClr val="tx1"/>
              </a:solidFill>
            </a:endParaRPr>
          </a:p>
          <a:p>
            <a:pPr algn="just"/>
            <a:r>
              <a:rPr lang="en-US" sz="3600" b="1" dirty="0">
                <a:solidFill>
                  <a:schemeClr val="tx1"/>
                </a:solidFill>
              </a:rPr>
              <a:t>Covenant management </a:t>
            </a:r>
            <a:r>
              <a:rPr lang="en-US" sz="3600" dirty="0">
                <a:solidFill>
                  <a:schemeClr val="tx1"/>
                </a:solidFill>
              </a:rPr>
              <a:t>is the facilitation of trusting, respectful relationships, willingly entered into, that promote optimal success for all children</a:t>
            </a:r>
          </a:p>
        </p:txBody>
      </p:sp>
    </p:spTree>
    <p:extLst>
      <p:ext uri="{BB962C8B-B14F-4D97-AF65-F5344CB8AC3E}">
        <p14:creationId xmlns:p14="http://schemas.microsoft.com/office/powerpoint/2010/main" val="32226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Off to a Good Start</a:t>
            </a:r>
          </a:p>
        </p:txBody>
      </p:sp>
      <p:sp>
        <p:nvSpPr>
          <p:cNvPr id="3" name="Content Placeholder 2"/>
          <p:cNvSpPr>
            <a:spLocks noGrp="1"/>
          </p:cNvSpPr>
          <p:nvPr>
            <p:ph idx="1"/>
          </p:nvPr>
        </p:nvSpPr>
        <p:spPr/>
        <p:txBody>
          <a:bodyPr/>
          <a:lstStyle/>
          <a:p>
            <a:pPr algn="just"/>
            <a:r>
              <a:rPr lang="en-US" dirty="0"/>
              <a:t>Virtually all the research points to the beginning of the school year as the linchpin for effective classroom management</a:t>
            </a:r>
          </a:p>
          <a:p>
            <a:pPr algn="just"/>
            <a:endParaRPr lang="en-US" dirty="0"/>
          </a:p>
          <a:p>
            <a:pPr algn="just"/>
            <a:r>
              <a:rPr lang="en-US" dirty="0"/>
              <a:t>Four seminal studies on the beginning of the school year performed (two at elementary and two at secondary):</a:t>
            </a:r>
          </a:p>
          <a:p>
            <a:pPr algn="just"/>
            <a:endParaRPr lang="en-US" dirty="0"/>
          </a:p>
          <a:p>
            <a:pPr algn="just"/>
            <a:r>
              <a:rPr lang="en-US" dirty="0"/>
              <a:t>The results showed that the most effective teachers made sure classroom management strategies: 1) were understood by students, 2) accepted by students, and 3) practiced until they became routine</a:t>
            </a:r>
          </a:p>
        </p:txBody>
      </p:sp>
    </p:spTree>
    <p:extLst>
      <p:ext uri="{BB962C8B-B14F-4D97-AF65-F5344CB8AC3E}">
        <p14:creationId xmlns:p14="http://schemas.microsoft.com/office/powerpoint/2010/main" val="2432752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Positive Interactions</a:t>
            </a:r>
          </a:p>
        </p:txBody>
      </p:sp>
      <p:sp>
        <p:nvSpPr>
          <p:cNvPr id="3" name="Content Placeholder 2"/>
          <p:cNvSpPr>
            <a:spLocks noGrp="1"/>
          </p:cNvSpPr>
          <p:nvPr>
            <p:ph idx="1"/>
          </p:nvPr>
        </p:nvSpPr>
        <p:spPr/>
        <p:txBody>
          <a:bodyPr>
            <a:normAutofit/>
          </a:bodyPr>
          <a:lstStyle/>
          <a:p>
            <a:pPr algn="just"/>
            <a:r>
              <a:rPr lang="en-US" sz="1800" dirty="0">
                <a:solidFill>
                  <a:schemeClr val="tx1"/>
                </a:solidFill>
              </a:rPr>
              <a:t>When students are asked to account for their motive for learning, they frequently cite their admiration and respect for a particular teacher</a:t>
            </a:r>
          </a:p>
          <a:p>
            <a:pPr algn="just"/>
            <a:endParaRPr lang="en-US" sz="1800" dirty="0">
              <a:solidFill>
                <a:schemeClr val="tx1"/>
              </a:solidFill>
            </a:endParaRPr>
          </a:p>
          <a:p>
            <a:pPr algn="just"/>
            <a:r>
              <a:rPr lang="en-US" sz="1800" dirty="0">
                <a:solidFill>
                  <a:schemeClr val="tx1"/>
                </a:solidFill>
              </a:rPr>
              <a:t>According to Glasser (1972), today’s society is role oriented (identity) rather than goal oriented</a:t>
            </a:r>
          </a:p>
          <a:p>
            <a:pPr algn="just"/>
            <a:endParaRPr lang="en-US" sz="1800" dirty="0">
              <a:solidFill>
                <a:schemeClr val="tx1"/>
              </a:solidFill>
            </a:endParaRPr>
          </a:p>
          <a:p>
            <a:pPr algn="just"/>
            <a:r>
              <a:rPr lang="en-US" sz="1800" dirty="0">
                <a:solidFill>
                  <a:schemeClr val="tx1"/>
                </a:solidFill>
              </a:rPr>
              <a:t>In a role-oriented society, people place more value on being respected as human beings than on being valued for what they can do</a:t>
            </a:r>
          </a:p>
          <a:p>
            <a:pPr algn="just"/>
            <a:endParaRPr lang="en-US" sz="1800" dirty="0">
              <a:solidFill>
                <a:schemeClr val="tx1"/>
              </a:solidFill>
            </a:endParaRPr>
          </a:p>
          <a:p>
            <a:pPr algn="just"/>
            <a:r>
              <a:rPr lang="en-US" sz="1800" dirty="0">
                <a:solidFill>
                  <a:schemeClr val="tx1"/>
                </a:solidFill>
              </a:rPr>
              <a:t>In other words, the student in the classroom is saying, “I can insist that I have a right to respect and dignity apart from what I can do”</a:t>
            </a:r>
          </a:p>
          <a:p>
            <a:pPr algn="just"/>
            <a:endParaRPr lang="en-US" sz="1800" dirty="0">
              <a:solidFill>
                <a:schemeClr val="tx1"/>
              </a:solidFill>
            </a:endParaRPr>
          </a:p>
          <a:p>
            <a:pPr algn="just"/>
            <a:r>
              <a:rPr lang="en-US" sz="1800" dirty="0">
                <a:solidFill>
                  <a:schemeClr val="tx1"/>
                </a:solidFill>
              </a:rPr>
              <a:t>Respecting students for who they are is an essential first step in building positive relationships</a:t>
            </a:r>
          </a:p>
        </p:txBody>
      </p:sp>
    </p:spTree>
    <p:extLst>
      <p:ext uri="{BB962C8B-B14F-4D97-AF65-F5344CB8AC3E}">
        <p14:creationId xmlns:p14="http://schemas.microsoft.com/office/powerpoint/2010/main" val="593696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Relationship Management as a Solution to Behavioral Problems</a:t>
            </a:r>
          </a:p>
        </p:txBody>
      </p:sp>
      <p:sp>
        <p:nvSpPr>
          <p:cNvPr id="3" name="Content Placeholder 2"/>
          <p:cNvSpPr>
            <a:spLocks noGrp="1"/>
          </p:cNvSpPr>
          <p:nvPr>
            <p:ph idx="1"/>
          </p:nvPr>
        </p:nvSpPr>
        <p:spPr/>
        <p:txBody>
          <a:bodyPr>
            <a:normAutofit/>
          </a:bodyPr>
          <a:lstStyle/>
          <a:p>
            <a:pPr algn="just"/>
            <a:r>
              <a:rPr lang="en-US" dirty="0">
                <a:solidFill>
                  <a:schemeClr val="tx1"/>
                </a:solidFill>
              </a:rPr>
              <a:t>Teachers recognize that a renewed focus on relationship building can help resolve difficulties with individual students</a:t>
            </a:r>
          </a:p>
          <a:p>
            <a:pPr algn="just"/>
            <a:endParaRPr lang="en-US" dirty="0">
              <a:solidFill>
                <a:schemeClr val="tx1"/>
              </a:solidFill>
            </a:endParaRPr>
          </a:p>
          <a:p>
            <a:pPr algn="just"/>
            <a:r>
              <a:rPr lang="en-US" dirty="0">
                <a:solidFill>
                  <a:schemeClr val="tx1"/>
                </a:solidFill>
              </a:rPr>
              <a:t>Emphasis on getting assignments turned in should be set aside in favor of building the trust and confidence of the student</a:t>
            </a:r>
          </a:p>
          <a:p>
            <a:pPr algn="just"/>
            <a:endParaRPr lang="en-US" dirty="0">
              <a:solidFill>
                <a:schemeClr val="tx1"/>
              </a:solidFill>
            </a:endParaRPr>
          </a:p>
          <a:p>
            <a:pPr algn="just"/>
            <a:r>
              <a:rPr lang="en-US" dirty="0">
                <a:solidFill>
                  <a:schemeClr val="tx1"/>
                </a:solidFill>
              </a:rPr>
              <a:t>What a student needs most is often the reaffirmation as a person; this allows the student to open up to the teacher</a:t>
            </a:r>
          </a:p>
        </p:txBody>
      </p:sp>
    </p:spTree>
    <p:extLst>
      <p:ext uri="{BB962C8B-B14F-4D97-AF65-F5344CB8AC3E}">
        <p14:creationId xmlns:p14="http://schemas.microsoft.com/office/powerpoint/2010/main" val="519081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Problem Solving with Individual Students</a:t>
            </a:r>
          </a:p>
        </p:txBody>
      </p:sp>
      <p:sp>
        <p:nvSpPr>
          <p:cNvPr id="3" name="Content Placeholder 2"/>
          <p:cNvSpPr>
            <a:spLocks noGrp="1"/>
          </p:cNvSpPr>
          <p:nvPr>
            <p:ph idx="1"/>
          </p:nvPr>
        </p:nvSpPr>
        <p:spPr/>
        <p:txBody>
          <a:bodyPr>
            <a:normAutofit/>
          </a:bodyPr>
          <a:lstStyle/>
          <a:p>
            <a:pPr algn="just"/>
            <a:r>
              <a:rPr lang="en-US" dirty="0">
                <a:solidFill>
                  <a:schemeClr val="tx1"/>
                </a:solidFill>
              </a:rPr>
              <a:t>What happens if relationship effort attempts fail and a student persists in disrupting the class?</a:t>
            </a:r>
          </a:p>
          <a:p>
            <a:pPr algn="just"/>
            <a:endParaRPr lang="en-US" dirty="0">
              <a:solidFill>
                <a:schemeClr val="tx1"/>
              </a:solidFill>
            </a:endParaRPr>
          </a:p>
          <a:p>
            <a:pPr algn="just"/>
            <a:r>
              <a:rPr lang="en-US" dirty="0">
                <a:solidFill>
                  <a:schemeClr val="tx1"/>
                </a:solidFill>
              </a:rPr>
              <a:t>The teacher cannot dismiss the behavior</a:t>
            </a:r>
          </a:p>
          <a:p>
            <a:pPr algn="just"/>
            <a:endParaRPr lang="en-US" dirty="0">
              <a:solidFill>
                <a:schemeClr val="tx1"/>
              </a:solidFill>
            </a:endParaRPr>
          </a:p>
          <a:p>
            <a:pPr algn="just"/>
            <a:r>
              <a:rPr lang="en-US" dirty="0">
                <a:solidFill>
                  <a:schemeClr val="tx1"/>
                </a:solidFill>
              </a:rPr>
              <a:t>The teacher must engage in a problem-solving process to help the student select more responsible behavior</a:t>
            </a:r>
          </a:p>
          <a:p>
            <a:pPr algn="just"/>
            <a:endParaRPr lang="en-US" dirty="0">
              <a:solidFill>
                <a:schemeClr val="tx1"/>
              </a:solidFill>
            </a:endParaRPr>
          </a:p>
          <a:p>
            <a:pPr algn="just"/>
            <a:r>
              <a:rPr lang="en-US" dirty="0">
                <a:solidFill>
                  <a:schemeClr val="tx1"/>
                </a:solidFill>
              </a:rPr>
              <a:t>Glasser (1965; 1977) developed an eight-step problem-solving process to help students regain control</a:t>
            </a:r>
          </a:p>
        </p:txBody>
      </p:sp>
    </p:spTree>
    <p:extLst>
      <p:ext uri="{BB962C8B-B14F-4D97-AF65-F5344CB8AC3E}">
        <p14:creationId xmlns:p14="http://schemas.microsoft.com/office/powerpoint/2010/main" val="1441771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Research and Theory</a:t>
            </a:r>
          </a:p>
        </p:txBody>
      </p:sp>
      <p:sp>
        <p:nvSpPr>
          <p:cNvPr id="3" name="Content Placeholder 2"/>
          <p:cNvSpPr>
            <a:spLocks noGrp="1"/>
          </p:cNvSpPr>
          <p:nvPr>
            <p:ph idx="1"/>
          </p:nvPr>
        </p:nvSpPr>
        <p:spPr/>
        <p:txBody>
          <a:bodyPr>
            <a:normAutofit/>
          </a:bodyPr>
          <a:lstStyle/>
          <a:p>
            <a:pPr algn="just"/>
            <a:r>
              <a:rPr lang="en-US" dirty="0">
                <a:solidFill>
                  <a:schemeClr val="tx1"/>
                </a:solidFill>
              </a:rPr>
              <a:t>In a study involving 68 high school students, 84% said that disciplinary problems that occurred could have been avoided by better teacher-student relationships</a:t>
            </a:r>
          </a:p>
          <a:p>
            <a:pPr algn="just"/>
            <a:endParaRPr lang="en-US" dirty="0">
              <a:solidFill>
                <a:schemeClr val="tx1"/>
              </a:solidFill>
            </a:endParaRPr>
          </a:p>
          <a:p>
            <a:pPr algn="just"/>
            <a:r>
              <a:rPr lang="en-US" dirty="0">
                <a:solidFill>
                  <a:schemeClr val="tx1"/>
                </a:solidFill>
              </a:rPr>
              <a:t>In their review of the literature, Sheets and Gay (1996) note that many behavioral problems ultimately boil down to a breakdown in teacher-student relationships</a:t>
            </a:r>
          </a:p>
          <a:p>
            <a:pPr algn="just"/>
            <a:endParaRPr lang="en-US" dirty="0">
              <a:solidFill>
                <a:schemeClr val="tx1"/>
              </a:solidFill>
            </a:endParaRPr>
          </a:p>
          <a:p>
            <a:pPr algn="just"/>
            <a:r>
              <a:rPr lang="en-US" dirty="0">
                <a:solidFill>
                  <a:schemeClr val="tx1"/>
                </a:solidFill>
              </a:rPr>
              <a:t>“The causes of many classroom behaviors labeled and punished as rule infractions are, in fact, problems of students and teachers relating to each other”</a:t>
            </a:r>
          </a:p>
        </p:txBody>
      </p:sp>
    </p:spTree>
    <p:extLst>
      <p:ext uri="{BB962C8B-B14F-4D97-AF65-F5344CB8AC3E}">
        <p14:creationId xmlns:p14="http://schemas.microsoft.com/office/powerpoint/2010/main" val="886202156"/>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749</TotalTime>
  <Words>2293</Words>
  <Application>Microsoft Office PowerPoint</Application>
  <PresentationFormat>On-screen Show (4:3)</PresentationFormat>
  <Paragraphs>162</Paragraphs>
  <Slides>14</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Tw Cen MT</vt:lpstr>
      <vt:lpstr>Wingdings</vt:lpstr>
      <vt:lpstr>Thatch</vt:lpstr>
      <vt:lpstr>PowerPoint Presentation</vt:lpstr>
      <vt:lpstr>   Definitions:</vt:lpstr>
      <vt:lpstr>PowerPoint Presentation</vt:lpstr>
      <vt:lpstr>Definition: Covenant</vt:lpstr>
      <vt:lpstr>Getting Off to a Good Start</vt:lpstr>
      <vt:lpstr>Positive Interactions</vt:lpstr>
      <vt:lpstr>Relationship Management as a Solution to Behavioral Problems</vt:lpstr>
      <vt:lpstr>Problem Solving with Individual Students</vt:lpstr>
      <vt:lpstr>The Research and Theory</vt:lpstr>
      <vt:lpstr>Characteristics that Make Teachers Likeable</vt:lpstr>
      <vt:lpstr>Differentiating Student Treatment</vt:lpstr>
      <vt:lpstr>Taking a Personal Interest in Students</vt:lpstr>
      <vt:lpstr>Summary</vt:lpstr>
      <vt:lpstr>How are Humidity  and Caring alike?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Management</dc:title>
  <dc:creator>Marc Snyder</dc:creator>
  <cp:lastModifiedBy>James Banghart</cp:lastModifiedBy>
  <cp:revision>78</cp:revision>
  <dcterms:created xsi:type="dcterms:W3CDTF">2012-03-27T03:09:58Z</dcterms:created>
  <dcterms:modified xsi:type="dcterms:W3CDTF">2019-05-11T14:21:24Z</dcterms:modified>
</cp:coreProperties>
</file>