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9BD61-7F94-4DB6-8A4F-BEA521247013}" v="1" dt="2026-05-04T20:53:38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7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0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5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8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3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3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5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2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9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7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nashuarotarygrants@gmail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C978CD5-696C-47A1-9AEC-EEB8D7D44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F6593-2396-97D0-F9BB-99F501A55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2" y="228884"/>
            <a:ext cx="5598097" cy="28196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Rotary Club of Nashua </a:t>
            </a:r>
            <a:br>
              <a:rPr lang="en-US" sz="4600" dirty="0"/>
            </a:br>
            <a:r>
              <a:rPr lang="en-US" sz="2800" dirty="0"/>
              <a:t>2026 Grant Application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AC7CE-6A36-ED6B-51A2-864FDFF13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902206"/>
            <a:ext cx="5598097" cy="22405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/>
              <a:t>*If your organization received a grant from Rotary Club of Nashua in 2025 your agency is ineligible to apply for this round. </a:t>
            </a:r>
          </a:p>
          <a:p>
            <a:pPr>
              <a:lnSpc>
                <a:spcPct val="100000"/>
              </a:lnSpc>
            </a:pPr>
            <a:r>
              <a:rPr lang="en-US" sz="1700" dirty="0"/>
              <a:t>*If you are intending these funds to be used for day-to-day operations of your organization, your request will not be funded. </a:t>
            </a:r>
          </a:p>
        </p:txBody>
      </p:sp>
      <p:pic>
        <p:nvPicPr>
          <p:cNvPr id="4" name="Picture 3" descr="A purple and green sky&#10;&#10;AI-generated content may be incorrect.">
            <a:extLst>
              <a:ext uri="{FF2B5EF4-FFF2-40B4-BE49-F238E27FC236}">
                <a16:creationId xmlns:a16="http://schemas.microsoft.com/office/drawing/2014/main" id="{BBF8DC81-0518-34CA-E640-4C34AFD70C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493" r="7004"/>
          <a:stretch>
            <a:fillRect/>
          </a:stretch>
        </p:blipFill>
        <p:spPr>
          <a:xfrm>
            <a:off x="6480316" y="1"/>
            <a:ext cx="5726654" cy="6857999"/>
          </a:xfrm>
          <a:custGeom>
            <a:avLst/>
            <a:gdLst/>
            <a:ahLst/>
            <a:cxnLst/>
            <a:rect l="l" t="t" r="r" b="b"/>
            <a:pathLst>
              <a:path w="5726654" h="6857999">
                <a:moveTo>
                  <a:pt x="615191" y="3536634"/>
                </a:moveTo>
                <a:cubicBezTo>
                  <a:pt x="896629" y="3536634"/>
                  <a:pt x="1124779" y="3764784"/>
                  <a:pt x="1124779" y="4046222"/>
                </a:cubicBezTo>
                <a:cubicBezTo>
                  <a:pt x="1124779" y="4327660"/>
                  <a:pt x="896629" y="4555810"/>
                  <a:pt x="615191" y="4555810"/>
                </a:cubicBezTo>
                <a:cubicBezTo>
                  <a:pt x="333753" y="4555810"/>
                  <a:pt x="105603" y="4327660"/>
                  <a:pt x="105603" y="4046222"/>
                </a:cubicBezTo>
                <a:cubicBezTo>
                  <a:pt x="105603" y="3764784"/>
                  <a:pt x="333753" y="3536634"/>
                  <a:pt x="615191" y="3536634"/>
                </a:cubicBezTo>
                <a:close/>
                <a:moveTo>
                  <a:pt x="1497781" y="0"/>
                </a:moveTo>
                <a:lnTo>
                  <a:pt x="5726654" y="0"/>
                </a:lnTo>
                <a:lnTo>
                  <a:pt x="5726654" y="6857999"/>
                </a:lnTo>
                <a:lnTo>
                  <a:pt x="311758" y="6857999"/>
                </a:lnTo>
                <a:lnTo>
                  <a:pt x="314131" y="6707669"/>
                </a:lnTo>
                <a:cubicBezTo>
                  <a:pt x="335133" y="6366408"/>
                  <a:pt x="433652" y="6019041"/>
                  <a:pt x="599703" y="5670857"/>
                </a:cubicBezTo>
                <a:cubicBezTo>
                  <a:pt x="770258" y="5311555"/>
                  <a:pt x="1010814" y="4986831"/>
                  <a:pt x="1211434" y="4641254"/>
                </a:cubicBezTo>
                <a:cubicBezTo>
                  <a:pt x="1493037" y="4154455"/>
                  <a:pt x="1511836" y="3622743"/>
                  <a:pt x="1053042" y="3164268"/>
                </a:cubicBezTo>
                <a:cubicBezTo>
                  <a:pt x="881978" y="2993263"/>
                  <a:pt x="700423" y="2805522"/>
                  <a:pt x="607049" y="2589404"/>
                </a:cubicBezTo>
                <a:cubicBezTo>
                  <a:pt x="366280" y="2032157"/>
                  <a:pt x="541126" y="1508060"/>
                  <a:pt x="1054916" y="1068098"/>
                </a:cubicBezTo>
                <a:cubicBezTo>
                  <a:pt x="1261028" y="891534"/>
                  <a:pt x="1489689" y="709487"/>
                  <a:pt x="1502878" y="419994"/>
                </a:cubicBezTo>
                <a:cubicBezTo>
                  <a:pt x="1506390" y="341909"/>
                  <a:pt x="1507263" y="263519"/>
                  <a:pt x="1505905" y="184995"/>
                </a:cubicBezTo>
                <a:close/>
                <a:moveTo>
                  <a:pt x="14544" y="0"/>
                </a:moveTo>
                <a:lnTo>
                  <a:pt x="879353" y="0"/>
                </a:lnTo>
                <a:lnTo>
                  <a:pt x="892054" y="78051"/>
                </a:lnTo>
                <a:cubicBezTo>
                  <a:pt x="904493" y="285270"/>
                  <a:pt x="770272" y="479620"/>
                  <a:pt x="561941" y="535442"/>
                </a:cubicBezTo>
                <a:cubicBezTo>
                  <a:pt x="323847" y="599239"/>
                  <a:pt x="79117" y="457944"/>
                  <a:pt x="15320" y="219851"/>
                </a:cubicBezTo>
                <a:cubicBezTo>
                  <a:pt x="-630" y="160328"/>
                  <a:pt x="-3761" y="100390"/>
                  <a:pt x="4235" y="4296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1894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7844-3F62-DB08-3F61-9F34226DB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Eligibility Criteria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2150-D849-0737-5D52-0F2D99646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4800" dirty="0">
                <a:latin typeface="Abadi" panose="020B0604020104020204" pitchFamily="34" charset="0"/>
              </a:rPr>
              <a:t>Does your program serve people that live in Greater Nashua, NH? (Amherst, Brookline, Hollis, Hudson, Litchfield, Lyndeborough, Merrimack, Milford, Mont Vernon, Nashua, or Wilton) </a:t>
            </a:r>
          </a:p>
          <a:p>
            <a:r>
              <a:rPr lang="en-US" sz="4800" dirty="0">
                <a:latin typeface="Abadi" panose="020B0604020104020204" pitchFamily="34" charset="0"/>
              </a:rPr>
              <a:t> </a:t>
            </a:r>
          </a:p>
          <a:p>
            <a:r>
              <a:rPr lang="en-US" sz="4800" b="1" dirty="0">
                <a:latin typeface="Abadi" panose="020B0604020104020204" pitchFamily="34" charset="0"/>
              </a:rPr>
              <a:t>Yes 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b="1" dirty="0">
                <a:latin typeface="Abadi" panose="020B0604020104020204" pitchFamily="34" charset="0"/>
              </a:rPr>
              <a:t>No</a:t>
            </a:r>
            <a:r>
              <a:rPr lang="en-US" sz="4800" dirty="0">
                <a:latin typeface="Abadi" panose="020B0604020104020204" pitchFamily="34" charset="0"/>
              </a:rPr>
              <a:t>  </a:t>
            </a:r>
          </a:p>
          <a:p>
            <a:r>
              <a:rPr lang="en-US" sz="4800" dirty="0">
                <a:latin typeface="Abadi" panose="020B0604020104020204" pitchFamily="34" charset="0"/>
              </a:rPr>
              <a:t> </a:t>
            </a:r>
          </a:p>
          <a:p>
            <a:r>
              <a:rPr lang="en-US" sz="4800" dirty="0">
                <a:latin typeface="Abadi" panose="020B0604020104020204" pitchFamily="34" charset="0"/>
              </a:rPr>
              <a:t>Is your agency a 501c3 or under the fiscal agency management of a 501c3 nonprofit? </a:t>
            </a:r>
          </a:p>
          <a:p>
            <a:r>
              <a:rPr lang="en-US" sz="4800" dirty="0">
                <a:latin typeface="Abadi" panose="020B0604020104020204" pitchFamily="34" charset="0"/>
              </a:rPr>
              <a:t> </a:t>
            </a:r>
          </a:p>
          <a:p>
            <a:r>
              <a:rPr lang="en-US" sz="4800" b="1" dirty="0">
                <a:latin typeface="Abadi" panose="020B0604020104020204" pitchFamily="34" charset="0"/>
              </a:rPr>
              <a:t>Yes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b="1" dirty="0">
                <a:latin typeface="Abadi" panose="020B0604020104020204" pitchFamily="34" charset="0"/>
              </a:rPr>
              <a:t>No 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dirty="0">
                <a:latin typeface="Abadi" panose="020B0604020104020204" pitchFamily="34" charset="0"/>
              </a:rPr>
              <a:t> </a:t>
            </a:r>
          </a:p>
          <a:p>
            <a:r>
              <a:rPr lang="en-US" sz="4800" dirty="0">
                <a:latin typeface="Abadi" panose="020B0604020104020204" pitchFamily="34" charset="0"/>
              </a:rPr>
              <a:t>Did you answer "yes" to previous questions? If yes, you meet the qualifications to apply, </a:t>
            </a:r>
          </a:p>
          <a:p>
            <a:r>
              <a:rPr lang="en-US" sz="4800" b="1" dirty="0">
                <a:latin typeface="Abadi" panose="020B0604020104020204" pitchFamily="34" charset="0"/>
              </a:rPr>
              <a:t>Yes</a:t>
            </a:r>
            <a:endParaRPr lang="en-US" sz="4800" dirty="0">
              <a:latin typeface="Abadi" panose="020B0604020104020204" pitchFamily="34" charset="0"/>
            </a:endParaRPr>
          </a:p>
          <a:p>
            <a:r>
              <a:rPr lang="en-US" sz="4800" b="1" dirty="0">
                <a:latin typeface="Abadi" panose="020B0604020104020204" pitchFamily="34" charset="0"/>
              </a:rPr>
              <a:t>No</a:t>
            </a:r>
          </a:p>
          <a:p>
            <a:endParaRPr lang="en-US" sz="4800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470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9FB65-025D-FFB9-5199-97CBF14E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About your contact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F4E44-42F9-7D4E-3276-1A23839D8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0"/>
            <a:r>
              <a:rPr lang="en-US" sz="5000" dirty="0">
                <a:latin typeface="Abadi" panose="020B0604020104020204" pitchFamily="34" charset="0"/>
              </a:rPr>
              <a:t>What is the name of your organization, group, program, project, or event?  </a:t>
            </a:r>
          </a:p>
          <a:p>
            <a:r>
              <a:rPr lang="en-US" sz="5000" dirty="0">
                <a:latin typeface="Abadi" panose="020B0604020104020204" pitchFamily="34" charset="0"/>
              </a:rPr>
              <a:t> </a:t>
            </a:r>
          </a:p>
          <a:p>
            <a:pPr lvl="0"/>
            <a:r>
              <a:rPr lang="en-US" sz="5000" dirty="0">
                <a:latin typeface="Abadi" panose="020B0604020104020204" pitchFamily="34" charset="0"/>
              </a:rPr>
              <a:t>What is your EIN Number </a:t>
            </a:r>
          </a:p>
          <a:p>
            <a:r>
              <a:rPr lang="en-US" sz="5000" dirty="0">
                <a:latin typeface="Abadi" panose="020B0604020104020204" pitchFamily="34" charset="0"/>
              </a:rPr>
              <a:t> </a:t>
            </a:r>
          </a:p>
          <a:p>
            <a:pPr lvl="0"/>
            <a:r>
              <a:rPr lang="en-US" sz="5000" dirty="0">
                <a:latin typeface="Abadi" panose="020B0604020104020204" pitchFamily="34" charset="0"/>
              </a:rPr>
              <a:t>What is the name of the person submitting this request? </a:t>
            </a:r>
          </a:p>
          <a:p>
            <a:r>
              <a:rPr lang="en-US" sz="5000" dirty="0">
                <a:latin typeface="Abadi" panose="020B0604020104020204" pitchFamily="34" charset="0"/>
              </a:rPr>
              <a:t> </a:t>
            </a:r>
          </a:p>
          <a:p>
            <a:pPr lvl="0"/>
            <a:r>
              <a:rPr lang="en-US" sz="5000" dirty="0">
                <a:latin typeface="Abadi" panose="020B0604020104020204" pitchFamily="34" charset="0"/>
              </a:rPr>
              <a:t>Email </a:t>
            </a:r>
          </a:p>
          <a:p>
            <a:r>
              <a:rPr lang="en-US" sz="5000" dirty="0">
                <a:latin typeface="Abadi" panose="020B0604020104020204" pitchFamily="34" charset="0"/>
              </a:rPr>
              <a:t> </a:t>
            </a:r>
          </a:p>
          <a:p>
            <a:pPr lvl="0"/>
            <a:r>
              <a:rPr lang="en-US" sz="5000" dirty="0">
                <a:latin typeface="Abadi" panose="020B0604020104020204" pitchFamily="34" charset="0"/>
              </a:rPr>
              <a:t>Phone Number </a:t>
            </a:r>
          </a:p>
          <a:p>
            <a:r>
              <a:rPr lang="en-US" sz="5000" dirty="0">
                <a:latin typeface="Abadi" panose="020B0604020104020204" pitchFamily="34" charset="0"/>
              </a:rPr>
              <a:t> </a:t>
            </a:r>
          </a:p>
          <a:p>
            <a:pPr lvl="0"/>
            <a:r>
              <a:rPr lang="en-US" sz="5000" dirty="0">
                <a:latin typeface="Abadi" panose="020B0604020104020204" pitchFamily="34" charset="0"/>
              </a:rPr>
              <a:t>Mailing Address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7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02AF9B-5FE6-A94F-BF76-0F11A29208D6}"/>
              </a:ext>
            </a:extLst>
          </p:cNvPr>
          <p:cNvSpPr txBox="1"/>
          <p:nvPr/>
        </p:nvSpPr>
        <p:spPr>
          <a:xfrm>
            <a:off x="3049361" y="2336393"/>
            <a:ext cx="6098720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20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About Your Grant Request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Please answer the following questions about why you need this funding and what you will do with it.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94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DB555A-B674-7761-781E-8C0C19C4E554}"/>
              </a:ext>
            </a:extLst>
          </p:cNvPr>
          <p:cNvSpPr txBox="1"/>
          <p:nvPr/>
        </p:nvSpPr>
        <p:spPr>
          <a:xfrm>
            <a:off x="3049361" y="1828562"/>
            <a:ext cx="6098720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20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What Type of Grant is being requested:  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Matching Grants in Pursuit of a Larger Grant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For A Capital Expense (but not a capital Campaign)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Innovation or Pilot Project or Activity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Start Up Costs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  <a:p>
            <a:pPr marL="0" marR="0">
              <a:buNone/>
            </a:pPr>
            <a:r>
              <a:rPr lang="en-US" sz="180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 </a:t>
            </a:r>
            <a:endParaRPr lang="en-US" sz="28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0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2E35AB-AFEE-9FA8-6F3A-578ADA1132B1}"/>
              </a:ext>
            </a:extLst>
          </p:cNvPr>
          <p:cNvSpPr txBox="1"/>
          <p:nvPr/>
        </p:nvSpPr>
        <p:spPr>
          <a:xfrm>
            <a:off x="3049361" y="3244334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Aptos" panose="020B0004020202020204" pitchFamily="34" charset="0"/>
                <a:cs typeface="Roboto" panose="02000000000000000000" pitchFamily="2" charset="0"/>
              </a:rPr>
              <a:t>Grant Request Amount: </a:t>
            </a:r>
            <a:endParaRPr lang="en-US" sz="2400" dirty="0">
              <a:solidFill>
                <a:srgbClr val="000000"/>
              </a:solidFill>
              <a:effectLst/>
              <a:latin typeface="Roboto" panose="02000000000000000000" pitchFamily="2" charset="0"/>
              <a:ea typeface="Aptos" panose="020B0004020202020204" pitchFamily="34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39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99601-DA93-4130-4A96-77D97072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Describe your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C8AF06-446B-7C17-EE21-5497745EC945}"/>
              </a:ext>
            </a:extLst>
          </p:cNvPr>
          <p:cNvSpPr txBox="1"/>
          <p:nvPr/>
        </p:nvSpPr>
        <p:spPr>
          <a:xfrm>
            <a:off x="1171575" y="2080540"/>
            <a:ext cx="609872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Include what need you want to address, what actions you will take, and how the funds will be used. 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What is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the p</a:t>
            </a:r>
            <a:r>
              <a:rPr lang="en-US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rojected completion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d</a:t>
            </a:r>
            <a:r>
              <a:rPr lang="en-US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ate for this Project?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Roboto" panose="02000000000000000000" pitchFamily="2" charset="0"/>
              </a:rPr>
              <a:t>What is the situation you are trying to change with this grant?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Who in our community will benefit from this program? </a:t>
            </a:r>
            <a:endParaRPr lang="en-US" sz="2400" dirty="0"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Name any other organizations you plan to collaborate with to make this project successful. </a:t>
            </a:r>
            <a:endParaRPr lang="en-US" sz="2400" dirty="0"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How will you know your project was successful?</a:t>
            </a:r>
            <a:endParaRPr lang="en-US" sz="2400" dirty="0"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Include how to plan to track or measure progress toward your goals or how circumstances will change for individuals or the community. </a:t>
            </a:r>
            <a:endParaRPr lang="en-US" sz="2800" dirty="0"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ptos" panose="020B0004020202020204" pitchFamily="34" charset="0"/>
              </a:rPr>
              <a:t>How much is your fiscal year operating surplus &amp; unrestricted funds and how much of that are you investing in the program? </a:t>
            </a:r>
            <a:endParaRPr lang="en-US" sz="2400" dirty="0">
              <a:latin typeface="Aptos" panose="020B0004020202020204" pitchFamily="34" charset="0"/>
            </a:endParaRP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endParaRPr lang="en-US" dirty="0">
              <a:solidFill>
                <a:srgbClr val="000000"/>
              </a:solidFill>
              <a:effectLst/>
              <a:latin typeface="Abadi" panose="020B0604020104020204" pitchFamily="34" charset="0"/>
              <a:ea typeface="Aptos" panose="020B0004020202020204" pitchFamily="34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5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05D1C-8803-3A9B-EE8A-6534D404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Financial documentation needed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693F7-96BA-DC66-E3E7-406856BFFE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Provide the following documentation with your application: </a:t>
            </a:r>
          </a:p>
          <a:p>
            <a:r>
              <a:rPr lang="en-US" dirty="0"/>
              <a:t> 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annual IRS 990 or 990 EZ Form if required to file one.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IRS Determination Letter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 Your Certificate of Good Standing with the State of NH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Your most recent audited financials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FAC43-2F1B-016E-4991-1159F6CBE5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Please forward your application and requested documentation by May 30, 2026 to: 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nashuarotarygrants@gmail.com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Applicants will receive a notification on the outcome by June 11, </a:t>
            </a:r>
            <a:r>
              <a:rPr lang="en-US"/>
              <a:t>2026.</a:t>
            </a:r>
          </a:p>
          <a:p>
            <a:r>
              <a:rPr lang="en-US"/>
              <a:t> </a:t>
            </a:r>
            <a:endParaRPr lang="en-US" dirty="0"/>
          </a:p>
          <a:p>
            <a:r>
              <a:rPr lang="en-US" dirty="0"/>
              <a:t>Awards will be distributed in person at our meeting on June 15, 2026 12-1:30, at the Nashua Country Club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68812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492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Abadi</vt:lpstr>
      <vt:lpstr>Aptos</vt:lpstr>
      <vt:lpstr>Arial</vt:lpstr>
      <vt:lpstr>Avenir Next LT Pro</vt:lpstr>
      <vt:lpstr>Posterama</vt:lpstr>
      <vt:lpstr>Roboto</vt:lpstr>
      <vt:lpstr>Symbol</vt:lpstr>
      <vt:lpstr>SplashVTI</vt:lpstr>
      <vt:lpstr>Rotary Club of Nashua  2026 Grant Application </vt:lpstr>
      <vt:lpstr>Eligibility Criteria </vt:lpstr>
      <vt:lpstr>About your contact information </vt:lpstr>
      <vt:lpstr>PowerPoint Presentation</vt:lpstr>
      <vt:lpstr>PowerPoint Presentation</vt:lpstr>
      <vt:lpstr>PowerPoint Presentation</vt:lpstr>
      <vt:lpstr>Describe your project</vt:lpstr>
      <vt:lpstr>Financial documentation needed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Novotny</dc:creator>
  <cp:lastModifiedBy>Debbie Novotny</cp:lastModifiedBy>
  <cp:revision>2</cp:revision>
  <dcterms:created xsi:type="dcterms:W3CDTF">2026-04-10T16:06:06Z</dcterms:created>
  <dcterms:modified xsi:type="dcterms:W3CDTF">2026-05-05T19:34:10Z</dcterms:modified>
</cp:coreProperties>
</file>