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1" r:id="rId3"/>
    <p:sldId id="264" r:id="rId4"/>
    <p:sldId id="258" r:id="rId5"/>
    <p:sldId id="257" r:id="rId6"/>
    <p:sldId id="259" r:id="rId7"/>
    <p:sldId id="260" r:id="rId8"/>
    <p:sldId id="262" r:id="rId9"/>
    <p:sldId id="266" r:id="rId10"/>
    <p:sldId id="270"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0" d="100"/>
          <a:sy n="70" d="100"/>
        </p:scale>
        <p:origin x="53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smtClean="0"/>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96DFF08F-DC6B-4601-B491-B0F83F6DD2DA}" type="datetimeFigureOut">
              <a:rPr lang="en-US" dirty="0"/>
              <a:t>1/5/2024</a:t>
            </a:fld>
            <a:endParaRPr lang="en-US" dirty="0"/>
          </a:p>
        </p:txBody>
      </p:sp>
      <p:sp>
        <p:nvSpPr>
          <p:cNvPr id="5" name="Footer Placeholder 4"/>
          <p:cNvSpPr>
            <a:spLocks noGrp="1"/>
          </p:cNvSpPr>
          <p:nvPr>
            <p:ph type="ftr" sz="quarter" idx="11"/>
          </p:nvPr>
        </p:nvSpPr>
        <p:spPr>
          <a:xfrm>
            <a:off x="3776135" y="6422854"/>
            <a:ext cx="4279669" cy="365125"/>
          </a:xfrm>
        </p:spPr>
        <p:txBody>
          <a:bodyPr/>
          <a:lstStyle/>
          <a:p>
            <a:endParaRPr lang="en-US" dirty="0"/>
          </a:p>
        </p:txBody>
      </p:sp>
      <p:sp>
        <p:nvSpPr>
          <p:cNvPr id="6" name="Slide Number Placeholder 5"/>
          <p:cNvSpPr>
            <a:spLocks noGrp="1"/>
          </p:cNvSpPr>
          <p:nvPr>
            <p:ph type="sldNum" sz="quarter" idx="12"/>
          </p:nvPr>
        </p:nvSpPr>
        <p:spPr>
          <a:xfrm>
            <a:off x="8073048" y="6422854"/>
            <a:ext cx="879759" cy="365125"/>
          </a:xfrm>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96DFF08F-DC6B-4601-B491-B0F83F6DD2DA}" type="datetimeFigureOut">
              <a:rPr lang="en-US" dirty="0"/>
              <a:pPr/>
              <a:t>1/5/2024</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1/5/2024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1/5/2024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1/5/2024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96DFF08F-DC6B-4601-B491-B0F83F6DD2DA}" type="datetimeFigureOut">
              <a:rPr lang="en-US" dirty="0"/>
              <a:pPr/>
              <a:t>1/5/2024</a:t>
            </a:fld>
            <a:endParaRPr lang="en-US" dirty="0"/>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dirty="0"/>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4FAB73BC-B049-4115-A692-8D63A059BFB8}"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EMPOWERING OUR COMMUNITY:</a:t>
            </a:r>
            <a:endParaRPr lang="en-US" dirty="0"/>
          </a:p>
        </p:txBody>
      </p:sp>
      <p:sp>
        <p:nvSpPr>
          <p:cNvPr id="3" name="Subtitle 2"/>
          <p:cNvSpPr>
            <a:spLocks noGrp="1"/>
          </p:cNvSpPr>
          <p:nvPr>
            <p:ph type="subTitle" idx="1"/>
          </p:nvPr>
        </p:nvSpPr>
        <p:spPr>
          <a:xfrm>
            <a:off x="1524000" y="3996250"/>
            <a:ext cx="9144000" cy="2642294"/>
          </a:xfrm>
        </p:spPr>
        <p:txBody>
          <a:bodyPr>
            <a:normAutofit/>
          </a:bodyPr>
          <a:lstStyle/>
          <a:p>
            <a:r>
              <a:rPr lang="en-US" sz="3600" dirty="0" smtClean="0"/>
              <a:t>The Vital Role of Trades in the Copper Corridor</a:t>
            </a:r>
          </a:p>
          <a:p>
            <a:endParaRPr lang="en-US" sz="3600" dirty="0"/>
          </a:p>
          <a:p>
            <a:r>
              <a:rPr lang="en-US" dirty="0" smtClean="0"/>
              <a:t>Bre Zientarski</a:t>
            </a:r>
          </a:p>
          <a:p>
            <a:r>
              <a:rPr lang="en-US" dirty="0" smtClean="0"/>
              <a:t>Chair of CTE /Vocational  Committee</a:t>
            </a:r>
            <a:endParaRPr lang="en-US" dirty="0"/>
          </a:p>
        </p:txBody>
      </p:sp>
    </p:spTree>
    <p:extLst>
      <p:ext uri="{BB962C8B-B14F-4D97-AF65-F5344CB8AC3E}">
        <p14:creationId xmlns:p14="http://schemas.microsoft.com/office/powerpoint/2010/main" val="34608040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Career path award</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3796633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577340" y="221398"/>
            <a:ext cx="9227129" cy="6636602"/>
          </a:xfrm>
          <a:prstGeom prst="rect">
            <a:avLst/>
          </a:prstGeom>
        </p:spPr>
      </p:pic>
      <p:sp>
        <p:nvSpPr>
          <p:cNvPr id="3" name="Right Arrow 2"/>
          <p:cNvSpPr/>
          <p:nvPr/>
        </p:nvSpPr>
        <p:spPr>
          <a:xfrm>
            <a:off x="448056" y="5015484"/>
            <a:ext cx="1746504" cy="4937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Left Brace 3"/>
          <p:cNvSpPr/>
          <p:nvPr/>
        </p:nvSpPr>
        <p:spPr>
          <a:xfrm>
            <a:off x="2450592" y="4005072"/>
            <a:ext cx="45719" cy="45719"/>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Left Brace 4"/>
          <p:cNvSpPr/>
          <p:nvPr/>
        </p:nvSpPr>
        <p:spPr>
          <a:xfrm>
            <a:off x="2258568" y="4581144"/>
            <a:ext cx="301752" cy="1362456"/>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8082451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Focus of CTE/Vocational Committee  </a:t>
            </a:r>
            <a:br>
              <a:rPr lang="en-US" dirty="0" smtClean="0"/>
            </a:br>
            <a:r>
              <a:rPr lang="en-US" dirty="0"/>
              <a:t>	</a:t>
            </a:r>
            <a:r>
              <a:rPr lang="en-US" dirty="0" smtClean="0"/>
              <a:t>Rotary club of </a:t>
            </a:r>
            <a:r>
              <a:rPr lang="en-US" dirty="0" err="1" smtClean="0"/>
              <a:t>saddlebrooke</a:t>
            </a:r>
            <a:endParaRPr lang="en-US" dirty="0"/>
          </a:p>
        </p:txBody>
      </p:sp>
      <p:sp>
        <p:nvSpPr>
          <p:cNvPr id="3" name="Content Placeholder 2"/>
          <p:cNvSpPr>
            <a:spLocks noGrp="1"/>
          </p:cNvSpPr>
          <p:nvPr>
            <p:ph idx="1"/>
          </p:nvPr>
        </p:nvSpPr>
        <p:spPr>
          <a:xfrm>
            <a:off x="599415" y="2176272"/>
            <a:ext cx="9784080" cy="4553712"/>
          </a:xfrm>
        </p:spPr>
        <p:txBody>
          <a:bodyPr>
            <a:normAutofit fontScale="85000" lnSpcReduction="10000"/>
          </a:bodyPr>
          <a:lstStyle/>
          <a:p>
            <a:pPr marL="228600" lvl="1" indent="0">
              <a:buNone/>
            </a:pPr>
            <a:r>
              <a:rPr lang="en-US" sz="3200" b="1" dirty="0"/>
              <a:t>Utilizing our </a:t>
            </a:r>
            <a:r>
              <a:rPr lang="en-US" sz="3200" b="1" dirty="0" smtClean="0"/>
              <a:t>Club’s Professional </a:t>
            </a:r>
            <a:r>
              <a:rPr lang="en-US" sz="3200" b="1" dirty="0"/>
              <a:t>E</a:t>
            </a:r>
            <a:r>
              <a:rPr lang="en-US" sz="3200" b="1" dirty="0" smtClean="0"/>
              <a:t>xperience for Career </a:t>
            </a:r>
            <a:r>
              <a:rPr lang="en-US" sz="3200" b="1" dirty="0"/>
              <a:t>Development </a:t>
            </a:r>
            <a:r>
              <a:rPr lang="en-US" sz="3200" b="1" dirty="0" smtClean="0"/>
              <a:t>in the Copper Corridor</a:t>
            </a:r>
          </a:p>
          <a:p>
            <a:pPr marL="228600" lvl="1" indent="0">
              <a:buNone/>
            </a:pPr>
            <a:endParaRPr lang="en-US" sz="3200" dirty="0" smtClean="0"/>
          </a:p>
          <a:p>
            <a:pPr lvl="1"/>
            <a:r>
              <a:rPr lang="en-US" sz="2400" dirty="0" smtClean="0"/>
              <a:t>Minimize barriers for young people in Copper Corridor gain access to achieve their career goals, specifically in the trades via partnering with schools and Career Path Awards</a:t>
            </a:r>
          </a:p>
          <a:p>
            <a:pPr marL="228600" lvl="1" indent="0">
              <a:buNone/>
            </a:pPr>
            <a:endParaRPr lang="en-US" sz="2400" dirty="0" smtClean="0"/>
          </a:p>
          <a:p>
            <a:pPr lvl="1"/>
            <a:r>
              <a:rPr lang="en-US" sz="2400" dirty="0" smtClean="0"/>
              <a:t>Connect “trade” small business owners with workers</a:t>
            </a:r>
          </a:p>
          <a:p>
            <a:pPr marL="228600" lvl="1" indent="0">
              <a:buNone/>
            </a:pPr>
            <a:endParaRPr lang="en-US" sz="2400" dirty="0" smtClean="0"/>
          </a:p>
          <a:p>
            <a:pPr lvl="1"/>
            <a:r>
              <a:rPr lang="en-US" sz="2400" dirty="0"/>
              <a:t>Year </a:t>
            </a:r>
            <a:r>
              <a:rPr lang="en-US" sz="2400" dirty="0" smtClean="0"/>
              <a:t>End </a:t>
            </a:r>
            <a:r>
              <a:rPr lang="en-US" sz="2400" dirty="0"/>
              <a:t>A</a:t>
            </a:r>
            <a:r>
              <a:rPr lang="en-US" sz="2400" dirty="0" smtClean="0"/>
              <a:t>wards – Business of the Year, Citizen of the Year and Teacher of the Year</a:t>
            </a:r>
          </a:p>
          <a:p>
            <a:pPr marL="228600" lvl="1" indent="0">
              <a:buNone/>
            </a:pPr>
            <a:endParaRPr lang="en-US" sz="2400" dirty="0" smtClean="0"/>
          </a:p>
          <a:p>
            <a:pPr lvl="1"/>
            <a:r>
              <a:rPr lang="en-US" sz="2400" dirty="0" smtClean="0"/>
              <a:t>Increase Awareness of TRVFA. BOTH aspects:	</a:t>
            </a:r>
          </a:p>
          <a:p>
            <a:pPr lvl="3"/>
            <a:r>
              <a:rPr lang="en-US" sz="2000" dirty="0" smtClean="0"/>
              <a:t>For financial support (Tax Credit)</a:t>
            </a:r>
          </a:p>
          <a:p>
            <a:pPr lvl="3"/>
            <a:r>
              <a:rPr lang="en-US" sz="2000" dirty="0" smtClean="0"/>
              <a:t>For those receiving (Applicants)</a:t>
            </a:r>
          </a:p>
          <a:p>
            <a:pPr lvl="1"/>
            <a:endParaRPr lang="en-US" sz="1800" dirty="0"/>
          </a:p>
          <a:p>
            <a:endParaRPr lang="en-US" dirty="0"/>
          </a:p>
        </p:txBody>
      </p:sp>
    </p:spTree>
    <p:extLst>
      <p:ext uri="{BB962C8B-B14F-4D97-AF65-F5344CB8AC3E}">
        <p14:creationId xmlns:p14="http://schemas.microsoft.com/office/powerpoint/2010/main" val="40498255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a:t>
            </a:r>
            <a:br>
              <a:rPr lang="en-US" dirty="0" smtClean="0"/>
            </a:br>
            <a:r>
              <a:rPr lang="en-US" dirty="0" smtClean="0"/>
              <a:t>Copper corridor &amp; education </a:t>
            </a:r>
            <a:endParaRPr lang="en-US" dirty="0"/>
          </a:p>
        </p:txBody>
      </p:sp>
      <p:pic>
        <p:nvPicPr>
          <p:cNvPr id="13" name="Content Placeholder 12"/>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1047199" y="1927079"/>
            <a:ext cx="4049968" cy="4775473"/>
          </a:xfrm>
        </p:spPr>
      </p:pic>
      <p:pic>
        <p:nvPicPr>
          <p:cNvPr id="14" name="Content Placeholder 13"/>
          <p:cNvPicPr>
            <a:picLocks noGrp="1" noChangeAspect="1"/>
          </p:cNvPicPr>
          <p:nvPr>
            <p:ph sz="quarter" idx="4"/>
          </p:nvPr>
        </p:nvPicPr>
        <p:blipFill>
          <a:blip r:embed="rId3">
            <a:extLst>
              <a:ext uri="{28A0092B-C50C-407E-A947-70E740481C1C}">
                <a14:useLocalDpi xmlns:a14="http://schemas.microsoft.com/office/drawing/2010/main" val="0"/>
              </a:ext>
            </a:extLst>
          </a:blip>
          <a:stretch>
            <a:fillRect/>
          </a:stretch>
        </p:blipFill>
        <p:spPr>
          <a:xfrm>
            <a:off x="7120505" y="1922557"/>
            <a:ext cx="3987127" cy="4779995"/>
          </a:xfrm>
        </p:spPr>
      </p:pic>
    </p:spTree>
    <p:extLst>
      <p:ext uri="{BB962C8B-B14F-4D97-AF65-F5344CB8AC3E}">
        <p14:creationId xmlns:p14="http://schemas.microsoft.com/office/powerpoint/2010/main" val="1820490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What are the trades?</a:t>
            </a:r>
            <a:br>
              <a:rPr lang="en-US" dirty="0" smtClean="0"/>
            </a:br>
            <a:r>
              <a:rPr lang="en-US" sz="2200" dirty="0"/>
              <a:t>essential role trades play in building and sustaining communities</a:t>
            </a:r>
          </a:p>
        </p:txBody>
      </p:sp>
      <p:sp>
        <p:nvSpPr>
          <p:cNvPr id="5" name="Content Placeholder 4"/>
          <p:cNvSpPr>
            <a:spLocks noGrp="1"/>
          </p:cNvSpPr>
          <p:nvPr>
            <p:ph idx="1"/>
          </p:nvPr>
        </p:nvSpPr>
        <p:spPr>
          <a:xfrm>
            <a:off x="466344" y="2011680"/>
            <a:ext cx="11484864" cy="4745736"/>
          </a:xfrm>
        </p:spPr>
        <p:txBody>
          <a:bodyPr>
            <a:normAutofit fontScale="70000" lnSpcReduction="20000"/>
          </a:bodyPr>
          <a:lstStyle/>
          <a:p>
            <a:r>
              <a:rPr lang="en-US" sz="2300" dirty="0" smtClean="0"/>
              <a:t>1. Information </a:t>
            </a:r>
            <a:r>
              <a:rPr lang="en-US" sz="2300" dirty="0"/>
              <a:t>Technology (IT) Specialists</a:t>
            </a:r>
            <a:r>
              <a:rPr lang="en-US" sz="2300" dirty="0" smtClean="0"/>
              <a:t>:</a:t>
            </a:r>
            <a:r>
              <a:rPr lang="en-US" sz="2300" dirty="0"/>
              <a:t>  </a:t>
            </a:r>
            <a:r>
              <a:rPr lang="en-US" sz="2300" dirty="0" smtClean="0"/>
              <a:t>- </a:t>
            </a:r>
            <a:r>
              <a:rPr lang="en-US" sz="2300" dirty="0"/>
              <a:t>Network </a:t>
            </a:r>
            <a:r>
              <a:rPr lang="en-US" sz="2300" dirty="0" smtClean="0"/>
              <a:t>Technicians </a:t>
            </a:r>
            <a:r>
              <a:rPr lang="en-US" sz="2300" dirty="0"/>
              <a:t>   - Cybersecurity </a:t>
            </a:r>
            <a:r>
              <a:rPr lang="en-US" sz="2300" dirty="0" smtClean="0"/>
              <a:t>Analysts </a:t>
            </a:r>
            <a:r>
              <a:rPr lang="en-US" sz="2300" dirty="0"/>
              <a:t>   - Systems Administrators</a:t>
            </a:r>
            <a:br>
              <a:rPr lang="en-US" sz="2300" dirty="0"/>
            </a:br>
            <a:r>
              <a:rPr lang="en-US" sz="2300" dirty="0"/>
              <a:t/>
            </a:r>
            <a:br>
              <a:rPr lang="en-US" sz="2300" dirty="0"/>
            </a:br>
            <a:r>
              <a:rPr lang="en-US" sz="2300" dirty="0"/>
              <a:t>2. </a:t>
            </a:r>
            <a:r>
              <a:rPr lang="en-US" sz="2300" dirty="0" smtClean="0"/>
              <a:t>Healthcare Professions: </a:t>
            </a:r>
            <a:r>
              <a:rPr lang="en-US" sz="2300" dirty="0"/>
              <a:t>   - Registered </a:t>
            </a:r>
            <a:r>
              <a:rPr lang="en-US" sz="2300" dirty="0" smtClean="0"/>
              <a:t>Nurses </a:t>
            </a:r>
            <a:r>
              <a:rPr lang="en-US" sz="2300" dirty="0"/>
              <a:t>   - Medical Laboratory </a:t>
            </a:r>
            <a:r>
              <a:rPr lang="en-US" sz="2300" dirty="0" smtClean="0"/>
              <a:t>Technicians </a:t>
            </a:r>
            <a:r>
              <a:rPr lang="en-US" sz="2300" dirty="0"/>
              <a:t>   - Respiratory Therapists</a:t>
            </a:r>
            <a:br>
              <a:rPr lang="en-US" sz="2300" dirty="0"/>
            </a:br>
            <a:r>
              <a:rPr lang="en-US" sz="2300" dirty="0" smtClean="0"/>
              <a:t/>
            </a:r>
            <a:br>
              <a:rPr lang="en-US" sz="2300" dirty="0" smtClean="0"/>
            </a:br>
            <a:r>
              <a:rPr lang="en-US" sz="2300" dirty="0" smtClean="0"/>
              <a:t>3.Construction </a:t>
            </a:r>
            <a:r>
              <a:rPr lang="en-US" sz="2300" dirty="0"/>
              <a:t>and Building Trades</a:t>
            </a:r>
            <a:r>
              <a:rPr lang="en-US" sz="2300" dirty="0" smtClean="0"/>
              <a:t>:</a:t>
            </a:r>
            <a:r>
              <a:rPr lang="en-US" sz="2300" dirty="0"/>
              <a:t>   - </a:t>
            </a:r>
            <a:r>
              <a:rPr lang="en-US" sz="2300" dirty="0" smtClean="0"/>
              <a:t>Carpenters </a:t>
            </a:r>
            <a:r>
              <a:rPr lang="en-US" sz="2300" dirty="0"/>
              <a:t>   - </a:t>
            </a:r>
            <a:r>
              <a:rPr lang="en-US" sz="2300" dirty="0" smtClean="0"/>
              <a:t>Masons</a:t>
            </a:r>
            <a:r>
              <a:rPr lang="en-US" sz="2300" dirty="0"/>
              <a:t>   - Roofers</a:t>
            </a:r>
            <a:br>
              <a:rPr lang="en-US" sz="2300" dirty="0"/>
            </a:br>
            <a:r>
              <a:rPr lang="en-US" sz="2300" dirty="0"/>
              <a:t/>
            </a:r>
            <a:br>
              <a:rPr lang="en-US" sz="2300" dirty="0"/>
            </a:br>
            <a:r>
              <a:rPr lang="en-US" sz="2300" dirty="0"/>
              <a:t>4. </a:t>
            </a:r>
            <a:r>
              <a:rPr lang="en-US" sz="2300" dirty="0" smtClean="0"/>
              <a:t>Manufacturing </a:t>
            </a:r>
            <a:r>
              <a:rPr lang="en-US" sz="2300" dirty="0"/>
              <a:t>and Engineering</a:t>
            </a:r>
            <a:r>
              <a:rPr lang="en-US" sz="2300" dirty="0" smtClean="0"/>
              <a:t>:</a:t>
            </a:r>
            <a:r>
              <a:rPr lang="en-US" sz="2300" dirty="0"/>
              <a:t>   - CNC </a:t>
            </a:r>
            <a:r>
              <a:rPr lang="en-US" sz="2300" dirty="0" smtClean="0"/>
              <a:t>Machinists</a:t>
            </a:r>
            <a:r>
              <a:rPr lang="en-US" sz="2300" dirty="0"/>
              <a:t>   - </a:t>
            </a:r>
            <a:r>
              <a:rPr lang="en-US" sz="2300" dirty="0" smtClean="0"/>
              <a:t>Welders </a:t>
            </a:r>
            <a:r>
              <a:rPr lang="en-US" sz="2300" dirty="0"/>
              <a:t> - Maintenance Technicians</a:t>
            </a:r>
            <a:br>
              <a:rPr lang="en-US" sz="2300" dirty="0"/>
            </a:br>
            <a:r>
              <a:rPr lang="en-US" sz="2300" dirty="0"/>
              <a:t/>
            </a:r>
            <a:br>
              <a:rPr lang="en-US" sz="2300" dirty="0"/>
            </a:br>
            <a:r>
              <a:rPr lang="en-US" sz="2300" dirty="0"/>
              <a:t>5. </a:t>
            </a:r>
            <a:r>
              <a:rPr lang="en-US" sz="2300" dirty="0" smtClean="0"/>
              <a:t>Transportation </a:t>
            </a:r>
            <a:r>
              <a:rPr lang="en-US" sz="2300" dirty="0"/>
              <a:t>and Logistics</a:t>
            </a:r>
            <a:r>
              <a:rPr lang="en-US" sz="2300" dirty="0" smtClean="0"/>
              <a:t>:</a:t>
            </a:r>
            <a:r>
              <a:rPr lang="en-US" sz="2300" dirty="0"/>
              <a:t>   - Truck </a:t>
            </a:r>
            <a:r>
              <a:rPr lang="en-US" sz="2300" dirty="0" smtClean="0"/>
              <a:t>Drivers</a:t>
            </a:r>
            <a:r>
              <a:rPr lang="en-US" sz="2300" dirty="0"/>
              <a:t>   - Aircraft </a:t>
            </a:r>
            <a:r>
              <a:rPr lang="en-US" sz="2300" dirty="0" smtClean="0"/>
              <a:t>Mechanics </a:t>
            </a:r>
            <a:r>
              <a:rPr lang="en-US" sz="2300" dirty="0"/>
              <a:t>   - Diesel </a:t>
            </a:r>
            <a:r>
              <a:rPr lang="en-US" sz="2300" dirty="0" smtClean="0"/>
              <a:t>Technicians</a:t>
            </a:r>
            <a:br>
              <a:rPr lang="en-US" sz="2300" dirty="0" smtClean="0"/>
            </a:br>
            <a:r>
              <a:rPr lang="en-US" sz="2300" dirty="0"/>
              <a:t/>
            </a:r>
            <a:br>
              <a:rPr lang="en-US" sz="2300" dirty="0"/>
            </a:br>
            <a:r>
              <a:rPr lang="en-US" sz="2300" dirty="0" smtClean="0"/>
              <a:t>6. Energy </a:t>
            </a:r>
            <a:r>
              <a:rPr lang="en-US" sz="2300" dirty="0"/>
              <a:t>and Utilities</a:t>
            </a:r>
            <a:r>
              <a:rPr lang="en-US" sz="2300" dirty="0" smtClean="0"/>
              <a:t>:</a:t>
            </a:r>
            <a:r>
              <a:rPr lang="en-US" sz="2300" dirty="0"/>
              <a:t>   - Solar Panel </a:t>
            </a:r>
            <a:r>
              <a:rPr lang="en-US" sz="2300" dirty="0" smtClean="0"/>
              <a:t>Installers </a:t>
            </a:r>
            <a:r>
              <a:rPr lang="en-US" sz="2300" dirty="0"/>
              <a:t>   - Wind Turbine </a:t>
            </a:r>
            <a:r>
              <a:rPr lang="en-US" sz="2300" dirty="0" smtClean="0"/>
              <a:t>Technicians </a:t>
            </a:r>
            <a:r>
              <a:rPr lang="en-US" sz="2300" dirty="0"/>
              <a:t>   - Power Plant </a:t>
            </a:r>
            <a:r>
              <a:rPr lang="en-US" sz="2300" dirty="0" smtClean="0"/>
              <a:t>Operators</a:t>
            </a:r>
            <a:br>
              <a:rPr lang="en-US" sz="2300" dirty="0" smtClean="0"/>
            </a:br>
            <a:r>
              <a:rPr lang="en-US" sz="2300" dirty="0"/>
              <a:t/>
            </a:r>
            <a:br>
              <a:rPr lang="en-US" sz="2300" dirty="0"/>
            </a:br>
            <a:r>
              <a:rPr lang="en-US" sz="2300" dirty="0" smtClean="0"/>
              <a:t>7. Electrical </a:t>
            </a:r>
            <a:r>
              <a:rPr lang="en-US" sz="2300" dirty="0"/>
              <a:t>and Electronics</a:t>
            </a:r>
            <a:r>
              <a:rPr lang="en-US" sz="2300" dirty="0" smtClean="0"/>
              <a:t>:</a:t>
            </a:r>
            <a:r>
              <a:rPr lang="en-US" sz="2300" dirty="0"/>
              <a:t>   - </a:t>
            </a:r>
            <a:r>
              <a:rPr lang="en-US" sz="2300" dirty="0" smtClean="0"/>
              <a:t>Electricians </a:t>
            </a:r>
            <a:r>
              <a:rPr lang="en-US" sz="2300" dirty="0"/>
              <a:t>   - Electronics </a:t>
            </a:r>
            <a:r>
              <a:rPr lang="en-US" sz="2300" dirty="0" smtClean="0"/>
              <a:t>Technicians </a:t>
            </a:r>
            <a:r>
              <a:rPr lang="en-US" sz="2300" dirty="0"/>
              <a:t>   - Automation </a:t>
            </a:r>
            <a:r>
              <a:rPr lang="en-US" sz="2300" dirty="0" smtClean="0"/>
              <a:t>Technicians</a:t>
            </a:r>
            <a:br>
              <a:rPr lang="en-US" sz="2300" dirty="0" smtClean="0"/>
            </a:br>
            <a:r>
              <a:rPr lang="en-US" sz="2300" dirty="0"/>
              <a:t/>
            </a:r>
            <a:br>
              <a:rPr lang="en-US" sz="2300" dirty="0"/>
            </a:br>
            <a:r>
              <a:rPr lang="en-US" sz="2300" dirty="0"/>
              <a:t>8. </a:t>
            </a:r>
            <a:r>
              <a:rPr lang="en-US" sz="2300" dirty="0" smtClean="0"/>
              <a:t>Mechanical </a:t>
            </a:r>
            <a:r>
              <a:rPr lang="en-US" sz="2300" dirty="0"/>
              <a:t>Trades</a:t>
            </a:r>
            <a:r>
              <a:rPr lang="en-US" sz="2300" dirty="0" smtClean="0"/>
              <a:t>:</a:t>
            </a:r>
            <a:r>
              <a:rPr lang="en-US" sz="2300" dirty="0"/>
              <a:t>   - HVAC </a:t>
            </a:r>
            <a:r>
              <a:rPr lang="en-US" sz="2300" dirty="0" smtClean="0"/>
              <a:t>Technicians </a:t>
            </a:r>
            <a:r>
              <a:rPr lang="en-US" sz="2300" dirty="0"/>
              <a:t>   - </a:t>
            </a:r>
            <a:r>
              <a:rPr lang="en-US" sz="2300" dirty="0" smtClean="0"/>
              <a:t>Plumbers </a:t>
            </a:r>
            <a:r>
              <a:rPr lang="en-US" sz="2300" dirty="0"/>
              <a:t>   - Auto Mechanics</a:t>
            </a:r>
            <a:br>
              <a:rPr lang="en-US" sz="2300" dirty="0"/>
            </a:br>
            <a:r>
              <a:rPr lang="en-US" sz="2300" dirty="0"/>
              <a:t/>
            </a:r>
            <a:br>
              <a:rPr lang="en-US" sz="2300" dirty="0"/>
            </a:br>
            <a:r>
              <a:rPr lang="en-US" sz="2300" dirty="0"/>
              <a:t>9. </a:t>
            </a:r>
            <a:r>
              <a:rPr lang="en-US" sz="2300" dirty="0" smtClean="0"/>
              <a:t>Culinary </a:t>
            </a:r>
            <a:r>
              <a:rPr lang="en-US" sz="2300" dirty="0"/>
              <a:t>Arts and Hospitality</a:t>
            </a:r>
            <a:r>
              <a:rPr lang="en-US" sz="2300" dirty="0" smtClean="0"/>
              <a:t>:</a:t>
            </a:r>
            <a:r>
              <a:rPr lang="en-US" sz="2300" dirty="0"/>
              <a:t>   - </a:t>
            </a:r>
            <a:r>
              <a:rPr lang="en-US" sz="2300" dirty="0" smtClean="0"/>
              <a:t>Chefs </a:t>
            </a:r>
            <a:r>
              <a:rPr lang="en-US" sz="2300" dirty="0"/>
              <a:t>   - Pastry </a:t>
            </a:r>
            <a:r>
              <a:rPr lang="en-US" sz="2300" dirty="0" smtClean="0"/>
              <a:t>Chefs </a:t>
            </a:r>
            <a:r>
              <a:rPr lang="en-US" sz="2300" dirty="0"/>
              <a:t>   - Hotel and Restaurant Managers</a:t>
            </a:r>
            <a:br>
              <a:rPr lang="en-US" sz="2300" dirty="0"/>
            </a:br>
            <a:r>
              <a:rPr lang="en-US" sz="2300" dirty="0"/>
              <a:t/>
            </a:r>
            <a:br>
              <a:rPr lang="en-US" sz="2300" dirty="0"/>
            </a:br>
            <a:r>
              <a:rPr lang="en-US" sz="2300" dirty="0"/>
              <a:t>10. </a:t>
            </a:r>
            <a:r>
              <a:rPr lang="en-US" sz="2300" dirty="0" smtClean="0"/>
              <a:t>Skilled Crafts:</a:t>
            </a:r>
            <a:r>
              <a:rPr lang="en-US" sz="2300" dirty="0"/>
              <a:t>    - </a:t>
            </a:r>
            <a:r>
              <a:rPr lang="en-US" sz="2300" dirty="0" smtClean="0"/>
              <a:t>Upholsterers </a:t>
            </a:r>
            <a:r>
              <a:rPr lang="en-US" sz="2300" dirty="0"/>
              <a:t>    - </a:t>
            </a:r>
            <a:r>
              <a:rPr lang="en-US" sz="2300" dirty="0" smtClean="0"/>
              <a:t>Woodworkers </a:t>
            </a:r>
            <a:r>
              <a:rPr lang="en-US" sz="2300" dirty="0"/>
              <a:t>    - Glassblowers</a:t>
            </a:r>
            <a:br>
              <a:rPr lang="en-US" sz="2300" dirty="0"/>
            </a:br>
            <a:r>
              <a:rPr lang="en-US" sz="2300" dirty="0"/>
              <a:t/>
            </a:r>
            <a:br>
              <a:rPr lang="en-US" sz="2300" dirty="0"/>
            </a:br>
            <a:r>
              <a:rPr lang="en-US" sz="2300" dirty="0"/>
              <a:t>11. </a:t>
            </a:r>
            <a:r>
              <a:rPr lang="en-US" sz="2300" dirty="0" smtClean="0"/>
              <a:t>Creative </a:t>
            </a:r>
            <a:r>
              <a:rPr lang="en-US" sz="2300" dirty="0"/>
              <a:t>and Design Professions</a:t>
            </a:r>
            <a:r>
              <a:rPr lang="en-US" sz="2300" dirty="0" smtClean="0"/>
              <a:t>:</a:t>
            </a:r>
            <a:r>
              <a:rPr lang="en-US" sz="2300" dirty="0"/>
              <a:t>    - Graphic </a:t>
            </a:r>
            <a:r>
              <a:rPr lang="en-US" sz="2300" dirty="0" smtClean="0"/>
              <a:t>Designers </a:t>
            </a:r>
            <a:r>
              <a:rPr lang="en-US" sz="2300" dirty="0"/>
              <a:t>    - Web </a:t>
            </a:r>
            <a:r>
              <a:rPr lang="en-US" sz="2300" dirty="0" smtClean="0"/>
              <a:t>Developers </a:t>
            </a:r>
            <a:r>
              <a:rPr lang="en-US" sz="2300" dirty="0"/>
              <a:t>    - Multimedia Artists</a:t>
            </a:r>
            <a:br>
              <a:rPr lang="en-US" sz="2300" dirty="0"/>
            </a:br>
            <a:r>
              <a:rPr lang="en-US" sz="2300" dirty="0"/>
              <a:t/>
            </a:r>
            <a:br>
              <a:rPr lang="en-US" sz="2300" dirty="0"/>
            </a:br>
            <a:r>
              <a:rPr lang="en-US" sz="2300" dirty="0"/>
              <a:t>12. </a:t>
            </a:r>
            <a:r>
              <a:rPr lang="en-US" sz="2300" dirty="0" smtClean="0"/>
              <a:t>Agriculture </a:t>
            </a:r>
            <a:r>
              <a:rPr lang="en-US" sz="2300" dirty="0"/>
              <a:t>and Environmental Trades</a:t>
            </a:r>
            <a:r>
              <a:rPr lang="en-US" sz="2300" dirty="0" smtClean="0"/>
              <a:t>:</a:t>
            </a:r>
            <a:r>
              <a:rPr lang="en-US" sz="2300" dirty="0"/>
              <a:t>    - Agricultural </a:t>
            </a:r>
            <a:r>
              <a:rPr lang="en-US" sz="2300" dirty="0" smtClean="0"/>
              <a:t>Technicians </a:t>
            </a:r>
            <a:r>
              <a:rPr lang="en-US" sz="2300" dirty="0"/>
              <a:t>    - Environmental </a:t>
            </a:r>
            <a:r>
              <a:rPr lang="en-US" sz="2300" dirty="0" smtClean="0"/>
              <a:t>Technicians</a:t>
            </a:r>
            <a:r>
              <a:rPr lang="en-US" sz="2300" dirty="0"/>
              <a:t>    - Forestry Workers</a:t>
            </a:r>
            <a:br>
              <a:rPr lang="en-US" sz="2300" dirty="0"/>
            </a:br>
            <a:r>
              <a:rPr lang="en-US" sz="2300" dirty="0"/>
              <a:t/>
            </a:r>
            <a:br>
              <a:rPr lang="en-US" sz="2300" dirty="0"/>
            </a:br>
            <a:r>
              <a:rPr lang="en-US" sz="2300" dirty="0"/>
              <a:t>13. </a:t>
            </a:r>
            <a:r>
              <a:rPr lang="en-US" sz="2300" dirty="0" smtClean="0"/>
              <a:t>Metalworking </a:t>
            </a:r>
            <a:r>
              <a:rPr lang="en-US" sz="2300" dirty="0"/>
              <a:t>and Fabrication</a:t>
            </a:r>
            <a:r>
              <a:rPr lang="en-US" sz="2300" dirty="0" smtClean="0"/>
              <a:t>:</a:t>
            </a:r>
            <a:r>
              <a:rPr lang="en-US" sz="2300" dirty="0"/>
              <a:t>    - Metal </a:t>
            </a:r>
            <a:r>
              <a:rPr lang="en-US" sz="2300" dirty="0" smtClean="0"/>
              <a:t>Fabricators </a:t>
            </a:r>
            <a:r>
              <a:rPr lang="en-US" sz="2300" dirty="0"/>
              <a:t>    - Sheet Metal </a:t>
            </a:r>
            <a:r>
              <a:rPr lang="en-US" sz="2300" dirty="0" smtClean="0"/>
              <a:t>Workers </a:t>
            </a:r>
            <a:r>
              <a:rPr lang="en-US" sz="2300" dirty="0"/>
              <a:t>    - Foundry Workers</a:t>
            </a:r>
            <a:br>
              <a:rPr lang="en-US" sz="2300" dirty="0"/>
            </a:br>
            <a:r>
              <a:rPr lang="en-US" sz="2300" dirty="0"/>
              <a:t/>
            </a:r>
            <a:br>
              <a:rPr lang="en-US" sz="2300" dirty="0"/>
            </a:br>
            <a:r>
              <a:rPr lang="en-US" sz="2300" dirty="0"/>
              <a:t>14. </a:t>
            </a:r>
            <a:r>
              <a:rPr lang="en-US" sz="2300" dirty="0" smtClean="0"/>
              <a:t>Health </a:t>
            </a:r>
            <a:r>
              <a:rPr lang="en-US" sz="2300" dirty="0"/>
              <a:t>and Personal Care Services</a:t>
            </a:r>
            <a:r>
              <a:rPr lang="en-US" sz="2300" dirty="0" smtClean="0"/>
              <a:t>:</a:t>
            </a:r>
            <a:r>
              <a:rPr lang="en-US" sz="2300" dirty="0"/>
              <a:t>    - Dental </a:t>
            </a:r>
            <a:r>
              <a:rPr lang="en-US" sz="2300" dirty="0" smtClean="0"/>
              <a:t>Hygienists </a:t>
            </a:r>
            <a:r>
              <a:rPr lang="en-US" sz="2300" dirty="0"/>
              <a:t>    - Personal Care </a:t>
            </a:r>
            <a:r>
              <a:rPr lang="en-US" sz="2300" dirty="0" smtClean="0"/>
              <a:t>Aides </a:t>
            </a:r>
            <a:r>
              <a:rPr lang="en-US" sz="2300" dirty="0"/>
              <a:t>    - Massage </a:t>
            </a:r>
            <a:r>
              <a:rPr lang="en-US" sz="2300" dirty="0" smtClean="0"/>
              <a:t>Therapists</a:t>
            </a:r>
            <a:endParaRPr lang="en-US" dirty="0"/>
          </a:p>
        </p:txBody>
      </p:sp>
    </p:spTree>
    <p:extLst>
      <p:ext uri="{BB962C8B-B14F-4D97-AF65-F5344CB8AC3E}">
        <p14:creationId xmlns:p14="http://schemas.microsoft.com/office/powerpoint/2010/main" val="105651337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specific challenges and needs for </a:t>
            </a:r>
            <a:r>
              <a:rPr lang="en-US" dirty="0" smtClean="0"/>
              <a:t>Career &amp; Technical “trades” in copper corridor</a:t>
            </a:r>
            <a:endParaRPr lang="en-US" dirty="0"/>
          </a:p>
        </p:txBody>
      </p:sp>
      <p:sp>
        <p:nvSpPr>
          <p:cNvPr id="3" name="Content Placeholder 2"/>
          <p:cNvSpPr>
            <a:spLocks noGrp="1"/>
          </p:cNvSpPr>
          <p:nvPr>
            <p:ph idx="1"/>
          </p:nvPr>
        </p:nvSpPr>
        <p:spPr>
          <a:xfrm>
            <a:off x="370814" y="2057400"/>
            <a:ext cx="11662690" cy="4590288"/>
          </a:xfrm>
        </p:spPr>
        <p:txBody>
          <a:bodyPr>
            <a:noAutofit/>
          </a:bodyPr>
          <a:lstStyle/>
          <a:p>
            <a:r>
              <a:rPr lang="en-US" sz="2000" dirty="0"/>
              <a:t>1. </a:t>
            </a:r>
            <a:r>
              <a:rPr lang="en-US" sz="2000" u="sng" dirty="0" smtClean="0"/>
              <a:t>Workforce </a:t>
            </a:r>
            <a:r>
              <a:rPr lang="en-US" sz="2000" u="sng" dirty="0"/>
              <a:t>Aging</a:t>
            </a:r>
            <a:r>
              <a:rPr lang="en-US" sz="2000" dirty="0" smtClean="0"/>
              <a:t>: </a:t>
            </a:r>
            <a:r>
              <a:rPr lang="en-US" sz="2000" dirty="0"/>
              <a:t>Many skilled trades professionals in the region may be approaching retirement, leading to a potential shortage of experienced workers. There is a need for efforts to attract and train the next generation of tradespeople.</a:t>
            </a:r>
            <a:br>
              <a:rPr lang="en-US" sz="2000" dirty="0"/>
            </a:br>
            <a:r>
              <a:rPr lang="en-US" sz="2000" dirty="0"/>
              <a:t/>
            </a:r>
            <a:br>
              <a:rPr lang="en-US" sz="2000" dirty="0"/>
            </a:br>
            <a:r>
              <a:rPr lang="en-US" sz="2000" dirty="0"/>
              <a:t>2. </a:t>
            </a:r>
            <a:r>
              <a:rPr lang="en-US" sz="2000" u="sng" dirty="0" smtClean="0"/>
              <a:t>Recruitment </a:t>
            </a:r>
            <a:r>
              <a:rPr lang="en-US" sz="2000" u="sng" dirty="0"/>
              <a:t>and Training</a:t>
            </a:r>
            <a:r>
              <a:rPr lang="en-US" sz="2000" dirty="0" smtClean="0"/>
              <a:t>: </a:t>
            </a:r>
            <a:r>
              <a:rPr lang="en-US" sz="2000" dirty="0"/>
              <a:t>Attracting individuals to pursue careers in trades and providing adequate training opportunities are crucial. </a:t>
            </a:r>
            <a:br>
              <a:rPr lang="en-US" sz="2000" dirty="0"/>
            </a:br>
            <a:r>
              <a:rPr lang="en-US" sz="2000" dirty="0"/>
              <a:t/>
            </a:r>
            <a:br>
              <a:rPr lang="en-US" sz="2000" dirty="0"/>
            </a:br>
            <a:r>
              <a:rPr lang="en-US" sz="2000" dirty="0" smtClean="0"/>
              <a:t>3. </a:t>
            </a:r>
            <a:r>
              <a:rPr lang="en-US" sz="2000" u="sng" dirty="0" smtClean="0"/>
              <a:t>Technological Advancements: </a:t>
            </a:r>
            <a:r>
              <a:rPr lang="en-US" sz="2000" dirty="0"/>
              <a:t>The trades industry is evolving with technology, and workers need to adapt </a:t>
            </a:r>
            <a:r>
              <a:rPr lang="en-US" sz="2000" dirty="0" smtClean="0"/>
              <a:t>to </a:t>
            </a:r>
            <a:r>
              <a:rPr lang="en-US" sz="2000" dirty="0"/>
              <a:t>new tools and techniques. Training programs that incorporate modern technologies can enhance the skills of trades professionals in the Copper Corridor.</a:t>
            </a:r>
            <a:br>
              <a:rPr lang="en-US" sz="2000" dirty="0"/>
            </a:br>
            <a:r>
              <a:rPr lang="en-US" sz="2000" dirty="0"/>
              <a:t/>
            </a:r>
            <a:br>
              <a:rPr lang="en-US" sz="2000" dirty="0"/>
            </a:br>
            <a:r>
              <a:rPr lang="en-US" sz="2000" dirty="0"/>
              <a:t>4. </a:t>
            </a:r>
            <a:r>
              <a:rPr lang="en-US" sz="2000" u="sng" dirty="0" smtClean="0"/>
              <a:t>Diversification </a:t>
            </a:r>
            <a:r>
              <a:rPr lang="en-US" sz="2000" u="sng" dirty="0"/>
              <a:t>of Skills</a:t>
            </a:r>
            <a:r>
              <a:rPr lang="en-US" sz="2000" dirty="0" smtClean="0"/>
              <a:t>: </a:t>
            </a:r>
            <a:r>
              <a:rPr lang="en-US" sz="2000" dirty="0"/>
              <a:t>While historically tied to mining, the Copper Corridor may benefit from a diversification of skills to support emerging industries. Encouraging a broader range of trade skills, including those related to renewable energy or technology, can enhance economic resilience</a:t>
            </a:r>
            <a:r>
              <a:rPr lang="en-US" sz="2000" dirty="0" smtClean="0"/>
              <a:t>.</a:t>
            </a:r>
            <a:endParaRPr lang="en-US" sz="2000" dirty="0"/>
          </a:p>
        </p:txBody>
      </p:sp>
    </p:spTree>
    <p:extLst>
      <p:ext uri="{BB962C8B-B14F-4D97-AF65-F5344CB8AC3E}">
        <p14:creationId xmlns:p14="http://schemas.microsoft.com/office/powerpoint/2010/main" val="1048059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539496" y="804672"/>
            <a:ext cx="11395364" cy="6608578"/>
          </a:xfrm>
        </p:spPr>
        <p:txBody>
          <a:bodyPr>
            <a:normAutofit/>
          </a:bodyPr>
          <a:lstStyle/>
          <a:p>
            <a:pPr marL="0" indent="0">
              <a:buNone/>
            </a:pPr>
            <a:r>
              <a:rPr lang="en-US" sz="2800" dirty="0" smtClean="0"/>
              <a:t>5. </a:t>
            </a:r>
            <a:r>
              <a:rPr lang="en-US" sz="2800" u="sng" dirty="0" smtClean="0"/>
              <a:t>Community </a:t>
            </a:r>
            <a:r>
              <a:rPr lang="en-US" sz="2800" u="sng" dirty="0"/>
              <a:t>Awareness</a:t>
            </a:r>
            <a:r>
              <a:rPr lang="en-US" sz="2800" dirty="0" smtClean="0"/>
              <a:t>: </a:t>
            </a:r>
            <a:r>
              <a:rPr lang="en-US" sz="2800" dirty="0"/>
              <a:t>Raising awareness about the diverse and rewarding career opportunities in trades is crucial. Many individuals may not be fully informed about the possibilities, and educational campaigns can help address this gap.</a:t>
            </a:r>
            <a:br>
              <a:rPr lang="en-US" sz="2800" dirty="0"/>
            </a:br>
            <a:r>
              <a:rPr lang="en-US" sz="2800" dirty="0"/>
              <a:t/>
            </a:r>
            <a:br>
              <a:rPr lang="en-US" sz="2800" dirty="0"/>
            </a:br>
            <a:r>
              <a:rPr lang="en-US" sz="2800" dirty="0" smtClean="0"/>
              <a:t>6.  </a:t>
            </a:r>
            <a:r>
              <a:rPr lang="en-US" sz="2800" u="sng" dirty="0" smtClean="0"/>
              <a:t>Access </a:t>
            </a:r>
            <a:r>
              <a:rPr lang="en-US" sz="2800" u="sng" dirty="0"/>
              <a:t>to Apprenticeships</a:t>
            </a:r>
            <a:r>
              <a:rPr lang="en-US" sz="2800" dirty="0" smtClean="0"/>
              <a:t>: </a:t>
            </a:r>
            <a:r>
              <a:rPr lang="en-US" sz="2800" dirty="0"/>
              <a:t>Apprenticeships provide valuable hands-on experience, yet there may be challenges in ensuring widespread access to apprenticeship programs. Encouraging businesses to offer apprenticeships can address this need.</a:t>
            </a:r>
            <a:br>
              <a:rPr lang="en-US" sz="2800" dirty="0"/>
            </a:br>
            <a:r>
              <a:rPr lang="en-US" sz="2800" dirty="0"/>
              <a:t/>
            </a:r>
            <a:br>
              <a:rPr lang="en-US" sz="2800" dirty="0"/>
            </a:br>
            <a:r>
              <a:rPr lang="en-US" sz="2800" dirty="0"/>
              <a:t>7</a:t>
            </a:r>
            <a:r>
              <a:rPr lang="en-US" sz="2800" dirty="0" smtClean="0"/>
              <a:t>.  </a:t>
            </a:r>
            <a:r>
              <a:rPr lang="en-US" sz="2800" u="sng" dirty="0" smtClean="0"/>
              <a:t>Small </a:t>
            </a:r>
            <a:r>
              <a:rPr lang="en-US" sz="2800" u="sng" dirty="0"/>
              <a:t>Business Support</a:t>
            </a:r>
            <a:r>
              <a:rPr lang="en-US" sz="2800" u="sng" dirty="0" smtClean="0"/>
              <a:t>: </a:t>
            </a:r>
            <a:r>
              <a:rPr lang="en-US" sz="2800" dirty="0"/>
              <a:t>Tradespeople who operate small businesses, such as construction or repair services, may benefit from additional support in terms of access to capital, business training, and networking opportunities</a:t>
            </a:r>
            <a:r>
              <a:rPr lang="en-US" sz="2800" dirty="0" smtClean="0"/>
              <a:t>.</a:t>
            </a:r>
            <a:endParaRPr lang="en-US" sz="2800" dirty="0"/>
          </a:p>
        </p:txBody>
      </p:sp>
    </p:spTree>
    <p:extLst>
      <p:ext uri="{BB962C8B-B14F-4D97-AF65-F5344CB8AC3E}">
        <p14:creationId xmlns:p14="http://schemas.microsoft.com/office/powerpoint/2010/main" val="32119331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Misconceptions &amp; Stereotypes</a:t>
            </a:r>
            <a:endParaRPr lang="en-US" dirty="0"/>
          </a:p>
        </p:txBody>
      </p:sp>
      <p:sp>
        <p:nvSpPr>
          <p:cNvPr id="3" name="Content Placeholder 2"/>
          <p:cNvSpPr>
            <a:spLocks noGrp="1"/>
          </p:cNvSpPr>
          <p:nvPr>
            <p:ph idx="1"/>
          </p:nvPr>
        </p:nvSpPr>
        <p:spPr>
          <a:xfrm>
            <a:off x="276044" y="1913706"/>
            <a:ext cx="11848899" cy="4944294"/>
          </a:xfrm>
        </p:spPr>
        <p:txBody>
          <a:bodyPr>
            <a:noAutofit/>
          </a:bodyPr>
          <a:lstStyle/>
          <a:p>
            <a:r>
              <a:rPr lang="en-US" sz="1800" dirty="0" smtClean="0"/>
              <a:t>1. Misconception</a:t>
            </a:r>
            <a:r>
              <a:rPr lang="en-US" sz="1800" dirty="0"/>
              <a:t>: Low Earning </a:t>
            </a:r>
            <a:r>
              <a:rPr lang="en-US" sz="1800" dirty="0" smtClean="0"/>
              <a:t>Potential</a:t>
            </a:r>
            <a:r>
              <a:rPr lang="en-US" sz="1800" dirty="0"/>
              <a:t/>
            </a:r>
            <a:br>
              <a:rPr lang="en-US" sz="1800" dirty="0"/>
            </a:br>
            <a:r>
              <a:rPr lang="en-US" sz="1800" dirty="0"/>
              <a:t>   - **Reality:** Many skilled trades offer competitive salaries. Skilled professionals, especially those with experience and specialized certifications, can earn high wages.</a:t>
            </a:r>
            <a:br>
              <a:rPr lang="en-US" sz="1800" dirty="0"/>
            </a:br>
            <a:endParaRPr lang="en-US" sz="1800" dirty="0" smtClean="0"/>
          </a:p>
          <a:p>
            <a:r>
              <a:rPr lang="en-US" sz="1800" dirty="0" smtClean="0"/>
              <a:t>2. Misconception</a:t>
            </a:r>
            <a:r>
              <a:rPr lang="en-US" sz="1800" dirty="0"/>
              <a:t>: Lack of Job </a:t>
            </a:r>
            <a:r>
              <a:rPr lang="en-US" sz="1800" dirty="0" smtClean="0"/>
              <a:t>Security</a:t>
            </a:r>
            <a:r>
              <a:rPr lang="en-US" sz="1800" dirty="0"/>
              <a:t/>
            </a:r>
            <a:br>
              <a:rPr lang="en-US" sz="1800" dirty="0"/>
            </a:br>
            <a:r>
              <a:rPr lang="en-US" sz="1800" dirty="0"/>
              <a:t>   - **Reality:** Skilled trades often provide excellent job security. The demand for skilled workers remains high, and these jobs </a:t>
            </a:r>
            <a:r>
              <a:rPr lang="en-US" sz="1800" dirty="0" smtClean="0"/>
              <a:t>are often </a:t>
            </a:r>
            <a:r>
              <a:rPr lang="en-US" sz="1800" dirty="0"/>
              <a:t>less susceptible to outsourcing</a:t>
            </a:r>
            <a:r>
              <a:rPr lang="en-US" sz="1800" dirty="0" smtClean="0"/>
              <a:t>.</a:t>
            </a:r>
          </a:p>
          <a:p>
            <a:endParaRPr lang="en-US" sz="1800" dirty="0" smtClean="0"/>
          </a:p>
          <a:p>
            <a:r>
              <a:rPr lang="en-US" sz="1800" dirty="0" smtClean="0">
                <a:solidFill>
                  <a:srgbClr val="FFFFFF"/>
                </a:solidFill>
              </a:rPr>
              <a:t>3. </a:t>
            </a:r>
            <a:r>
              <a:rPr lang="en-US" sz="1800" dirty="0">
                <a:solidFill>
                  <a:srgbClr val="FFFFFF"/>
                </a:solidFill>
              </a:rPr>
              <a:t>Misconception: Physically Demanding Only</a:t>
            </a:r>
            <a:br>
              <a:rPr lang="en-US" sz="1800" dirty="0">
                <a:solidFill>
                  <a:srgbClr val="FFFFFF"/>
                </a:solidFill>
              </a:rPr>
            </a:br>
            <a:r>
              <a:rPr lang="en-US" sz="1800" dirty="0">
                <a:solidFill>
                  <a:srgbClr val="FFFFFF"/>
                </a:solidFill>
              </a:rPr>
              <a:t>   - **Reality:** While some trades involve physical work, others require technical skills and problem-solving. Advancements in technology have introduced automation and made certain trades less physically demanding</a:t>
            </a:r>
            <a:r>
              <a:rPr lang="en-US" sz="1800" dirty="0" smtClean="0">
                <a:solidFill>
                  <a:srgbClr val="FFFFFF"/>
                </a:solidFill>
              </a:rPr>
              <a:t>.</a:t>
            </a:r>
          </a:p>
          <a:p>
            <a:pPr marL="0" indent="0">
              <a:buNone/>
            </a:pPr>
            <a:endParaRPr lang="en-US" sz="1800" dirty="0" smtClean="0">
              <a:solidFill>
                <a:srgbClr val="FFFFFF"/>
              </a:solidFill>
            </a:endParaRPr>
          </a:p>
          <a:p>
            <a:r>
              <a:rPr lang="en-US" sz="1800" dirty="0" smtClean="0">
                <a:solidFill>
                  <a:srgbClr val="FFFFFF"/>
                </a:solidFill>
              </a:rPr>
              <a:t>4. </a:t>
            </a:r>
            <a:r>
              <a:rPr lang="en-US" sz="1800" dirty="0">
                <a:solidFill>
                  <a:srgbClr val="FFFFFF"/>
                </a:solidFill>
              </a:rPr>
              <a:t>Misconception: Trades Are for Those Who Couldn't Succeed Academically**</a:t>
            </a:r>
            <a:br>
              <a:rPr lang="en-US" sz="1800" dirty="0">
                <a:solidFill>
                  <a:srgbClr val="FFFFFF"/>
                </a:solidFill>
              </a:rPr>
            </a:br>
            <a:r>
              <a:rPr lang="en-US" sz="1800" dirty="0">
                <a:solidFill>
                  <a:srgbClr val="FFFFFF"/>
                </a:solidFill>
              </a:rPr>
              <a:t>    - **Reality:** Success in skilled trades requires intelligence, problem-solving skills, and technical know-how. Many trade professionals excel academically and intellectually</a:t>
            </a:r>
            <a:r>
              <a:rPr lang="en-US" sz="1800" dirty="0" smtClean="0">
                <a:solidFill>
                  <a:srgbClr val="FFFFFF"/>
                </a:solidFill>
              </a:rPr>
              <a:t>.</a:t>
            </a:r>
            <a:r>
              <a:rPr lang="en-US" sz="1800" dirty="0"/>
              <a:t/>
            </a:r>
            <a:br>
              <a:rPr lang="en-US" sz="1800" dirty="0"/>
            </a:br>
            <a:endParaRPr lang="en-US" sz="1800" dirty="0"/>
          </a:p>
        </p:txBody>
      </p:sp>
    </p:spTree>
    <p:extLst>
      <p:ext uri="{BB962C8B-B14F-4D97-AF65-F5344CB8AC3E}">
        <p14:creationId xmlns:p14="http://schemas.microsoft.com/office/powerpoint/2010/main" val="1155167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Committee Project: </a:t>
            </a:r>
            <a:br>
              <a:rPr lang="en-US" dirty="0" smtClean="0"/>
            </a:br>
            <a:r>
              <a:rPr lang="en-US" dirty="0"/>
              <a:t>	</a:t>
            </a:r>
            <a:r>
              <a:rPr lang="en-US" dirty="0" smtClean="0"/>
              <a:t>Career </a:t>
            </a:r>
            <a:r>
              <a:rPr lang="en-US" dirty="0"/>
              <a:t>Path </a:t>
            </a:r>
            <a:r>
              <a:rPr lang="en-US" dirty="0" smtClean="0"/>
              <a:t>Award</a:t>
            </a:r>
            <a:endParaRPr lang="en-US" dirty="0"/>
          </a:p>
        </p:txBody>
      </p:sp>
      <p:sp>
        <p:nvSpPr>
          <p:cNvPr id="3" name="Content Placeholder 2"/>
          <p:cNvSpPr>
            <a:spLocks noGrp="1"/>
          </p:cNvSpPr>
          <p:nvPr>
            <p:ph idx="1"/>
          </p:nvPr>
        </p:nvSpPr>
        <p:spPr>
          <a:xfrm>
            <a:off x="507146" y="2011680"/>
            <a:ext cx="11211005" cy="4626864"/>
          </a:xfrm>
        </p:spPr>
        <p:txBody>
          <a:bodyPr>
            <a:normAutofit/>
          </a:bodyPr>
          <a:lstStyle/>
          <a:p>
            <a:r>
              <a:rPr lang="en-US" sz="2100" dirty="0" smtClean="0"/>
              <a:t>Goal: to minimize barriers for young people to gain access to a  higher wage job as a career path. </a:t>
            </a:r>
          </a:p>
          <a:p>
            <a:r>
              <a:rPr lang="en-US" sz="2100" dirty="0" smtClean="0"/>
              <a:t>We have made great progress in this areas of focus, and we recognize there is still more to work through and accomplish. We plan to continue to collaborate with the schools, other committees within our club as well as the club &amp; foundation boards. Our committee is very  excited about this project &amp; will continue to make ongoing efforts to further enhance this initiative! </a:t>
            </a:r>
          </a:p>
          <a:p>
            <a:r>
              <a:rPr lang="en-US" sz="2100" dirty="0" smtClean="0"/>
              <a:t>Bill </a:t>
            </a:r>
            <a:r>
              <a:rPr lang="en-US" sz="2100" dirty="0" err="1" smtClean="0"/>
              <a:t>Olfert</a:t>
            </a:r>
            <a:r>
              <a:rPr lang="en-US" sz="2100" dirty="0" smtClean="0"/>
              <a:t> – The perfect Rotarian for this task! A former high school teacher, Principle</a:t>
            </a:r>
            <a:r>
              <a:rPr lang="en-US" sz="2100" dirty="0"/>
              <a:t>, </a:t>
            </a:r>
            <a:r>
              <a:rPr lang="en-US" sz="2100" dirty="0" smtClean="0"/>
              <a:t>as well as holding other education related </a:t>
            </a:r>
            <a:r>
              <a:rPr lang="en-US" sz="2100" dirty="0"/>
              <a:t>positions with the Governor’s offices in Montana and Washington State, Director of the Washington </a:t>
            </a:r>
            <a:r>
              <a:rPr lang="en-US" sz="2100" dirty="0" smtClean="0"/>
              <a:t>State Workforce </a:t>
            </a:r>
            <a:r>
              <a:rPr lang="en-US" sz="2100" dirty="0"/>
              <a:t>Education Coordinating Board, Vice-President of a 17,000 student Technical College, </a:t>
            </a:r>
            <a:r>
              <a:rPr lang="en-US" sz="2100" dirty="0" smtClean="0"/>
              <a:t>a partnership in a national </a:t>
            </a:r>
            <a:r>
              <a:rPr lang="en-US" sz="2100" dirty="0"/>
              <a:t>education research and planning firm where </a:t>
            </a:r>
            <a:r>
              <a:rPr lang="en-US" sz="2100" dirty="0" smtClean="0"/>
              <a:t>he </a:t>
            </a:r>
            <a:r>
              <a:rPr lang="en-US" sz="2100" dirty="0"/>
              <a:t>directed a team of innovative educators </a:t>
            </a:r>
            <a:r>
              <a:rPr lang="en-US" sz="2100" dirty="0" smtClean="0"/>
              <a:t>developing integrated </a:t>
            </a:r>
            <a:r>
              <a:rPr lang="en-US" sz="2100" dirty="0"/>
              <a:t>STEM (Science, Technology, Engineering and </a:t>
            </a:r>
            <a:r>
              <a:rPr lang="en-US" sz="2100" dirty="0" smtClean="0"/>
              <a:t>Math) curriculum that has </a:t>
            </a:r>
            <a:r>
              <a:rPr lang="en-US" sz="2100" dirty="0"/>
              <a:t>been implemented in K-12 schools </a:t>
            </a:r>
            <a:r>
              <a:rPr lang="en-US" sz="2100" dirty="0" smtClean="0"/>
              <a:t>in all </a:t>
            </a:r>
            <a:r>
              <a:rPr lang="en-US" sz="2100" dirty="0"/>
              <a:t>50 states.</a:t>
            </a:r>
          </a:p>
          <a:p>
            <a:r>
              <a:rPr lang="en-US" sz="2100" dirty="0" smtClean="0"/>
              <a:t>A HUGE thank you for his time, hard work &amp; diligence in working through this project!</a:t>
            </a:r>
            <a:endParaRPr lang="en-US" sz="2100" dirty="0"/>
          </a:p>
        </p:txBody>
      </p:sp>
    </p:spTree>
    <p:extLst>
      <p:ext uri="{BB962C8B-B14F-4D97-AF65-F5344CB8AC3E}">
        <p14:creationId xmlns:p14="http://schemas.microsoft.com/office/powerpoint/2010/main" val="308133463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docProps/app.xml><?xml version="1.0" encoding="utf-8"?>
<Properties xmlns="http://schemas.openxmlformats.org/officeDocument/2006/extended-properties" xmlns:vt="http://schemas.openxmlformats.org/officeDocument/2006/docPropsVTypes">
  <Template>TM03090430[[fn=Banded]]</Template>
  <TotalTime>6259</TotalTime>
  <Words>432</Words>
  <Application>Microsoft Office PowerPoint</Application>
  <PresentationFormat>Widescreen</PresentationFormat>
  <Paragraphs>36</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Corbel</vt:lpstr>
      <vt:lpstr>Wingdings</vt:lpstr>
      <vt:lpstr>Banded</vt:lpstr>
      <vt:lpstr>EMPOWERING OUR COMMUNITY:</vt:lpstr>
      <vt:lpstr>PowerPoint Presentation</vt:lpstr>
      <vt:lpstr>Focus of CTE/Vocational Committee    Rotary club of saddlebrooke</vt:lpstr>
      <vt:lpstr>Background:  Copper corridor &amp; education </vt:lpstr>
      <vt:lpstr>What are the trades? essential role trades play in building and sustaining communities</vt:lpstr>
      <vt:lpstr>specific challenges and needs for Career &amp; Technical “trades” in copper corridor</vt:lpstr>
      <vt:lpstr>PowerPoint Presentation</vt:lpstr>
      <vt:lpstr>Misconceptions &amp; Stereotypes</vt:lpstr>
      <vt:lpstr>Committee Project:   Career Path Award</vt:lpstr>
      <vt:lpstr>Career path award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EMPOWERING OUR COMMUNITY:</dc:title>
  <dc:creator>Bre Boettiger</dc:creator>
  <cp:lastModifiedBy>Bre Boettiger</cp:lastModifiedBy>
  <cp:revision>39</cp:revision>
  <dcterms:created xsi:type="dcterms:W3CDTF">2023-12-30T16:04:47Z</dcterms:created>
  <dcterms:modified xsi:type="dcterms:W3CDTF">2024-01-05T22:59:01Z</dcterms:modified>
</cp:coreProperties>
</file>