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wdp" ContentType="image/vnd.ms-photo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12"/>
  </p:notesMasterIdLst>
  <p:handoutMasterIdLst>
    <p:handoutMasterId r:id="rId13"/>
  </p:handoutMasterIdLst>
  <p:sldIdLst>
    <p:sldId id="318" r:id="rId3"/>
    <p:sldId id="340" r:id="rId4"/>
    <p:sldId id="351" r:id="rId5"/>
    <p:sldId id="343" r:id="rId6"/>
    <p:sldId id="347" r:id="rId7"/>
    <p:sldId id="354" r:id="rId8"/>
    <p:sldId id="353" r:id="rId9"/>
    <p:sldId id="348" r:id="rId10"/>
    <p:sldId id="352" r:id="rId11"/>
  </p:sldIdLst>
  <p:sldSz cx="12188825" cy="6858000"/>
  <p:notesSz cx="6858000" cy="9144000"/>
  <p:custDataLst>
    <p:tags r:id="rId15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orient="horz" pos="4030">
          <p15:clr>
            <a:srgbClr val="A4A3A4"/>
          </p15:clr>
        </p15:guide>
        <p15:guide id="3" orient="horz" pos="1152">
          <p15:clr>
            <a:srgbClr val="A4A3A4"/>
          </p15:clr>
        </p15:guide>
        <p15:guide id="4" orient="horz" pos="1018">
          <p15:clr>
            <a:srgbClr val="A4A3A4"/>
          </p15:clr>
        </p15:guide>
        <p15:guide id="5" orient="horz" pos="3886">
          <p15:clr>
            <a:srgbClr val="A4A3A4"/>
          </p15:clr>
        </p15:guide>
        <p15:guide id="6" orient="horz" pos="2928">
          <p15:clr>
            <a:srgbClr val="A4A3A4"/>
          </p15:clr>
        </p15:guide>
        <p15:guide id="7" orient="horz" pos="3072">
          <p15:clr>
            <a:srgbClr val="A4A3A4"/>
          </p15:clr>
        </p15:guide>
        <p15:guide id="8" orient="horz" pos="407">
          <p15:clr>
            <a:srgbClr val="A4A3A4"/>
          </p15:clr>
        </p15:guide>
        <p15:guide id="9" pos="3839">
          <p15:clr>
            <a:srgbClr val="A4A3A4"/>
          </p15:clr>
        </p15:guide>
        <p15:guide id="10" pos="959">
          <p15:clr>
            <a:srgbClr val="A4A3A4"/>
          </p15:clr>
        </p15:guide>
        <p15:guide id="11" pos="7151">
          <p15:clr>
            <a:srgbClr val="A4A3A4"/>
          </p15:clr>
        </p15:guide>
        <p15:guide id="12" pos="671">
          <p15:clr>
            <a:srgbClr val="A4A3A4"/>
          </p15:clr>
        </p15:guide>
        <p15:guide id="13" pos="4991">
          <p15:clr>
            <a:srgbClr val="A4A3A4"/>
          </p15:clr>
        </p15:guide>
        <p15:guide id="14" pos="7007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D6DFB"/>
    <a:srgbClr val="828282"/>
    <a:srgbClr val="6E90FE"/>
    <a:srgbClr val="8086FC"/>
    <a:srgbClr val="4E78F0"/>
    <a:srgbClr val="F0932C"/>
    <a:srgbClr val="92C610"/>
    <a:srgbClr val="9FD812"/>
    <a:srgbClr val="E05F2C"/>
    <a:srgbClr val="0ABE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5232" autoAdjust="0"/>
  </p:normalViewPr>
  <p:slideViewPr>
    <p:cSldViewPr showGuides="1">
      <p:cViewPr varScale="1">
        <p:scale>
          <a:sx n="119" d="100"/>
          <a:sy n="119" d="100"/>
        </p:scale>
        <p:origin x="-120" y="-168"/>
      </p:cViewPr>
      <p:guideLst>
        <p:guide orient="horz" pos="2160"/>
        <p:guide orient="horz" pos="4030"/>
        <p:guide orient="horz" pos="1152"/>
        <p:guide orient="horz" pos="1018"/>
        <p:guide orient="horz" pos="3886"/>
        <p:guide orient="horz" pos="2928"/>
        <p:guide orient="horz" pos="3072"/>
        <p:guide orient="horz" pos="407"/>
        <p:guide pos="3839"/>
        <p:guide pos="959"/>
        <p:guide pos="7151"/>
        <p:guide pos="671"/>
        <p:guide pos="4991"/>
        <p:guide pos="700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6" d="100"/>
          <a:sy n="66" d="100"/>
        </p:scale>
        <p:origin x="285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9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tags" Target="tags/tag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41246922623044"/>
          <c:y val="0.048001615631772"/>
          <c:w val="0.644541191072046"/>
          <c:h val="0.6375798672061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FY 13-14 Actuals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Community</c:v>
                </c:pt>
                <c:pt idx="1">
                  <c:v>Vocational</c:v>
                </c:pt>
                <c:pt idx="2">
                  <c:v>International</c:v>
                </c:pt>
                <c:pt idx="3">
                  <c:v>Endowment / G&amp;A</c:v>
                </c:pt>
                <c:pt idx="4">
                  <c:v>Total</c:v>
                </c:pt>
              </c:strCache>
            </c:strRef>
          </c:cat>
          <c:val>
            <c:numRef>
              <c:f>Sheet1!$B$2:$B$6</c:f>
              <c:numCache>
                <c:formatCode>"$"#,##0_);[Red]\("$"#,##0\)</c:formatCode>
                <c:ptCount val="5"/>
                <c:pt idx="0">
                  <c:v>19390.0</c:v>
                </c:pt>
                <c:pt idx="1">
                  <c:v>7140.0</c:v>
                </c:pt>
                <c:pt idx="2">
                  <c:v>7950.0</c:v>
                </c:pt>
                <c:pt idx="3">
                  <c:v>7150.0</c:v>
                </c:pt>
                <c:pt idx="4">
                  <c:v>41630.0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0AC-40D7-9643-98D6DEF7E96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FY 14-15 Actuals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Community</c:v>
                </c:pt>
                <c:pt idx="1">
                  <c:v>Vocational</c:v>
                </c:pt>
                <c:pt idx="2">
                  <c:v>International</c:v>
                </c:pt>
                <c:pt idx="3">
                  <c:v>Endowment / G&amp;A</c:v>
                </c:pt>
                <c:pt idx="4">
                  <c:v>Total</c:v>
                </c:pt>
              </c:strCache>
            </c:strRef>
          </c:cat>
          <c:val>
            <c:numRef>
              <c:f>Sheet1!$C$2:$C$6</c:f>
              <c:numCache>
                <c:formatCode>"$"#,##0_);[Red]\("$"#,##0\)</c:formatCode>
                <c:ptCount val="5"/>
                <c:pt idx="0">
                  <c:v>29560.0</c:v>
                </c:pt>
                <c:pt idx="1">
                  <c:v>9880.0</c:v>
                </c:pt>
                <c:pt idx="2">
                  <c:v>13500.0</c:v>
                </c:pt>
                <c:pt idx="3">
                  <c:v>5550.0</c:v>
                </c:pt>
                <c:pt idx="4">
                  <c:v>58490.0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0AC-40D7-9643-98D6DEF7E96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FY 15-16 Actuals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Community</c:v>
                </c:pt>
                <c:pt idx="1">
                  <c:v>Vocational</c:v>
                </c:pt>
                <c:pt idx="2">
                  <c:v>International</c:v>
                </c:pt>
                <c:pt idx="3">
                  <c:v>Endowment / G&amp;A</c:v>
                </c:pt>
                <c:pt idx="4">
                  <c:v>Total</c:v>
                </c:pt>
              </c:strCache>
            </c:strRef>
          </c:cat>
          <c:val>
            <c:numRef>
              <c:f>Sheet1!$D$2:$D$6</c:f>
              <c:numCache>
                <c:formatCode>"$"#,##0_);[Red]\("$"#,##0\)</c:formatCode>
                <c:ptCount val="5"/>
                <c:pt idx="0">
                  <c:v>35074.69</c:v>
                </c:pt>
                <c:pt idx="1">
                  <c:v>20765.0</c:v>
                </c:pt>
                <c:pt idx="2">
                  <c:v>18950.0</c:v>
                </c:pt>
                <c:pt idx="3">
                  <c:v>3959.58</c:v>
                </c:pt>
                <c:pt idx="4">
                  <c:v>78749.27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0AC-40D7-9643-98D6DEF7E961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FY 16-17 Budget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Community</c:v>
                </c:pt>
                <c:pt idx="1">
                  <c:v>Vocational</c:v>
                </c:pt>
                <c:pt idx="2">
                  <c:v>International</c:v>
                </c:pt>
                <c:pt idx="3">
                  <c:v>Endowment / G&amp;A</c:v>
                </c:pt>
                <c:pt idx="4">
                  <c:v>Total</c:v>
                </c:pt>
              </c:strCache>
            </c:strRef>
          </c:cat>
          <c:val>
            <c:numRef>
              <c:f>Sheet1!$E$2:$E$6</c:f>
              <c:numCache>
                <c:formatCode>"$"#,##0_);[Red]\("$"#,##0\)</c:formatCode>
                <c:ptCount val="5"/>
                <c:pt idx="0">
                  <c:v>37851.69</c:v>
                </c:pt>
                <c:pt idx="1">
                  <c:v>22006.79</c:v>
                </c:pt>
                <c:pt idx="2">
                  <c:v>22006.79</c:v>
                </c:pt>
                <c:pt idx="3">
                  <c:v>6161.91</c:v>
                </c:pt>
                <c:pt idx="4">
                  <c:v>88027.18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80AC-40D7-9643-98D6DEF7E961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FY 17-18 Prelim.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Community</c:v>
                </c:pt>
                <c:pt idx="1">
                  <c:v>Vocational</c:v>
                </c:pt>
                <c:pt idx="2">
                  <c:v>International</c:v>
                </c:pt>
                <c:pt idx="3">
                  <c:v>Endowment / G&amp;A</c:v>
                </c:pt>
                <c:pt idx="4">
                  <c:v>Total</c:v>
                </c:pt>
              </c:strCache>
            </c:strRef>
          </c:cat>
          <c:val>
            <c:numRef>
              <c:f>Sheet1!$F$2:$F$6</c:f>
              <c:numCache>
                <c:formatCode>"$"#,##0_);[Red]\("$"#,##0\)</c:formatCode>
                <c:ptCount val="5"/>
                <c:pt idx="0">
                  <c:v>42570.0</c:v>
                </c:pt>
                <c:pt idx="1">
                  <c:v>24750.0</c:v>
                </c:pt>
                <c:pt idx="2">
                  <c:v>24750.0</c:v>
                </c:pt>
                <c:pt idx="3">
                  <c:v>6930.000000000001</c:v>
                </c:pt>
                <c:pt idx="4">
                  <c:v>99000.0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16911848"/>
        <c:axId val="2116894472"/>
      </c:barChart>
      <c:catAx>
        <c:axId val="21169118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6894472"/>
        <c:crosses val="autoZero"/>
        <c:auto val="1"/>
        <c:lblAlgn val="ctr"/>
        <c:lblOffset val="100"/>
        <c:noMultiLvlLbl val="0"/>
      </c:catAx>
      <c:valAx>
        <c:axId val="2116894472"/>
        <c:scaling>
          <c:orientation val="minMax"/>
          <c:max val="100000.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_);[Red]\(&quot;$&quot;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691184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Goal: $250,000 Corpus</a:t>
            </a:r>
            <a:endParaRPr lang="en-US" dirty="0"/>
          </a:p>
        </c:rich>
      </c:tx>
      <c:layout/>
      <c:overlay val="0"/>
    </c:title>
    <c:autoTitleDeleted val="0"/>
    <c:view3D>
      <c:rotX val="25"/>
      <c:rotY val="25"/>
      <c:rAngAx val="0"/>
      <c:perspective val="2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0"/>
          <c:y val="0.122770180043284"/>
          <c:w val="1.0"/>
          <c:h val="0.877229819956716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Endowment</c:v>
                </c:pt>
              </c:strCache>
            </c:strRef>
          </c:tx>
          <c:explosion val="25"/>
          <c:dPt>
            <c:idx val="0"/>
            <c:bubble3D val="0"/>
            <c:explosion val="8"/>
            <c:spPr>
              <a:solidFill>
                <a:schemeClr val="accent2">
                  <a:lumMod val="75000"/>
                </a:schemeClr>
              </a:solidFill>
            </c:spPr>
          </c:dPt>
          <c:dPt>
            <c:idx val="1"/>
            <c:bubble3D val="0"/>
            <c:spPr>
              <a:solidFill>
                <a:schemeClr val="accent2">
                  <a:lumMod val="75000"/>
                </a:schemeClr>
              </a:solidFill>
            </c:spPr>
          </c:dPt>
          <c:dLbls>
            <c:dLbl>
              <c:idx val="0"/>
              <c:layout>
                <c:manualLayout>
                  <c:x val="-0.244293887008993"/>
                  <c:y val="-0.234052585532072"/>
                </c:manualLayout>
              </c:layout>
              <c:tx>
                <c:rich>
                  <a:bodyPr/>
                  <a:lstStyle/>
                  <a:p>
                    <a:r>
                      <a:rPr lang="en-US" b="1" cap="none" spc="0" dirty="0" smtClean="0">
                        <a:ln w="18000">
                          <a:solidFill>
                            <a:schemeClr val="accent2">
                              <a:satMod val="140000"/>
                            </a:schemeClr>
                          </a:solidFill>
                          <a:prstDash val="solid"/>
                          <a:miter lim="800000"/>
                        </a:ln>
                        <a:solidFill>
                          <a:srgbClr val="FFFFFF"/>
                        </a:solidFill>
                        <a:effectLst>
                          <a:outerShdw blurRad="25500" dist="23000" dir="7020000" algn="tl">
                            <a:srgbClr val="000000">
                              <a:alpha val="50000"/>
                            </a:srgbClr>
                          </a:outerShdw>
                        </a:effectLst>
                      </a:rPr>
                      <a:t>Collected </a:t>
                    </a:r>
                  </a:p>
                  <a:p>
                    <a:r>
                      <a:rPr lang="en-US" b="1" cap="none" spc="0" dirty="0" smtClean="0">
                        <a:ln w="18000">
                          <a:solidFill>
                            <a:schemeClr val="accent2">
                              <a:satMod val="140000"/>
                            </a:schemeClr>
                          </a:solidFill>
                          <a:prstDash val="solid"/>
                          <a:miter lim="800000"/>
                        </a:ln>
                        <a:solidFill>
                          <a:srgbClr val="FFFFFF"/>
                        </a:solidFill>
                        <a:effectLst>
                          <a:outerShdw blurRad="25500" dist="23000" dir="7020000" algn="tl">
                            <a:srgbClr val="000000">
                              <a:alpha val="50000"/>
                            </a:srgbClr>
                          </a:outerShdw>
                        </a:effectLst>
                      </a:rPr>
                      <a:t>(</a:t>
                    </a:r>
                    <a:r>
                      <a:rPr lang="en-US" b="1" cap="none" spc="0" dirty="0">
                        <a:ln w="18000">
                          <a:solidFill>
                            <a:schemeClr val="accent2">
                              <a:satMod val="140000"/>
                            </a:schemeClr>
                          </a:solidFill>
                          <a:prstDash val="solid"/>
                          <a:miter lim="800000"/>
                        </a:ln>
                        <a:solidFill>
                          <a:srgbClr val="FFFFFF"/>
                        </a:solidFill>
                        <a:effectLst>
                          <a:outerShdw blurRad="25500" dist="23000" dir="7020000" algn="tl">
                            <a:srgbClr val="000000">
                              <a:alpha val="50000"/>
                            </a:srgbClr>
                          </a:outerShdw>
                        </a:effectLst>
                      </a:rPr>
                      <a:t>April 2017)
$130,000</a:t>
                    </a:r>
                    <a:endParaRPr lang="en-US" dirty="0">
                      <a:solidFill>
                        <a:srgbClr val="FFFFFF"/>
                      </a:solidFill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1"/>
              <c:layout>
                <c:manualLayout>
                  <c:x val="0.224997153221335"/>
                  <c:y val="0.0604314592254916"/>
                </c:manualLayout>
              </c:layout>
              <c:tx>
                <c:rich>
                  <a:bodyPr/>
                  <a:lstStyle/>
                  <a:p>
                    <a:r>
                      <a:rPr lang="en-US" b="1" cap="none" spc="0" dirty="0">
                        <a:ln w="18000">
                          <a:solidFill>
                            <a:schemeClr val="accent2">
                              <a:satMod val="140000"/>
                            </a:schemeClr>
                          </a:solidFill>
                          <a:prstDash val="solid"/>
                          <a:miter lim="800000"/>
                        </a:ln>
                        <a:solidFill>
                          <a:srgbClr val="FFFFFF"/>
                        </a:solidFill>
                        <a:effectLst>
                          <a:outerShdw blurRad="25500" dist="23000" dir="7020000" algn="tl">
                            <a:srgbClr val="000000">
                              <a:alpha val="50000"/>
                            </a:srgbClr>
                          </a:outerShdw>
                        </a:effectLst>
                      </a:rPr>
                      <a:t>Needed to </a:t>
                    </a:r>
                    <a:endParaRPr lang="en-US" b="1" cap="none" spc="0" dirty="0" smtClean="0">
                      <a:ln w="18000">
                        <a:solidFill>
                          <a:schemeClr val="accent2">
                            <a:satMod val="140000"/>
                          </a:schemeClr>
                        </a:solidFill>
                        <a:prstDash val="solid"/>
                        <a:miter lim="800000"/>
                      </a:ln>
                      <a:solidFill>
                        <a:srgbClr val="FFFFFF"/>
                      </a:solidFill>
                      <a:effectLst>
                        <a:outerShdw blurRad="25500" dist="23000" dir="7020000" algn="tl">
                          <a:srgbClr val="000000">
                            <a:alpha val="50000"/>
                          </a:srgbClr>
                        </a:outerShdw>
                      </a:effectLst>
                    </a:endParaRPr>
                  </a:p>
                  <a:p>
                    <a:r>
                      <a:rPr lang="en-US" b="1" cap="none" spc="0" dirty="0" smtClean="0">
                        <a:ln w="18000">
                          <a:solidFill>
                            <a:schemeClr val="accent2">
                              <a:satMod val="140000"/>
                            </a:schemeClr>
                          </a:solidFill>
                          <a:prstDash val="solid"/>
                          <a:miter lim="800000"/>
                        </a:ln>
                        <a:solidFill>
                          <a:srgbClr val="FFFFFF"/>
                        </a:solidFill>
                        <a:effectLst>
                          <a:outerShdw blurRad="25500" dist="23000" dir="7020000" algn="tl">
                            <a:srgbClr val="000000">
                              <a:alpha val="50000"/>
                            </a:srgbClr>
                          </a:outerShdw>
                        </a:effectLst>
                      </a:rPr>
                      <a:t>Reach </a:t>
                    </a:r>
                    <a:r>
                      <a:rPr lang="en-US" b="1" cap="none" spc="0" dirty="0">
                        <a:ln w="18000">
                          <a:solidFill>
                            <a:schemeClr val="accent2">
                              <a:satMod val="140000"/>
                            </a:schemeClr>
                          </a:solidFill>
                          <a:prstDash val="solid"/>
                          <a:miter lim="800000"/>
                        </a:ln>
                        <a:solidFill>
                          <a:srgbClr val="FFFFFF"/>
                        </a:solidFill>
                        <a:effectLst>
                          <a:outerShdw blurRad="25500" dist="23000" dir="7020000" algn="tl">
                            <a:srgbClr val="000000">
                              <a:alpha val="50000"/>
                            </a:srgbClr>
                          </a:outerShdw>
                        </a:effectLst>
                      </a:rPr>
                      <a:t>Goal
$120,000</a:t>
                    </a:r>
                    <a:endParaRPr lang="en-US" dirty="0">
                      <a:solidFill>
                        <a:srgbClr val="FFFFFF"/>
                      </a:solidFill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numFmt formatCode="&quot;$&quot;#,##0" sourceLinked="0"/>
            <c:txPr>
              <a:bodyPr/>
              <a:lstStyle/>
              <a:p>
                <a:pPr>
                  <a:defRPr b="1" cap="none" spc="0">
                    <a:ln w="18000">
                      <a:solidFill>
                        <a:schemeClr val="accent2">
                          <a:satMod val="140000"/>
                        </a:schemeClr>
                      </a:solidFill>
                      <a:prstDash val="solid"/>
                      <a:miter lim="800000"/>
                    </a:ln>
                    <a:solidFill>
                      <a:srgbClr val="FFFFFF"/>
                    </a:solidFill>
                    <a:effectLst>
                      <a:outerShdw blurRad="25500" dist="23000" dir="7020000" algn="tl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Sheet1!$A$2:$A$3</c:f>
              <c:strCache>
                <c:ptCount val="2"/>
                <c:pt idx="0">
                  <c:v>Collected (April 2017)</c:v>
                </c:pt>
                <c:pt idx="1">
                  <c:v>Needed to Reach Goal</c:v>
                </c:pt>
              </c:strCache>
            </c:strRef>
          </c:cat>
          <c:val>
            <c:numRef>
              <c:f>Sheet1!$B$2:$B$3</c:f>
              <c:numCache>
                <c:formatCode>_(* #,##0_);_(* \(#,##0\);_(* "-"??_);_(@_)</c:formatCode>
                <c:ptCount val="2"/>
                <c:pt idx="0">
                  <c:v>130000.0</c:v>
                </c:pt>
                <c:pt idx="1">
                  <c:v>120000.0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spPr>
    <a:ln>
      <a:solidFill>
        <a:schemeClr val="tx1"/>
      </a:solidFill>
    </a:ln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69AFDC-7658-4951-B0FF-52DFF2A93C0A}" type="datetimeFigureOut">
              <a:rPr lang="en-US" smtClean="0"/>
              <a:t>7/9/17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8ED99B-9732-49FC-9C16-B56FEB1B1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6626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BD2D7A-D230-4F91-BD59-0A39C2703BA8}" type="datetimeFigureOut">
              <a:rPr lang="en-US" smtClean="0"/>
              <a:t>7/9/17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199CD-3E1B-4AE6-990F-76F925F5E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579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4" Type="http://schemas.openxmlformats.org/officeDocument/2006/relationships/image" Target="../media/image3.png"/><Relationship Id="rId5" Type="http://schemas.microsoft.com/office/2007/relationships/hdphoto" Target="../media/hdphoto1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4" Type="http://schemas.openxmlformats.org/officeDocument/2006/relationships/image" Target="../media/image3.png"/><Relationship Id="rId5" Type="http://schemas.microsoft.com/office/2007/relationships/hdphoto" Target="../media/hdphoto1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4" Type="http://schemas.openxmlformats.org/officeDocument/2006/relationships/image" Target="../media/image2.png"/><Relationship Id="rId5" Type="http://schemas.microsoft.com/office/2007/relationships/hdphoto" Target="../media/hdphoto1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4" Type="http://schemas.openxmlformats.org/officeDocument/2006/relationships/image" Target="../media/image2.png"/><Relationship Id="rId5" Type="http://schemas.microsoft.com/office/2007/relationships/hdphoto" Target="../media/hdphoto1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594" y="1346947"/>
            <a:ext cx="10220330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594" y="4299697"/>
            <a:ext cx="10220330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594" y="1484779"/>
            <a:ext cx="10220330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6702" y="4068923"/>
            <a:ext cx="1080623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286" y="1432223"/>
            <a:ext cx="9964364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597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569" y="4389120"/>
            <a:ext cx="7889217" cy="1069848"/>
          </a:xfrm>
        </p:spPr>
        <p:txBody>
          <a:bodyPr>
            <a:normAutofit/>
          </a:bodyPr>
          <a:lstStyle>
            <a:lvl1pPr marL="0" indent="0" algn="l">
              <a:buNone/>
              <a:defRPr sz="2199">
                <a:solidFill>
                  <a:schemeClr val="tx1"/>
                </a:solidFill>
              </a:defRPr>
            </a:lvl1pPr>
            <a:lvl2pPr marL="457063" indent="0" algn="ctr">
              <a:buNone/>
              <a:defRPr sz="2199"/>
            </a:lvl2pPr>
            <a:lvl3pPr marL="914126" indent="0" algn="ctr">
              <a:buNone/>
              <a:defRPr sz="2199"/>
            </a:lvl3pPr>
            <a:lvl4pPr marL="1371189" indent="0" algn="ctr">
              <a:buNone/>
              <a:defRPr sz="1999"/>
            </a:lvl4pPr>
            <a:lvl5pPr marL="1828251" indent="0" algn="ctr">
              <a:buNone/>
              <a:defRPr sz="1999"/>
            </a:lvl5pPr>
            <a:lvl6pPr marL="2285314" indent="0" algn="ctr">
              <a:buNone/>
              <a:defRPr sz="1999"/>
            </a:lvl6pPr>
            <a:lvl7pPr marL="2742377" indent="0" algn="ctr">
              <a:buNone/>
              <a:defRPr sz="1999"/>
            </a:lvl7pPr>
            <a:lvl8pPr marL="3199440" indent="0" algn="ctr">
              <a:buNone/>
              <a:defRPr sz="1999"/>
            </a:lvl8pPr>
            <a:lvl9pPr marL="3656503" indent="0" algn="ctr">
              <a:buNone/>
              <a:defRPr sz="199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7/9/17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0235" y="4289334"/>
            <a:ext cx="1193557" cy="640080"/>
          </a:xfrm>
        </p:spPr>
        <p:txBody>
          <a:bodyPr/>
          <a:lstStyle>
            <a:lvl1pPr>
              <a:defRPr sz="2799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1760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 smtClean="0"/>
              <a:t>7/9/17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2628" y="533400"/>
            <a:ext cx="2552035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522" y="533400"/>
            <a:ext cx="7503745" cy="5638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 smtClean="0"/>
              <a:t>7/9/17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372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 smtClean="0"/>
              <a:t>7/9/17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960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88825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6564" y="1225296"/>
            <a:ext cx="9278743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7998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210" y="5020056"/>
            <a:ext cx="9050203" cy="1066800"/>
          </a:xfrm>
        </p:spPr>
        <p:txBody>
          <a:bodyPr anchor="t">
            <a:normAutofit/>
          </a:bodyPr>
          <a:lstStyle>
            <a:lvl1pPr marL="0" indent="0">
              <a:buNone/>
              <a:defRPr sz="1999">
                <a:solidFill>
                  <a:schemeClr val="tx1"/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1430" y="6272785"/>
            <a:ext cx="2643620" cy="365125"/>
          </a:xfrm>
        </p:spPr>
        <p:txBody>
          <a:bodyPr/>
          <a:lstStyle/>
          <a:p>
            <a:fld id="{03F41C87-7AD9-4845-A077-840E4A0F3F06}" type="datetimeFigureOut">
              <a:rPr lang="en-US" smtClean="0"/>
              <a:t>7/9/17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140" y="6272785"/>
            <a:ext cx="6326000" cy="365125"/>
          </a:xfrm>
        </p:spPr>
        <p:txBody>
          <a:bodyPr/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897165" y="2325848"/>
            <a:ext cx="1080623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482" y="2506133"/>
            <a:ext cx="1187989" cy="720332"/>
          </a:xfrm>
        </p:spPr>
        <p:txBody>
          <a:bodyPr/>
          <a:lstStyle>
            <a:lvl1pPr>
              <a:defRPr sz="2799"/>
            </a:lvl1pPr>
          </a:lstStyle>
          <a:p>
            <a:fld id="{2A013F82-EE5E-44EE-A61D-E31C6657F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452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569" y="2194560"/>
            <a:ext cx="4753642" cy="3977640"/>
          </a:xfrm>
        </p:spPr>
        <p:txBody>
          <a:bodyPr/>
          <a:lstStyle>
            <a:lvl1pPr>
              <a:defRPr sz="1999"/>
            </a:lvl1pPr>
            <a:lvl2pPr>
              <a:defRPr sz="1799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2567" y="2194560"/>
            <a:ext cx="4753642" cy="3977640"/>
          </a:xfrm>
        </p:spPr>
        <p:txBody>
          <a:bodyPr/>
          <a:lstStyle>
            <a:lvl1pPr>
              <a:defRPr sz="1999"/>
            </a:lvl1pPr>
            <a:lvl2pPr>
              <a:defRPr sz="1799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 smtClean="0"/>
              <a:t>7/9/17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329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522" y="2048256"/>
            <a:ext cx="4753642" cy="640080"/>
          </a:xfrm>
        </p:spPr>
        <p:txBody>
          <a:bodyPr anchor="ctr">
            <a:normAutofit/>
          </a:bodyPr>
          <a:lstStyle>
            <a:lvl1pPr marL="0" indent="0">
              <a:buNone/>
              <a:defRPr sz="1999" b="1">
                <a:solidFill>
                  <a:schemeClr val="accent1">
                    <a:lumMod val="75000"/>
                  </a:schemeClr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569" y="2743200"/>
            <a:ext cx="4753642" cy="3291840"/>
          </a:xfrm>
        </p:spPr>
        <p:txBody>
          <a:bodyPr/>
          <a:lstStyle>
            <a:lvl1pPr>
              <a:defRPr sz="1999"/>
            </a:lvl1pPr>
            <a:lvl2pPr>
              <a:defRPr sz="1799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2567" y="2048256"/>
            <a:ext cx="4753642" cy="640080"/>
          </a:xfrm>
        </p:spPr>
        <p:txBody>
          <a:bodyPr anchor="ctr">
            <a:normAutofit/>
          </a:bodyPr>
          <a:lstStyle>
            <a:lvl1pPr marL="0" indent="0">
              <a:buNone/>
              <a:defRPr sz="1999" b="1">
                <a:solidFill>
                  <a:schemeClr val="accent1">
                    <a:lumMod val="75000"/>
                  </a:schemeClr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2567" y="2743200"/>
            <a:ext cx="4753642" cy="3291840"/>
          </a:xfrm>
        </p:spPr>
        <p:txBody>
          <a:bodyPr/>
          <a:lstStyle>
            <a:lvl1pPr>
              <a:defRPr sz="1999"/>
            </a:lvl1pPr>
            <a:lvl2pPr>
              <a:defRPr sz="1799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 smtClean="0"/>
              <a:t>7/9/17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515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 smtClean="0"/>
              <a:t>7/9/17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574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 smtClean="0"/>
              <a:t>7/9/17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967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1578" y="1"/>
            <a:ext cx="3887246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7413" y="685800"/>
            <a:ext cx="3199567" cy="1737360"/>
          </a:xfrm>
        </p:spPr>
        <p:txBody>
          <a:bodyPr anchor="b">
            <a:normAutofit/>
          </a:bodyPr>
          <a:lstStyle>
            <a:lvl1pPr>
              <a:defRPr sz="3199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7982" y="685800"/>
            <a:ext cx="6709948" cy="5020056"/>
          </a:xfrm>
        </p:spPr>
        <p:txBody>
          <a:bodyPr/>
          <a:lstStyle>
            <a:lvl1pPr>
              <a:defRPr sz="1999"/>
            </a:lvl1pPr>
            <a:lvl2pPr>
              <a:defRPr sz="1799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7413" y="2423160"/>
            <a:ext cx="3199567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 smtClean="0"/>
              <a:t>7/9/17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398756" y="6229681"/>
            <a:ext cx="457081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284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1578" y="1"/>
            <a:ext cx="3887246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7413" y="685800"/>
            <a:ext cx="3199567" cy="1737360"/>
          </a:xfrm>
        </p:spPr>
        <p:txBody>
          <a:bodyPr anchor="b">
            <a:normAutofit/>
          </a:bodyPr>
          <a:lstStyle>
            <a:lvl1pPr>
              <a:defRPr sz="3199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1578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199"/>
            </a:lvl1pPr>
            <a:lvl2pPr marL="457063" indent="0">
              <a:buNone/>
              <a:defRPr sz="2799"/>
            </a:lvl2pPr>
            <a:lvl3pPr marL="914126" indent="0">
              <a:buNone/>
              <a:defRPr sz="2399"/>
            </a:lvl3pPr>
            <a:lvl4pPr marL="1371189" indent="0">
              <a:buNone/>
              <a:defRPr sz="1999"/>
            </a:lvl4pPr>
            <a:lvl5pPr marL="1828251" indent="0">
              <a:buNone/>
              <a:defRPr sz="1999"/>
            </a:lvl5pPr>
            <a:lvl6pPr marL="2285314" indent="0">
              <a:buNone/>
              <a:defRPr sz="1999"/>
            </a:lvl6pPr>
            <a:lvl7pPr marL="2742377" indent="0">
              <a:buNone/>
              <a:defRPr sz="1999"/>
            </a:lvl7pPr>
            <a:lvl8pPr marL="3199440" indent="0">
              <a:buNone/>
              <a:defRPr sz="1999"/>
            </a:lvl8pPr>
            <a:lvl9pPr marL="3656503" indent="0">
              <a:buNone/>
              <a:defRPr sz="199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7413" y="2423160"/>
            <a:ext cx="3199567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7/9/17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398756" y="6229681"/>
            <a:ext cx="457081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198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2.png"/><Relationship Id="rId14" Type="http://schemas.microsoft.com/office/2007/relationships/hdphoto" Target="../media/hdphoto1.wdp"/><Relationship Id="rId1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569" y="484632"/>
            <a:ext cx="10055781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569" y="2121408"/>
            <a:ext cx="10055781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2350" y="6272785"/>
            <a:ext cx="3272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03F41C87-7AD9-4845-A077-840E4A0F3F06}" type="datetimeFigureOut">
              <a:rPr lang="en-US" smtClean="0"/>
              <a:pPr/>
              <a:t>7/9/17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7853" y="6272785"/>
            <a:ext cx="6326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398756" y="6229681"/>
            <a:ext cx="457081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08183" y="6272785"/>
            <a:ext cx="6399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900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126" rtl="0" eaLnBrk="1" latinLnBrk="0" hangingPunct="1">
        <a:lnSpc>
          <a:spcPct val="90000"/>
        </a:lnSpc>
        <a:spcBef>
          <a:spcPct val="0"/>
        </a:spcBef>
        <a:buNone/>
        <a:defRPr sz="5398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25" indent="-182825" algn="l" defTabSz="914126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9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indent="-182825" algn="l" defTabSz="914126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731301" indent="-182825" algn="l" defTabSz="914126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538" indent="-182825" algn="l" defTabSz="914126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776" indent="-182825" algn="l" defTabSz="914126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99520" indent="-228531" algn="l" defTabSz="914126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899430" indent="-228531" algn="l" defTabSz="914126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99340" indent="-228531" algn="l" defTabSz="914126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99250" indent="-228531" algn="l" defTabSz="914126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Relationship Id="rId3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Relationship Id="rId3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Snowmass Village Rotary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569" y="4724400"/>
            <a:ext cx="7889217" cy="734568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chemeClr val="tx1"/>
                </a:solidFill>
              </a:rPr>
              <a:t>Multi-Year Financial </a:t>
            </a:r>
            <a:r>
              <a:rPr lang="en-US" dirty="0" smtClean="0">
                <a:solidFill>
                  <a:schemeClr val="tx1"/>
                </a:solidFill>
              </a:rPr>
              <a:t>Summary</a:t>
            </a:r>
          </a:p>
          <a:p>
            <a:r>
              <a:rPr lang="en-US" dirty="0" smtClean="0"/>
              <a:t>May 23, 2017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026" name="Picture 16" descr="Description: C:\Users\Cynthia\Documents\Rotary 2011-12\Rotary Wheel logos\JPEG\wh-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8012" y="3337731"/>
            <a:ext cx="2921446" cy="2921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0115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608012" y="304800"/>
            <a:ext cx="11353800" cy="1609344"/>
          </a:xfrm>
        </p:spPr>
        <p:txBody>
          <a:bodyPr>
            <a:normAutofit/>
          </a:bodyPr>
          <a:lstStyle/>
          <a:p>
            <a:r>
              <a:rPr lang="en-US" sz="4800" dirty="0" smtClean="0"/>
              <a:t>Charitable</a:t>
            </a:r>
            <a:r>
              <a:rPr lang="en-US" sz="4800" dirty="0"/>
              <a:t> </a:t>
            </a:r>
            <a:r>
              <a:rPr lang="en-US" sz="4800" dirty="0" smtClean="0"/>
              <a:t>Foundation</a:t>
            </a:r>
            <a:endParaRPr lang="en-US" sz="4800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684212" y="1752600"/>
            <a:ext cx="5105399" cy="37338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dirty="0"/>
              <a:t>      </a:t>
            </a:r>
            <a:r>
              <a:rPr lang="en-US" sz="2600" b="1" u="sng" dirty="0"/>
              <a:t>Fundraising (Revenue</a:t>
            </a:r>
            <a:r>
              <a:rPr lang="en-US" sz="2600" b="1" u="sng" dirty="0" smtClean="0"/>
              <a:t>) *</a:t>
            </a:r>
            <a:endParaRPr lang="en-US" sz="2600" b="1" u="sng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sz="2000" b="1" dirty="0"/>
              <a:t>Wine Festival</a:t>
            </a:r>
          </a:p>
          <a:p>
            <a:pPr lvl="2"/>
            <a:r>
              <a:rPr lang="en-US" sz="1800" i="1" dirty="0"/>
              <a:t>Wine Dinner</a:t>
            </a:r>
          </a:p>
          <a:p>
            <a:pPr lvl="2"/>
            <a:r>
              <a:rPr lang="en-US" sz="1800" i="1" dirty="0"/>
              <a:t>Grand Tasting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000" b="1" dirty="0"/>
              <a:t>Sponsorships</a:t>
            </a:r>
          </a:p>
          <a:p>
            <a:pPr lvl="2">
              <a:buFont typeface="Wingdings" charset="2"/>
              <a:buChar char="§"/>
            </a:pPr>
            <a:r>
              <a:rPr lang="en-US" sz="1800" i="1" dirty="0"/>
              <a:t>Good for </a:t>
            </a:r>
            <a:r>
              <a:rPr lang="en-US" sz="1800" i="1" u="sng" dirty="0"/>
              <a:t>annual</a:t>
            </a:r>
            <a:r>
              <a:rPr lang="en-US" sz="1800" i="1" dirty="0"/>
              <a:t> recognition for all Rotary events and </a:t>
            </a:r>
            <a:r>
              <a:rPr lang="en-US" sz="1800" i="1" dirty="0" smtClean="0"/>
              <a:t>publications</a:t>
            </a:r>
            <a:endParaRPr lang="en-US" sz="1800" i="1" dirty="0"/>
          </a:p>
          <a:p>
            <a:pPr>
              <a:buFont typeface="Courier New"/>
              <a:buChar char="o"/>
            </a:pPr>
            <a:r>
              <a:rPr lang="en-US" sz="2000" b="1" dirty="0" smtClean="0"/>
              <a:t>Endowment Interest</a:t>
            </a:r>
          </a:p>
          <a:p>
            <a:pPr lvl="2">
              <a:buFont typeface="Wingdings" charset="2"/>
              <a:buChar char="§"/>
            </a:pPr>
            <a:r>
              <a:rPr lang="en-US" sz="1800" i="1" dirty="0" smtClean="0"/>
              <a:t>Future interest income once corpus goal is met</a:t>
            </a:r>
            <a:endParaRPr lang="en-US" sz="1800" i="1" dirty="0"/>
          </a:p>
          <a:p>
            <a:pPr marL="274238" lvl="1" indent="0">
              <a:buNone/>
            </a:pPr>
            <a:endParaRPr lang="en-US" sz="1800" i="1" dirty="0" smtClean="0"/>
          </a:p>
        </p:txBody>
      </p:sp>
      <p:sp>
        <p:nvSpPr>
          <p:cNvPr id="4" name="Content Placeholder 13"/>
          <p:cNvSpPr txBox="1">
            <a:spLocks/>
          </p:cNvSpPr>
          <p:nvPr/>
        </p:nvSpPr>
        <p:spPr>
          <a:xfrm>
            <a:off x="6170612" y="1752600"/>
            <a:ext cx="5181601" cy="37338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3838" indent="-22383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tx1">
                  <a:lumMod val="50000"/>
                  <a:lumOff val="50000"/>
                </a:schemeClr>
              </a:buClr>
              <a:buSzPct val="8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1175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>
                  <a:lumMod val="50000"/>
                  <a:lumOff val="50000"/>
                </a:schemeClr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174625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SzPct val="8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0425" indent="-174625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33463" indent="-17303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7008" indent="-173736" algn="l" defTabSz="914400" rtl="0" eaLnBrk="1" latinLnBrk="0" hangingPunct="1"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80744" indent="-173736" algn="l" defTabSz="914400" rtl="0" eaLnBrk="1" latinLnBrk="0" hangingPunct="1"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54480" indent="-173736" algn="l" defTabSz="914400" rtl="0" eaLnBrk="1" latinLnBrk="0" hangingPunct="1"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28216" indent="-173736" algn="l" defTabSz="914400" rtl="0" eaLnBrk="1" latinLnBrk="0" hangingPunct="1"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600" b="1" dirty="0"/>
              <a:t>	</a:t>
            </a:r>
            <a:r>
              <a:rPr lang="en-US" sz="2600" b="1" u="sng" dirty="0"/>
              <a:t>Grants (Expenses)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000" dirty="0"/>
              <a:t>Community Charities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000" dirty="0"/>
              <a:t>Community Service Projects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000" dirty="0"/>
              <a:t>International Charities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000" dirty="0"/>
              <a:t>Vocational Charities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/>
              <a:t>- - - - - - - - - - - - - - - - - - - - - - - - - - - - - - - </a:t>
            </a:r>
          </a:p>
          <a:p>
            <a:pPr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sz="2000" dirty="0"/>
              <a:t>General &amp; Administrative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000" dirty="0"/>
              <a:t>Endowment Fund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sz="2000" dirty="0"/>
          </a:p>
        </p:txBody>
      </p:sp>
      <p:pic>
        <p:nvPicPr>
          <p:cNvPr id="5" name="Picture 16" descr="Description: C:\Users\Cynthia\Documents\Rotary 2011-12\Rotary Wheel logos\JPEG\wh-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6412" y="533400"/>
            <a:ext cx="1117600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84212" y="5638800"/>
            <a:ext cx="1066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 All money raised in the prior year is distributed in the subsequent year.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597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760412" y="484632"/>
            <a:ext cx="10591799" cy="1191768"/>
          </a:xfrm>
        </p:spPr>
        <p:txBody>
          <a:bodyPr>
            <a:normAutofit/>
          </a:bodyPr>
          <a:lstStyle/>
          <a:p>
            <a:r>
              <a:rPr lang="en-US" sz="4800" dirty="0"/>
              <a:t>Wine weekend totals</a:t>
            </a:r>
          </a:p>
        </p:txBody>
      </p:sp>
      <p:pic>
        <p:nvPicPr>
          <p:cNvPr id="5" name="Picture 16" descr="Description: C:\Users\Cynthia\Documents\Rotary 2011-12\Rotary Wheel logos\JPEG\wh-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3012" y="457200"/>
            <a:ext cx="1117600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4073466"/>
              </p:ext>
            </p:extLst>
          </p:nvPr>
        </p:nvGraphicFramePr>
        <p:xfrm>
          <a:off x="531812" y="1752600"/>
          <a:ext cx="51054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36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7018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0005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2015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Event</a:t>
                      </a:r>
                      <a:r>
                        <a:rPr lang="en-US" sz="2000" u="sng" baseline="0" dirty="0"/>
                        <a:t> Details</a:t>
                      </a:r>
                      <a:endParaRPr lang="en-US" sz="20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Dollars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lvl="0" algn="l"/>
                      <a:r>
                        <a:rPr lang="en-US" sz="2000" i="1" dirty="0"/>
                        <a:t>   Dinner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$25,430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lvl="0" algn="l"/>
                      <a:r>
                        <a:rPr lang="en-US" sz="2000" i="1" dirty="0"/>
                        <a:t>   Grand Tasting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$66,158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lvl="0" algn="l"/>
                      <a:r>
                        <a:rPr lang="en-US" sz="2000" i="1" dirty="0"/>
                        <a:t>   Sponsors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$36,385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/>
                        <a:t>Gross Profit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$127,973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algn="l"/>
                      <a:r>
                        <a:rPr lang="en-US" sz="2000" b="0" i="1" dirty="0"/>
                        <a:t>   Expenses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/>
                        <a:t>($40,233)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/>
                        <a:t>Net</a:t>
                      </a:r>
                      <a:r>
                        <a:rPr lang="en-US" sz="2000" b="1" baseline="0" dirty="0"/>
                        <a:t> Profit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$87,740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2118911"/>
              </p:ext>
            </p:extLst>
          </p:nvPr>
        </p:nvGraphicFramePr>
        <p:xfrm>
          <a:off x="5942012" y="3230880"/>
          <a:ext cx="5334000" cy="316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56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7780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71475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303030"/>
                          </a:solidFill>
                        </a:rPr>
                        <a:t>2016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Event Details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Dollars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algn="l"/>
                      <a:r>
                        <a:rPr lang="en-US" sz="2000" i="1" dirty="0"/>
                        <a:t>   Dinner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$24,670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algn="l"/>
                      <a:r>
                        <a:rPr lang="en-US" sz="2000" i="1" dirty="0"/>
                        <a:t>   Grand</a:t>
                      </a:r>
                      <a:r>
                        <a:rPr lang="en-US" sz="2000" i="1" baseline="0" dirty="0"/>
                        <a:t> Tasting</a:t>
                      </a:r>
                      <a:endParaRPr lang="en-US" sz="20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/>
                        <a:t>$79,143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algn="l"/>
                      <a:r>
                        <a:rPr lang="en-US" sz="2000" i="1" dirty="0"/>
                        <a:t>   Sponsors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/>
                        <a:t>$37,445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/>
                        <a:t>Gross Profit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$141,258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algn="l"/>
                      <a:r>
                        <a:rPr lang="en-US" sz="2000" b="0" i="1" dirty="0"/>
                        <a:t>   Expenses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/>
                        <a:t>($42,208)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/>
                        <a:t>Net Profit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$99,050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6" name="Explosion 1 5"/>
          <p:cNvSpPr/>
          <p:nvPr/>
        </p:nvSpPr>
        <p:spPr>
          <a:xfrm>
            <a:off x="6856412" y="1066800"/>
            <a:ext cx="4191000" cy="2362200"/>
          </a:xfrm>
          <a:prstGeom prst="irregularSeal1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Nearly $100K to Distribute in  FY17-18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1785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5612" y="304800"/>
            <a:ext cx="10669739" cy="137160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Distribution Allocation</a:t>
            </a:r>
            <a:endParaRPr lang="en-US" sz="48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2538205"/>
              </p:ext>
            </p:extLst>
          </p:nvPr>
        </p:nvGraphicFramePr>
        <p:xfrm>
          <a:off x="3122612" y="1752600"/>
          <a:ext cx="8610600" cy="4114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16" descr="Description: C:\Users\Cynthia\Documents\Rotary 2011-12\Rotary Wheel logos\JPEG\wh-k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0612" y="482600"/>
            <a:ext cx="1117600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7293043"/>
              </p:ext>
            </p:extLst>
          </p:nvPr>
        </p:nvGraphicFramePr>
        <p:xfrm>
          <a:off x="303212" y="1752600"/>
          <a:ext cx="4191005" cy="41148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2484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62484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2484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624841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624841"/>
              </a:tblGrid>
              <a:tr h="756190"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FY 14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FY 15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FY 16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FY 17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FY 18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39653"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/>
                        <a:t>Community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/>
                        <a:t>47%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/>
                        <a:t>52%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/>
                        <a:t>43%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43%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43%</a:t>
                      </a:r>
                      <a:endParaRPr lang="en-US" sz="11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39653"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/>
                        <a:t>Vocational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/>
                        <a:t>17%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/>
                        <a:t>18%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/>
                        <a:t>25%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25%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25%</a:t>
                      </a:r>
                      <a:endParaRPr lang="en-US" sz="11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39653"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/>
                        <a:t>International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/>
                        <a:t>19%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/>
                        <a:t>22%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/>
                        <a:t>25%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25%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25%</a:t>
                      </a:r>
                      <a:endParaRPr lang="en-US" sz="11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839653"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/>
                        <a:t>Endowment</a:t>
                      </a:r>
                      <a:r>
                        <a:rPr lang="en-US" sz="1000" b="0" baseline="0" dirty="0"/>
                        <a:t> / G&amp;A</a:t>
                      </a:r>
                      <a:endParaRPr lang="en-US" sz="10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/>
                        <a:t>17%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/>
                        <a:t>8%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/>
                        <a:t>7%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7%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7%</a:t>
                      </a:r>
                      <a:endParaRPr lang="en-US" sz="11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8151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684212" y="152400"/>
            <a:ext cx="10820400" cy="121920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Community Non-Profits</a:t>
            </a:r>
            <a:endParaRPr lang="en-US" sz="4800" dirty="0"/>
          </a:p>
        </p:txBody>
      </p:sp>
      <p:pic>
        <p:nvPicPr>
          <p:cNvPr id="5" name="Picture 16" descr="Description: C:\Users\Cynthia\Documents\Rotary 2011-12\Rotary Wheel logos\JPEG\wh-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0612" y="254000"/>
            <a:ext cx="1117600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4362826"/>
              </p:ext>
            </p:extLst>
          </p:nvPr>
        </p:nvGraphicFramePr>
        <p:xfrm>
          <a:off x="684212" y="1523255"/>
          <a:ext cx="10820399" cy="32178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591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0362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0362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90362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90362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2227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Support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Programs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FY 2013-14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FY 2014-15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FY 2015-16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FY 2016-17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62922">
                <a:tc>
                  <a:txBody>
                    <a:bodyPr/>
                    <a:lstStyle/>
                    <a:p>
                      <a:pPr lvl="0"/>
                      <a:r>
                        <a:rPr lang="en-US" sz="1300" i="1" dirty="0" smtClean="0"/>
                        <a:t>Alpine Legal</a:t>
                      </a:r>
                      <a:r>
                        <a:rPr lang="en-US" sz="1300" i="1" baseline="0" dirty="0" smtClean="0"/>
                        <a:t> Services</a:t>
                      </a:r>
                      <a:endParaRPr lang="en-US" sz="13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Rockwell"/>
                        </a:rPr>
                        <a:t>$0 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Rockwell"/>
                        </a:rPr>
                        <a:t>$500 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Rockwell"/>
                        </a:rPr>
                        <a:t>$1,000 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Rockwell"/>
                        </a:rPr>
                        <a:t>$1,500 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62922">
                <a:tc>
                  <a:txBody>
                    <a:bodyPr/>
                    <a:lstStyle/>
                    <a:p>
                      <a:pPr lvl="0"/>
                      <a:r>
                        <a:rPr lang="en-US" sz="1300" i="1" dirty="0" smtClean="0"/>
                        <a:t>Aspen Hope Center</a:t>
                      </a:r>
                      <a:endParaRPr lang="en-US" sz="13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Rockwell"/>
                        </a:rPr>
                        <a:t>$0 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Rockwell"/>
                        </a:rPr>
                        <a:t>$500 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Rockwell"/>
                        </a:rPr>
                        <a:t>$1,000 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Rockwell"/>
                        </a:rPr>
                        <a:t>$2,750 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62922">
                <a:tc>
                  <a:txBody>
                    <a:bodyPr/>
                    <a:lstStyle/>
                    <a:p>
                      <a:pPr lvl="0"/>
                      <a:r>
                        <a:rPr lang="en-US" sz="1300" i="1" dirty="0" smtClean="0"/>
                        <a:t>Bridging Bionics</a:t>
                      </a:r>
                      <a:endParaRPr lang="en-US" sz="13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Rockwell"/>
                        </a:rPr>
                        <a:t>$0 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Rockwell"/>
                        </a:rPr>
                        <a:t>$0 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Rockwell"/>
                        </a:rPr>
                        <a:t>$1,500 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Rockwell"/>
                        </a:rPr>
                        <a:t>$2,100 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62922">
                <a:tc>
                  <a:txBody>
                    <a:bodyPr/>
                    <a:lstStyle/>
                    <a:p>
                      <a:pPr lvl="0"/>
                      <a:r>
                        <a:rPr lang="en-US" sz="1300" i="1" dirty="0" smtClean="0"/>
                        <a:t>Challenge</a:t>
                      </a:r>
                      <a:r>
                        <a:rPr lang="en-US" sz="1300" i="1" baseline="0" dirty="0" smtClean="0"/>
                        <a:t> Aspen</a:t>
                      </a:r>
                      <a:endParaRPr lang="en-US" sz="13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Rockwell"/>
                        </a:rPr>
                        <a:t>$2,000 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Rockwell"/>
                        </a:rPr>
                        <a:t>$3,700 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Rockwell"/>
                        </a:rPr>
                        <a:t>$5,000 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Rockwell"/>
                        </a:rPr>
                        <a:t>$5,000 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62922">
                <a:tc>
                  <a:txBody>
                    <a:bodyPr/>
                    <a:lstStyle/>
                    <a:p>
                      <a:pPr lvl="0"/>
                      <a:r>
                        <a:rPr lang="en-US" sz="1300" i="1" dirty="0" smtClean="0"/>
                        <a:t>Christmas Wish</a:t>
                      </a:r>
                      <a:endParaRPr lang="en-US" sz="13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Rockwell"/>
                        </a:rPr>
                        <a:t>$2,500 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Rockwell"/>
                        </a:rPr>
                        <a:t>$1,000 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Rockwell"/>
                        </a:rPr>
                        <a:t>$3,000 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Rockwell"/>
                        </a:rPr>
                        <a:t>$3,500 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62922">
                <a:tc>
                  <a:txBody>
                    <a:bodyPr/>
                    <a:lstStyle/>
                    <a:p>
                      <a:pPr lvl="0"/>
                      <a:r>
                        <a:rPr lang="en-US" sz="1300" i="1" dirty="0" smtClean="0"/>
                        <a:t>Hospice of the Valley</a:t>
                      </a:r>
                      <a:endParaRPr lang="en-US" sz="13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Rockwell"/>
                        </a:rPr>
                        <a:t>$2,000 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Rockwell"/>
                        </a:rPr>
                        <a:t>$3,000 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Rockwell"/>
                        </a:rPr>
                        <a:t>$4,000 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Rockwell"/>
                        </a:rPr>
                        <a:t>$1,000 </a:t>
                      </a:r>
                    </a:p>
                  </a:txBody>
                  <a:tcPr marL="12700" marR="12700" marT="12700" marB="0" anchor="ctr"/>
                </a:tc>
              </a:tr>
              <a:tr h="262922">
                <a:tc>
                  <a:txBody>
                    <a:bodyPr/>
                    <a:lstStyle/>
                    <a:p>
                      <a:pPr lvl="0"/>
                      <a:r>
                        <a:rPr lang="en-US" sz="1300" i="1" dirty="0" smtClean="0"/>
                        <a:t>Response</a:t>
                      </a:r>
                      <a:endParaRPr lang="en-US" sz="13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Rockwell"/>
                        </a:rPr>
                        <a:t>$1,000 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Rockwell"/>
                        </a:rPr>
                        <a:t>$1,250 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Rockwell"/>
                        </a:rPr>
                        <a:t>$0 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Rockwell"/>
                        </a:rPr>
                        <a:t>$0 </a:t>
                      </a:r>
                    </a:p>
                  </a:txBody>
                  <a:tcPr marL="12700" marR="12700" marT="12700" marB="0" anchor="ctr"/>
                </a:tc>
              </a:tr>
              <a:tr h="262922">
                <a:tc>
                  <a:txBody>
                    <a:bodyPr/>
                    <a:lstStyle/>
                    <a:p>
                      <a:pPr lvl="0"/>
                      <a:r>
                        <a:rPr lang="en-US" sz="1300" i="1" dirty="0" smtClean="0"/>
                        <a:t>Valley Partnership for Drug</a:t>
                      </a:r>
                      <a:r>
                        <a:rPr lang="en-US" sz="1300" i="1" baseline="0" dirty="0" smtClean="0"/>
                        <a:t> Prevention</a:t>
                      </a:r>
                      <a:endParaRPr lang="en-US" sz="13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Rockwell"/>
                        </a:rPr>
                        <a:t>$1,000 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Rockwell"/>
                        </a:rPr>
                        <a:t>$2,500 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Rockwell"/>
                        </a:rPr>
                        <a:t>$0 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Rockwell"/>
                        </a:rPr>
                        <a:t>$0 </a:t>
                      </a:r>
                    </a:p>
                  </a:txBody>
                  <a:tcPr marL="12700" marR="12700" marT="12700" marB="0" anchor="ctr"/>
                </a:tc>
              </a:tr>
              <a:tr h="262922">
                <a:tc>
                  <a:txBody>
                    <a:bodyPr/>
                    <a:lstStyle/>
                    <a:p>
                      <a:pPr lvl="0"/>
                      <a:r>
                        <a:rPr lang="en-US" sz="1300" i="1" dirty="0" err="1" smtClean="0"/>
                        <a:t>Windwalkers</a:t>
                      </a:r>
                      <a:endParaRPr lang="en-US" sz="13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Rockwell"/>
                        </a:rPr>
                        <a:t>$500 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Rockwell"/>
                        </a:rPr>
                        <a:t>$1,900 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Rockwell"/>
                        </a:rPr>
                        <a:t>$2,025 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Rockwell"/>
                        </a:rPr>
                        <a:t>$3,000 </a:t>
                      </a:r>
                    </a:p>
                  </a:txBody>
                  <a:tcPr marL="12700" marR="12700" marT="12700" marB="0" anchor="ctr"/>
                </a:tc>
              </a:tr>
              <a:tr h="283972">
                <a:tc>
                  <a:txBody>
                    <a:bodyPr/>
                    <a:lstStyle/>
                    <a:p>
                      <a:r>
                        <a:rPr lang="en-US" sz="1300" b="1" dirty="0"/>
                        <a:t>Annual 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/>
                        <a:t>$9,000</a:t>
                      </a:r>
                      <a:endParaRPr lang="en-US" sz="13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/>
                        <a:t>$14,350</a:t>
                      </a:r>
                      <a:endParaRPr lang="en-US" sz="13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/>
                        <a:t>$17.525</a:t>
                      </a:r>
                      <a:endParaRPr lang="en-US" sz="13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/>
                        <a:t>$18,850</a:t>
                      </a:r>
                      <a:endParaRPr lang="en-US" sz="1300" b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387631"/>
              </p:ext>
            </p:extLst>
          </p:nvPr>
        </p:nvGraphicFramePr>
        <p:xfrm>
          <a:off x="684212" y="5029200"/>
          <a:ext cx="10820399" cy="11886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5911"/>
                <a:gridCol w="1903622"/>
                <a:gridCol w="1903622"/>
                <a:gridCol w="1903622"/>
                <a:gridCol w="1903622"/>
              </a:tblGrid>
              <a:tr h="2896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Conservation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Programs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FY 2013-14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FY 2014-15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FY 2015-16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FY 2016-17</a:t>
                      </a:r>
                    </a:p>
                  </a:txBody>
                  <a:tcPr anchor="ctr"/>
                </a:tc>
              </a:tr>
              <a:tr h="259049">
                <a:tc>
                  <a:txBody>
                    <a:bodyPr/>
                    <a:lstStyle/>
                    <a:p>
                      <a:pPr lvl="0"/>
                      <a:r>
                        <a:rPr lang="en-US" sz="1300" i="1" dirty="0" smtClean="0"/>
                        <a:t>Roaring Fork</a:t>
                      </a:r>
                      <a:r>
                        <a:rPr lang="en-US" sz="1300" i="1" baseline="0" dirty="0" smtClean="0"/>
                        <a:t> Outdoor Volunteers</a:t>
                      </a:r>
                      <a:endParaRPr lang="en-US" sz="13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Rockwell"/>
                        </a:rPr>
                        <a:t>$0 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Rockwell"/>
                        </a:rPr>
                        <a:t>$1,000 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Rockwell"/>
                        </a:rPr>
                        <a:t>$1,750 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Rockwell"/>
                        </a:rPr>
                        <a:t>$1,500 </a:t>
                      </a:r>
                    </a:p>
                  </a:txBody>
                  <a:tcPr marL="12700" marR="12700" marT="12700" marB="0" anchor="ctr"/>
                </a:tc>
              </a:tr>
              <a:tr h="259049">
                <a:tc>
                  <a:txBody>
                    <a:bodyPr/>
                    <a:lstStyle/>
                    <a:p>
                      <a:pPr lvl="0"/>
                      <a:r>
                        <a:rPr lang="en-US" sz="1300" i="1" dirty="0" smtClean="0"/>
                        <a:t>Roaring Fork Conservancy</a:t>
                      </a:r>
                      <a:endParaRPr lang="en-US" sz="13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Rockwell"/>
                        </a:rPr>
                        <a:t>$1,000 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Rockwell"/>
                        </a:rPr>
                        <a:t>$500 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Rockwell"/>
                        </a:rPr>
                        <a:t>$500 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Rockwell"/>
                        </a:rPr>
                        <a:t>$1,000 </a:t>
                      </a:r>
                    </a:p>
                  </a:txBody>
                  <a:tcPr marL="12700" marR="12700" marT="12700" marB="0" anchor="ctr"/>
                </a:tc>
              </a:tr>
              <a:tr h="304708">
                <a:tc>
                  <a:txBody>
                    <a:bodyPr/>
                    <a:lstStyle/>
                    <a:p>
                      <a:r>
                        <a:rPr lang="en-US" sz="1300" b="1" dirty="0"/>
                        <a:t>Annual 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$1,000 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$1,500 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$2,250 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$2,500 </a:t>
                      </a:r>
                    </a:p>
                  </a:txBody>
                  <a:tcPr marL="12700" marR="12700" marT="1270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7979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684212" y="152400"/>
            <a:ext cx="10820400" cy="121920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Community Non-Profits</a:t>
            </a:r>
            <a:endParaRPr lang="en-US" sz="4800" dirty="0"/>
          </a:p>
        </p:txBody>
      </p:sp>
      <p:pic>
        <p:nvPicPr>
          <p:cNvPr id="5" name="Picture 16" descr="Description: C:\Users\Cynthia\Documents\Rotary 2011-12\Rotary Wheel logos\JPEG\wh-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0612" y="254000"/>
            <a:ext cx="1117600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1041529"/>
              </p:ext>
            </p:extLst>
          </p:nvPr>
        </p:nvGraphicFramePr>
        <p:xfrm>
          <a:off x="684212" y="1523255"/>
          <a:ext cx="10820399" cy="29283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591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0362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0362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90362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90362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2227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Youth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Programs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FY 2013-14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FY 2014-15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FY 2015-16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FY 2016-17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62922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Aspen Youth Center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Rockwell"/>
                        </a:rPr>
                        <a:t>$1,000 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Rockwell"/>
                        </a:rPr>
                        <a:t>$2,000 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Rockwell"/>
                        </a:rPr>
                        <a:t>$2,500 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Rockwell"/>
                        </a:rPr>
                        <a:t>$2,500 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62922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Buddy</a:t>
                      </a:r>
                      <a:r>
                        <a:rPr lang="en-US" sz="1300" baseline="0" dirty="0" smtClean="0"/>
                        <a:t> Program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Rockwell"/>
                        </a:rPr>
                        <a:t>$0 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Rockwell"/>
                        </a:rPr>
                        <a:t>$0 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Rockwell"/>
                        </a:rPr>
                        <a:t>$500 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Rockwell"/>
                        </a:rPr>
                        <a:t>$1,000 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62922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Junior</a:t>
                      </a:r>
                      <a:r>
                        <a:rPr lang="en-US" sz="1300" baseline="0" dirty="0" smtClean="0"/>
                        <a:t> Achievement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Rockwell"/>
                        </a:rPr>
                        <a:t>$0 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Rockwell"/>
                        </a:rPr>
                        <a:t>$1,000 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Rockwell"/>
                        </a:rPr>
                        <a:t>$1,500 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Rockwell"/>
                        </a:rPr>
                        <a:t>$1,500 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62922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Little Red Schoolhouse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Rockwell"/>
                        </a:rPr>
                        <a:t>$2,000 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Rockwell"/>
                        </a:rPr>
                        <a:t>$3,700 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Rockwell"/>
                        </a:rPr>
                        <a:t>$2,000 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Rockwell"/>
                        </a:rPr>
                        <a:t>$2,500 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62922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Project 18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Rockwell"/>
                        </a:rPr>
                        <a:t>$1,000 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Rockwell"/>
                        </a:rPr>
                        <a:t>$2,500 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Rockwell"/>
                        </a:rPr>
                        <a:t>$3,000 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Rockwell"/>
                        </a:rPr>
                        <a:t>$3,500 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62922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Waldorf School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Rockwell"/>
                        </a:rPr>
                        <a:t>$0 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Rockwell"/>
                        </a:rPr>
                        <a:t>$0 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Rockwell"/>
                        </a:rPr>
                        <a:t>$500 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Rockwell"/>
                        </a:rPr>
                        <a:t>$0 </a:t>
                      </a:r>
                    </a:p>
                  </a:txBody>
                  <a:tcPr marL="12700" marR="12700" marT="12700" marB="0" anchor="ctr"/>
                </a:tc>
              </a:tr>
              <a:tr h="262922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Youth Entity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Rockwell"/>
                        </a:rPr>
                        <a:t>$0 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Rockwell"/>
                        </a:rPr>
                        <a:t>$0 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Rockwell"/>
                        </a:rPr>
                        <a:t>$0 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Rockwell"/>
                        </a:rPr>
                        <a:t>$2,000 </a:t>
                      </a:r>
                    </a:p>
                  </a:txBody>
                  <a:tcPr marL="12700" marR="12700" marT="12700" marB="0" anchor="ctr"/>
                </a:tc>
              </a:tr>
              <a:tr h="262922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Youth Zone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Rockwell"/>
                        </a:rPr>
                        <a:t>$0 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Rockwell"/>
                        </a:rPr>
                        <a:t>$1,500 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Rockwell"/>
                        </a:rPr>
                        <a:t>$2,000 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Rockwell"/>
                        </a:rPr>
                        <a:t>$2,000 </a:t>
                      </a:r>
                    </a:p>
                  </a:txBody>
                  <a:tcPr marL="12700" marR="12700" marT="12700" marB="0" anchor="ctr"/>
                </a:tc>
              </a:tr>
              <a:tr h="283972">
                <a:tc>
                  <a:txBody>
                    <a:bodyPr/>
                    <a:lstStyle/>
                    <a:p>
                      <a:r>
                        <a:rPr lang="en-US" sz="1300" b="1" dirty="0"/>
                        <a:t>Annual 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/>
                        <a:t>$4,000</a:t>
                      </a:r>
                      <a:endParaRPr lang="en-US" sz="13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/>
                        <a:t>$10,700</a:t>
                      </a:r>
                      <a:endParaRPr lang="en-US" sz="13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/>
                        <a:t>$12,000</a:t>
                      </a:r>
                      <a:endParaRPr lang="en-US" sz="13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/>
                        <a:t>$15,000</a:t>
                      </a:r>
                      <a:endParaRPr lang="en-US" sz="1300" b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7953945"/>
              </p:ext>
            </p:extLst>
          </p:nvPr>
        </p:nvGraphicFramePr>
        <p:xfrm>
          <a:off x="684212" y="4648200"/>
          <a:ext cx="10820399" cy="11886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5911"/>
                <a:gridCol w="1903622"/>
                <a:gridCol w="1903622"/>
                <a:gridCol w="1903622"/>
                <a:gridCol w="1903622"/>
              </a:tblGrid>
              <a:tr h="2896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Arts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Programs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FY 2013-14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FY 2014-15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FY 2015-16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FY 2016-17</a:t>
                      </a:r>
                    </a:p>
                  </a:txBody>
                  <a:tcPr anchor="ctr"/>
                </a:tc>
              </a:tr>
              <a:tr h="259049">
                <a:tc>
                  <a:txBody>
                    <a:bodyPr/>
                    <a:lstStyle/>
                    <a:p>
                      <a:pPr lvl="0"/>
                      <a:r>
                        <a:rPr lang="en-US" sz="1300" i="1" dirty="0" smtClean="0"/>
                        <a:t>Art Base</a:t>
                      </a:r>
                      <a:endParaRPr lang="en-US" sz="13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Rockwell"/>
                        </a:rPr>
                        <a:t>$0 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Rockwell"/>
                        </a:rPr>
                        <a:t>$0 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Rockwell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Rockwell"/>
                        </a:rPr>
                        <a:t>$0 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Rockwell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Rockwell"/>
                        </a:rPr>
                        <a:t>$1,500 </a:t>
                      </a:r>
                    </a:p>
                  </a:txBody>
                  <a:tcPr marL="12700" marR="12700" marT="12700" marB="0" anchor="ctr"/>
                </a:tc>
              </a:tr>
              <a:tr h="259049">
                <a:tc>
                  <a:txBody>
                    <a:bodyPr/>
                    <a:lstStyle/>
                    <a:p>
                      <a:pPr lvl="0"/>
                      <a:r>
                        <a:rPr lang="en-US" sz="1300" i="1" dirty="0" smtClean="0"/>
                        <a:t>Carbondale Clay Center</a:t>
                      </a:r>
                      <a:endParaRPr lang="en-US" sz="13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Rockwell"/>
                        </a:rPr>
                        <a:t>$0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Rockwell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Rockwell"/>
                        </a:rPr>
                        <a:t>$500 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Rockwell"/>
                        </a:rPr>
                        <a:t>$500 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Rockwell"/>
                        </a:rPr>
                        <a:t>$0 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Rockwell"/>
                      </a:endParaRPr>
                    </a:p>
                  </a:txBody>
                  <a:tcPr marL="12700" marR="12700" marT="12700" marB="0" anchor="ctr"/>
                </a:tc>
              </a:tr>
              <a:tr h="304708">
                <a:tc>
                  <a:txBody>
                    <a:bodyPr/>
                    <a:lstStyle/>
                    <a:p>
                      <a:r>
                        <a:rPr lang="en-US" sz="1300" b="1" dirty="0"/>
                        <a:t>Annual 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$0 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$500 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$500 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$1,500 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3984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684212" y="152400"/>
            <a:ext cx="10820400" cy="121920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projects &amp; vocational</a:t>
            </a:r>
            <a:endParaRPr lang="en-US" sz="4800" dirty="0"/>
          </a:p>
        </p:txBody>
      </p:sp>
      <p:pic>
        <p:nvPicPr>
          <p:cNvPr id="5" name="Picture 16" descr="Description: C:\Users\Cynthia\Documents\Rotary 2011-12\Rotary Wheel logos\JPEG\wh-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0612" y="254000"/>
            <a:ext cx="1117600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955420"/>
              </p:ext>
            </p:extLst>
          </p:nvPr>
        </p:nvGraphicFramePr>
        <p:xfrm>
          <a:off x="684212" y="1523254"/>
          <a:ext cx="10820399" cy="22421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591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0362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0362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90362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90362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8174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Community Service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FY 2013-14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FY 2014-15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FY 2015-16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FY 2016-17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5154">
                <a:tc>
                  <a:txBody>
                    <a:bodyPr/>
                    <a:lstStyle/>
                    <a:p>
                      <a:pPr lvl="0"/>
                      <a:r>
                        <a:rPr lang="en-US" sz="1400" i="1" dirty="0"/>
                        <a:t>Fourth of July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$350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5154">
                <a:tc>
                  <a:txBody>
                    <a:bodyPr/>
                    <a:lstStyle/>
                    <a:p>
                      <a:pPr lvl="0"/>
                      <a:r>
                        <a:rPr lang="en-US" sz="1400" i="1" dirty="0"/>
                        <a:t>SMV Town Clean-Up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$250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$250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$0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$0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5154">
                <a:tc>
                  <a:txBody>
                    <a:bodyPr/>
                    <a:lstStyle/>
                    <a:p>
                      <a:pPr lvl="0"/>
                      <a:r>
                        <a:rPr lang="en-US" sz="1400" i="1" dirty="0"/>
                        <a:t>Thanksgiving Potluck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$3,260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$2,360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$2,300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$2,200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95154">
                <a:tc>
                  <a:txBody>
                    <a:bodyPr/>
                    <a:lstStyle/>
                    <a:p>
                      <a:pPr lvl="0"/>
                      <a:r>
                        <a:rPr lang="en-US" sz="1400" i="1" dirty="0"/>
                        <a:t>Trail Improvements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$1,530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$0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$0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95154">
                <a:tc>
                  <a:txBody>
                    <a:bodyPr/>
                    <a:lstStyle/>
                    <a:p>
                      <a:pPr lvl="0"/>
                      <a:r>
                        <a:rPr lang="en-US" sz="1400" i="1" dirty="0"/>
                        <a:t>Adjustments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($100)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$0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$0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36376">
                <a:tc>
                  <a:txBody>
                    <a:bodyPr/>
                    <a:lstStyle/>
                    <a:p>
                      <a:r>
                        <a:rPr lang="en-US" sz="1400" b="1" dirty="0"/>
                        <a:t>Annual 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$5,390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$2,510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$2,300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$2,200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0644255"/>
              </p:ext>
            </p:extLst>
          </p:nvPr>
        </p:nvGraphicFramePr>
        <p:xfrm>
          <a:off x="684212" y="3962400"/>
          <a:ext cx="10744202" cy="19774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333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89021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89021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89021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89021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0843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Vocational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FY 2013-14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FY 2014-15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FY 2015-16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FY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 2016-17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1529">
                <a:tc>
                  <a:txBody>
                    <a:bodyPr/>
                    <a:lstStyle/>
                    <a:p>
                      <a:pPr lvl="0"/>
                      <a:r>
                        <a:rPr lang="en-US" sz="1400" i="1" dirty="0"/>
                        <a:t>Basalt High School Scholarships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$4,500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$4,500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$15,000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TBD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1529">
                <a:tc>
                  <a:txBody>
                    <a:bodyPr/>
                    <a:lstStyle/>
                    <a:p>
                      <a:pPr lvl="0"/>
                      <a:r>
                        <a:rPr lang="en-US" sz="1400" i="1" dirty="0"/>
                        <a:t>3</a:t>
                      </a:r>
                      <a:r>
                        <a:rPr lang="en-US" sz="1400" i="1" baseline="30000" dirty="0"/>
                        <a:t>rd</a:t>
                      </a:r>
                      <a:r>
                        <a:rPr lang="en-US" sz="1400" i="1" dirty="0"/>
                        <a:t> Grade</a:t>
                      </a:r>
                      <a:r>
                        <a:rPr lang="en-US" sz="1400" i="1" baseline="0" dirty="0"/>
                        <a:t> Dictionary Project</a:t>
                      </a:r>
                      <a:endParaRPr lang="en-US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$2,640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$2,380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$2,640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$2,500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1529">
                <a:tc>
                  <a:txBody>
                    <a:bodyPr/>
                    <a:lstStyle/>
                    <a:p>
                      <a:pPr lvl="0"/>
                      <a:r>
                        <a:rPr lang="en-US" sz="1400" i="1" dirty="0"/>
                        <a:t>Basalt</a:t>
                      </a:r>
                      <a:r>
                        <a:rPr lang="en-US" sz="1400" i="1" baseline="0" dirty="0"/>
                        <a:t> Middle School</a:t>
                      </a:r>
                      <a:endParaRPr lang="en-US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$2,000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TBD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91529">
                <a:tc>
                  <a:txBody>
                    <a:bodyPr/>
                    <a:lstStyle/>
                    <a:p>
                      <a:pPr lvl="0"/>
                      <a:r>
                        <a:rPr lang="en-US" sz="1400" i="1" dirty="0"/>
                        <a:t>Rotary Youth</a:t>
                      </a:r>
                      <a:r>
                        <a:rPr lang="en-US" sz="1400" i="1" baseline="0" dirty="0"/>
                        <a:t> Leadership Award</a:t>
                      </a:r>
                      <a:endParaRPr lang="en-US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$1,125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TBD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49835">
                <a:tc>
                  <a:txBody>
                    <a:bodyPr/>
                    <a:lstStyle/>
                    <a:p>
                      <a:r>
                        <a:rPr lang="en-US" sz="1400" b="1" dirty="0"/>
                        <a:t>Annual 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$7,140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$6,880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$20,765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TBD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2355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310832" y="152400"/>
            <a:ext cx="11567159" cy="121920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International</a:t>
            </a:r>
            <a:endParaRPr lang="en-US" sz="4800" dirty="0"/>
          </a:p>
        </p:txBody>
      </p:sp>
      <p:pic>
        <p:nvPicPr>
          <p:cNvPr id="5" name="Picture 16" descr="Description: C:\Users\Cynthia\Documents\Rotary 2011-12\Rotary Wheel logos\JPEG\wh-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0612" y="254000"/>
            <a:ext cx="1117600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8221120"/>
              </p:ext>
            </p:extLst>
          </p:nvPr>
        </p:nvGraphicFramePr>
        <p:xfrm>
          <a:off x="531811" y="1600200"/>
          <a:ext cx="10820400" cy="42961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693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73456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81716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81716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73457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International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FY 2013-14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FY 2014-15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FY 2015-16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FY 2016-17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83898">
                <a:tc>
                  <a:txBody>
                    <a:bodyPr/>
                    <a:lstStyle/>
                    <a:p>
                      <a:pPr lvl="0"/>
                      <a:r>
                        <a:rPr lang="en-US" sz="1400" i="1" dirty="0"/>
                        <a:t>Blink Now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$1,500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$2,000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$3,000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TBD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83898">
                <a:tc>
                  <a:txBody>
                    <a:bodyPr/>
                    <a:lstStyle/>
                    <a:p>
                      <a:pPr lvl="0"/>
                      <a:r>
                        <a:rPr lang="en-US" sz="1400" i="1" dirty="0" err="1"/>
                        <a:t>Borjan</a:t>
                      </a:r>
                      <a:r>
                        <a:rPr lang="en-US" sz="1400" i="1" dirty="0"/>
                        <a:t> Children’s Fund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$2,450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$2,000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$3,500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TBD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83898">
                <a:tc>
                  <a:txBody>
                    <a:bodyPr/>
                    <a:lstStyle/>
                    <a:p>
                      <a:pPr lvl="0"/>
                      <a:r>
                        <a:rPr lang="en-US" sz="1400" i="1" dirty="0"/>
                        <a:t>Eliminate</a:t>
                      </a:r>
                      <a:r>
                        <a:rPr lang="en-US" sz="1400" i="1" baseline="0" dirty="0"/>
                        <a:t> Poverty NOW</a:t>
                      </a:r>
                      <a:endParaRPr lang="en-US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1,500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TBD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83898">
                <a:tc>
                  <a:txBody>
                    <a:bodyPr/>
                    <a:lstStyle/>
                    <a:p>
                      <a:pPr lvl="0"/>
                      <a:r>
                        <a:rPr lang="en-US" sz="1400" i="1" dirty="0"/>
                        <a:t>Future Farmers (Matching Grant)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$1,000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$0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TBD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83898">
                <a:tc>
                  <a:txBody>
                    <a:bodyPr/>
                    <a:lstStyle/>
                    <a:p>
                      <a:pPr lvl="0"/>
                      <a:r>
                        <a:rPr lang="en-US" sz="1400" i="1" dirty="0"/>
                        <a:t>Co-op for Education (Guatemala Literacy)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$1,000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$3,000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$2,000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$840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83898">
                <a:tc>
                  <a:txBody>
                    <a:bodyPr/>
                    <a:lstStyle/>
                    <a:p>
                      <a:pPr lvl="0"/>
                      <a:r>
                        <a:rPr lang="en-US" sz="1400" i="1" dirty="0"/>
                        <a:t>Haiti Nursing</a:t>
                      </a:r>
                      <a:r>
                        <a:rPr lang="en-US" sz="1400" i="1" baseline="0" dirty="0"/>
                        <a:t> Foundation</a:t>
                      </a:r>
                      <a:endParaRPr lang="en-US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$1,000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$2,000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$2,500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TBD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83898">
                <a:tc>
                  <a:txBody>
                    <a:bodyPr/>
                    <a:lstStyle/>
                    <a:p>
                      <a:pPr lvl="0"/>
                      <a:r>
                        <a:rPr lang="en-US" sz="1400" i="1" dirty="0"/>
                        <a:t>Polio Plus (Matching Grant)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$1,450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TBD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83898">
                <a:tc>
                  <a:txBody>
                    <a:bodyPr/>
                    <a:lstStyle/>
                    <a:p>
                      <a:pPr lvl="0"/>
                      <a:r>
                        <a:rPr lang="en-US" sz="1400" i="1" dirty="0"/>
                        <a:t>Vanuatu</a:t>
                      </a:r>
                      <a:r>
                        <a:rPr lang="en-US" sz="1400" i="1" baseline="0" dirty="0"/>
                        <a:t> Relief Fund</a:t>
                      </a:r>
                      <a:endParaRPr lang="en-US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$2,500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$3,000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TBD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83898">
                <a:tc>
                  <a:txBody>
                    <a:bodyPr/>
                    <a:lstStyle/>
                    <a:p>
                      <a:pPr lvl="0"/>
                      <a:r>
                        <a:rPr lang="en-US" sz="1400" i="1" dirty="0"/>
                        <a:t>Work Bicycle Relief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$1,000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$2,000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$2,000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TBD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83898">
                <a:tc>
                  <a:txBody>
                    <a:bodyPr/>
                    <a:lstStyle/>
                    <a:p>
                      <a:r>
                        <a:rPr lang="en-US" sz="1400" b="1" dirty="0"/>
                        <a:t>Annual 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$7,950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$13,500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$18,950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TBD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2965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Endowment </a:t>
            </a:r>
            <a:r>
              <a:rPr lang="en-US" sz="4800" dirty="0" smtClean="0"/>
              <a:t>fund for future giving</a:t>
            </a:r>
            <a:endParaRPr lang="en-US" sz="4800" dirty="0"/>
          </a:p>
        </p:txBody>
      </p:sp>
      <p:pic>
        <p:nvPicPr>
          <p:cNvPr id="4" name="Picture 16" descr="Description: C:\Users\Cynthia\Documents\Rotary 2011-12\Rotary Wheel logos\JPEG\wh-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0612" y="482600"/>
            <a:ext cx="1117600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525927"/>
              </p:ext>
            </p:extLst>
          </p:nvPr>
        </p:nvGraphicFramePr>
        <p:xfrm>
          <a:off x="1069975" y="1828800"/>
          <a:ext cx="10055225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32322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ESENTER_VERSION" val="6"/>
  <p:tag name="ARTICULATE_PROJECT_OPEN" val="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Theme">
  <a:themeElements>
    <a:clrScheme name="Currency Symbols">
      <a:dk1>
        <a:srgbClr val="303030"/>
      </a:dk1>
      <a:lt1>
        <a:sysClr val="window" lastClr="FFFFFF"/>
      </a:lt1>
      <a:dk2>
        <a:srgbClr val="000000"/>
      </a:dk2>
      <a:lt2>
        <a:srgbClr val="E8DEC9"/>
      </a:lt2>
      <a:accent1>
        <a:srgbClr val="F7C547"/>
      </a:accent1>
      <a:accent2>
        <a:srgbClr val="AB3C33"/>
      </a:accent2>
      <a:accent3>
        <a:srgbClr val="506084"/>
      </a:accent3>
      <a:accent4>
        <a:srgbClr val="599EA5"/>
      </a:accent4>
      <a:accent5>
        <a:srgbClr val="758F21"/>
      </a:accent5>
      <a:accent6>
        <a:srgbClr val="894A27"/>
      </a:accent6>
      <a:hlink>
        <a:srgbClr val="506084"/>
      </a:hlink>
      <a:folHlink>
        <a:srgbClr val="828282"/>
      </a:folHlink>
    </a:clrScheme>
    <a:fontScheme name="Currency Symbols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urrency Symbols">
      <a:dk1>
        <a:srgbClr val="303030"/>
      </a:dk1>
      <a:lt1>
        <a:sysClr val="window" lastClr="FFFFFF"/>
      </a:lt1>
      <a:dk2>
        <a:srgbClr val="000000"/>
      </a:dk2>
      <a:lt2>
        <a:srgbClr val="E8DEC9"/>
      </a:lt2>
      <a:accent1>
        <a:srgbClr val="F7C547"/>
      </a:accent1>
      <a:accent2>
        <a:srgbClr val="AB3C33"/>
      </a:accent2>
      <a:accent3>
        <a:srgbClr val="506084"/>
      </a:accent3>
      <a:accent4>
        <a:srgbClr val="599EA5"/>
      </a:accent4>
      <a:accent5>
        <a:srgbClr val="758F21"/>
      </a:accent5>
      <a:accent6>
        <a:srgbClr val="894A27"/>
      </a:accent6>
      <a:hlink>
        <a:srgbClr val="506084"/>
      </a:hlink>
      <a:folHlink>
        <a:srgbClr val="828282"/>
      </a:folHlink>
    </a:clrScheme>
    <a:fontScheme name="Currency Symbols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9CF527E-FFB0-4DB9-A7A4-39065878EDA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0</TotalTime>
  <Words>840</Words>
  <Application>Microsoft Macintosh PowerPoint</Application>
  <PresentationFormat>Custom</PresentationFormat>
  <Paragraphs>358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Wood Type</vt:lpstr>
      <vt:lpstr>Snowmass Village Rotary</vt:lpstr>
      <vt:lpstr>Charitable Foundation</vt:lpstr>
      <vt:lpstr>Wine weekend totals</vt:lpstr>
      <vt:lpstr>Distribution Allocation</vt:lpstr>
      <vt:lpstr>Community Non-Profits</vt:lpstr>
      <vt:lpstr>Community Non-Profits</vt:lpstr>
      <vt:lpstr>projects &amp; vocational</vt:lpstr>
      <vt:lpstr>International</vt:lpstr>
      <vt:lpstr>Endowment fund for future giving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2015-11-20T15:53:58Z</dcterms:created>
  <dcterms:modified xsi:type="dcterms:W3CDTF">2017-07-09T19:14:52Z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TC028952629991</vt:lpwstr>
  </property>
</Properties>
</file>