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60" r:id="rId4"/>
    <p:sldId id="259" r:id="rId5"/>
    <p:sldId id="266" r:id="rId6"/>
    <p:sldId id="271" r:id="rId7"/>
    <p:sldId id="265" r:id="rId8"/>
    <p:sldId id="262" r:id="rId9"/>
    <p:sldId id="270" r:id="rId10"/>
    <p:sldId id="264" r:id="rId11"/>
    <p:sldId id="268" r:id="rId12"/>
    <p:sldId id="269" r:id="rId1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3" autoAdjust="0"/>
    <p:restoredTop sz="94660"/>
  </p:normalViewPr>
  <p:slideViewPr>
    <p:cSldViewPr>
      <p:cViewPr varScale="1">
        <p:scale>
          <a:sx n="85" d="100"/>
          <a:sy n="85" d="100"/>
        </p:scale>
        <p:origin x="8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Ethnicity</c:v>
                </c:pt>
              </c:strCache>
            </c:strRef>
          </c:tx>
          <c:dLbls>
            <c:dLbl>
              <c:idx val="0"/>
              <c:layout>
                <c:manualLayout>
                  <c:x val="-0.19195446923301254"/>
                  <c:y val="9.04640044994375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A75-4F99-A38A-174C3B6E410D}"/>
                </c:ext>
              </c:extLst>
            </c:dLbl>
            <c:dLbl>
              <c:idx val="2"/>
              <c:layout>
                <c:manualLayout>
                  <c:x val="-0.12524533391659376"/>
                  <c:y val="-0.158732033495813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75-4F99-A38A-174C3B6E410D}"/>
                </c:ext>
              </c:extLst>
            </c:dLbl>
            <c:dLbl>
              <c:idx val="3"/>
              <c:layout>
                <c:manualLayout>
                  <c:x val="0.22044400699912503"/>
                  <c:y val="-0.294734408198975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A75-4F99-A38A-174C3B6E410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6"/>
                <c:pt idx="0">
                  <c:v>African American</c:v>
                </c:pt>
                <c:pt idx="2">
                  <c:v>Asian</c:v>
                </c:pt>
                <c:pt idx="3">
                  <c:v>Caucasian</c:v>
                </c:pt>
                <c:pt idx="4">
                  <c:v>Hispanic</c:v>
                </c:pt>
                <c:pt idx="5">
                  <c:v>Multi-Racial</c:v>
                </c:pt>
              </c:strCache>
            </c:strRef>
          </c:cat>
          <c:val>
            <c:numRef>
              <c:f>Sheet1!$B$2:$B$8</c:f>
              <c:numCache>
                <c:formatCode>General</c:formatCode>
                <c:ptCount val="7"/>
                <c:pt idx="0">
                  <c:v>23</c:v>
                </c:pt>
                <c:pt idx="2">
                  <c:v>13</c:v>
                </c:pt>
                <c:pt idx="3">
                  <c:v>48</c:v>
                </c:pt>
                <c:pt idx="4">
                  <c:v>11</c:v>
                </c:pt>
                <c:pt idx="5">
                  <c:v>5</c:v>
                </c:pt>
              </c:numCache>
            </c:numRef>
          </c:val>
          <c:extLst>
            <c:ext xmlns:c16="http://schemas.microsoft.com/office/drawing/2014/chart" uri="{C3380CC4-5D6E-409C-BE32-E72D297353CC}">
              <c16:uniqueId val="{00000003-4A75-4F99-A38A-174C3B6E410D}"/>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968" cy="465297"/>
          </a:xfrm>
          <a:prstGeom prst="rect">
            <a:avLst/>
          </a:prstGeom>
        </p:spPr>
        <p:txBody>
          <a:bodyPr vert="horz" lIns="93195" tIns="46599" rIns="93195" bIns="46599" rtlCol="0"/>
          <a:lstStyle>
            <a:lvl1pPr algn="l">
              <a:defRPr sz="1200"/>
            </a:lvl1pPr>
          </a:lstStyle>
          <a:p>
            <a:endParaRPr lang="en-US"/>
          </a:p>
        </p:txBody>
      </p:sp>
      <p:sp>
        <p:nvSpPr>
          <p:cNvPr id="3" name="Date Placeholder 2"/>
          <p:cNvSpPr>
            <a:spLocks noGrp="1"/>
          </p:cNvSpPr>
          <p:nvPr>
            <p:ph type="dt" sz="quarter" idx="1"/>
          </p:nvPr>
        </p:nvSpPr>
        <p:spPr>
          <a:xfrm>
            <a:off x="3976333" y="4"/>
            <a:ext cx="3041968" cy="465297"/>
          </a:xfrm>
          <a:prstGeom prst="rect">
            <a:avLst/>
          </a:prstGeom>
        </p:spPr>
        <p:txBody>
          <a:bodyPr vert="horz" lIns="93195" tIns="46599" rIns="93195" bIns="46599" rtlCol="0"/>
          <a:lstStyle>
            <a:lvl1pPr algn="r">
              <a:defRPr sz="1200"/>
            </a:lvl1pPr>
          </a:lstStyle>
          <a:p>
            <a:fld id="{D99C84EC-083E-49C7-93DF-E5690972A764}" type="datetimeFigureOut">
              <a:rPr lang="en-US" smtClean="0"/>
              <a:pPr/>
              <a:t>11/11/2020</a:t>
            </a:fld>
            <a:endParaRPr lang="en-US"/>
          </a:p>
        </p:txBody>
      </p:sp>
      <p:sp>
        <p:nvSpPr>
          <p:cNvPr id="4" name="Footer Placeholder 3"/>
          <p:cNvSpPr>
            <a:spLocks noGrp="1"/>
          </p:cNvSpPr>
          <p:nvPr>
            <p:ph type="ftr" sz="quarter" idx="2"/>
          </p:nvPr>
        </p:nvSpPr>
        <p:spPr>
          <a:xfrm>
            <a:off x="0" y="8839017"/>
            <a:ext cx="3041968" cy="465297"/>
          </a:xfrm>
          <a:prstGeom prst="rect">
            <a:avLst/>
          </a:prstGeom>
        </p:spPr>
        <p:txBody>
          <a:bodyPr vert="horz" lIns="93195" tIns="46599" rIns="93195" bIns="46599"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7"/>
            <a:ext cx="3041968" cy="465297"/>
          </a:xfrm>
          <a:prstGeom prst="rect">
            <a:avLst/>
          </a:prstGeom>
        </p:spPr>
        <p:txBody>
          <a:bodyPr vert="horz" lIns="93195" tIns="46599" rIns="93195" bIns="46599" rtlCol="0" anchor="b"/>
          <a:lstStyle>
            <a:lvl1pPr algn="r">
              <a:defRPr sz="1200"/>
            </a:lvl1pPr>
          </a:lstStyle>
          <a:p>
            <a:fld id="{9F01D46D-FC10-40F9-B198-12C9D5373C4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1968" cy="465614"/>
          </a:xfrm>
          <a:prstGeom prst="rect">
            <a:avLst/>
          </a:prstGeom>
        </p:spPr>
        <p:txBody>
          <a:bodyPr vert="horz" lIns="92328" tIns="46171" rIns="92328" bIns="46171" rtlCol="0"/>
          <a:lstStyle>
            <a:lvl1pPr algn="l">
              <a:defRPr sz="1200"/>
            </a:lvl1pPr>
          </a:lstStyle>
          <a:p>
            <a:endParaRPr lang="en-US"/>
          </a:p>
        </p:txBody>
      </p:sp>
      <p:sp>
        <p:nvSpPr>
          <p:cNvPr id="3" name="Date Placeholder 2"/>
          <p:cNvSpPr>
            <a:spLocks noGrp="1"/>
          </p:cNvSpPr>
          <p:nvPr>
            <p:ph type="dt" idx="1"/>
          </p:nvPr>
        </p:nvSpPr>
        <p:spPr>
          <a:xfrm>
            <a:off x="3976333" y="2"/>
            <a:ext cx="3041968" cy="465614"/>
          </a:xfrm>
          <a:prstGeom prst="rect">
            <a:avLst/>
          </a:prstGeom>
        </p:spPr>
        <p:txBody>
          <a:bodyPr vert="horz" lIns="92328" tIns="46171" rIns="92328" bIns="46171" rtlCol="0"/>
          <a:lstStyle>
            <a:lvl1pPr algn="r">
              <a:defRPr sz="1200"/>
            </a:lvl1pPr>
          </a:lstStyle>
          <a:p>
            <a:fld id="{8C5E6257-F262-4C06-95E6-1874FA434CA8}" type="datetimeFigureOut">
              <a:rPr lang="en-US" smtClean="0"/>
              <a:pPr/>
              <a:t>11/11/2020</a:t>
            </a:fld>
            <a:endParaRPr lang="en-US"/>
          </a:p>
        </p:txBody>
      </p:sp>
      <p:sp>
        <p:nvSpPr>
          <p:cNvPr id="4" name="Slide Image Placeholder 3"/>
          <p:cNvSpPr>
            <a:spLocks noGrp="1" noRot="1" noChangeAspect="1"/>
          </p:cNvSpPr>
          <p:nvPr>
            <p:ph type="sldImg" idx="2"/>
          </p:nvPr>
        </p:nvSpPr>
        <p:spPr>
          <a:xfrm>
            <a:off x="1184275" y="696913"/>
            <a:ext cx="4651375" cy="3489325"/>
          </a:xfrm>
          <a:prstGeom prst="rect">
            <a:avLst/>
          </a:prstGeom>
          <a:noFill/>
          <a:ln w="12700">
            <a:solidFill>
              <a:prstClr val="black"/>
            </a:solidFill>
          </a:ln>
        </p:spPr>
        <p:txBody>
          <a:bodyPr vert="horz" lIns="92328" tIns="46171" rIns="92328" bIns="46171" rtlCol="0" anchor="ctr"/>
          <a:lstStyle/>
          <a:p>
            <a:endParaRPr lang="en-US"/>
          </a:p>
        </p:txBody>
      </p:sp>
      <p:sp>
        <p:nvSpPr>
          <p:cNvPr id="5" name="Notes Placeholder 4"/>
          <p:cNvSpPr>
            <a:spLocks noGrp="1"/>
          </p:cNvSpPr>
          <p:nvPr>
            <p:ph type="body" sz="quarter" idx="3"/>
          </p:nvPr>
        </p:nvSpPr>
        <p:spPr>
          <a:xfrm>
            <a:off x="701993" y="4420958"/>
            <a:ext cx="5615940" cy="4187349"/>
          </a:xfrm>
          <a:prstGeom prst="rect">
            <a:avLst/>
          </a:prstGeom>
        </p:spPr>
        <p:txBody>
          <a:bodyPr vert="horz" lIns="92328" tIns="46171" rIns="92328" bIns="461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725"/>
            <a:ext cx="3041968" cy="465614"/>
          </a:xfrm>
          <a:prstGeom prst="rect">
            <a:avLst/>
          </a:prstGeom>
        </p:spPr>
        <p:txBody>
          <a:bodyPr vert="horz" lIns="92328" tIns="46171" rIns="92328" bIns="46171"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8725"/>
            <a:ext cx="3041968" cy="465614"/>
          </a:xfrm>
          <a:prstGeom prst="rect">
            <a:avLst/>
          </a:prstGeom>
        </p:spPr>
        <p:txBody>
          <a:bodyPr vert="horz" lIns="92328" tIns="46171" rIns="92328" bIns="46171" rtlCol="0" anchor="b"/>
          <a:lstStyle>
            <a:lvl1pPr algn="r">
              <a:defRPr sz="1200"/>
            </a:lvl1pPr>
          </a:lstStyle>
          <a:p>
            <a:fld id="{D8439450-43A0-4620-B136-96AAFAC06C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439450-43A0-4620-B136-96AAFAC06C9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439450-43A0-4620-B136-96AAFAC06C9A}"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439450-43A0-4620-B136-96AAFAC06C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7C207-7689-44C3-BC62-25DC823A8AAB}"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0AB26-B2FD-4832-BC86-23E69872F7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7C207-7689-44C3-BC62-25DC823A8AAB}" type="datetimeFigureOut">
              <a:rPr lang="en-US" smtClean="0"/>
              <a:pPr/>
              <a:t>11/11/2020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0AB26-B2FD-4832-BC86-23E69872F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salluzzo@bkhs.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vbanks@bkhs.org" TargetMode="External"/><Relationship Id="rId4" Type="http://schemas.openxmlformats.org/officeDocument/2006/relationships/hyperlink" Target="http://www.bkh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hyperlink" Target="http://bkhs.org/wp-content/uploads/2015/09/Jess-Prinzing1.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khs.or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bkh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bkh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3"/>
          <a:stretch>
            <a:fillRect/>
          </a:stretch>
        </p:blipFill>
        <p:spPr>
          <a:xfrm>
            <a:off x="1981200" y="1371600"/>
            <a:ext cx="5361389" cy="2948764"/>
          </a:xfrm>
          <a:prstGeom prst="rect">
            <a:avLst/>
          </a:prstGeom>
        </p:spPr>
      </p:pic>
      <p:sp>
        <p:nvSpPr>
          <p:cNvPr id="5" name="Rectangle 4"/>
          <p:cNvSpPr/>
          <p:nvPr/>
        </p:nvSpPr>
        <p:spPr>
          <a:xfrm>
            <a:off x="0" y="4495800"/>
            <a:ext cx="9144000"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0" y="1830050"/>
            <a:ext cx="9144000" cy="923330"/>
          </a:xfrm>
          <a:prstGeom prst="rect">
            <a:avLst/>
          </a:prstGeom>
          <a:noFill/>
        </p:spPr>
        <p:txBody>
          <a:bodyPr wrap="square" rtlCol="0">
            <a:spAutoFit/>
          </a:bodyPr>
          <a:lstStyle/>
          <a:p>
            <a:pPr>
              <a:buFontTx/>
              <a:buChar char="-"/>
            </a:pPr>
            <a:r>
              <a:rPr lang="en-US" dirty="0"/>
              <a:t> Helps your organization operate more efficiently and effectively, by relieving busy employees of low level work and allows your company to get work done that no one else has time to do, which will in turn, help with improved customer satisfaction.</a:t>
            </a:r>
          </a:p>
        </p:txBody>
      </p:sp>
      <p:sp>
        <p:nvSpPr>
          <p:cNvPr id="9" name="TextBox 8"/>
          <p:cNvSpPr txBox="1"/>
          <p:nvPr/>
        </p:nvSpPr>
        <p:spPr>
          <a:xfrm>
            <a:off x="-76200" y="762000"/>
            <a:ext cx="3352800" cy="954107"/>
          </a:xfrm>
          <a:prstGeom prst="rect">
            <a:avLst/>
          </a:prstGeom>
          <a:noFill/>
        </p:spPr>
        <p:txBody>
          <a:bodyPr wrap="square" rtlCol="0">
            <a:spAutoFit/>
          </a:bodyPr>
          <a:lstStyle/>
          <a:p>
            <a:pPr algn="ctr"/>
            <a:r>
              <a:rPr lang="en-US" sz="2800" b="1" dirty="0">
                <a:solidFill>
                  <a:srgbClr val="0070C0"/>
                </a:solidFill>
              </a:rPr>
              <a:t>Reasons for hiring a student</a:t>
            </a:r>
          </a:p>
        </p:txBody>
      </p:sp>
      <p:sp>
        <p:nvSpPr>
          <p:cNvPr id="6" name="Rectangle 5"/>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pic>
        <p:nvPicPr>
          <p:cNvPr id="2050" name="Picture 2" descr="E:\12143254_732695380169260_6650172907232476437_n.jpg"/>
          <p:cNvPicPr>
            <a:picLocks noChangeAspect="1" noChangeArrowheads="1"/>
          </p:cNvPicPr>
          <p:nvPr/>
        </p:nvPicPr>
        <p:blipFill>
          <a:blip r:embed="rId4"/>
          <a:srcRect/>
          <a:stretch>
            <a:fillRect/>
          </a:stretch>
        </p:blipFill>
        <p:spPr bwMode="auto">
          <a:xfrm>
            <a:off x="5649280" y="2843351"/>
            <a:ext cx="3494719" cy="1958499"/>
          </a:xfrm>
          <a:prstGeom prst="rect">
            <a:avLst/>
          </a:prstGeom>
          <a:noFill/>
        </p:spPr>
      </p:pic>
      <p:sp>
        <p:nvSpPr>
          <p:cNvPr id="8" name="Rectangle 7"/>
          <p:cNvSpPr/>
          <p:nvPr/>
        </p:nvSpPr>
        <p:spPr>
          <a:xfrm>
            <a:off x="0" y="2820650"/>
            <a:ext cx="5715000" cy="2277547"/>
          </a:xfrm>
          <a:prstGeom prst="rect">
            <a:avLst/>
          </a:prstGeom>
        </p:spPr>
        <p:txBody>
          <a:bodyPr wrap="square">
            <a:spAutoFit/>
          </a:bodyPr>
          <a:lstStyle/>
          <a:p>
            <a:pPr>
              <a:buFontTx/>
              <a:buChar char="-"/>
            </a:pPr>
            <a:r>
              <a:rPr lang="en-US" dirty="0"/>
              <a:t>Provides a positive impact on employee morale.  The staff sees that their employer is committed to the community and takes part in a program that has a positive impact</a:t>
            </a:r>
            <a:br>
              <a:rPr lang="en-US" dirty="0"/>
            </a:br>
            <a:endParaRPr lang="en-US" sz="800" dirty="0"/>
          </a:p>
          <a:p>
            <a:pPr>
              <a:buFontTx/>
              <a:buChar char="-"/>
            </a:pPr>
            <a:r>
              <a:rPr lang="en-US" dirty="0"/>
              <a:t>Because your company is committed to our community, students from lower socioeconomic backgrounds will complete high school and continue on to college.</a:t>
            </a:r>
            <a:br>
              <a:rPr lang="en-US" dirty="0"/>
            </a:br>
            <a:endParaRPr lang="en-US" sz="800" dirty="0"/>
          </a:p>
        </p:txBody>
      </p:sp>
      <p:sp>
        <p:nvSpPr>
          <p:cNvPr id="10" name="Rectangle 9"/>
          <p:cNvSpPr/>
          <p:nvPr/>
        </p:nvSpPr>
        <p:spPr>
          <a:xfrm>
            <a:off x="0" y="5030450"/>
            <a:ext cx="9144000" cy="1446550"/>
          </a:xfrm>
          <a:prstGeom prst="rect">
            <a:avLst/>
          </a:prstGeom>
        </p:spPr>
        <p:txBody>
          <a:bodyPr wrap="square">
            <a:spAutoFit/>
          </a:bodyPr>
          <a:lstStyle/>
          <a:p>
            <a:pPr>
              <a:buFontTx/>
              <a:buChar char="-"/>
            </a:pPr>
            <a:r>
              <a:rPr lang="en-US" dirty="0"/>
              <a:t>Provides an opportunity for young employees to gain supervisory experience.</a:t>
            </a:r>
            <a:br>
              <a:rPr lang="en-US" dirty="0"/>
            </a:br>
            <a:endParaRPr lang="en-US" sz="800" dirty="0"/>
          </a:p>
          <a:p>
            <a:pPr>
              <a:buFontTx/>
              <a:buChar char="-"/>
            </a:pPr>
            <a:r>
              <a:rPr lang="en-US" dirty="0"/>
              <a:t>Diversifies the workplace</a:t>
            </a:r>
            <a:br>
              <a:rPr lang="en-US" dirty="0"/>
            </a:br>
            <a:endParaRPr lang="en-US" sz="800" dirty="0"/>
          </a:p>
          <a:p>
            <a:pPr>
              <a:buFontTx/>
              <a:buChar char="-"/>
            </a:pPr>
            <a:r>
              <a:rPr lang="en-US" dirty="0"/>
              <a:t>Trains the workforce of the future.  This allows your company to create a relationship with future employees , customers and suppliers.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3352800" y="2590800"/>
            <a:ext cx="2667000" cy="3416320"/>
          </a:xfrm>
          <a:prstGeom prst="rect">
            <a:avLst/>
          </a:prstGeom>
          <a:noFill/>
        </p:spPr>
        <p:txBody>
          <a:bodyPr wrap="square" rtlCol="0">
            <a:spAutoFit/>
          </a:bodyPr>
          <a:lstStyle/>
          <a:p>
            <a:pPr>
              <a:buNone/>
            </a:pPr>
            <a:r>
              <a:rPr lang="en-US" dirty="0"/>
              <a:t>Fordham University </a:t>
            </a:r>
            <a:br>
              <a:rPr lang="en-US" dirty="0"/>
            </a:br>
            <a:r>
              <a:rPr lang="en-US" dirty="0"/>
              <a:t>Franciscan University </a:t>
            </a:r>
            <a:br>
              <a:rPr lang="en-US" dirty="0"/>
            </a:br>
            <a:r>
              <a:rPr lang="en-US" dirty="0"/>
              <a:t>Gannon University </a:t>
            </a:r>
            <a:br>
              <a:rPr lang="en-US" dirty="0"/>
            </a:br>
            <a:r>
              <a:rPr lang="en-US" dirty="0"/>
              <a:t>Iona College </a:t>
            </a:r>
          </a:p>
          <a:p>
            <a:pPr>
              <a:buNone/>
            </a:pPr>
            <a:r>
              <a:rPr lang="en-US" dirty="0" err="1"/>
              <a:t>LeMoyne</a:t>
            </a:r>
            <a:r>
              <a:rPr lang="en-US" dirty="0"/>
              <a:t> College</a:t>
            </a:r>
            <a:br>
              <a:rPr lang="en-US" dirty="0"/>
            </a:br>
            <a:r>
              <a:rPr lang="en-US" dirty="0"/>
              <a:t>Mansfield</a:t>
            </a:r>
            <a:br>
              <a:rPr lang="en-US" dirty="0"/>
            </a:br>
            <a:r>
              <a:rPr lang="en-US" dirty="0"/>
              <a:t>Monmouth University</a:t>
            </a:r>
            <a:br>
              <a:rPr lang="en-US" dirty="0"/>
            </a:br>
            <a:r>
              <a:rPr lang="en-US" dirty="0"/>
              <a:t>Nazareth  College</a:t>
            </a:r>
            <a:br>
              <a:rPr lang="en-US" dirty="0"/>
            </a:br>
            <a:r>
              <a:rPr lang="en-US" dirty="0"/>
              <a:t>Niagara University  </a:t>
            </a:r>
            <a:br>
              <a:rPr lang="en-US" dirty="0"/>
            </a:br>
            <a:r>
              <a:rPr lang="en-US" dirty="0"/>
              <a:t>Notre Dame  University</a:t>
            </a:r>
            <a:br>
              <a:rPr lang="en-US" dirty="0"/>
            </a:br>
            <a:r>
              <a:rPr lang="en-US" dirty="0"/>
              <a:t>Ohio University </a:t>
            </a:r>
            <a:br>
              <a:rPr lang="en-US" dirty="0"/>
            </a:br>
            <a:r>
              <a:rPr lang="en-US" dirty="0"/>
              <a:t>Ohio State  University </a:t>
            </a:r>
          </a:p>
        </p:txBody>
      </p:sp>
      <p:sp>
        <p:nvSpPr>
          <p:cNvPr id="9" name="TextBox 8"/>
          <p:cNvSpPr txBox="1"/>
          <p:nvPr/>
        </p:nvSpPr>
        <p:spPr>
          <a:xfrm>
            <a:off x="0" y="762000"/>
            <a:ext cx="3352800" cy="954107"/>
          </a:xfrm>
          <a:prstGeom prst="rect">
            <a:avLst/>
          </a:prstGeom>
          <a:noFill/>
        </p:spPr>
        <p:txBody>
          <a:bodyPr wrap="square" rtlCol="0">
            <a:spAutoFit/>
          </a:bodyPr>
          <a:lstStyle/>
          <a:p>
            <a:pPr algn="ctr"/>
            <a:r>
              <a:rPr lang="en-US" sz="2800" b="1" dirty="0">
                <a:solidFill>
                  <a:srgbClr val="0070C0"/>
                </a:solidFill>
              </a:rPr>
              <a:t>Why Bishop Kearney High School works!</a:t>
            </a:r>
            <a:endParaRPr lang="en-US" sz="1400" dirty="0">
              <a:solidFill>
                <a:srgbClr val="0070C0"/>
              </a:solidFill>
            </a:endParaRPr>
          </a:p>
        </p:txBody>
      </p:sp>
      <p:sp>
        <p:nvSpPr>
          <p:cNvPr id="6" name="TextBox 5"/>
          <p:cNvSpPr txBox="1"/>
          <p:nvPr/>
        </p:nvSpPr>
        <p:spPr>
          <a:xfrm>
            <a:off x="0" y="2133600"/>
            <a:ext cx="9144000" cy="369332"/>
          </a:xfrm>
          <a:prstGeom prst="rect">
            <a:avLst/>
          </a:prstGeom>
          <a:noFill/>
        </p:spPr>
        <p:txBody>
          <a:bodyPr wrap="square" rtlCol="0">
            <a:spAutoFit/>
          </a:bodyPr>
          <a:lstStyle/>
          <a:p>
            <a:pPr>
              <a:buNone/>
            </a:pPr>
            <a:r>
              <a:rPr lang="en-US" dirty="0"/>
              <a:t>100% of our graduating seniors have been accepted to a 4 year college and university including:</a:t>
            </a:r>
          </a:p>
        </p:txBody>
      </p:sp>
      <p:sp>
        <p:nvSpPr>
          <p:cNvPr id="8" name="Rectangle 7"/>
          <p:cNvSpPr/>
          <p:nvPr/>
        </p:nvSpPr>
        <p:spPr>
          <a:xfrm>
            <a:off x="6400800" y="2590800"/>
            <a:ext cx="2743200" cy="3693319"/>
          </a:xfrm>
          <a:prstGeom prst="rect">
            <a:avLst/>
          </a:prstGeom>
        </p:spPr>
        <p:txBody>
          <a:bodyPr wrap="square">
            <a:spAutoFit/>
          </a:bodyPr>
          <a:lstStyle/>
          <a:p>
            <a:r>
              <a:rPr lang="en-US" dirty="0"/>
              <a:t>RIT</a:t>
            </a:r>
            <a:br>
              <a:rPr lang="en-US" dirty="0"/>
            </a:br>
            <a:r>
              <a:rPr lang="en-US" dirty="0"/>
              <a:t>Siena College </a:t>
            </a:r>
            <a:br>
              <a:rPr lang="en-US" dirty="0"/>
            </a:br>
            <a:r>
              <a:rPr lang="en-US" dirty="0"/>
              <a:t>St. Bonaventure University </a:t>
            </a:r>
            <a:br>
              <a:rPr lang="en-US" dirty="0"/>
            </a:br>
            <a:r>
              <a:rPr lang="en-US" dirty="0"/>
              <a:t>St. John Fisher College </a:t>
            </a:r>
            <a:br>
              <a:rPr lang="en-US" dirty="0"/>
            </a:br>
            <a:r>
              <a:rPr lang="en-US" dirty="0"/>
              <a:t>St. Vincent College </a:t>
            </a:r>
            <a:br>
              <a:rPr lang="en-US" dirty="0"/>
            </a:br>
            <a:r>
              <a:rPr lang="en-US" dirty="0"/>
              <a:t>SUNY Geneseo</a:t>
            </a:r>
          </a:p>
          <a:p>
            <a:r>
              <a:rPr lang="en-US" dirty="0"/>
              <a:t>Syracuse University </a:t>
            </a:r>
            <a:br>
              <a:rPr lang="en-US" dirty="0"/>
            </a:br>
            <a:r>
              <a:rPr lang="en-US" dirty="0"/>
              <a:t>SUNY Polytechnic Institute</a:t>
            </a:r>
            <a:br>
              <a:rPr lang="en-US" dirty="0"/>
            </a:br>
            <a:r>
              <a:rPr lang="en-US" dirty="0"/>
              <a:t>Temple University</a:t>
            </a:r>
            <a:br>
              <a:rPr lang="en-US" dirty="0"/>
            </a:br>
            <a:r>
              <a:rPr lang="en-US" dirty="0"/>
              <a:t>University of Buffalo </a:t>
            </a:r>
            <a:br>
              <a:rPr lang="en-US" dirty="0"/>
            </a:br>
            <a:r>
              <a:rPr lang="en-US" dirty="0"/>
              <a:t>University of Pennsylvania </a:t>
            </a:r>
            <a:br>
              <a:rPr lang="en-US" dirty="0"/>
            </a:br>
            <a:r>
              <a:rPr lang="en-US" dirty="0"/>
              <a:t>Univ. Southern California</a:t>
            </a:r>
            <a:br>
              <a:rPr lang="en-US" dirty="0"/>
            </a:br>
            <a:r>
              <a:rPr lang="en-US" dirty="0"/>
              <a:t>Wagner University</a:t>
            </a:r>
          </a:p>
        </p:txBody>
      </p:sp>
      <p:sp>
        <p:nvSpPr>
          <p:cNvPr id="10" name="Rectangle 9"/>
          <p:cNvSpPr/>
          <p:nvPr/>
        </p:nvSpPr>
        <p:spPr>
          <a:xfrm>
            <a:off x="228600" y="2610683"/>
            <a:ext cx="2667000" cy="3416320"/>
          </a:xfrm>
          <a:prstGeom prst="rect">
            <a:avLst/>
          </a:prstGeom>
        </p:spPr>
        <p:txBody>
          <a:bodyPr wrap="square">
            <a:spAutoFit/>
          </a:bodyPr>
          <a:lstStyle/>
          <a:p>
            <a:r>
              <a:rPr lang="en-US" dirty="0"/>
              <a:t>Alabama State </a:t>
            </a:r>
          </a:p>
          <a:p>
            <a:r>
              <a:rPr lang="en-US" dirty="0"/>
              <a:t>Alfred State College </a:t>
            </a:r>
            <a:br>
              <a:rPr lang="en-US" dirty="0"/>
            </a:br>
            <a:r>
              <a:rPr lang="en-US" dirty="0"/>
              <a:t>Allegheny College </a:t>
            </a:r>
            <a:br>
              <a:rPr lang="en-US" dirty="0"/>
            </a:br>
            <a:r>
              <a:rPr lang="en-US" dirty="0"/>
              <a:t>Ashland University </a:t>
            </a:r>
            <a:br>
              <a:rPr lang="en-US" dirty="0"/>
            </a:br>
            <a:r>
              <a:rPr lang="en-US" dirty="0"/>
              <a:t>Bowling Green </a:t>
            </a:r>
            <a:br>
              <a:rPr lang="en-US" dirty="0"/>
            </a:br>
            <a:r>
              <a:rPr lang="en-US" dirty="0"/>
              <a:t>Brockport State College </a:t>
            </a:r>
            <a:r>
              <a:rPr lang="en-US" dirty="0" err="1"/>
              <a:t>Canisius</a:t>
            </a:r>
            <a:r>
              <a:rPr lang="en-US" dirty="0"/>
              <a:t> College </a:t>
            </a:r>
            <a:br>
              <a:rPr lang="en-US" dirty="0"/>
            </a:br>
            <a:r>
              <a:rPr lang="en-US" dirty="0"/>
              <a:t>Case Western</a:t>
            </a:r>
            <a:br>
              <a:rPr lang="en-US" dirty="0"/>
            </a:br>
            <a:r>
              <a:rPr lang="en-US" dirty="0"/>
              <a:t>Clarkson </a:t>
            </a:r>
            <a:br>
              <a:rPr lang="en-US" dirty="0"/>
            </a:br>
            <a:r>
              <a:rPr lang="en-US" dirty="0"/>
              <a:t>Cortland State University </a:t>
            </a:r>
            <a:br>
              <a:rPr lang="en-US" dirty="0"/>
            </a:br>
            <a:r>
              <a:rPr lang="en-US" dirty="0"/>
              <a:t>Dayton University </a:t>
            </a:r>
            <a:r>
              <a:rPr lang="en-US" dirty="0" err="1"/>
              <a:t>D’Youville</a:t>
            </a:r>
            <a:r>
              <a:rPr lang="en-US" dirty="0"/>
              <a:t> College</a:t>
            </a:r>
          </a:p>
        </p:txBody>
      </p:sp>
      <p:sp>
        <p:nvSpPr>
          <p:cNvPr id="11" name="Rectangle 10"/>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9" y="74582"/>
            <a:ext cx="2355273" cy="1295400"/>
          </a:xfrm>
          <a:prstGeom prst="rect">
            <a:avLst/>
          </a:prstGeom>
        </p:spPr>
      </p:pic>
      <p:sp>
        <p:nvSpPr>
          <p:cNvPr id="5" name="Rectangle 4"/>
          <p:cNvSpPr/>
          <p:nvPr/>
        </p:nvSpPr>
        <p:spPr>
          <a:xfrm>
            <a:off x="41565" y="1351733"/>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9" name="TextBox 8"/>
          <p:cNvSpPr txBox="1"/>
          <p:nvPr/>
        </p:nvSpPr>
        <p:spPr>
          <a:xfrm>
            <a:off x="0" y="762000"/>
            <a:ext cx="3352800" cy="523220"/>
          </a:xfrm>
          <a:prstGeom prst="rect">
            <a:avLst/>
          </a:prstGeom>
          <a:noFill/>
        </p:spPr>
        <p:txBody>
          <a:bodyPr wrap="square" rtlCol="0">
            <a:spAutoFit/>
          </a:bodyPr>
          <a:lstStyle/>
          <a:p>
            <a:pPr algn="ctr"/>
            <a:r>
              <a:rPr lang="en-US" sz="2800" b="1" dirty="0">
                <a:solidFill>
                  <a:srgbClr val="0070C0"/>
                </a:solidFill>
              </a:rPr>
              <a:t>Contact Us</a:t>
            </a:r>
            <a:endParaRPr lang="en-US" sz="1400" dirty="0">
              <a:solidFill>
                <a:srgbClr val="0070C0"/>
              </a:solidFill>
            </a:endParaRPr>
          </a:p>
        </p:txBody>
      </p:sp>
      <p:sp>
        <p:nvSpPr>
          <p:cNvPr id="12" name="Rectangle 11"/>
          <p:cNvSpPr/>
          <p:nvPr/>
        </p:nvSpPr>
        <p:spPr>
          <a:xfrm>
            <a:off x="457200" y="3622379"/>
            <a:ext cx="4572000" cy="1200329"/>
          </a:xfrm>
          <a:prstGeom prst="rect">
            <a:avLst/>
          </a:prstGeom>
        </p:spPr>
        <p:txBody>
          <a:bodyPr wrap="square">
            <a:spAutoFit/>
          </a:bodyPr>
          <a:lstStyle/>
          <a:p>
            <a:pPr algn="ctr">
              <a:buNone/>
            </a:pPr>
            <a:r>
              <a:rPr lang="en-US" dirty="0"/>
              <a:t>Steve </a:t>
            </a:r>
            <a:r>
              <a:rPr lang="en-US" dirty="0" err="1"/>
              <a:t>Salluzzo</a:t>
            </a:r>
            <a:br>
              <a:rPr lang="en-US" dirty="0"/>
            </a:br>
            <a:r>
              <a:rPr lang="en-US" dirty="0"/>
              <a:t>President</a:t>
            </a:r>
            <a:br>
              <a:rPr lang="en-US" dirty="0"/>
            </a:br>
            <a:r>
              <a:rPr lang="en-US" dirty="0"/>
              <a:t>Office: 585-342-4000 x203</a:t>
            </a:r>
            <a:br>
              <a:rPr lang="en-US" dirty="0"/>
            </a:br>
            <a:r>
              <a:rPr lang="en-US" dirty="0"/>
              <a:t>email: </a:t>
            </a:r>
            <a:r>
              <a:rPr lang="en-US" dirty="0">
                <a:hlinkClick r:id="rId3"/>
              </a:rPr>
              <a:t>ssalluzzo@bkhs.org</a:t>
            </a:r>
            <a:endParaRPr lang="en-US" dirty="0"/>
          </a:p>
        </p:txBody>
      </p:sp>
      <p:sp>
        <p:nvSpPr>
          <p:cNvPr id="14" name="Rectangle 13"/>
          <p:cNvSpPr/>
          <p:nvPr/>
        </p:nvSpPr>
        <p:spPr>
          <a:xfrm>
            <a:off x="0" y="6488668"/>
            <a:ext cx="9144000" cy="646331"/>
          </a:xfrm>
          <a:prstGeom prst="rect">
            <a:avLst/>
          </a:prstGeom>
        </p:spPr>
        <p:txBody>
          <a:bodyPr wrap="square">
            <a:spAutoFit/>
          </a:bodyPr>
          <a:lstStyle/>
          <a:p>
            <a:pPr algn="r">
              <a:buNone/>
            </a:pPr>
            <a:r>
              <a:rPr lang="en-US" dirty="0">
                <a:hlinkClick r:id="rId4"/>
              </a:rPr>
              <a:t>www.bkhs.org</a:t>
            </a:r>
            <a:endParaRPr lang="en-US" dirty="0"/>
          </a:p>
          <a:p>
            <a:pPr algn="r">
              <a:buNone/>
            </a:pPr>
            <a:endParaRPr lang="en-US" dirty="0"/>
          </a:p>
        </p:txBody>
      </p:sp>
      <p:sp>
        <p:nvSpPr>
          <p:cNvPr id="8" name="Rectangle 7">
            <a:extLst>
              <a:ext uri="{FF2B5EF4-FFF2-40B4-BE49-F238E27FC236}">
                <a16:creationId xmlns:a16="http://schemas.microsoft.com/office/drawing/2014/main" id="{786ABC05-1FE2-41AA-81D1-BF8B34137790}"/>
              </a:ext>
            </a:extLst>
          </p:cNvPr>
          <p:cNvSpPr/>
          <p:nvPr/>
        </p:nvSpPr>
        <p:spPr>
          <a:xfrm>
            <a:off x="1219202" y="3622379"/>
            <a:ext cx="9144000" cy="1200329"/>
          </a:xfrm>
          <a:prstGeom prst="rect">
            <a:avLst/>
          </a:prstGeom>
        </p:spPr>
        <p:txBody>
          <a:bodyPr wrap="square">
            <a:spAutoFit/>
          </a:bodyPr>
          <a:lstStyle/>
          <a:p>
            <a:pPr algn="ctr">
              <a:buNone/>
            </a:pPr>
            <a:r>
              <a:rPr lang="en-US" dirty="0"/>
              <a:t>Vernon Banks ‘95</a:t>
            </a:r>
            <a:br>
              <a:rPr lang="en-US" dirty="0"/>
            </a:br>
            <a:r>
              <a:rPr lang="en-US" dirty="0"/>
              <a:t>Director of Student Support and Retention</a:t>
            </a:r>
            <a:br>
              <a:rPr lang="en-US" dirty="0"/>
            </a:br>
            <a:r>
              <a:rPr lang="en-US" dirty="0"/>
              <a:t>Office: (585) 342-4000 x245</a:t>
            </a:r>
            <a:br>
              <a:rPr lang="en-US" dirty="0"/>
            </a:br>
            <a:r>
              <a:rPr lang="en-US" dirty="0"/>
              <a:t>email: </a:t>
            </a:r>
            <a:r>
              <a:rPr lang="en-US" dirty="0">
                <a:hlinkClick r:id="rId5"/>
              </a:rPr>
              <a:t>vbanks@bkhs.org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1"/>
            <a:ext cx="9144000" cy="2438400"/>
          </a:xfrm>
        </p:spPr>
        <p:txBody>
          <a:bodyPr>
            <a:normAutofit fontScale="92500"/>
          </a:bodyPr>
          <a:lstStyle/>
          <a:p>
            <a:r>
              <a:rPr lang="en-US" sz="2600" dirty="0"/>
              <a:t>Juniors and Seniors in the program for the ‘20– ‘21 academic year</a:t>
            </a:r>
            <a:br>
              <a:rPr lang="en-US" dirty="0"/>
            </a:br>
            <a:endParaRPr lang="en-US" sz="600" dirty="0"/>
          </a:p>
          <a:p>
            <a:r>
              <a:rPr lang="en-US" sz="2600" dirty="0"/>
              <a:t>Eligible students will use program as capstone project to meet all their academic credits for graduation</a:t>
            </a:r>
            <a:br>
              <a:rPr lang="en-US" dirty="0"/>
            </a:br>
            <a:endParaRPr lang="en-US" sz="600" dirty="0"/>
          </a:p>
          <a:p>
            <a:r>
              <a:rPr lang="en-US" sz="2600" dirty="0"/>
              <a:t>Work study revenue will offset part of the cost of education for the student</a:t>
            </a:r>
          </a:p>
        </p:txBody>
      </p:sp>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6" name="Rectangle 5"/>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pic>
        <p:nvPicPr>
          <p:cNvPr id="21506" name="Picture 2" descr="http://bkhs.org/wp-content/uploads/2015/09/placementexam-1920x1159.jpg"/>
          <p:cNvPicPr>
            <a:picLocks noChangeAspect="1" noChangeArrowheads="1"/>
          </p:cNvPicPr>
          <p:nvPr/>
        </p:nvPicPr>
        <p:blipFill>
          <a:blip r:embed="rId4" cstate="print"/>
          <a:srcRect l="2247" t="13029" b="12517"/>
          <a:stretch>
            <a:fillRect/>
          </a:stretch>
        </p:blipFill>
        <p:spPr bwMode="auto">
          <a:xfrm>
            <a:off x="1649730" y="4114800"/>
            <a:ext cx="5589270" cy="256977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6" name="TextBox 5"/>
          <p:cNvSpPr txBox="1"/>
          <p:nvPr/>
        </p:nvSpPr>
        <p:spPr>
          <a:xfrm>
            <a:off x="4191000" y="2048470"/>
            <a:ext cx="4953000" cy="646331"/>
          </a:xfrm>
          <a:prstGeom prst="rect">
            <a:avLst/>
          </a:prstGeom>
          <a:noFill/>
        </p:spPr>
        <p:txBody>
          <a:bodyPr wrap="square" rtlCol="0">
            <a:spAutoFit/>
          </a:bodyPr>
          <a:lstStyle/>
          <a:p>
            <a:r>
              <a:rPr lang="en-US" dirty="0"/>
              <a:t>Bishop Kearney students score 20% higher on the SAT </a:t>
            </a:r>
            <a:r>
              <a:rPr lang="en-US" dirty="0" err="1"/>
              <a:t>vs</a:t>
            </a:r>
            <a:r>
              <a:rPr lang="en-US" dirty="0"/>
              <a:t> National Average</a:t>
            </a:r>
          </a:p>
        </p:txBody>
      </p:sp>
      <p:sp>
        <p:nvSpPr>
          <p:cNvPr id="7" name="TextBox 6"/>
          <p:cNvSpPr txBox="1"/>
          <p:nvPr/>
        </p:nvSpPr>
        <p:spPr>
          <a:xfrm>
            <a:off x="0" y="4819471"/>
            <a:ext cx="4953000" cy="1477328"/>
          </a:xfrm>
          <a:prstGeom prst="rect">
            <a:avLst/>
          </a:prstGeom>
          <a:noFill/>
        </p:spPr>
        <p:txBody>
          <a:bodyPr wrap="square" rtlCol="0">
            <a:spAutoFit/>
          </a:bodyPr>
          <a:lstStyle/>
          <a:p>
            <a:r>
              <a:rPr lang="en-US" dirty="0"/>
              <a:t>Bishop Kearney is a diverse population ethnically and geographically.  Our students come to BK from 15 Monroe county school districts, 16 different US States as well as China, Korea, Germany, Iceland and Canada. </a:t>
            </a:r>
          </a:p>
        </p:txBody>
      </p:sp>
      <p:sp>
        <p:nvSpPr>
          <p:cNvPr id="8" name="TextBox 7"/>
          <p:cNvSpPr txBox="1"/>
          <p:nvPr/>
        </p:nvSpPr>
        <p:spPr>
          <a:xfrm>
            <a:off x="4191000" y="2810470"/>
            <a:ext cx="4953000" cy="923330"/>
          </a:xfrm>
          <a:prstGeom prst="rect">
            <a:avLst/>
          </a:prstGeom>
          <a:noFill/>
        </p:spPr>
        <p:txBody>
          <a:bodyPr wrap="square" rtlCol="0">
            <a:spAutoFit/>
          </a:bodyPr>
          <a:lstStyle/>
          <a:p>
            <a:r>
              <a:rPr lang="en-US" dirty="0"/>
              <a:t>For the last nine years, 100% of our graduating seniors have been accepted to a 4 year college and university</a:t>
            </a:r>
          </a:p>
        </p:txBody>
      </p:sp>
      <p:sp>
        <p:nvSpPr>
          <p:cNvPr id="9" name="TextBox 8"/>
          <p:cNvSpPr txBox="1"/>
          <p:nvPr/>
        </p:nvSpPr>
        <p:spPr>
          <a:xfrm>
            <a:off x="-76200" y="762000"/>
            <a:ext cx="3352800" cy="533400"/>
          </a:xfrm>
          <a:prstGeom prst="rect">
            <a:avLst/>
          </a:prstGeom>
          <a:noFill/>
        </p:spPr>
        <p:txBody>
          <a:bodyPr wrap="square" rtlCol="0">
            <a:spAutoFit/>
          </a:bodyPr>
          <a:lstStyle/>
          <a:p>
            <a:pPr algn="ctr"/>
            <a:r>
              <a:rPr lang="en-US" sz="2800" b="1" dirty="0">
                <a:solidFill>
                  <a:srgbClr val="0070C0"/>
                </a:solidFill>
              </a:rPr>
              <a:t>About our Students</a:t>
            </a:r>
          </a:p>
        </p:txBody>
      </p:sp>
      <p:sp>
        <p:nvSpPr>
          <p:cNvPr id="10" name="Rectangle 9"/>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pic>
        <p:nvPicPr>
          <p:cNvPr id="1028" name="Picture 4" descr="Jess Prinzing">
            <a:hlinkClick r:id="rId4"/>
          </p:cNvPr>
          <p:cNvPicPr>
            <a:picLocks noChangeAspect="1" noChangeArrowheads="1"/>
          </p:cNvPicPr>
          <p:nvPr/>
        </p:nvPicPr>
        <p:blipFill>
          <a:blip r:embed="rId5"/>
          <a:srcRect/>
          <a:stretch>
            <a:fillRect/>
          </a:stretch>
        </p:blipFill>
        <p:spPr bwMode="auto">
          <a:xfrm>
            <a:off x="4953000" y="4114800"/>
            <a:ext cx="4155281" cy="2286000"/>
          </a:xfrm>
          <a:prstGeom prst="rect">
            <a:avLst/>
          </a:prstGeom>
          <a:noFill/>
        </p:spPr>
      </p:pic>
      <p:graphicFrame>
        <p:nvGraphicFramePr>
          <p:cNvPr id="11" name="Chart 10">
            <a:extLst>
              <a:ext uri="{FF2B5EF4-FFF2-40B4-BE49-F238E27FC236}">
                <a16:creationId xmlns:a16="http://schemas.microsoft.com/office/drawing/2014/main" id="{107E04CD-C907-47D8-989E-8D15168AB392}"/>
              </a:ext>
            </a:extLst>
          </p:cNvPr>
          <p:cNvGraphicFramePr/>
          <p:nvPr>
            <p:extLst>
              <p:ext uri="{D42A27DB-BD31-4B8C-83A1-F6EECF244321}">
                <p14:modId xmlns:p14="http://schemas.microsoft.com/office/powerpoint/2010/main" val="138984733"/>
              </p:ext>
            </p:extLst>
          </p:nvPr>
        </p:nvGraphicFramePr>
        <p:xfrm>
          <a:off x="-554736" y="1638038"/>
          <a:ext cx="5486400" cy="3200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6" name="Rectangle 5"/>
          <p:cNvSpPr/>
          <p:nvPr/>
        </p:nvSpPr>
        <p:spPr>
          <a:xfrm>
            <a:off x="228600" y="1905000"/>
            <a:ext cx="25908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2425005"/>
            <a:ext cx="2590800" cy="1384995"/>
          </a:xfrm>
          <a:prstGeom prst="rect">
            <a:avLst/>
          </a:prstGeom>
          <a:noFill/>
        </p:spPr>
        <p:txBody>
          <a:bodyPr wrap="square" rtlCol="0">
            <a:spAutoFit/>
          </a:bodyPr>
          <a:lstStyle/>
          <a:p>
            <a:pPr algn="ctr"/>
            <a:r>
              <a:rPr lang="en-US" dirty="0"/>
              <a:t>Staffing Agency</a:t>
            </a:r>
            <a:br>
              <a:rPr lang="en-US" dirty="0"/>
            </a:br>
            <a:br>
              <a:rPr lang="en-US" sz="600" dirty="0"/>
            </a:br>
            <a:r>
              <a:rPr lang="en-US" dirty="0"/>
              <a:t>Trains and coaches </a:t>
            </a:r>
            <a:br>
              <a:rPr lang="en-US" dirty="0"/>
            </a:br>
            <a:r>
              <a:rPr lang="en-US" dirty="0"/>
              <a:t>   student workers</a:t>
            </a:r>
            <a:br>
              <a:rPr lang="en-US" dirty="0"/>
            </a:br>
            <a:br>
              <a:rPr lang="en-US" sz="600" dirty="0"/>
            </a:br>
            <a:r>
              <a:rPr lang="en-US" dirty="0"/>
              <a:t>Orientation Programs</a:t>
            </a:r>
          </a:p>
        </p:txBody>
      </p:sp>
      <p:sp>
        <p:nvSpPr>
          <p:cNvPr id="8" name="TextBox 7"/>
          <p:cNvSpPr txBox="1"/>
          <p:nvPr/>
        </p:nvSpPr>
        <p:spPr>
          <a:xfrm>
            <a:off x="228600" y="1905000"/>
            <a:ext cx="2590800" cy="369332"/>
          </a:xfrm>
          <a:prstGeom prst="rect">
            <a:avLst/>
          </a:prstGeom>
          <a:noFill/>
        </p:spPr>
        <p:txBody>
          <a:bodyPr wrap="square" rtlCol="0">
            <a:spAutoFit/>
          </a:bodyPr>
          <a:lstStyle/>
          <a:p>
            <a:pPr algn="ctr"/>
            <a:r>
              <a:rPr lang="en-US" b="1" dirty="0">
                <a:solidFill>
                  <a:srgbClr val="0070C0"/>
                </a:solidFill>
              </a:rPr>
              <a:t>Work Study Program</a:t>
            </a:r>
          </a:p>
        </p:txBody>
      </p:sp>
      <p:sp>
        <p:nvSpPr>
          <p:cNvPr id="9" name="Rectangle 8"/>
          <p:cNvSpPr/>
          <p:nvPr/>
        </p:nvSpPr>
        <p:spPr>
          <a:xfrm>
            <a:off x="6324600" y="1905000"/>
            <a:ext cx="2590800"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24600" y="2486561"/>
            <a:ext cx="2590800" cy="1600438"/>
          </a:xfrm>
          <a:prstGeom prst="rect">
            <a:avLst/>
          </a:prstGeom>
          <a:noFill/>
        </p:spPr>
        <p:txBody>
          <a:bodyPr wrap="square" rtlCol="0">
            <a:spAutoFit/>
          </a:bodyPr>
          <a:lstStyle/>
          <a:p>
            <a:pPr algn="ctr"/>
            <a:r>
              <a:rPr lang="en-US" dirty="0"/>
              <a:t>Students provide needed entry level support to the corporate sponsor</a:t>
            </a:r>
          </a:p>
          <a:p>
            <a:pPr algn="ctr"/>
            <a:endParaRPr lang="en-US" sz="800" dirty="0"/>
          </a:p>
          <a:p>
            <a:pPr algn="ctr"/>
            <a:r>
              <a:rPr lang="en-US" dirty="0"/>
              <a:t>Corporate sponsors pay fee for students’ work</a:t>
            </a:r>
          </a:p>
        </p:txBody>
      </p:sp>
      <p:sp>
        <p:nvSpPr>
          <p:cNvPr id="11" name="TextBox 10"/>
          <p:cNvSpPr txBox="1"/>
          <p:nvPr/>
        </p:nvSpPr>
        <p:spPr>
          <a:xfrm>
            <a:off x="6324600" y="1905000"/>
            <a:ext cx="2590800" cy="381000"/>
          </a:xfrm>
          <a:prstGeom prst="rect">
            <a:avLst/>
          </a:prstGeom>
          <a:noFill/>
        </p:spPr>
        <p:txBody>
          <a:bodyPr wrap="square" rtlCol="0">
            <a:spAutoFit/>
          </a:bodyPr>
          <a:lstStyle/>
          <a:p>
            <a:pPr algn="ctr"/>
            <a:r>
              <a:rPr lang="en-US" b="1" dirty="0">
                <a:solidFill>
                  <a:srgbClr val="0070C0"/>
                </a:solidFill>
              </a:rPr>
              <a:t>Corporate Sponsor</a:t>
            </a:r>
          </a:p>
        </p:txBody>
      </p:sp>
      <p:sp>
        <p:nvSpPr>
          <p:cNvPr id="12" name="Rectangle 11"/>
          <p:cNvSpPr/>
          <p:nvPr/>
        </p:nvSpPr>
        <p:spPr>
          <a:xfrm>
            <a:off x="3352800" y="3657600"/>
            <a:ext cx="25908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52800" y="4114800"/>
            <a:ext cx="2590800" cy="2015936"/>
          </a:xfrm>
          <a:prstGeom prst="rect">
            <a:avLst/>
          </a:prstGeom>
          <a:noFill/>
        </p:spPr>
        <p:txBody>
          <a:bodyPr wrap="square" rtlCol="0">
            <a:spAutoFit/>
          </a:bodyPr>
          <a:lstStyle/>
          <a:p>
            <a:pPr algn="ctr"/>
            <a:r>
              <a:rPr lang="en-US" sz="1700" dirty="0"/>
              <a:t>Work study job covers 33% of the cost of education at a college prep program</a:t>
            </a:r>
            <a:br>
              <a:rPr lang="en-US" dirty="0"/>
            </a:br>
            <a:br>
              <a:rPr lang="en-US" sz="600" dirty="0"/>
            </a:br>
            <a:r>
              <a:rPr lang="en-US" sz="1700" dirty="0"/>
              <a:t>Experiential learning is tied into the classroom allowing real work experiences to enhance classroom theory</a:t>
            </a:r>
          </a:p>
        </p:txBody>
      </p:sp>
      <p:sp>
        <p:nvSpPr>
          <p:cNvPr id="14" name="TextBox 13"/>
          <p:cNvSpPr txBox="1"/>
          <p:nvPr/>
        </p:nvSpPr>
        <p:spPr>
          <a:xfrm>
            <a:off x="3352800" y="3669268"/>
            <a:ext cx="2590800" cy="369332"/>
          </a:xfrm>
          <a:prstGeom prst="rect">
            <a:avLst/>
          </a:prstGeom>
          <a:noFill/>
        </p:spPr>
        <p:txBody>
          <a:bodyPr wrap="square" rtlCol="0">
            <a:spAutoFit/>
          </a:bodyPr>
          <a:lstStyle/>
          <a:p>
            <a:pPr algn="ctr"/>
            <a:r>
              <a:rPr lang="en-US" b="1" dirty="0">
                <a:solidFill>
                  <a:srgbClr val="0070C0"/>
                </a:solidFill>
              </a:rPr>
              <a:t>Academics</a:t>
            </a:r>
          </a:p>
        </p:txBody>
      </p:sp>
      <p:sp>
        <p:nvSpPr>
          <p:cNvPr id="15" name="Curved Left Arrow 14"/>
          <p:cNvSpPr/>
          <p:nvPr/>
        </p:nvSpPr>
        <p:spPr>
          <a:xfrm rot="2788593">
            <a:off x="6705282" y="4417334"/>
            <a:ext cx="914400" cy="16545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rot="7938230">
            <a:off x="1442619" y="4264935"/>
            <a:ext cx="914400" cy="16545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ight Arrow 18"/>
          <p:cNvSpPr/>
          <p:nvPr/>
        </p:nvSpPr>
        <p:spPr>
          <a:xfrm>
            <a:off x="3657600" y="2438400"/>
            <a:ext cx="1905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0" y="1676400"/>
            <a:ext cx="9144000" cy="4493538"/>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following Microsoft Suite skills are taught specifically in our business technology course and are also blended into our curriculum:</a:t>
            </a:r>
          </a:p>
          <a:p>
            <a:pPr marL="800100" lvl="1" indent="-342900">
              <a:buFont typeface="Arial" panose="020B0604020202020204" pitchFamily="34" charset="0"/>
              <a:buChar char="•"/>
            </a:pPr>
            <a:r>
              <a:rPr lang="en-US" sz="2000" dirty="0"/>
              <a:t>Word – Including mail merge, editing, and formatting </a:t>
            </a:r>
          </a:p>
          <a:p>
            <a:pPr marL="800100" lvl="1" indent="-342900">
              <a:buFont typeface="Arial" panose="020B0604020202020204" pitchFamily="34" charset="0"/>
              <a:buChar char="•"/>
            </a:pPr>
            <a:r>
              <a:rPr lang="en-US" sz="2000" dirty="0"/>
              <a:t>PowerPoint – Formatting and editing</a:t>
            </a:r>
          </a:p>
          <a:p>
            <a:pPr marL="800100" lvl="1" indent="-342900">
              <a:buFont typeface="Arial" panose="020B0604020202020204" pitchFamily="34" charset="0"/>
              <a:buChar char="•"/>
            </a:pPr>
            <a:r>
              <a:rPr lang="en-US" sz="2000" dirty="0"/>
              <a:t>Excel – Basic spreadsheet creating, graphs and tables, formatting and editing</a:t>
            </a:r>
          </a:p>
          <a:p>
            <a:pPr marL="800100" lvl="1" indent="-342900">
              <a:buFont typeface="Arial" panose="020B0604020202020204" pitchFamily="34" charset="0"/>
              <a:buChar char="•"/>
            </a:pPr>
            <a:r>
              <a:rPr lang="en-US" sz="2000" dirty="0"/>
              <a:t>Access – Basic data base creation, data entry, and editing</a:t>
            </a:r>
          </a:p>
          <a:p>
            <a:pPr marL="800100" lvl="1" indent="-342900">
              <a:buFont typeface="Arial" panose="020B0604020202020204" pitchFamily="34" charset="0"/>
              <a:buChar char="•"/>
            </a:pPr>
            <a:r>
              <a:rPr lang="en-US" sz="2000" dirty="0"/>
              <a:t>Publisher – Creation of flyers, brochures, and other marketing tools</a:t>
            </a:r>
          </a:p>
          <a:p>
            <a:pPr marL="800100" lvl="1" indent="-342900">
              <a:buFont typeface="Arial" panose="020B0604020202020204" pitchFamily="34" charset="0"/>
              <a:buChar char="•"/>
            </a:pPr>
            <a:r>
              <a:rPr lang="en-US" sz="2000" dirty="0"/>
              <a:t>Outlook – email etiquette, calendar invitation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lvl="1">
              <a:buFontTx/>
              <a:buChar char="-"/>
            </a:pPr>
            <a:endParaRPr lang="en-US" sz="2000" dirty="0"/>
          </a:p>
          <a:p>
            <a:pPr lvl="1">
              <a:buFontTx/>
              <a:buChar char="-"/>
            </a:pPr>
            <a:endParaRPr lang="en-US" sz="2000" dirty="0"/>
          </a:p>
          <a:p>
            <a:pPr>
              <a:buFontTx/>
              <a:buChar char="-"/>
            </a:pPr>
            <a:endParaRPr lang="en-US" sz="2000" b="1" dirty="0"/>
          </a:p>
          <a:p>
            <a:pPr>
              <a:buFontTx/>
              <a:buChar char="-"/>
            </a:pPr>
            <a:endParaRPr lang="en-US" b="1" dirty="0"/>
          </a:p>
        </p:txBody>
      </p:sp>
      <p:sp>
        <p:nvSpPr>
          <p:cNvPr id="9" name="TextBox 8"/>
          <p:cNvSpPr txBox="1"/>
          <p:nvPr/>
        </p:nvSpPr>
        <p:spPr>
          <a:xfrm>
            <a:off x="0" y="762000"/>
            <a:ext cx="3352800" cy="523220"/>
          </a:xfrm>
          <a:prstGeom prst="rect">
            <a:avLst/>
          </a:prstGeom>
          <a:noFill/>
        </p:spPr>
        <p:txBody>
          <a:bodyPr wrap="square" rtlCol="0">
            <a:spAutoFit/>
          </a:bodyPr>
          <a:lstStyle/>
          <a:p>
            <a:pPr algn="ctr"/>
            <a:r>
              <a:rPr lang="en-US" sz="2800" b="1" dirty="0">
                <a:solidFill>
                  <a:srgbClr val="0070C0"/>
                </a:solidFill>
              </a:rPr>
              <a:t>Student Worker Skills</a:t>
            </a:r>
          </a:p>
        </p:txBody>
      </p:sp>
      <p:sp>
        <p:nvSpPr>
          <p:cNvPr id="6" name="Rectangle 5"/>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pic>
        <p:nvPicPr>
          <p:cNvPr id="5122" name="Picture 2" descr="http://bkhs.org/wp-content/uploads/2015/09/interactive-1920x1160.jpg"/>
          <p:cNvPicPr>
            <a:picLocks noChangeAspect="1" noChangeArrowheads="1"/>
          </p:cNvPicPr>
          <p:nvPr/>
        </p:nvPicPr>
        <p:blipFill>
          <a:blip r:embed="rId4" cstate="print"/>
          <a:srcRect l="5863" t="9302" r="5620" b="4651"/>
          <a:stretch>
            <a:fillRect/>
          </a:stretch>
        </p:blipFill>
        <p:spPr bwMode="auto">
          <a:xfrm>
            <a:off x="2133600" y="4297233"/>
            <a:ext cx="4281617" cy="2514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0" y="1614535"/>
            <a:ext cx="9144000" cy="6432530"/>
          </a:xfrm>
          <a:prstGeom prst="rect">
            <a:avLst/>
          </a:prstGeom>
          <a:noFill/>
        </p:spPr>
        <p:txBody>
          <a:bodyPr wrap="square" rtlCol="0">
            <a:spAutoFit/>
          </a:bodyPr>
          <a:lstStyle/>
          <a:p>
            <a:pPr marL="342900" indent="-342900">
              <a:buFont typeface="Arial" panose="020B0604020202020204" pitchFamily="34" charset="0"/>
              <a:buChar char="•"/>
            </a:pPr>
            <a:r>
              <a:rPr lang="en-US" sz="2400" dirty="0"/>
              <a:t>Required classwork for all students includes:</a:t>
            </a:r>
          </a:p>
          <a:p>
            <a:pPr marL="800100" lvl="1" indent="-342900">
              <a:buFont typeface="Arial" panose="020B0604020202020204" pitchFamily="34" charset="0"/>
              <a:buChar char="•"/>
            </a:pPr>
            <a:r>
              <a:rPr lang="en-US" sz="2000" dirty="0"/>
              <a:t>Public Speaking</a:t>
            </a:r>
          </a:p>
          <a:p>
            <a:pPr marL="800100" lvl="1" indent="-342900">
              <a:buFont typeface="Arial" panose="020B0604020202020204" pitchFamily="34" charset="0"/>
              <a:buChar char="•"/>
            </a:pPr>
            <a:r>
              <a:rPr lang="en-US" sz="2000" dirty="0"/>
              <a:t>Personal Finance</a:t>
            </a:r>
          </a:p>
          <a:p>
            <a:pPr marL="800100" lvl="1" indent="-342900">
              <a:buFont typeface="Arial" panose="020B0604020202020204" pitchFamily="34" charset="0"/>
              <a:buChar char="•"/>
            </a:pPr>
            <a:r>
              <a:rPr lang="en-US" sz="2000" dirty="0"/>
              <a:t>Leadership and Ethics</a:t>
            </a:r>
          </a:p>
          <a:p>
            <a:pPr marL="800100" lvl="1" indent="-342900">
              <a:buFont typeface="Arial" panose="020B0604020202020204" pitchFamily="34" charset="0"/>
              <a:buChar char="•"/>
            </a:pPr>
            <a:r>
              <a:rPr lang="en-US" sz="2000" dirty="0"/>
              <a:t>Business Technology </a:t>
            </a:r>
          </a:p>
          <a:p>
            <a:pPr marL="1257300" lvl="2" indent="-342900">
              <a:buFont typeface="Arial" panose="020B0604020202020204" pitchFamily="34" charset="0"/>
              <a:buChar char="•"/>
            </a:pPr>
            <a:r>
              <a:rPr lang="en-US" sz="2000" dirty="0"/>
              <a:t>Employability skills are embedded into our curriculum</a:t>
            </a:r>
          </a:p>
          <a:p>
            <a:pPr marL="1714500" lvl="3" indent="-342900">
              <a:buFont typeface="Arial" panose="020B0604020202020204" pitchFamily="34" charset="0"/>
              <a:buChar char="•"/>
            </a:pPr>
            <a:r>
              <a:rPr lang="en-US" dirty="0"/>
              <a:t>Examples: Teamwork, Problem Solving, Punctuality, Meeting Deadlines, Organization, Professional Communication (written and verbal)</a:t>
            </a:r>
          </a:p>
          <a:p>
            <a:pPr marL="342900" indent="-342900">
              <a:buFont typeface="Arial" panose="020B0604020202020204" pitchFamily="34" charset="0"/>
              <a:buChar char="•"/>
            </a:pPr>
            <a:r>
              <a:rPr lang="en-US" sz="2400" dirty="0"/>
              <a:t>Major Area of Interest Program</a:t>
            </a:r>
          </a:p>
          <a:p>
            <a:pPr marL="1257300" lvl="2" indent="-342900">
              <a:buFont typeface="Arial" panose="020B0604020202020204" pitchFamily="34" charset="0"/>
              <a:buChar char="•"/>
            </a:pPr>
            <a:r>
              <a:rPr lang="en-US" sz="2000" dirty="0"/>
              <a:t>Allows students to focus their high school coursework to meet their desired career pathway </a:t>
            </a:r>
          </a:p>
          <a:p>
            <a:pPr marL="1257300" lvl="2" indent="-342900">
              <a:buFont typeface="Arial" panose="020B0604020202020204" pitchFamily="34" charset="0"/>
              <a:buChar char="•"/>
            </a:pPr>
            <a:r>
              <a:rPr lang="en-US" sz="2000" dirty="0"/>
              <a:t>High School students take a sequence of courses in the following areas:</a:t>
            </a:r>
          </a:p>
          <a:p>
            <a:pPr marL="1714500" lvl="3" indent="-342900">
              <a:buFont typeface="Arial" panose="020B0604020202020204" pitchFamily="34" charset="0"/>
              <a:buChar char="•"/>
            </a:pPr>
            <a:r>
              <a:rPr lang="en-US" dirty="0"/>
              <a:t>Business</a:t>
            </a:r>
          </a:p>
          <a:p>
            <a:pPr marL="1714500" lvl="3" indent="-342900">
              <a:buFont typeface="Arial" panose="020B0604020202020204" pitchFamily="34" charset="0"/>
              <a:buChar char="•"/>
            </a:pPr>
            <a:r>
              <a:rPr lang="en-US" dirty="0"/>
              <a:t>Science and Technology</a:t>
            </a:r>
          </a:p>
          <a:p>
            <a:pPr marL="1714500" lvl="3" indent="-342900">
              <a:buFont typeface="Arial" panose="020B0604020202020204" pitchFamily="34" charset="0"/>
              <a:buChar char="•"/>
            </a:pPr>
            <a:r>
              <a:rPr lang="en-US" dirty="0"/>
              <a:t>Fine Arts</a:t>
            </a:r>
          </a:p>
          <a:p>
            <a:pPr marL="1714500" lvl="3" indent="-342900">
              <a:buFont typeface="Arial" panose="020B0604020202020204" pitchFamily="34" charset="0"/>
              <a:buChar char="•"/>
            </a:pPr>
            <a:r>
              <a:rPr lang="en-US" dirty="0"/>
              <a:t>Humanities </a:t>
            </a:r>
          </a:p>
          <a:p>
            <a:pPr marL="1714500" lvl="3" indent="-342900">
              <a:buFont typeface="Arial" panose="020B0604020202020204" pitchFamily="34" charset="0"/>
              <a:buChar char="•"/>
            </a:pPr>
            <a:r>
              <a:rPr lang="en-US" dirty="0"/>
              <a:t>Cum Laude (All AP or Honors Courses)</a:t>
            </a:r>
          </a:p>
          <a:p>
            <a:pPr marL="800100" lvl="1" indent="-342900">
              <a:buFont typeface="Arial" panose="020B0604020202020204" pitchFamily="34" charset="0"/>
              <a:buChar char="•"/>
            </a:pPr>
            <a:endParaRPr lang="en-US" sz="2000" dirty="0"/>
          </a:p>
          <a:p>
            <a:pPr lvl="1">
              <a:buFontTx/>
              <a:buChar char="-"/>
            </a:pPr>
            <a:endParaRPr lang="en-US" sz="2000" dirty="0"/>
          </a:p>
          <a:p>
            <a:pPr lvl="1">
              <a:buFontTx/>
              <a:buChar char="-"/>
            </a:pPr>
            <a:endParaRPr lang="en-US" sz="2000" b="1" dirty="0"/>
          </a:p>
          <a:p>
            <a:pPr>
              <a:buFontTx/>
              <a:buChar char="-"/>
            </a:pPr>
            <a:endParaRPr lang="en-US" b="1" dirty="0"/>
          </a:p>
        </p:txBody>
      </p:sp>
      <p:sp>
        <p:nvSpPr>
          <p:cNvPr id="9" name="TextBox 8"/>
          <p:cNvSpPr txBox="1"/>
          <p:nvPr/>
        </p:nvSpPr>
        <p:spPr>
          <a:xfrm>
            <a:off x="0" y="762000"/>
            <a:ext cx="3352800" cy="954107"/>
          </a:xfrm>
          <a:prstGeom prst="rect">
            <a:avLst/>
          </a:prstGeom>
          <a:noFill/>
        </p:spPr>
        <p:txBody>
          <a:bodyPr wrap="square" rtlCol="0">
            <a:spAutoFit/>
          </a:bodyPr>
          <a:lstStyle/>
          <a:p>
            <a:pPr algn="ctr"/>
            <a:r>
              <a:rPr lang="en-US" sz="2800" b="1" dirty="0">
                <a:solidFill>
                  <a:srgbClr val="0070C0"/>
                </a:solidFill>
              </a:rPr>
              <a:t>Student Worker </a:t>
            </a:r>
            <a:br>
              <a:rPr lang="en-US" sz="2800" b="1" dirty="0">
                <a:solidFill>
                  <a:srgbClr val="0070C0"/>
                </a:solidFill>
              </a:rPr>
            </a:br>
            <a:r>
              <a:rPr lang="en-US" sz="2800" b="1" dirty="0">
                <a:solidFill>
                  <a:srgbClr val="0070C0"/>
                </a:solidFill>
              </a:rPr>
              <a:t>Course Work</a:t>
            </a:r>
          </a:p>
        </p:txBody>
      </p:sp>
      <p:sp>
        <p:nvSpPr>
          <p:cNvPr id="6" name="Rectangle 5"/>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2"/>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3581400" y="1828800"/>
            <a:ext cx="5562600" cy="4770537"/>
          </a:xfrm>
          <a:prstGeom prst="rect">
            <a:avLst/>
          </a:prstGeom>
          <a:noFill/>
        </p:spPr>
        <p:txBody>
          <a:bodyPr wrap="square" rtlCol="0">
            <a:spAutoFit/>
          </a:bodyPr>
          <a:lstStyle/>
          <a:p>
            <a:pPr algn="ctr">
              <a:buFontTx/>
              <a:buChar char="-"/>
            </a:pPr>
            <a:r>
              <a:rPr lang="en-US" sz="3200" dirty="0"/>
              <a:t>General Office and </a:t>
            </a:r>
            <a:br>
              <a:rPr lang="en-US" sz="3200" dirty="0"/>
            </a:br>
            <a:r>
              <a:rPr lang="en-US" sz="3200" dirty="0"/>
              <a:t>Reception Support</a:t>
            </a:r>
            <a:br>
              <a:rPr lang="en-US" sz="3600" dirty="0"/>
            </a:br>
            <a:endParaRPr lang="en-US" sz="800" dirty="0"/>
          </a:p>
          <a:p>
            <a:pPr algn="ctr">
              <a:buFontTx/>
              <a:buChar char="-"/>
            </a:pPr>
            <a:r>
              <a:rPr lang="en-US" sz="3200" dirty="0"/>
              <a:t>Mail Services</a:t>
            </a:r>
            <a:br>
              <a:rPr lang="en-US" sz="3600" dirty="0"/>
            </a:br>
            <a:endParaRPr lang="en-US" sz="800" dirty="0"/>
          </a:p>
          <a:p>
            <a:pPr algn="ctr">
              <a:buFontTx/>
              <a:buChar char="-"/>
            </a:pPr>
            <a:r>
              <a:rPr lang="en-US" sz="3200" dirty="0"/>
              <a:t>Human Resources</a:t>
            </a:r>
          </a:p>
          <a:p>
            <a:pPr algn="ctr">
              <a:buFontTx/>
              <a:buChar char="-"/>
            </a:pPr>
            <a:endParaRPr lang="en-US" sz="800" dirty="0"/>
          </a:p>
          <a:p>
            <a:pPr algn="ctr">
              <a:buFontTx/>
              <a:buChar char="-"/>
            </a:pPr>
            <a:r>
              <a:rPr lang="en-US" sz="3200" dirty="0"/>
              <a:t>Information Technology</a:t>
            </a:r>
          </a:p>
          <a:p>
            <a:pPr algn="ctr"/>
            <a:endParaRPr lang="en-US" sz="800" dirty="0"/>
          </a:p>
          <a:p>
            <a:pPr algn="ctr">
              <a:buFontTx/>
              <a:buChar char="-"/>
            </a:pPr>
            <a:r>
              <a:rPr lang="en-US" sz="3200" dirty="0"/>
              <a:t>Communications</a:t>
            </a:r>
          </a:p>
          <a:p>
            <a:pPr algn="ctr">
              <a:buFontTx/>
              <a:buChar char="-"/>
            </a:pPr>
            <a:endParaRPr lang="en-US" sz="800" dirty="0"/>
          </a:p>
          <a:p>
            <a:pPr algn="ctr">
              <a:buFontTx/>
              <a:buChar char="-"/>
            </a:pPr>
            <a:r>
              <a:rPr lang="en-US" sz="3200" dirty="0"/>
              <a:t>Marketing</a:t>
            </a:r>
            <a:br>
              <a:rPr lang="en-US" sz="3600" dirty="0"/>
            </a:br>
            <a:endParaRPr lang="en-US" sz="800" dirty="0"/>
          </a:p>
          <a:p>
            <a:pPr algn="ctr">
              <a:buFontTx/>
              <a:buChar char="-"/>
            </a:pPr>
            <a:r>
              <a:rPr lang="en-US" sz="3200" dirty="0"/>
              <a:t>Finance and Operations</a:t>
            </a:r>
          </a:p>
        </p:txBody>
      </p:sp>
      <p:sp>
        <p:nvSpPr>
          <p:cNvPr id="9" name="TextBox 8"/>
          <p:cNvSpPr txBox="1"/>
          <p:nvPr/>
        </p:nvSpPr>
        <p:spPr>
          <a:xfrm>
            <a:off x="-76200" y="762000"/>
            <a:ext cx="3352800" cy="1384995"/>
          </a:xfrm>
          <a:prstGeom prst="rect">
            <a:avLst/>
          </a:prstGeom>
          <a:noFill/>
        </p:spPr>
        <p:txBody>
          <a:bodyPr wrap="square" rtlCol="0">
            <a:spAutoFit/>
          </a:bodyPr>
          <a:lstStyle/>
          <a:p>
            <a:pPr algn="ctr"/>
            <a:r>
              <a:rPr lang="en-US" sz="2800" b="1" dirty="0">
                <a:solidFill>
                  <a:srgbClr val="0070C0"/>
                </a:solidFill>
              </a:rPr>
              <a:t>Student Workers Supporting Business Departments</a:t>
            </a:r>
          </a:p>
        </p:txBody>
      </p:sp>
      <p:sp>
        <p:nvSpPr>
          <p:cNvPr id="6" name="Rectangle 5"/>
          <p:cNvSpPr/>
          <p:nvPr/>
        </p:nvSpPr>
        <p:spPr>
          <a:xfrm>
            <a:off x="0" y="6488668"/>
            <a:ext cx="9144000" cy="646331"/>
          </a:xfrm>
          <a:prstGeom prst="rect">
            <a:avLst/>
          </a:prstGeom>
        </p:spPr>
        <p:txBody>
          <a:bodyPr wrap="square">
            <a:spAutoFit/>
          </a:bodyPr>
          <a:lstStyle/>
          <a:p>
            <a:pPr algn="r">
              <a:buNone/>
            </a:pPr>
            <a:r>
              <a:rPr lang="en-US" dirty="0">
                <a:hlinkClick r:id="rId3"/>
              </a:rPr>
              <a:t>www.bkhs.org</a:t>
            </a:r>
            <a:endParaRPr lang="en-US" dirty="0"/>
          </a:p>
          <a:p>
            <a:pPr algn="r">
              <a:buNone/>
            </a:pPr>
            <a:endParaRPr lang="en-US" dirty="0"/>
          </a:p>
        </p:txBody>
      </p:sp>
      <p:pic>
        <p:nvPicPr>
          <p:cNvPr id="1026" name="Picture 2" descr="E:\1948176_738197992952332_4163484449533579634_n.jpg"/>
          <p:cNvPicPr>
            <a:picLocks noChangeAspect="1" noChangeArrowheads="1"/>
          </p:cNvPicPr>
          <p:nvPr/>
        </p:nvPicPr>
        <p:blipFill>
          <a:blip r:embed="rId4"/>
          <a:srcRect l="3146" t="8392"/>
          <a:stretch>
            <a:fillRect/>
          </a:stretch>
        </p:blipFill>
        <p:spPr bwMode="auto">
          <a:xfrm>
            <a:off x="152400" y="2743200"/>
            <a:ext cx="4153449" cy="2209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3"/>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0" y="2004536"/>
            <a:ext cx="9144000" cy="738664"/>
          </a:xfrm>
          <a:prstGeom prst="rect">
            <a:avLst/>
          </a:prstGeom>
          <a:noFill/>
        </p:spPr>
        <p:txBody>
          <a:bodyPr wrap="square" rtlCol="0">
            <a:spAutoFit/>
          </a:bodyPr>
          <a:lstStyle/>
          <a:p>
            <a:r>
              <a:rPr lang="en-US" dirty="0"/>
              <a:t>- School and work study program are separate entities</a:t>
            </a:r>
            <a:br>
              <a:rPr lang="en-US" dirty="0"/>
            </a:br>
            <a:endParaRPr lang="en-US" sz="600" dirty="0"/>
          </a:p>
          <a:p>
            <a:pPr>
              <a:buFontTx/>
              <a:buChar char="-"/>
            </a:pPr>
            <a:r>
              <a:rPr lang="en-US" dirty="0"/>
              <a:t> Students are employees of the Bishop Kearney work study program</a:t>
            </a:r>
            <a:endParaRPr lang="en-US" sz="600" dirty="0"/>
          </a:p>
        </p:txBody>
      </p:sp>
      <p:sp>
        <p:nvSpPr>
          <p:cNvPr id="9" name="TextBox 8"/>
          <p:cNvSpPr txBox="1"/>
          <p:nvPr/>
        </p:nvSpPr>
        <p:spPr>
          <a:xfrm>
            <a:off x="-76200" y="762000"/>
            <a:ext cx="3352800" cy="954107"/>
          </a:xfrm>
          <a:prstGeom prst="rect">
            <a:avLst/>
          </a:prstGeom>
          <a:noFill/>
        </p:spPr>
        <p:txBody>
          <a:bodyPr wrap="square" rtlCol="0">
            <a:spAutoFit/>
          </a:bodyPr>
          <a:lstStyle/>
          <a:p>
            <a:pPr algn="ctr"/>
            <a:r>
              <a:rPr lang="en-US" sz="2800" b="1" dirty="0">
                <a:solidFill>
                  <a:srgbClr val="0070C0"/>
                </a:solidFill>
              </a:rPr>
              <a:t>Work Study Program Information</a:t>
            </a:r>
          </a:p>
        </p:txBody>
      </p:sp>
      <p:sp>
        <p:nvSpPr>
          <p:cNvPr id="11" name="Rectangle 10"/>
          <p:cNvSpPr/>
          <p:nvPr/>
        </p:nvSpPr>
        <p:spPr>
          <a:xfrm>
            <a:off x="0" y="6488668"/>
            <a:ext cx="9144000" cy="646331"/>
          </a:xfrm>
          <a:prstGeom prst="rect">
            <a:avLst/>
          </a:prstGeom>
        </p:spPr>
        <p:txBody>
          <a:bodyPr wrap="square">
            <a:spAutoFit/>
          </a:bodyPr>
          <a:lstStyle/>
          <a:p>
            <a:pPr algn="r">
              <a:buNone/>
            </a:pPr>
            <a:r>
              <a:rPr lang="en-US" dirty="0">
                <a:hlinkClick r:id="rId4"/>
              </a:rPr>
              <a:t>www.bkhs.org</a:t>
            </a:r>
            <a:endParaRPr lang="en-US" dirty="0"/>
          </a:p>
          <a:p>
            <a:pPr algn="r">
              <a:buNone/>
            </a:pPr>
            <a:endParaRPr lang="en-US" dirty="0"/>
          </a:p>
        </p:txBody>
      </p:sp>
      <p:pic>
        <p:nvPicPr>
          <p:cNvPr id="4098" name="Picture 2" descr="E:\12987106_816425635129567_6361159680882985620_n.jpg"/>
          <p:cNvPicPr>
            <a:picLocks noChangeAspect="1" noChangeArrowheads="1"/>
          </p:cNvPicPr>
          <p:nvPr/>
        </p:nvPicPr>
        <p:blipFill>
          <a:blip r:embed="rId5"/>
          <a:srcRect/>
          <a:stretch>
            <a:fillRect/>
          </a:stretch>
        </p:blipFill>
        <p:spPr bwMode="auto">
          <a:xfrm>
            <a:off x="93133" y="3733800"/>
            <a:ext cx="4707467" cy="2647950"/>
          </a:xfrm>
          <a:prstGeom prst="rect">
            <a:avLst/>
          </a:prstGeom>
          <a:noFill/>
        </p:spPr>
      </p:pic>
      <p:sp>
        <p:nvSpPr>
          <p:cNvPr id="8" name="Rectangle 7"/>
          <p:cNvSpPr/>
          <p:nvPr/>
        </p:nvSpPr>
        <p:spPr>
          <a:xfrm>
            <a:off x="4876800" y="3962400"/>
            <a:ext cx="4267200" cy="2308324"/>
          </a:xfrm>
          <a:prstGeom prst="rect">
            <a:avLst/>
          </a:prstGeom>
        </p:spPr>
        <p:txBody>
          <a:bodyPr wrap="square">
            <a:spAutoFit/>
          </a:bodyPr>
          <a:lstStyle/>
          <a:p>
            <a:r>
              <a:rPr lang="en-US" dirty="0"/>
              <a:t>- Being part of this program allows your business to take a leadership role in a revolutionary experiential learning program</a:t>
            </a:r>
            <a:br>
              <a:rPr lang="en-US" dirty="0"/>
            </a:br>
            <a:br>
              <a:rPr lang="en-US" dirty="0"/>
            </a:br>
            <a:r>
              <a:rPr lang="en-US" dirty="0"/>
              <a:t>- The Bishop Kearney work study program assumes responsibility for all benefits including:</a:t>
            </a:r>
            <a:br>
              <a:rPr lang="en-US" dirty="0"/>
            </a:br>
            <a:r>
              <a:rPr lang="en-US" dirty="0"/>
              <a:t>    Legal and Workers’ Compensation</a:t>
            </a:r>
          </a:p>
        </p:txBody>
      </p:sp>
      <p:sp>
        <p:nvSpPr>
          <p:cNvPr id="13" name="TextBox 12"/>
          <p:cNvSpPr txBox="1"/>
          <p:nvPr/>
        </p:nvSpPr>
        <p:spPr>
          <a:xfrm>
            <a:off x="0" y="2766536"/>
            <a:ext cx="9144000" cy="738664"/>
          </a:xfrm>
          <a:prstGeom prst="rect">
            <a:avLst/>
          </a:prstGeom>
          <a:noFill/>
        </p:spPr>
        <p:txBody>
          <a:bodyPr wrap="square" rtlCol="0">
            <a:spAutoFit/>
          </a:bodyPr>
          <a:lstStyle/>
          <a:p>
            <a:r>
              <a:rPr lang="en-US" dirty="0"/>
              <a:t>- Separate Business and Student Orientation programs</a:t>
            </a:r>
            <a:br>
              <a:rPr lang="en-US" dirty="0"/>
            </a:br>
            <a:endParaRPr lang="en-US" sz="600" dirty="0"/>
          </a:p>
          <a:p>
            <a:pPr>
              <a:buFontTx/>
              <a:buChar char="-"/>
            </a:pPr>
            <a:r>
              <a:rPr lang="en-US" dirty="0"/>
              <a:t>Use of OneNote to ensure consistency between employees each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 Logo.png"/>
          <p:cNvPicPr>
            <a:picLocks noChangeAspect="1"/>
          </p:cNvPicPr>
          <p:nvPr/>
        </p:nvPicPr>
        <p:blipFill>
          <a:blip r:embed="rId3"/>
          <a:stretch>
            <a:fillRect/>
          </a:stretch>
        </p:blipFill>
        <p:spPr>
          <a:xfrm>
            <a:off x="3435927" y="76200"/>
            <a:ext cx="2355273" cy="1295400"/>
          </a:xfrm>
          <a:prstGeom prst="rect">
            <a:avLst/>
          </a:prstGeom>
        </p:spPr>
      </p:pic>
      <p:sp>
        <p:nvSpPr>
          <p:cNvPr id="5" name="Rectangle 4"/>
          <p:cNvSpPr/>
          <p:nvPr/>
        </p:nvSpPr>
        <p:spPr>
          <a:xfrm>
            <a:off x="0" y="1340794"/>
            <a:ext cx="9144000" cy="33560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600" b="1" cap="all" spc="0" dirty="0">
                <a:ln/>
                <a:solidFill>
                  <a:srgbClr val="00539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Work Study Program</a:t>
            </a:r>
          </a:p>
        </p:txBody>
      </p:sp>
      <p:sp>
        <p:nvSpPr>
          <p:cNvPr id="7" name="TextBox 6"/>
          <p:cNvSpPr txBox="1"/>
          <p:nvPr/>
        </p:nvSpPr>
        <p:spPr>
          <a:xfrm>
            <a:off x="0" y="2362200"/>
            <a:ext cx="4953000" cy="914400"/>
          </a:xfrm>
          <a:prstGeom prst="rect">
            <a:avLst/>
          </a:prstGeom>
          <a:noFill/>
        </p:spPr>
        <p:txBody>
          <a:bodyPr wrap="square" rtlCol="0">
            <a:spAutoFit/>
          </a:bodyPr>
          <a:lstStyle/>
          <a:p>
            <a:pPr>
              <a:buFontTx/>
              <a:buChar char="-"/>
            </a:pPr>
            <a:r>
              <a:rPr lang="en-US" dirty="0"/>
              <a:t>The program is academically driven so every student will receive academic credit and will be graded throughout the program. </a:t>
            </a:r>
          </a:p>
        </p:txBody>
      </p:sp>
      <p:sp>
        <p:nvSpPr>
          <p:cNvPr id="9" name="TextBox 8"/>
          <p:cNvSpPr txBox="1"/>
          <p:nvPr/>
        </p:nvSpPr>
        <p:spPr>
          <a:xfrm>
            <a:off x="-76200" y="762000"/>
            <a:ext cx="3352800" cy="954107"/>
          </a:xfrm>
          <a:prstGeom prst="rect">
            <a:avLst/>
          </a:prstGeom>
          <a:noFill/>
        </p:spPr>
        <p:txBody>
          <a:bodyPr wrap="square" rtlCol="0">
            <a:spAutoFit/>
          </a:bodyPr>
          <a:lstStyle/>
          <a:p>
            <a:pPr algn="ctr"/>
            <a:r>
              <a:rPr lang="en-US" sz="2800" b="1" dirty="0">
                <a:solidFill>
                  <a:srgbClr val="0070C0"/>
                </a:solidFill>
              </a:rPr>
              <a:t>Student Supervision and Mentoring</a:t>
            </a:r>
          </a:p>
        </p:txBody>
      </p:sp>
      <p:sp>
        <p:nvSpPr>
          <p:cNvPr id="11" name="Rectangle 10"/>
          <p:cNvSpPr/>
          <p:nvPr/>
        </p:nvSpPr>
        <p:spPr>
          <a:xfrm>
            <a:off x="0" y="6488668"/>
            <a:ext cx="9144000" cy="646331"/>
          </a:xfrm>
          <a:prstGeom prst="rect">
            <a:avLst/>
          </a:prstGeom>
        </p:spPr>
        <p:txBody>
          <a:bodyPr wrap="square">
            <a:spAutoFit/>
          </a:bodyPr>
          <a:lstStyle/>
          <a:p>
            <a:pPr algn="r">
              <a:buNone/>
            </a:pPr>
            <a:r>
              <a:rPr lang="en-US" dirty="0">
                <a:hlinkClick r:id="rId4"/>
              </a:rPr>
              <a:t>www.bkhs.org</a:t>
            </a:r>
            <a:endParaRPr lang="en-US" dirty="0"/>
          </a:p>
          <a:p>
            <a:pPr algn="r">
              <a:buNone/>
            </a:pPr>
            <a:endParaRPr lang="en-US" dirty="0"/>
          </a:p>
        </p:txBody>
      </p:sp>
      <p:sp>
        <p:nvSpPr>
          <p:cNvPr id="8" name="Rectangle 7"/>
          <p:cNvSpPr/>
          <p:nvPr/>
        </p:nvSpPr>
        <p:spPr>
          <a:xfrm>
            <a:off x="0" y="4611469"/>
            <a:ext cx="4800600" cy="646331"/>
          </a:xfrm>
          <a:prstGeom prst="rect">
            <a:avLst/>
          </a:prstGeom>
        </p:spPr>
        <p:txBody>
          <a:bodyPr wrap="square">
            <a:spAutoFit/>
          </a:bodyPr>
          <a:lstStyle/>
          <a:p>
            <a:r>
              <a:rPr lang="en-US" dirty="0"/>
              <a:t>- Students will receive on going job site training at school as well as the business partner.</a:t>
            </a:r>
          </a:p>
        </p:txBody>
      </p:sp>
      <p:sp>
        <p:nvSpPr>
          <p:cNvPr id="13" name="TextBox 12"/>
          <p:cNvSpPr txBox="1"/>
          <p:nvPr/>
        </p:nvSpPr>
        <p:spPr>
          <a:xfrm>
            <a:off x="0" y="3316069"/>
            <a:ext cx="4953000" cy="1292662"/>
          </a:xfrm>
          <a:prstGeom prst="rect">
            <a:avLst/>
          </a:prstGeom>
          <a:noFill/>
        </p:spPr>
        <p:txBody>
          <a:bodyPr wrap="square" rtlCol="0">
            <a:spAutoFit/>
          </a:bodyPr>
          <a:lstStyle/>
          <a:p>
            <a:r>
              <a:rPr lang="en-US" dirty="0"/>
              <a:t>- A member of the Bishop Kearney Administrative staff will be the point of contact for the business.</a:t>
            </a:r>
            <a:br>
              <a:rPr lang="en-US" dirty="0"/>
            </a:br>
            <a:endParaRPr lang="en-US" sz="600" dirty="0"/>
          </a:p>
          <a:p>
            <a:pPr>
              <a:buFontTx/>
              <a:buChar char="-"/>
            </a:pPr>
            <a:r>
              <a:rPr lang="en-US" dirty="0"/>
              <a:t>Student Teams are required to meet each day with the BK supervisor prior to leaving campus.</a:t>
            </a:r>
          </a:p>
        </p:txBody>
      </p:sp>
      <p:pic>
        <p:nvPicPr>
          <p:cNvPr id="12" name="Picture 11" descr="IMG_0286.JPG"/>
          <p:cNvPicPr>
            <a:picLocks noChangeAspect="1"/>
          </p:cNvPicPr>
          <p:nvPr/>
        </p:nvPicPr>
        <p:blipFill>
          <a:blip r:embed="rId5" cstate="print"/>
          <a:srcRect t="30000" b="10000"/>
          <a:stretch>
            <a:fillRect/>
          </a:stretch>
        </p:blipFill>
        <p:spPr>
          <a:xfrm>
            <a:off x="5067300" y="2133600"/>
            <a:ext cx="4000500" cy="3200400"/>
          </a:xfrm>
          <a:prstGeom prst="rect">
            <a:avLst/>
          </a:prstGeom>
        </p:spPr>
      </p:pic>
      <p:sp>
        <p:nvSpPr>
          <p:cNvPr id="14" name="Rectangle 13"/>
          <p:cNvSpPr/>
          <p:nvPr/>
        </p:nvSpPr>
        <p:spPr>
          <a:xfrm>
            <a:off x="0" y="5334000"/>
            <a:ext cx="9144000" cy="646331"/>
          </a:xfrm>
          <a:prstGeom prst="rect">
            <a:avLst/>
          </a:prstGeom>
        </p:spPr>
        <p:txBody>
          <a:bodyPr wrap="square">
            <a:spAutoFit/>
          </a:bodyPr>
          <a:lstStyle/>
          <a:p>
            <a:r>
              <a:rPr lang="en-US" dirty="0"/>
              <a:t>- The BK Supervisor will be available to the businesses for regular on site visits and evaluation of the student performance.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23195</TotalTime>
  <Words>1013</Words>
  <Application>Microsoft Office PowerPoint</Application>
  <PresentationFormat>On-screen Show (4:3)</PresentationFormat>
  <Paragraphs>112</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ssalluzzo</dc:creator>
  <cp:lastModifiedBy>Vernon Banks</cp:lastModifiedBy>
  <cp:revision>105</cp:revision>
  <cp:lastPrinted>2017-10-03T17:23:57Z</cp:lastPrinted>
  <dcterms:created xsi:type="dcterms:W3CDTF">2016-08-14T20:08:55Z</dcterms:created>
  <dcterms:modified xsi:type="dcterms:W3CDTF">2020-11-11T22:09:20Z</dcterms:modified>
</cp:coreProperties>
</file>