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908" r:id="rId1"/>
  </p:sldMasterIdLst>
  <p:notesMasterIdLst>
    <p:notesMasterId r:id="rId12"/>
  </p:notesMasterIdLst>
  <p:sldIdLst>
    <p:sldId id="256" r:id="rId2"/>
    <p:sldId id="270" r:id="rId3"/>
    <p:sldId id="257" r:id="rId4"/>
    <p:sldId id="273" r:id="rId5"/>
    <p:sldId id="277" r:id="rId6"/>
    <p:sldId id="272" r:id="rId7"/>
    <p:sldId id="276" r:id="rId8"/>
    <p:sldId id="268" r:id="rId9"/>
    <p:sldId id="263" r:id="rId10"/>
    <p:sldId id="260" r:id="rId1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uassi,Susan" initials="K"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5A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303" autoAdjust="0"/>
  </p:normalViewPr>
  <p:slideViewPr>
    <p:cSldViewPr>
      <p:cViewPr varScale="1">
        <p:scale>
          <a:sx n="92" d="100"/>
          <a:sy n="92" d="100"/>
        </p:scale>
        <p:origin x="-656" y="-112"/>
      </p:cViewPr>
      <p:guideLst>
        <p:guide orient="horz" pos="2160"/>
        <p:guide pos="2880"/>
      </p:guideLst>
    </p:cSldViewPr>
  </p:slideViewPr>
  <p:notesTextViewPr>
    <p:cViewPr>
      <p:scale>
        <a:sx n="1" d="1"/>
        <a:sy n="1" d="1"/>
      </p:scale>
      <p:origin x="0" y="0"/>
    </p:cViewPr>
  </p:notesTextViewPr>
  <p:notesViewPr>
    <p:cSldViewPr>
      <p:cViewPr varScale="1">
        <p:scale>
          <a:sx n="80" d="100"/>
          <a:sy n="80" d="100"/>
        </p:scale>
        <p:origin x="-2628"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commentAuthors" Target="commentAuthors.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5-10-09T09:23:15.822" idx="1">
    <p:pos x="5206" y="933"/>
    <p:text>About 30% of as 2012 (UNESCO) are literate - meaning more than 1/2 of the adult female population are illiterate</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25" tIns="48312" rIns="96625" bIns="48312" rtlCol="0"/>
          <a:lstStyle>
            <a:lvl1pPr algn="l">
              <a:defRPr sz="1200"/>
            </a:lvl1pPr>
          </a:lstStyle>
          <a:p>
            <a:endParaRPr lang="en-US" dirty="0"/>
          </a:p>
        </p:txBody>
      </p:sp>
      <p:sp>
        <p:nvSpPr>
          <p:cNvPr id="3" name="Date Placeholder 2"/>
          <p:cNvSpPr>
            <a:spLocks noGrp="1"/>
          </p:cNvSpPr>
          <p:nvPr>
            <p:ph type="dt" idx="1"/>
          </p:nvPr>
        </p:nvSpPr>
        <p:spPr>
          <a:xfrm>
            <a:off x="4143591" y="0"/>
            <a:ext cx="3169920" cy="480060"/>
          </a:xfrm>
          <a:prstGeom prst="rect">
            <a:avLst/>
          </a:prstGeom>
        </p:spPr>
        <p:txBody>
          <a:bodyPr vert="horz" lIns="96625" tIns="48312" rIns="96625" bIns="48312" rtlCol="0"/>
          <a:lstStyle>
            <a:lvl1pPr algn="r">
              <a:defRPr sz="1200"/>
            </a:lvl1pPr>
          </a:lstStyle>
          <a:p>
            <a:fld id="{8CCCAD49-54F9-4E42-B124-3F2D79B39A6E}" type="datetimeFigureOut">
              <a:rPr lang="en-US" smtClean="0"/>
              <a:t>1/7/16</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25" tIns="48312" rIns="96625" bIns="48312" rtlCol="0" anchor="ctr"/>
          <a:lstStyle/>
          <a:p>
            <a:endParaRPr lang="en-US" dirty="0"/>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25" tIns="48312" rIns="96625" bIns="4831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25" tIns="48312" rIns="96625" bIns="48312"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591" y="9119474"/>
            <a:ext cx="3169920" cy="480060"/>
          </a:xfrm>
          <a:prstGeom prst="rect">
            <a:avLst/>
          </a:prstGeom>
        </p:spPr>
        <p:txBody>
          <a:bodyPr vert="horz" lIns="96625" tIns="48312" rIns="96625" bIns="48312" rtlCol="0" anchor="b"/>
          <a:lstStyle>
            <a:lvl1pPr algn="r">
              <a:defRPr sz="1200"/>
            </a:lvl1pPr>
          </a:lstStyle>
          <a:p>
            <a:fld id="{3F792321-DAF9-4393-BB64-2D903A07991E}" type="slidenum">
              <a:rPr lang="en-US" smtClean="0"/>
              <a:t>‹#›</a:t>
            </a:fld>
            <a:endParaRPr lang="en-US" dirty="0"/>
          </a:p>
        </p:txBody>
      </p:sp>
    </p:spTree>
    <p:extLst>
      <p:ext uri="{BB962C8B-B14F-4D97-AF65-F5344CB8AC3E}">
        <p14:creationId xmlns:p14="http://schemas.microsoft.com/office/powerpoint/2010/main" val="9978421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ln>
            <a:solidFill>
              <a:schemeClr val="accent1"/>
            </a:solidFill>
          </a:ln>
        </p:spPr>
        <p:txBody>
          <a:bodyPr/>
          <a:lstStyle/>
          <a:p>
            <a:endParaRPr lang="en-US" sz="1700" b="1" dirty="0"/>
          </a:p>
          <a:p>
            <a:r>
              <a:rPr lang="en-US" sz="1700" b="1" dirty="0"/>
              <a:t>This Rotary  International humanitarian project is designed to create opportunities for girls in the West Africa nation of Ivory Coast or Côte d’Ivoire (pronounce like COAT DEE VWAH)  -- opportunities that are denied young women in this small nation because of historical and social dynamics affecting their educational and economic opportunities.  Through educational initiatives the girl, her family, and her community benefit. </a:t>
            </a:r>
          </a:p>
          <a:p>
            <a:endParaRPr lang="en-US" sz="1700" dirty="0"/>
          </a:p>
        </p:txBody>
      </p:sp>
      <p:sp>
        <p:nvSpPr>
          <p:cNvPr id="4" name="Slide Number Placeholder 3"/>
          <p:cNvSpPr>
            <a:spLocks noGrp="1"/>
          </p:cNvSpPr>
          <p:nvPr>
            <p:ph type="sldNum" sz="quarter" idx="10"/>
          </p:nvPr>
        </p:nvSpPr>
        <p:spPr/>
        <p:txBody>
          <a:bodyPr/>
          <a:lstStyle/>
          <a:p>
            <a:fld id="{3F792321-DAF9-4393-BB64-2D903A07991E}" type="slidenum">
              <a:rPr lang="en-US" smtClean="0"/>
              <a:t>1</a:t>
            </a:fld>
            <a:endParaRPr lang="en-US" dirty="0"/>
          </a:p>
        </p:txBody>
      </p:sp>
    </p:spTree>
    <p:extLst>
      <p:ext uri="{BB962C8B-B14F-4D97-AF65-F5344CB8AC3E}">
        <p14:creationId xmlns:p14="http://schemas.microsoft.com/office/powerpoint/2010/main" val="1190608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1" y="4560573"/>
            <a:ext cx="5852160" cy="4050029"/>
          </a:xfrm>
          <a:ln>
            <a:solidFill>
              <a:schemeClr val="accent1"/>
            </a:solidFill>
          </a:ln>
        </p:spPr>
        <p:txBody>
          <a:bodyPr/>
          <a:lstStyle/>
          <a:p>
            <a:r>
              <a:rPr lang="en-US" sz="1700" b="1" dirty="0"/>
              <a:t>This is an opportunity to create a brighter future for girls in the  Ivory Coast –girls who will grow up to be the women who shape their society through their own lives and the lives of  the children of the future. </a:t>
            </a:r>
          </a:p>
          <a:p>
            <a:endParaRPr lang="en-US" sz="1700" b="1" dirty="0"/>
          </a:p>
          <a:p>
            <a:r>
              <a:rPr lang="en-US" sz="1700" b="1" dirty="0"/>
              <a:t>As poignantly stated by a West African woman involved with this project: </a:t>
            </a:r>
            <a:r>
              <a:rPr lang="en-US" sz="1700" b="1" i="1" dirty="0"/>
              <a:t>“If a girl could do something as simple as buy a bicycle for her family it would begin to change her family’s and her neighbor’s  views of women and their role in society.”</a:t>
            </a:r>
          </a:p>
          <a:p>
            <a:endParaRPr lang="en-US" sz="1700" b="1" u="sng" dirty="0"/>
          </a:p>
          <a:p>
            <a:endParaRPr lang="en-US" sz="1700" b="1" u="sng" dirty="0"/>
          </a:p>
          <a:p>
            <a:r>
              <a:rPr lang="en-US" sz="1700" b="1" dirty="0"/>
              <a:t>Through this educational initiative we will light the way to their future.</a:t>
            </a:r>
            <a:endParaRPr lang="en-US" dirty="0"/>
          </a:p>
        </p:txBody>
      </p:sp>
      <p:sp>
        <p:nvSpPr>
          <p:cNvPr id="4" name="Slide Number Placeholder 3"/>
          <p:cNvSpPr>
            <a:spLocks noGrp="1"/>
          </p:cNvSpPr>
          <p:nvPr>
            <p:ph type="sldNum" sz="quarter" idx="10"/>
          </p:nvPr>
        </p:nvSpPr>
        <p:spPr/>
        <p:txBody>
          <a:bodyPr/>
          <a:lstStyle/>
          <a:p>
            <a:fld id="{3F792321-DAF9-4393-BB64-2D903A07991E}" type="slidenum">
              <a:rPr lang="en-US" smtClean="0"/>
              <a:t>10</a:t>
            </a:fld>
            <a:endParaRPr lang="en-US" dirty="0"/>
          </a:p>
        </p:txBody>
      </p:sp>
    </p:spTree>
    <p:extLst>
      <p:ext uri="{BB962C8B-B14F-4D97-AF65-F5344CB8AC3E}">
        <p14:creationId xmlns:p14="http://schemas.microsoft.com/office/powerpoint/2010/main" val="4240185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84264" y="4407779"/>
            <a:ext cx="6426004" cy="4812422"/>
          </a:xfrm>
          <a:ln>
            <a:solidFill>
              <a:schemeClr val="accent1"/>
            </a:solidFill>
          </a:ln>
        </p:spPr>
        <p:txBody>
          <a:bodyPr/>
          <a:lstStyle/>
          <a:p>
            <a:r>
              <a:rPr lang="en-US" sz="1700" b="1" dirty="0"/>
              <a:t>This is the location of the Ivory Coast.</a:t>
            </a:r>
          </a:p>
          <a:p>
            <a:endParaRPr lang="en-US" sz="1700" b="1" dirty="0"/>
          </a:p>
          <a:p>
            <a:r>
              <a:rPr lang="en-US" sz="1700" b="1" dirty="0"/>
              <a:t>This project will take place in the West Africa nation of Ivory Coast. </a:t>
            </a:r>
          </a:p>
          <a:p>
            <a:endParaRPr lang="en-US" sz="1700" b="1" dirty="0"/>
          </a:p>
          <a:p>
            <a:r>
              <a:rPr lang="en-US" sz="1700" b="1" dirty="0"/>
              <a:t>Traditional cultural values mean girls are not viewed as potential contributors to society, community, or families (beyond child rearing)</a:t>
            </a:r>
          </a:p>
          <a:p>
            <a:endParaRPr lang="en-US" sz="1700" b="1" dirty="0"/>
          </a:p>
          <a:p>
            <a:r>
              <a:rPr lang="en-US" sz="1700" b="1" dirty="0"/>
              <a:t>• Schooling is discounted (when get home must care for siblings and do housework)</a:t>
            </a:r>
          </a:p>
          <a:p>
            <a:r>
              <a:rPr lang="en-US" sz="1700" b="1" dirty="0"/>
              <a:t>• Only time to study after dark; only light is kerosene lanterns which are expensive and cause great health damage</a:t>
            </a:r>
          </a:p>
          <a:p>
            <a:r>
              <a:rPr lang="en-US" sz="1700" b="1" dirty="0"/>
              <a:t>• Girls drop out of school – tend not to be able to complete homework and aren’t encouraged to be educated; no opportunity for higher education or for jobs that require knowledge</a:t>
            </a:r>
          </a:p>
          <a:p>
            <a:r>
              <a:rPr lang="en-US" sz="1700" b="1" dirty="0"/>
              <a:t>• Girls not given opportunity to develop skills to earn an income</a:t>
            </a:r>
          </a:p>
          <a:p>
            <a:endParaRPr lang="en-US" sz="1700" b="1" dirty="0"/>
          </a:p>
          <a:p>
            <a:r>
              <a:rPr lang="en-US" sz="1700" b="1" dirty="0"/>
              <a:t>Her value is in marriage and a hoped-for bride price for her family.</a:t>
            </a:r>
          </a:p>
          <a:p>
            <a:endParaRPr lang="en-US" sz="1700" i="1" dirty="0"/>
          </a:p>
          <a:p>
            <a:endParaRPr lang="en-US" sz="1700" i="1" dirty="0"/>
          </a:p>
        </p:txBody>
      </p:sp>
      <p:sp>
        <p:nvSpPr>
          <p:cNvPr id="4" name="Slide Number Placeholder 3"/>
          <p:cNvSpPr>
            <a:spLocks noGrp="1"/>
          </p:cNvSpPr>
          <p:nvPr>
            <p:ph type="sldNum" sz="quarter" idx="10"/>
          </p:nvPr>
        </p:nvSpPr>
        <p:spPr/>
        <p:txBody>
          <a:bodyPr/>
          <a:lstStyle/>
          <a:p>
            <a:fld id="{3F792321-DAF9-4393-BB64-2D903A07991E}" type="slidenum">
              <a:rPr lang="en-US" smtClean="0"/>
              <a:t>2</a:t>
            </a:fld>
            <a:endParaRPr lang="en-US" dirty="0"/>
          </a:p>
        </p:txBody>
      </p:sp>
    </p:spTree>
    <p:extLst>
      <p:ext uri="{BB962C8B-B14F-4D97-AF65-F5344CB8AC3E}">
        <p14:creationId xmlns:p14="http://schemas.microsoft.com/office/powerpoint/2010/main" val="2894533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33400" y="4572002"/>
            <a:ext cx="5852160" cy="4050029"/>
          </a:xfrm>
          <a:ln>
            <a:solidFill>
              <a:schemeClr val="accent1"/>
            </a:solidFill>
          </a:ln>
        </p:spPr>
        <p:txBody>
          <a:bodyPr/>
          <a:lstStyle/>
          <a:p>
            <a:r>
              <a:rPr lang="en-US" sz="1700" b="1" dirty="0"/>
              <a:t>The educational challenges are substantial, especially for girls and women.</a:t>
            </a:r>
            <a:endParaRPr lang="en-US" sz="1700" i="1" dirty="0"/>
          </a:p>
        </p:txBody>
      </p:sp>
      <p:sp>
        <p:nvSpPr>
          <p:cNvPr id="4" name="Slide Number Placeholder 3"/>
          <p:cNvSpPr>
            <a:spLocks noGrp="1"/>
          </p:cNvSpPr>
          <p:nvPr>
            <p:ph type="sldNum" sz="quarter" idx="10"/>
          </p:nvPr>
        </p:nvSpPr>
        <p:spPr/>
        <p:txBody>
          <a:bodyPr/>
          <a:lstStyle/>
          <a:p>
            <a:fld id="{3F792321-DAF9-4393-BB64-2D903A07991E}" type="slidenum">
              <a:rPr lang="en-US" smtClean="0"/>
              <a:t>3</a:t>
            </a:fld>
            <a:endParaRPr lang="en-US" dirty="0"/>
          </a:p>
        </p:txBody>
      </p:sp>
    </p:spTree>
    <p:extLst>
      <p:ext uri="{BB962C8B-B14F-4D97-AF65-F5344CB8AC3E}">
        <p14:creationId xmlns:p14="http://schemas.microsoft.com/office/powerpoint/2010/main" val="235406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1" y="4560574"/>
            <a:ext cx="5852160" cy="3745229"/>
          </a:xfrm>
          <a:ln>
            <a:solidFill>
              <a:schemeClr val="accent1"/>
            </a:solidFill>
          </a:ln>
        </p:spPr>
        <p:txBody>
          <a:bodyPr/>
          <a:lstStyle/>
          <a:p>
            <a:r>
              <a:rPr lang="en-US" sz="1700" b="1" dirty="0"/>
              <a:t>Addressing these challenges is the purpose of this Rotary International humanitarian project. </a:t>
            </a:r>
          </a:p>
          <a:p>
            <a:endParaRPr lang="en-US" sz="1700" b="1" dirty="0"/>
          </a:p>
          <a:p>
            <a:r>
              <a:rPr lang="en-US" sz="1700" b="1" dirty="0"/>
              <a:t>It consists of two related parts. The first part focuses on the secondary school curriculum and will train 10 teachers and 10 additional educators and, ultimately, countless school girls. </a:t>
            </a:r>
          </a:p>
          <a:p>
            <a:endParaRPr lang="en-US" sz="1700" b="1" dirty="0"/>
          </a:p>
          <a:p>
            <a:r>
              <a:rPr lang="en-US" sz="1700" b="1" dirty="0"/>
              <a:t>This training will be designed by an Ann Arbor expert in science education for developing countries in conjunction with women who are University of Michigan engineering graduate students</a:t>
            </a:r>
            <a:r>
              <a:rPr lang="en-US" sz="1700" i="1" dirty="0"/>
              <a:t>.</a:t>
            </a:r>
          </a:p>
        </p:txBody>
      </p:sp>
      <p:sp>
        <p:nvSpPr>
          <p:cNvPr id="4" name="Slide Number Placeholder 3"/>
          <p:cNvSpPr>
            <a:spLocks noGrp="1"/>
          </p:cNvSpPr>
          <p:nvPr>
            <p:ph type="sldNum" sz="quarter" idx="10"/>
          </p:nvPr>
        </p:nvSpPr>
        <p:spPr/>
        <p:txBody>
          <a:bodyPr/>
          <a:lstStyle/>
          <a:p>
            <a:fld id="{3F792321-DAF9-4393-BB64-2D903A07991E}" type="slidenum">
              <a:rPr lang="en-US" smtClean="0"/>
              <a:t>4</a:t>
            </a:fld>
            <a:endParaRPr lang="en-US" dirty="0"/>
          </a:p>
        </p:txBody>
      </p:sp>
    </p:spTree>
    <p:extLst>
      <p:ext uri="{BB962C8B-B14F-4D97-AF65-F5344CB8AC3E}">
        <p14:creationId xmlns:p14="http://schemas.microsoft.com/office/powerpoint/2010/main" val="235406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1" y="4560574"/>
            <a:ext cx="5852160" cy="3745229"/>
          </a:xfrm>
          <a:ln>
            <a:solidFill>
              <a:schemeClr val="accent1"/>
            </a:solidFill>
          </a:ln>
        </p:spPr>
        <p:txBody>
          <a:bodyPr/>
          <a:lstStyle/>
          <a:p>
            <a:r>
              <a:rPr lang="en-US" sz="1700" b="1" dirty="0"/>
              <a:t>The second part focuses on practical skills and the development of entrepreneurship and self reliance, and 80 girls will receive this education. We will make use of a successful, Rotary Club of Ann Arbor, project developed and implemented in Guatemala. It taught women how to build and maintain small home solar lighting units which are highly sought after by families because they are much less expensive than lighting with kerosene; they are also much healthier because fumes from kerosene lanterns are toxic. </a:t>
            </a:r>
          </a:p>
        </p:txBody>
      </p:sp>
      <p:sp>
        <p:nvSpPr>
          <p:cNvPr id="4" name="Slide Number Placeholder 3"/>
          <p:cNvSpPr>
            <a:spLocks noGrp="1"/>
          </p:cNvSpPr>
          <p:nvPr>
            <p:ph type="sldNum" sz="quarter" idx="10"/>
          </p:nvPr>
        </p:nvSpPr>
        <p:spPr/>
        <p:txBody>
          <a:bodyPr/>
          <a:lstStyle/>
          <a:p>
            <a:fld id="{3F792321-DAF9-4393-BB64-2D903A07991E}" type="slidenum">
              <a:rPr lang="en-US" smtClean="0"/>
              <a:t>5</a:t>
            </a:fld>
            <a:endParaRPr lang="en-US" dirty="0"/>
          </a:p>
        </p:txBody>
      </p:sp>
    </p:spTree>
    <p:extLst>
      <p:ext uri="{BB962C8B-B14F-4D97-AF65-F5344CB8AC3E}">
        <p14:creationId xmlns:p14="http://schemas.microsoft.com/office/powerpoint/2010/main" val="235406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1" y="4560574"/>
            <a:ext cx="5852160" cy="4050029"/>
          </a:xfrm>
          <a:ln>
            <a:solidFill>
              <a:schemeClr val="accent1"/>
            </a:solidFill>
          </a:ln>
        </p:spPr>
        <p:txBody>
          <a:bodyPr/>
          <a:lstStyle/>
          <a:p>
            <a:r>
              <a:rPr lang="en-US" sz="1700" b="1" dirty="0"/>
              <a:t>Instead of being unemployed and helpless, they will now be respected and contributing members of their communities. </a:t>
            </a:r>
          </a:p>
          <a:p>
            <a:endParaRPr lang="en-US" sz="1700" dirty="0"/>
          </a:p>
          <a:p>
            <a:r>
              <a:rPr lang="en-US" sz="1700" b="1" dirty="0"/>
              <a:t>An added bonus – a major health problem identified by the World Health Organization for developing nations – the use of kerosene lanterns for lighting -- will be addressed. </a:t>
            </a:r>
          </a:p>
          <a:p>
            <a:endParaRPr lang="en-US" sz="1700" b="1" i="1" dirty="0"/>
          </a:p>
          <a:p>
            <a:r>
              <a:rPr lang="en-US" sz="1700" i="1" dirty="0"/>
              <a:t>Not only are the fumes from the lanterns hazardous, but half of the people seeking hospital treatment for severe burns in Africa have received their burns from overturned or exploding kerosene lamps.</a:t>
            </a:r>
          </a:p>
        </p:txBody>
      </p:sp>
      <p:sp>
        <p:nvSpPr>
          <p:cNvPr id="4" name="Slide Number Placeholder 3"/>
          <p:cNvSpPr>
            <a:spLocks noGrp="1"/>
          </p:cNvSpPr>
          <p:nvPr>
            <p:ph type="sldNum" sz="quarter" idx="10"/>
          </p:nvPr>
        </p:nvSpPr>
        <p:spPr/>
        <p:txBody>
          <a:bodyPr/>
          <a:lstStyle/>
          <a:p>
            <a:fld id="{3F792321-DAF9-4393-BB64-2D903A07991E}" type="slidenum">
              <a:rPr lang="en-US" smtClean="0"/>
              <a:t>6</a:t>
            </a:fld>
            <a:endParaRPr lang="en-US" dirty="0"/>
          </a:p>
        </p:txBody>
      </p:sp>
    </p:spTree>
    <p:extLst>
      <p:ext uri="{BB962C8B-B14F-4D97-AF65-F5344CB8AC3E}">
        <p14:creationId xmlns:p14="http://schemas.microsoft.com/office/powerpoint/2010/main" val="235406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1" y="4560574"/>
            <a:ext cx="5852160" cy="4050029"/>
          </a:xfrm>
          <a:ln>
            <a:solidFill>
              <a:schemeClr val="accent1"/>
            </a:solidFill>
          </a:ln>
        </p:spPr>
        <p:txBody>
          <a:bodyPr/>
          <a:lstStyle/>
          <a:p>
            <a:r>
              <a:rPr lang="en-US" sz="1700" b="1" dirty="0"/>
              <a:t>And, as this slide shows, the impact of this program will be broad indeed, changing not only the girls but their families and the communities in which they live. </a:t>
            </a:r>
          </a:p>
        </p:txBody>
      </p:sp>
      <p:sp>
        <p:nvSpPr>
          <p:cNvPr id="4" name="Slide Number Placeholder 3"/>
          <p:cNvSpPr>
            <a:spLocks noGrp="1"/>
          </p:cNvSpPr>
          <p:nvPr>
            <p:ph type="sldNum" sz="quarter" idx="10"/>
          </p:nvPr>
        </p:nvSpPr>
        <p:spPr/>
        <p:txBody>
          <a:bodyPr/>
          <a:lstStyle/>
          <a:p>
            <a:fld id="{3F792321-DAF9-4393-BB64-2D903A07991E}" type="slidenum">
              <a:rPr lang="en-US" smtClean="0"/>
              <a:t>7</a:t>
            </a:fld>
            <a:endParaRPr lang="en-US" dirty="0"/>
          </a:p>
        </p:txBody>
      </p:sp>
    </p:spTree>
    <p:extLst>
      <p:ext uri="{BB962C8B-B14F-4D97-AF65-F5344CB8AC3E}">
        <p14:creationId xmlns:p14="http://schemas.microsoft.com/office/powerpoint/2010/main" val="235406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1" y="4560574"/>
            <a:ext cx="5852160" cy="2907029"/>
          </a:xfrm>
          <a:ln>
            <a:solidFill>
              <a:schemeClr val="accent1"/>
            </a:solidFill>
          </a:ln>
        </p:spPr>
        <p:txBody>
          <a:bodyPr/>
          <a:lstStyle/>
          <a:p>
            <a:r>
              <a:rPr lang="en-US" sz="1700" b="1" dirty="0"/>
              <a:t>While this is a pilot project –it is being implemented with the support of local organizations that create a sustainable approach through long-lasting changes in the school curriculum and the education of indigenous trainers who will continue the program.  </a:t>
            </a:r>
          </a:p>
        </p:txBody>
      </p:sp>
      <p:sp>
        <p:nvSpPr>
          <p:cNvPr id="4" name="Slide Number Placeholder 3"/>
          <p:cNvSpPr>
            <a:spLocks noGrp="1"/>
          </p:cNvSpPr>
          <p:nvPr>
            <p:ph type="sldNum" sz="quarter" idx="10"/>
          </p:nvPr>
        </p:nvSpPr>
        <p:spPr/>
        <p:txBody>
          <a:bodyPr/>
          <a:lstStyle/>
          <a:p>
            <a:fld id="{3F792321-DAF9-4393-BB64-2D903A07991E}" type="slidenum">
              <a:rPr lang="en-US" smtClean="0"/>
              <a:t>8</a:t>
            </a:fld>
            <a:endParaRPr lang="en-US" dirty="0"/>
          </a:p>
        </p:txBody>
      </p:sp>
    </p:spTree>
    <p:extLst>
      <p:ext uri="{BB962C8B-B14F-4D97-AF65-F5344CB8AC3E}">
        <p14:creationId xmlns:p14="http://schemas.microsoft.com/office/powerpoint/2010/main" val="17290512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1" y="4560574"/>
            <a:ext cx="5852160" cy="2830828"/>
          </a:xfrm>
          <a:ln>
            <a:solidFill>
              <a:schemeClr val="accent1"/>
            </a:solidFill>
          </a:ln>
        </p:spPr>
        <p:txBody>
          <a:bodyPr/>
          <a:lstStyle/>
          <a:p>
            <a:r>
              <a:rPr lang="en-US" sz="1700" b="1" dirty="0"/>
              <a:t>In summary, the project will cost $40,000 over two years. The program will train 100 people: 10 teachers, 10 trainers, and 80 girls. </a:t>
            </a:r>
          </a:p>
          <a:p>
            <a:endParaRPr lang="en-US" sz="1700" b="1" dirty="0"/>
          </a:p>
          <a:p>
            <a:r>
              <a:rPr lang="en-US" sz="1700" b="1" dirty="0"/>
              <a:t>Given the support already committed by the Rotary Club of Ann Arbor and assuming a successful Global Grant, we will have raised $30,000. Our challenge now is to raise the final $10,000 from other Rotary clubs, organizations, and individuals. We hope you will consider a contribution.</a:t>
            </a:r>
          </a:p>
        </p:txBody>
      </p:sp>
      <p:sp>
        <p:nvSpPr>
          <p:cNvPr id="4" name="Slide Number Placeholder 3"/>
          <p:cNvSpPr>
            <a:spLocks noGrp="1"/>
          </p:cNvSpPr>
          <p:nvPr>
            <p:ph type="sldNum" sz="quarter" idx="10"/>
          </p:nvPr>
        </p:nvSpPr>
        <p:spPr/>
        <p:txBody>
          <a:bodyPr/>
          <a:lstStyle/>
          <a:p>
            <a:fld id="{3F792321-DAF9-4393-BB64-2D903A07991E}" type="slidenum">
              <a:rPr lang="en-US" smtClean="0"/>
              <a:t>9</a:t>
            </a:fld>
            <a:endParaRPr lang="en-US" dirty="0"/>
          </a:p>
        </p:txBody>
      </p:sp>
    </p:spTree>
    <p:extLst>
      <p:ext uri="{BB962C8B-B14F-4D97-AF65-F5344CB8AC3E}">
        <p14:creationId xmlns:p14="http://schemas.microsoft.com/office/powerpoint/2010/main" val="1879614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185EAC5-901C-4ED6-8212-32D312F085C6}" type="datetimeFigureOut">
              <a:rPr lang="en-US" smtClean="0"/>
              <a:t>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D315DD-9AED-46D5-852C-761E8E003EDE}" type="slidenum">
              <a:rPr lang="en-US" smtClean="0"/>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85EAC5-901C-4ED6-8212-32D312F085C6}" type="datetimeFigureOut">
              <a:rPr lang="en-US" smtClean="0"/>
              <a:t>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D315DD-9AED-46D5-852C-761E8E003EDE}"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85EAC5-901C-4ED6-8212-32D312F085C6}" type="datetimeFigureOut">
              <a:rPr lang="en-US" smtClean="0"/>
              <a:t>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D315DD-9AED-46D5-852C-761E8E003EDE}"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85EAC5-901C-4ED6-8212-32D312F085C6}" type="datetimeFigureOut">
              <a:rPr lang="en-US" smtClean="0"/>
              <a:t>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D315DD-9AED-46D5-852C-761E8E003EDE}"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85EAC5-901C-4ED6-8212-32D312F085C6}" type="datetimeFigureOut">
              <a:rPr lang="en-US" smtClean="0"/>
              <a:t>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D315DD-9AED-46D5-852C-761E8E003EDE}" type="slidenum">
              <a:rPr lang="en-US" smtClean="0"/>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185EAC5-901C-4ED6-8212-32D312F085C6}" type="datetimeFigureOut">
              <a:rPr lang="en-US" smtClean="0"/>
              <a:t>1/7/16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D315DD-9AED-46D5-852C-761E8E003EDE}"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185EAC5-901C-4ED6-8212-32D312F085C6}" type="datetimeFigureOut">
              <a:rPr lang="en-US" smtClean="0"/>
              <a:t>1/7/16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CD315DD-9AED-46D5-852C-761E8E003EDE}" type="slidenum">
              <a:rPr lang="en-US" smtClean="0"/>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85EAC5-901C-4ED6-8212-32D312F085C6}" type="datetimeFigureOut">
              <a:rPr lang="en-US" smtClean="0"/>
              <a:t>1/7/16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CD315DD-9AED-46D5-852C-761E8E003EDE}"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85EAC5-901C-4ED6-8212-32D312F085C6}" type="datetimeFigureOut">
              <a:rPr lang="en-US" smtClean="0"/>
              <a:t>1/7/16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CD315DD-9AED-46D5-852C-761E8E003EDE}"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85EAC5-901C-4ED6-8212-32D312F085C6}" type="datetimeFigureOut">
              <a:rPr lang="en-US" smtClean="0"/>
              <a:t>1/7/16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D315DD-9AED-46D5-852C-761E8E003EDE}" type="slidenum">
              <a:rPr lang="en-US" smtClean="0"/>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85EAC5-901C-4ED6-8212-32D312F085C6}" type="datetimeFigureOut">
              <a:rPr lang="en-US" smtClean="0"/>
              <a:t>1/7/16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D315DD-9AED-46D5-852C-761E8E003EDE}"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2185EAC5-901C-4ED6-8212-32D312F085C6}" type="datetimeFigureOut">
              <a:rPr lang="en-US" smtClean="0"/>
              <a:t>1/7/16</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CD315DD-9AED-46D5-852C-761E8E003EDE}"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4909" r:id="rId1"/>
    <p:sldLayoutId id="2147484910" r:id="rId2"/>
    <p:sldLayoutId id="2147484911" r:id="rId3"/>
    <p:sldLayoutId id="2147484912" r:id="rId4"/>
    <p:sldLayoutId id="2147484913" r:id="rId5"/>
    <p:sldLayoutId id="2147484914" r:id="rId6"/>
    <p:sldLayoutId id="2147484915" r:id="rId7"/>
    <p:sldLayoutId id="2147484916" r:id="rId8"/>
    <p:sldLayoutId id="2147484917" r:id="rId9"/>
    <p:sldLayoutId id="2147484918" r:id="rId10"/>
    <p:sldLayoutId id="2147484919"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6.jp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comments" Target="../comments/commen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066800"/>
            <a:ext cx="8388407" cy="1295400"/>
          </a:xfrm>
        </p:spPr>
        <p:txBody>
          <a:bodyPr>
            <a:normAutofit fontScale="90000"/>
          </a:bodyPr>
          <a:lstStyle/>
          <a:p>
            <a:pPr algn="ctr"/>
            <a:r>
              <a:rPr lang="en-US" sz="5400" b="1" i="1" dirty="0" smtClean="0">
                <a:solidFill>
                  <a:srgbClr val="FF6600"/>
                </a:solidFill>
              </a:rPr>
              <a:t>IF  YOU  EDUCATE  A  GIRL</a:t>
            </a:r>
            <a:r>
              <a:rPr lang="en-US" sz="5400" dirty="0" smtClean="0"/>
              <a:t/>
            </a:r>
            <a:br>
              <a:rPr lang="en-US" sz="5400" dirty="0" smtClean="0"/>
            </a:br>
            <a:r>
              <a:rPr lang="en-US" sz="4900" dirty="0" smtClean="0"/>
              <a:t>YOU  EDUCATE  A  FAMILY  AND CREATE </a:t>
            </a:r>
            <a:r>
              <a:rPr lang="en-US" sz="4900" dirty="0" smtClean="0">
                <a:solidFill>
                  <a:schemeClr val="tx1"/>
                </a:solidFill>
              </a:rPr>
              <a:t>A</a:t>
            </a:r>
            <a:r>
              <a:rPr lang="en-US" sz="4900" dirty="0" smtClean="0">
                <a:solidFill>
                  <a:srgbClr val="FF0000"/>
                </a:solidFill>
              </a:rPr>
              <a:t> </a:t>
            </a:r>
            <a:r>
              <a:rPr lang="en-US" sz="4900" dirty="0" smtClean="0">
                <a:solidFill>
                  <a:srgbClr val="FF6600"/>
                </a:solidFill>
              </a:rPr>
              <a:t>BRIGHT</a:t>
            </a:r>
            <a:r>
              <a:rPr lang="en-US" sz="4900" dirty="0" smtClean="0">
                <a:solidFill>
                  <a:schemeClr val="tx1"/>
                </a:solidFill>
              </a:rPr>
              <a:t> FUTURE </a:t>
            </a:r>
            <a:endParaRPr lang="en-US" sz="4900" dirty="0">
              <a:solidFill>
                <a:schemeClr val="tx1"/>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2656" y="2286000"/>
            <a:ext cx="5956419" cy="3970946"/>
          </a:xfrm>
          <a:prstGeom prst="rect">
            <a:avLst/>
          </a:prstGeom>
        </p:spPr>
      </p:pic>
      <p:sp>
        <p:nvSpPr>
          <p:cNvPr id="3" name="TextBox 2"/>
          <p:cNvSpPr txBox="1"/>
          <p:nvPr/>
        </p:nvSpPr>
        <p:spPr>
          <a:xfrm>
            <a:off x="609600" y="6194883"/>
            <a:ext cx="8991600" cy="646331"/>
          </a:xfrm>
          <a:prstGeom prst="rect">
            <a:avLst/>
          </a:prstGeom>
          <a:noFill/>
        </p:spPr>
        <p:txBody>
          <a:bodyPr wrap="square" rtlCol="0">
            <a:spAutoFit/>
          </a:bodyPr>
          <a:lstStyle/>
          <a:p>
            <a:r>
              <a:rPr lang="en-US" sz="3600" i="1" dirty="0" smtClean="0"/>
              <a:t>Ivory Coast  </a:t>
            </a:r>
            <a:r>
              <a:rPr lang="en-US" sz="3600" i="1" dirty="0"/>
              <a:t>(Côte d’Ivoire</a:t>
            </a:r>
            <a:r>
              <a:rPr lang="en-US" sz="3600" i="1" dirty="0" smtClean="0"/>
              <a:t>) West Africa</a:t>
            </a:r>
            <a:endParaRPr lang="en-US" sz="3600" i="1" dirty="0"/>
          </a:p>
        </p:txBody>
      </p:sp>
    </p:spTree>
    <p:extLst>
      <p:ext uri="{BB962C8B-B14F-4D97-AF65-F5344CB8AC3E}">
        <p14:creationId xmlns:p14="http://schemas.microsoft.com/office/powerpoint/2010/main" val="20564626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0941" y="1828800"/>
            <a:ext cx="8124939" cy="4495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Title 1"/>
          <p:cNvSpPr txBox="1">
            <a:spLocks/>
          </p:cNvSpPr>
          <p:nvPr/>
        </p:nvSpPr>
        <p:spPr>
          <a:xfrm>
            <a:off x="304800" y="533400"/>
            <a:ext cx="8229600" cy="1447800"/>
          </a:xfrm>
          <a:prstGeom prst="rect">
            <a:avLst/>
          </a:prstGeom>
        </p:spPr>
        <p:txBody>
          <a:bodyPr>
            <a:normAutofit fontScale="52500" lnSpcReduction="2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en-US" sz="8000" b="1" i="1" dirty="0" smtClean="0">
                <a:solidFill>
                  <a:srgbClr val="FF6600"/>
                </a:solidFill>
              </a:rPr>
              <a:t>IF YOU EDUCATE A GIRL</a:t>
            </a:r>
            <a:r>
              <a:rPr lang="en-US" sz="5400" dirty="0" smtClean="0"/>
              <a:t/>
            </a:r>
            <a:br>
              <a:rPr lang="en-US" sz="5400" dirty="0" smtClean="0"/>
            </a:br>
            <a:r>
              <a:rPr lang="en-US" sz="6300" dirty="0" smtClean="0"/>
              <a:t>YOU EDUCATE A FAMILY </a:t>
            </a:r>
          </a:p>
          <a:p>
            <a:pPr algn="ctr"/>
            <a:r>
              <a:rPr lang="en-US" sz="6300" dirty="0" smtClean="0"/>
              <a:t>AND </a:t>
            </a:r>
            <a:r>
              <a:rPr lang="en-US" sz="6300" dirty="0" smtClean="0">
                <a:solidFill>
                  <a:schemeClr val="tx1"/>
                </a:solidFill>
              </a:rPr>
              <a:t>CREATE  A</a:t>
            </a:r>
            <a:r>
              <a:rPr lang="en-US" sz="6300" dirty="0" smtClean="0">
                <a:solidFill>
                  <a:srgbClr val="FF0000"/>
                </a:solidFill>
              </a:rPr>
              <a:t> </a:t>
            </a:r>
            <a:r>
              <a:rPr lang="en-US" sz="6300" dirty="0" smtClean="0">
                <a:solidFill>
                  <a:srgbClr val="FF6600"/>
                </a:solidFill>
              </a:rPr>
              <a:t>BRIGHT  </a:t>
            </a:r>
            <a:r>
              <a:rPr lang="en-US" sz="6300" dirty="0" smtClean="0">
                <a:solidFill>
                  <a:schemeClr val="tx1"/>
                </a:solidFill>
              </a:rPr>
              <a:t>FUTURE </a:t>
            </a:r>
            <a:endParaRPr lang="en-US" sz="6300" dirty="0">
              <a:solidFill>
                <a:schemeClr val="tx1"/>
              </a:solidFill>
            </a:endParaRPr>
          </a:p>
        </p:txBody>
      </p:sp>
      <p:sp>
        <p:nvSpPr>
          <p:cNvPr id="2" name="TextBox 1"/>
          <p:cNvSpPr txBox="1"/>
          <p:nvPr/>
        </p:nvSpPr>
        <p:spPr>
          <a:xfrm>
            <a:off x="1447800" y="6172199"/>
            <a:ext cx="6529332" cy="769441"/>
          </a:xfrm>
          <a:prstGeom prst="rect">
            <a:avLst/>
          </a:prstGeom>
          <a:noFill/>
        </p:spPr>
        <p:txBody>
          <a:bodyPr wrap="square" rtlCol="0">
            <a:spAutoFit/>
          </a:bodyPr>
          <a:lstStyle/>
          <a:p>
            <a:r>
              <a:rPr lang="en-US" sz="4400" b="1" i="1" dirty="0" smtClean="0">
                <a:solidFill>
                  <a:srgbClr val="DE5A00"/>
                </a:solidFill>
              </a:rPr>
              <a:t>Lighting Their Futures!</a:t>
            </a:r>
            <a:endParaRPr lang="en-US" sz="4400" b="1" i="1" dirty="0">
              <a:solidFill>
                <a:srgbClr val="DE5A00"/>
              </a:solidFill>
            </a:endParaRPr>
          </a:p>
        </p:txBody>
      </p:sp>
    </p:spTree>
    <p:extLst>
      <p:ext uri="{BB962C8B-B14F-4D97-AF65-F5344CB8AC3E}">
        <p14:creationId xmlns:p14="http://schemas.microsoft.com/office/powerpoint/2010/main" val="1144240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1295400" y="2209800"/>
            <a:ext cx="4931654" cy="4685072"/>
          </a:xfrm>
          <a:prstGeom prst="rect">
            <a:avLst/>
          </a:prstGeom>
        </p:spPr>
      </p:pic>
      <p:pic>
        <p:nvPicPr>
          <p:cNvPr id="1026" name="Picture 2" descr="http://www.worst-city.com/Abidjan/images/Pretty-young-girl-on-the-streets-Abidjan-Ivory-Coast.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2476845"/>
            <a:ext cx="2895600" cy="434774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501877" y="4953000"/>
            <a:ext cx="1828800" cy="1446550"/>
          </a:xfrm>
          <a:prstGeom prst="rect">
            <a:avLst/>
          </a:prstGeom>
          <a:noFill/>
        </p:spPr>
        <p:txBody>
          <a:bodyPr wrap="square" rtlCol="0">
            <a:spAutoFit/>
          </a:bodyPr>
          <a:lstStyle/>
          <a:p>
            <a:r>
              <a:rPr lang="en-US" sz="4400" b="1" dirty="0" smtClean="0">
                <a:solidFill>
                  <a:srgbClr val="FF0000"/>
                </a:solidFill>
              </a:rPr>
              <a:t>Ivory Coast</a:t>
            </a:r>
            <a:endParaRPr lang="en-US" sz="4400" b="1" dirty="0">
              <a:solidFill>
                <a:srgbClr val="FF0000"/>
              </a:solidFill>
            </a:endParaRPr>
          </a:p>
        </p:txBody>
      </p:sp>
      <p:cxnSp>
        <p:nvCxnSpPr>
          <p:cNvPr id="6" name="Straight Arrow Connector 5"/>
          <p:cNvCxnSpPr/>
          <p:nvPr/>
        </p:nvCxnSpPr>
        <p:spPr>
          <a:xfrm flipV="1">
            <a:off x="2187677" y="4301673"/>
            <a:ext cx="228600" cy="76200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Title 1"/>
          <p:cNvSpPr>
            <a:spLocks noGrp="1"/>
          </p:cNvSpPr>
          <p:nvPr>
            <p:ph type="ctrTitle"/>
          </p:nvPr>
        </p:nvSpPr>
        <p:spPr>
          <a:xfrm>
            <a:off x="304800" y="1066800"/>
            <a:ext cx="8388407" cy="1295400"/>
          </a:xfrm>
        </p:spPr>
        <p:txBody>
          <a:bodyPr>
            <a:normAutofit fontScale="90000"/>
          </a:bodyPr>
          <a:lstStyle/>
          <a:p>
            <a:pPr algn="ctr"/>
            <a:r>
              <a:rPr lang="en-US" sz="5400" b="1" i="1" dirty="0" smtClean="0">
                <a:solidFill>
                  <a:srgbClr val="FF6600"/>
                </a:solidFill>
              </a:rPr>
              <a:t>IF  YOU  EDUCATE  A  GIRL</a:t>
            </a:r>
            <a:r>
              <a:rPr lang="en-US" sz="5400" dirty="0" smtClean="0"/>
              <a:t/>
            </a:r>
            <a:br>
              <a:rPr lang="en-US" sz="5400" dirty="0" smtClean="0"/>
            </a:br>
            <a:r>
              <a:rPr lang="en-US" sz="4900" dirty="0" smtClean="0"/>
              <a:t>YOU  EDUCATE  A  FAMILY  AND CREATE </a:t>
            </a:r>
            <a:r>
              <a:rPr lang="en-US" sz="4900" dirty="0" smtClean="0">
                <a:solidFill>
                  <a:schemeClr val="tx1"/>
                </a:solidFill>
              </a:rPr>
              <a:t>A</a:t>
            </a:r>
            <a:r>
              <a:rPr lang="en-US" sz="4900" dirty="0" smtClean="0">
                <a:solidFill>
                  <a:srgbClr val="FF0000"/>
                </a:solidFill>
              </a:rPr>
              <a:t> </a:t>
            </a:r>
            <a:r>
              <a:rPr lang="en-US" sz="4900" dirty="0" smtClean="0">
                <a:solidFill>
                  <a:srgbClr val="FF6600"/>
                </a:solidFill>
              </a:rPr>
              <a:t>BRIGHT</a:t>
            </a:r>
            <a:r>
              <a:rPr lang="en-US" sz="4900" dirty="0" smtClean="0">
                <a:solidFill>
                  <a:schemeClr val="tx1"/>
                </a:solidFill>
              </a:rPr>
              <a:t> FUTURE </a:t>
            </a:r>
            <a:endParaRPr lang="en-US" sz="4900" dirty="0">
              <a:solidFill>
                <a:schemeClr val="tx1"/>
              </a:solidFill>
            </a:endParaRPr>
          </a:p>
        </p:txBody>
      </p:sp>
    </p:spTree>
    <p:extLst>
      <p:ext uri="{BB962C8B-B14F-4D97-AF65-F5344CB8AC3E}">
        <p14:creationId xmlns:p14="http://schemas.microsoft.com/office/powerpoint/2010/main" val="34619791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685800"/>
            <a:ext cx="9362768" cy="990600"/>
          </a:xfrm>
        </p:spPr>
        <p:txBody>
          <a:bodyPr>
            <a:normAutofit fontScale="90000"/>
          </a:bodyPr>
          <a:lstStyle/>
          <a:p>
            <a:pPr algn="ctr"/>
            <a:r>
              <a:rPr lang="en-US" b="1" i="1" dirty="0">
                <a:solidFill>
                  <a:srgbClr val="FF6600"/>
                </a:solidFill>
              </a:rPr>
              <a:t>IF </a:t>
            </a:r>
            <a:r>
              <a:rPr lang="en-US" b="1" i="1" dirty="0" smtClean="0">
                <a:solidFill>
                  <a:srgbClr val="FF6600"/>
                </a:solidFill>
              </a:rPr>
              <a:t> YOU  EDUCATE  A  GIRL</a:t>
            </a:r>
            <a:br>
              <a:rPr lang="en-US" b="1" i="1" dirty="0" smtClean="0">
                <a:solidFill>
                  <a:srgbClr val="FF6600"/>
                </a:solidFill>
              </a:rPr>
            </a:br>
            <a:r>
              <a:rPr lang="en-US" sz="3600" b="1" u="sng" dirty="0" smtClean="0"/>
              <a:t>Challenge: Limited Educational Opportunity</a:t>
            </a:r>
            <a:r>
              <a:rPr lang="en-US" dirty="0"/>
              <a:t/>
            </a:r>
            <a:br>
              <a:rPr lang="en-US" dirty="0"/>
            </a:br>
            <a:endParaRPr lang="en-US" dirty="0"/>
          </a:p>
        </p:txBody>
      </p:sp>
      <p:sp>
        <p:nvSpPr>
          <p:cNvPr id="5" name="Content Placeholder 4"/>
          <p:cNvSpPr>
            <a:spLocks noGrp="1"/>
          </p:cNvSpPr>
          <p:nvPr>
            <p:ph sz="half" idx="1"/>
          </p:nvPr>
        </p:nvSpPr>
        <p:spPr>
          <a:xfrm>
            <a:off x="368710" y="1447800"/>
            <a:ext cx="8775290" cy="5638800"/>
          </a:xfrm>
        </p:spPr>
        <p:txBody>
          <a:bodyPr>
            <a:normAutofit fontScale="70000" lnSpcReduction="20000"/>
          </a:bodyPr>
          <a:lstStyle/>
          <a:p>
            <a:pPr>
              <a:lnSpc>
                <a:spcPct val="120000"/>
              </a:lnSpc>
              <a:spcBef>
                <a:spcPts val="0"/>
              </a:spcBef>
            </a:pPr>
            <a:r>
              <a:rPr lang="en-US" sz="5000" dirty="0" smtClean="0"/>
              <a:t>Most women in the Ivory Coast are 	illiterate.</a:t>
            </a:r>
          </a:p>
          <a:p>
            <a:pPr>
              <a:lnSpc>
                <a:spcPct val="120000"/>
              </a:lnSpc>
              <a:spcBef>
                <a:spcPts val="0"/>
              </a:spcBef>
            </a:pPr>
            <a:r>
              <a:rPr lang="en-US" sz="5000" dirty="0" smtClean="0"/>
              <a:t>Very low enrollment of females in 	secondary school (24%)</a:t>
            </a:r>
          </a:p>
          <a:p>
            <a:pPr>
              <a:lnSpc>
                <a:spcPct val="120000"/>
              </a:lnSpc>
              <a:spcBef>
                <a:spcPts val="0"/>
              </a:spcBef>
            </a:pPr>
            <a:r>
              <a:rPr lang="en-US" sz="5000" dirty="0" smtClean="0"/>
              <a:t>Few girls are prepared to pass the 	university entrance exam.</a:t>
            </a:r>
          </a:p>
          <a:p>
            <a:pPr>
              <a:lnSpc>
                <a:spcPct val="120000"/>
              </a:lnSpc>
              <a:spcBef>
                <a:spcPts val="0"/>
              </a:spcBef>
            </a:pPr>
            <a:r>
              <a:rPr lang="en-US" sz="5000" dirty="0" smtClean="0"/>
              <a:t>Girls are not prepared to be financially 	self-reliant </a:t>
            </a:r>
            <a:r>
              <a:rPr lang="en-US" sz="5000" dirty="0"/>
              <a:t>and </a:t>
            </a:r>
            <a:r>
              <a:rPr lang="en-US" sz="5000" dirty="0" smtClean="0"/>
              <a:t>respected community 	members.</a:t>
            </a:r>
          </a:p>
          <a:p>
            <a:pPr lvl="2">
              <a:lnSpc>
                <a:spcPct val="140000"/>
              </a:lnSpc>
              <a:spcBef>
                <a:spcPts val="0"/>
              </a:spcBef>
            </a:pPr>
            <a:r>
              <a:rPr lang="en-US" sz="3200" dirty="0" smtClean="0"/>
              <a:t>High rates of unemployment upon graduation</a:t>
            </a:r>
            <a:endParaRPr lang="en-US" sz="3200" dirty="0"/>
          </a:p>
        </p:txBody>
      </p:sp>
    </p:spTree>
    <p:extLst>
      <p:ext uri="{BB962C8B-B14F-4D97-AF65-F5344CB8AC3E}">
        <p14:creationId xmlns:p14="http://schemas.microsoft.com/office/powerpoint/2010/main" val="19795800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609600"/>
            <a:ext cx="8915400" cy="990600"/>
          </a:xfrm>
        </p:spPr>
        <p:txBody>
          <a:bodyPr>
            <a:normAutofit fontScale="90000"/>
          </a:bodyPr>
          <a:lstStyle/>
          <a:p>
            <a:pPr algn="ctr"/>
            <a:r>
              <a:rPr lang="en-US" b="1" i="1" dirty="0">
                <a:solidFill>
                  <a:srgbClr val="FF6600"/>
                </a:solidFill>
              </a:rPr>
              <a:t>IF </a:t>
            </a:r>
            <a:r>
              <a:rPr lang="en-US" b="1" i="1" dirty="0" smtClean="0">
                <a:solidFill>
                  <a:srgbClr val="FF6600"/>
                </a:solidFill>
              </a:rPr>
              <a:t> YOU  EDUCATE  A  GIRL</a:t>
            </a:r>
            <a:br>
              <a:rPr lang="en-US" b="1" i="1" dirty="0" smtClean="0">
                <a:solidFill>
                  <a:srgbClr val="FF6600"/>
                </a:solidFill>
              </a:rPr>
            </a:br>
            <a:r>
              <a:rPr lang="en-US" sz="3600" b="1" dirty="0" smtClean="0"/>
              <a:t>Opportunity: Increase Educational Success</a:t>
            </a:r>
            <a:br>
              <a:rPr lang="en-US" sz="3600" b="1" dirty="0" smtClean="0"/>
            </a:br>
            <a:r>
              <a:rPr lang="en-US" sz="3600" b="1" u="sng" dirty="0" smtClean="0"/>
              <a:t>Two Part Global Project</a:t>
            </a:r>
            <a:endParaRPr lang="en-US" dirty="0"/>
          </a:p>
        </p:txBody>
      </p:sp>
      <p:sp>
        <p:nvSpPr>
          <p:cNvPr id="5" name="Content Placeholder 4"/>
          <p:cNvSpPr>
            <a:spLocks noGrp="1"/>
          </p:cNvSpPr>
          <p:nvPr>
            <p:ph sz="half" idx="1"/>
          </p:nvPr>
        </p:nvSpPr>
        <p:spPr>
          <a:xfrm>
            <a:off x="90949" y="1863213"/>
            <a:ext cx="9045677" cy="5029200"/>
          </a:xfrm>
        </p:spPr>
        <p:txBody>
          <a:bodyPr>
            <a:normAutofit/>
          </a:bodyPr>
          <a:lstStyle/>
          <a:p>
            <a:pPr marL="0" indent="0">
              <a:lnSpc>
                <a:spcPct val="110000"/>
              </a:lnSpc>
              <a:spcBef>
                <a:spcPts val="0"/>
              </a:spcBef>
              <a:buNone/>
            </a:pPr>
            <a:r>
              <a:rPr lang="en-US" sz="3500" u="sng" dirty="0" smtClean="0"/>
              <a:t>Part 1</a:t>
            </a:r>
            <a:r>
              <a:rPr lang="en-US" sz="3500" dirty="0" smtClean="0"/>
              <a:t>: Improve curriculum for girls in ways that encourage them to finish their secondary education:</a:t>
            </a:r>
          </a:p>
          <a:p>
            <a:pPr marL="0" indent="0">
              <a:lnSpc>
                <a:spcPct val="110000"/>
              </a:lnSpc>
              <a:spcBef>
                <a:spcPts val="0"/>
              </a:spcBef>
              <a:buNone/>
            </a:pPr>
            <a:endParaRPr lang="en-US" sz="1100" dirty="0" smtClean="0"/>
          </a:p>
          <a:p>
            <a:pPr marL="274320" lvl="1" indent="0">
              <a:lnSpc>
                <a:spcPct val="110000"/>
              </a:lnSpc>
              <a:spcBef>
                <a:spcPts val="0"/>
              </a:spcBef>
              <a:buNone/>
            </a:pPr>
            <a:r>
              <a:rPr lang="en-US" sz="3200" i="1" dirty="0" smtClean="0"/>
              <a:t>a. Train teachers to improve instruction for girls.</a:t>
            </a:r>
          </a:p>
          <a:p>
            <a:pPr marL="274320" lvl="1" indent="0">
              <a:lnSpc>
                <a:spcPct val="110000"/>
              </a:lnSpc>
              <a:spcBef>
                <a:spcPts val="0"/>
              </a:spcBef>
              <a:buNone/>
            </a:pPr>
            <a:endParaRPr lang="en-US" sz="1100" i="1" dirty="0" smtClean="0"/>
          </a:p>
          <a:p>
            <a:pPr marL="274320" lvl="1" indent="0">
              <a:lnSpc>
                <a:spcPct val="110000"/>
              </a:lnSpc>
              <a:spcBef>
                <a:spcPts val="0"/>
              </a:spcBef>
              <a:buNone/>
            </a:pPr>
            <a:r>
              <a:rPr lang="en-US" sz="3200" i="1" dirty="0" smtClean="0"/>
              <a:t>b. Add education in electricity to enhance understanding of relevance of science subjects. </a:t>
            </a:r>
          </a:p>
          <a:p>
            <a:pPr marL="274320" lvl="1" indent="0">
              <a:lnSpc>
                <a:spcPct val="110000"/>
              </a:lnSpc>
              <a:spcBef>
                <a:spcPts val="0"/>
              </a:spcBef>
              <a:buNone/>
            </a:pPr>
            <a:endParaRPr lang="en-US" sz="1100" i="1" dirty="0" smtClean="0"/>
          </a:p>
          <a:p>
            <a:pPr marL="274320" lvl="1" indent="0">
              <a:lnSpc>
                <a:spcPct val="110000"/>
              </a:lnSpc>
              <a:spcBef>
                <a:spcPts val="0"/>
              </a:spcBef>
              <a:buNone/>
            </a:pPr>
            <a:r>
              <a:rPr lang="en-US" sz="3200" i="1" dirty="0" smtClean="0"/>
              <a:t>c. Teach practical uses of electricity.</a:t>
            </a:r>
          </a:p>
          <a:p>
            <a:pPr lvl="1">
              <a:lnSpc>
                <a:spcPct val="150000"/>
              </a:lnSpc>
              <a:spcBef>
                <a:spcPts val="0"/>
              </a:spcBef>
            </a:pPr>
            <a:endParaRPr lang="en-US" sz="3200" dirty="0"/>
          </a:p>
          <a:p>
            <a:pPr marL="0" indent="0">
              <a:lnSpc>
                <a:spcPct val="150000"/>
              </a:lnSpc>
              <a:spcBef>
                <a:spcPts val="0"/>
              </a:spcBef>
              <a:buNone/>
            </a:pPr>
            <a:endParaRPr lang="en-US" sz="3200" u="sng" dirty="0" smtClean="0"/>
          </a:p>
          <a:p>
            <a:pPr marL="0" indent="0">
              <a:lnSpc>
                <a:spcPct val="150000"/>
              </a:lnSpc>
              <a:buNone/>
            </a:pPr>
            <a:endParaRPr lang="en-US" sz="3200" dirty="0" smtClean="0"/>
          </a:p>
        </p:txBody>
      </p:sp>
      <p:sp>
        <p:nvSpPr>
          <p:cNvPr id="2" name="TextBox 1"/>
          <p:cNvSpPr txBox="1"/>
          <p:nvPr/>
        </p:nvSpPr>
        <p:spPr>
          <a:xfrm>
            <a:off x="152400" y="6204435"/>
            <a:ext cx="8828251" cy="646331"/>
          </a:xfrm>
          <a:prstGeom prst="rect">
            <a:avLst/>
          </a:prstGeom>
          <a:noFill/>
        </p:spPr>
        <p:txBody>
          <a:bodyPr wrap="none" rtlCol="0">
            <a:spAutoFit/>
          </a:bodyPr>
          <a:lstStyle/>
          <a:p>
            <a:r>
              <a:rPr lang="en-US" sz="3600" b="1" i="1" dirty="0" smtClean="0">
                <a:solidFill>
                  <a:srgbClr val="DE5A00"/>
                </a:solidFill>
              </a:rPr>
              <a:t>20 Teachers Trained in New Curriculum</a:t>
            </a:r>
            <a:endParaRPr lang="en-US" sz="3600" b="1" i="1" dirty="0">
              <a:solidFill>
                <a:srgbClr val="DE5A00"/>
              </a:solidFill>
            </a:endParaRPr>
          </a:p>
        </p:txBody>
      </p:sp>
    </p:spTree>
    <p:extLst>
      <p:ext uri="{BB962C8B-B14F-4D97-AF65-F5344CB8AC3E}">
        <p14:creationId xmlns:p14="http://schemas.microsoft.com/office/powerpoint/2010/main" val="24433892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609600"/>
            <a:ext cx="8915400" cy="990600"/>
          </a:xfrm>
        </p:spPr>
        <p:txBody>
          <a:bodyPr>
            <a:normAutofit fontScale="90000"/>
          </a:bodyPr>
          <a:lstStyle/>
          <a:p>
            <a:pPr algn="ctr"/>
            <a:r>
              <a:rPr lang="en-US" b="1" i="1" dirty="0">
                <a:solidFill>
                  <a:srgbClr val="FF6600"/>
                </a:solidFill>
              </a:rPr>
              <a:t>IF </a:t>
            </a:r>
            <a:r>
              <a:rPr lang="en-US" b="1" i="1" dirty="0" smtClean="0">
                <a:solidFill>
                  <a:srgbClr val="FF6600"/>
                </a:solidFill>
              </a:rPr>
              <a:t> YOU  EDUCATE  A  GIRL</a:t>
            </a:r>
            <a:br>
              <a:rPr lang="en-US" b="1" i="1" dirty="0" smtClean="0">
                <a:solidFill>
                  <a:srgbClr val="FF6600"/>
                </a:solidFill>
              </a:rPr>
            </a:br>
            <a:r>
              <a:rPr lang="en-US" sz="3600" b="1" dirty="0" smtClean="0"/>
              <a:t>Opportunity: Increase Educational Success</a:t>
            </a:r>
            <a:br>
              <a:rPr lang="en-US" sz="3600" b="1" dirty="0" smtClean="0"/>
            </a:br>
            <a:r>
              <a:rPr lang="en-US" sz="3600" b="1" u="sng" dirty="0" smtClean="0"/>
              <a:t>Two Part Global Project</a:t>
            </a:r>
            <a:endParaRPr lang="en-US" dirty="0"/>
          </a:p>
        </p:txBody>
      </p:sp>
      <p:sp>
        <p:nvSpPr>
          <p:cNvPr id="5" name="Content Placeholder 4"/>
          <p:cNvSpPr>
            <a:spLocks noGrp="1"/>
          </p:cNvSpPr>
          <p:nvPr>
            <p:ph sz="half" idx="1"/>
          </p:nvPr>
        </p:nvSpPr>
        <p:spPr>
          <a:xfrm>
            <a:off x="228600" y="1843548"/>
            <a:ext cx="9045677" cy="5029200"/>
          </a:xfrm>
        </p:spPr>
        <p:txBody>
          <a:bodyPr>
            <a:normAutofit/>
          </a:bodyPr>
          <a:lstStyle/>
          <a:p>
            <a:pPr marL="0" indent="0">
              <a:spcBef>
                <a:spcPts val="0"/>
              </a:spcBef>
              <a:buNone/>
            </a:pPr>
            <a:r>
              <a:rPr lang="en-US" sz="3500" u="sng" dirty="0" smtClean="0"/>
              <a:t>Part 2</a:t>
            </a:r>
            <a:r>
              <a:rPr lang="en-US" sz="3500" dirty="0" smtClean="0"/>
              <a:t>: Teach practical skills based on science education (</a:t>
            </a:r>
            <a:r>
              <a:rPr lang="en-US" sz="3500" dirty="0"/>
              <a:t>electricity) </a:t>
            </a:r>
            <a:r>
              <a:rPr lang="en-US" sz="3500" dirty="0" smtClean="0"/>
              <a:t>to promote employment, entrepreneurship, and self-reliance:</a:t>
            </a:r>
          </a:p>
          <a:p>
            <a:pPr marL="0" indent="0">
              <a:lnSpc>
                <a:spcPct val="110000"/>
              </a:lnSpc>
              <a:spcBef>
                <a:spcPts val="0"/>
              </a:spcBef>
              <a:buNone/>
            </a:pPr>
            <a:endParaRPr lang="en-US" sz="200" i="1" dirty="0"/>
          </a:p>
          <a:p>
            <a:pPr marL="0" indent="0">
              <a:lnSpc>
                <a:spcPct val="110000"/>
              </a:lnSpc>
              <a:spcBef>
                <a:spcPts val="0"/>
              </a:spcBef>
              <a:buNone/>
            </a:pPr>
            <a:r>
              <a:rPr lang="en-US" sz="3200" i="1" dirty="0" smtClean="0"/>
              <a:t>a. Teach </a:t>
            </a:r>
            <a:r>
              <a:rPr lang="en-US" sz="3200" i="1" dirty="0"/>
              <a:t>girls to build and maintain solar home 	lighting </a:t>
            </a:r>
            <a:r>
              <a:rPr lang="en-US" sz="3200" i="1" dirty="0" smtClean="0"/>
              <a:t>units.</a:t>
            </a:r>
          </a:p>
          <a:p>
            <a:pPr marL="0" indent="0">
              <a:lnSpc>
                <a:spcPct val="110000"/>
              </a:lnSpc>
              <a:spcBef>
                <a:spcPts val="0"/>
              </a:spcBef>
              <a:buNone/>
            </a:pPr>
            <a:r>
              <a:rPr lang="en-US" sz="3200" i="1" dirty="0" smtClean="0"/>
              <a:t>b. Provide </a:t>
            </a:r>
            <a:r>
              <a:rPr lang="en-US" sz="3200" i="1" dirty="0"/>
              <a:t>kits to support development of solar 	business start ups.</a:t>
            </a:r>
            <a:endParaRPr lang="en-US" sz="3200" dirty="0"/>
          </a:p>
          <a:p>
            <a:pPr lvl="1">
              <a:lnSpc>
                <a:spcPct val="150000"/>
              </a:lnSpc>
              <a:spcBef>
                <a:spcPts val="0"/>
              </a:spcBef>
            </a:pPr>
            <a:endParaRPr lang="en-US" sz="3200" dirty="0"/>
          </a:p>
          <a:p>
            <a:pPr marL="0" indent="0">
              <a:lnSpc>
                <a:spcPct val="150000"/>
              </a:lnSpc>
              <a:spcBef>
                <a:spcPts val="0"/>
              </a:spcBef>
              <a:buNone/>
            </a:pPr>
            <a:endParaRPr lang="en-US" sz="3200" u="sng" dirty="0" smtClean="0"/>
          </a:p>
          <a:p>
            <a:pPr marL="0" indent="0">
              <a:lnSpc>
                <a:spcPct val="150000"/>
              </a:lnSpc>
              <a:buNone/>
            </a:pPr>
            <a:endParaRPr lang="en-US" sz="3200" dirty="0" smtClean="0"/>
          </a:p>
        </p:txBody>
      </p:sp>
      <p:sp>
        <p:nvSpPr>
          <p:cNvPr id="6" name="TextBox 5"/>
          <p:cNvSpPr txBox="1"/>
          <p:nvPr/>
        </p:nvSpPr>
        <p:spPr>
          <a:xfrm>
            <a:off x="1219200" y="6204434"/>
            <a:ext cx="6647974" cy="646331"/>
          </a:xfrm>
          <a:prstGeom prst="rect">
            <a:avLst/>
          </a:prstGeom>
          <a:noFill/>
        </p:spPr>
        <p:txBody>
          <a:bodyPr wrap="none" rtlCol="0">
            <a:spAutoFit/>
          </a:bodyPr>
          <a:lstStyle/>
          <a:p>
            <a:r>
              <a:rPr lang="en-US" sz="3600" b="1" i="1" dirty="0">
                <a:solidFill>
                  <a:srgbClr val="DE5A00"/>
                </a:solidFill>
              </a:rPr>
              <a:t>8</a:t>
            </a:r>
            <a:r>
              <a:rPr lang="en-US" sz="3600" b="1" i="1" dirty="0" smtClean="0">
                <a:solidFill>
                  <a:srgbClr val="DE5A00"/>
                </a:solidFill>
              </a:rPr>
              <a:t>0 Girls Learn Practical Skills</a:t>
            </a:r>
            <a:endParaRPr lang="en-US" sz="3600" b="1" i="1" dirty="0">
              <a:solidFill>
                <a:srgbClr val="DE5A00"/>
              </a:solidFill>
            </a:endParaRPr>
          </a:p>
        </p:txBody>
      </p:sp>
    </p:spTree>
    <p:extLst>
      <p:ext uri="{BB962C8B-B14F-4D97-AF65-F5344CB8AC3E}">
        <p14:creationId xmlns:p14="http://schemas.microsoft.com/office/powerpoint/2010/main" val="36502307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685800"/>
            <a:ext cx="9362768" cy="990600"/>
          </a:xfrm>
        </p:spPr>
        <p:txBody>
          <a:bodyPr>
            <a:normAutofit fontScale="90000"/>
          </a:bodyPr>
          <a:lstStyle/>
          <a:p>
            <a:pPr algn="ctr"/>
            <a:r>
              <a:rPr lang="en-US" b="1" i="1" dirty="0">
                <a:solidFill>
                  <a:srgbClr val="FF6600"/>
                </a:solidFill>
              </a:rPr>
              <a:t>IF </a:t>
            </a:r>
            <a:r>
              <a:rPr lang="en-US" b="1" i="1" dirty="0" smtClean="0">
                <a:solidFill>
                  <a:srgbClr val="FF6600"/>
                </a:solidFill>
              </a:rPr>
              <a:t> YOU  EDUCATE  A  GIRL</a:t>
            </a:r>
            <a:br>
              <a:rPr lang="en-US" b="1" i="1" dirty="0" smtClean="0">
                <a:solidFill>
                  <a:srgbClr val="FF6600"/>
                </a:solidFill>
              </a:rPr>
            </a:br>
            <a:r>
              <a:rPr lang="en-US" sz="3600" b="1" u="sng" dirty="0" smtClean="0"/>
              <a:t>Results</a:t>
            </a:r>
            <a:r>
              <a:rPr lang="en-US" dirty="0"/>
              <a:t/>
            </a:r>
            <a:br>
              <a:rPr lang="en-US" dirty="0"/>
            </a:br>
            <a:endParaRPr lang="en-US" dirty="0"/>
          </a:p>
        </p:txBody>
      </p:sp>
      <p:sp>
        <p:nvSpPr>
          <p:cNvPr id="5" name="Content Placeholder 4"/>
          <p:cNvSpPr>
            <a:spLocks noGrp="1"/>
          </p:cNvSpPr>
          <p:nvPr>
            <p:ph sz="half" idx="1"/>
          </p:nvPr>
        </p:nvSpPr>
        <p:spPr>
          <a:xfrm>
            <a:off x="76200" y="1484671"/>
            <a:ext cx="8991600" cy="5297129"/>
          </a:xfrm>
        </p:spPr>
        <p:txBody>
          <a:bodyPr>
            <a:normAutofit fontScale="62500" lnSpcReduction="20000"/>
          </a:bodyPr>
          <a:lstStyle/>
          <a:p>
            <a:pPr marL="0" indent="0">
              <a:lnSpc>
                <a:spcPct val="120000"/>
              </a:lnSpc>
              <a:spcBef>
                <a:spcPts val="0"/>
              </a:spcBef>
              <a:buNone/>
            </a:pPr>
            <a:r>
              <a:rPr lang="en-US" sz="4600" dirty="0" smtClean="0"/>
              <a:t>1. Improved </a:t>
            </a:r>
            <a:r>
              <a:rPr lang="en-US" sz="4600" u="sng" dirty="0" smtClean="0"/>
              <a:t>educational outcomes</a:t>
            </a:r>
            <a:r>
              <a:rPr lang="en-US" sz="4600" dirty="0" smtClean="0"/>
              <a:t> of girls (secondary 	school completion, university enrollment).</a:t>
            </a:r>
          </a:p>
          <a:p>
            <a:pPr marL="0" indent="0">
              <a:lnSpc>
                <a:spcPct val="120000"/>
              </a:lnSpc>
              <a:spcBef>
                <a:spcPts val="0"/>
              </a:spcBef>
              <a:buNone/>
            </a:pPr>
            <a:r>
              <a:rPr lang="en-US" sz="4600" dirty="0" smtClean="0"/>
              <a:t>2. Increased </a:t>
            </a:r>
            <a:r>
              <a:rPr lang="en-US" sz="4600" u="sng" dirty="0" smtClean="0"/>
              <a:t>economic self-reliance</a:t>
            </a:r>
            <a:r>
              <a:rPr lang="en-US" sz="4600" dirty="0" smtClean="0"/>
              <a:t> -- support 	themselves </a:t>
            </a:r>
            <a:r>
              <a:rPr lang="en-US" sz="4600" dirty="0"/>
              <a:t>and </a:t>
            </a:r>
            <a:r>
              <a:rPr lang="en-US" sz="4600" dirty="0" smtClean="0"/>
              <a:t>their </a:t>
            </a:r>
            <a:r>
              <a:rPr lang="en-US" sz="4600" dirty="0"/>
              <a:t>families</a:t>
            </a:r>
            <a:r>
              <a:rPr lang="en-US" sz="4600" dirty="0" smtClean="0"/>
              <a:t>.</a:t>
            </a:r>
          </a:p>
          <a:p>
            <a:pPr marL="0" indent="0">
              <a:lnSpc>
                <a:spcPct val="120000"/>
              </a:lnSpc>
              <a:spcBef>
                <a:spcPts val="0"/>
              </a:spcBef>
              <a:buNone/>
            </a:pPr>
            <a:r>
              <a:rPr lang="en-US" sz="4600" dirty="0" smtClean="0"/>
              <a:t>3. Increased </a:t>
            </a:r>
            <a:r>
              <a:rPr lang="en-US" sz="4600" u="sng" dirty="0" smtClean="0"/>
              <a:t>value</a:t>
            </a:r>
            <a:r>
              <a:rPr lang="en-US" sz="4600" dirty="0" smtClean="0"/>
              <a:t> of female children in their 	communities.</a:t>
            </a:r>
          </a:p>
          <a:p>
            <a:pPr marL="0" indent="0">
              <a:lnSpc>
                <a:spcPct val="120000"/>
              </a:lnSpc>
              <a:spcBef>
                <a:spcPts val="0"/>
              </a:spcBef>
              <a:buNone/>
            </a:pPr>
            <a:r>
              <a:rPr lang="en-US" sz="4600" u="sng" dirty="0" smtClean="0"/>
              <a:t>Bonus</a:t>
            </a:r>
          </a:p>
          <a:p>
            <a:pPr marL="0" indent="0">
              <a:lnSpc>
                <a:spcPct val="120000"/>
              </a:lnSpc>
              <a:spcBef>
                <a:spcPts val="0"/>
              </a:spcBef>
              <a:buNone/>
            </a:pPr>
            <a:r>
              <a:rPr lang="en-US" sz="4600" dirty="0" smtClean="0"/>
              <a:t>4. Improved </a:t>
            </a:r>
            <a:r>
              <a:rPr lang="en-US" sz="4600" u="sng" dirty="0" smtClean="0"/>
              <a:t>family health </a:t>
            </a:r>
            <a:r>
              <a:rPr lang="en-US" sz="4600" dirty="0" smtClean="0"/>
              <a:t>by replacing expensive 	kerosene lanterns with inexpensive solar light</a:t>
            </a:r>
          </a:p>
          <a:p>
            <a:pPr marL="274320" lvl="1" indent="0">
              <a:lnSpc>
                <a:spcPct val="120000"/>
              </a:lnSpc>
              <a:spcBef>
                <a:spcPts val="0"/>
              </a:spcBef>
              <a:buNone/>
            </a:pPr>
            <a:r>
              <a:rPr lang="en-US" sz="4600" dirty="0" smtClean="0"/>
              <a:t>	  	</a:t>
            </a:r>
            <a:r>
              <a:rPr lang="en-US" sz="4600" i="1" dirty="0" smtClean="0"/>
              <a:t>Inhaling fumes from kerosene lamps = 			smoking two packs of cigarettes a day.</a:t>
            </a:r>
          </a:p>
          <a:p>
            <a:pPr marL="742950" indent="-742950">
              <a:lnSpc>
                <a:spcPct val="160000"/>
              </a:lnSpc>
              <a:spcBef>
                <a:spcPts val="0"/>
              </a:spcBef>
              <a:buAutoNum type="arabicPeriod"/>
            </a:pPr>
            <a:endParaRPr lang="en-US" sz="3600" dirty="0" smtClean="0"/>
          </a:p>
          <a:p>
            <a:pPr lvl="1">
              <a:lnSpc>
                <a:spcPct val="160000"/>
              </a:lnSpc>
              <a:spcBef>
                <a:spcPts val="0"/>
              </a:spcBef>
            </a:pPr>
            <a:endParaRPr lang="en-US" sz="3600" dirty="0"/>
          </a:p>
          <a:p>
            <a:pPr marL="0" indent="0">
              <a:lnSpc>
                <a:spcPct val="160000"/>
              </a:lnSpc>
              <a:spcBef>
                <a:spcPts val="0"/>
              </a:spcBef>
              <a:buNone/>
            </a:pPr>
            <a:endParaRPr lang="en-US" sz="3400" u="sng" dirty="0" smtClean="0"/>
          </a:p>
          <a:p>
            <a:pPr marL="0" indent="0">
              <a:lnSpc>
                <a:spcPct val="160000"/>
              </a:lnSpc>
              <a:buNone/>
            </a:pPr>
            <a:endParaRPr lang="en-US" dirty="0" smtClean="0"/>
          </a:p>
        </p:txBody>
      </p:sp>
    </p:spTree>
    <p:extLst>
      <p:ext uri="{BB962C8B-B14F-4D97-AF65-F5344CB8AC3E}">
        <p14:creationId xmlns:p14="http://schemas.microsoft.com/office/powerpoint/2010/main" val="25401748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685800"/>
            <a:ext cx="9362768" cy="990600"/>
          </a:xfrm>
        </p:spPr>
        <p:txBody>
          <a:bodyPr>
            <a:normAutofit fontScale="90000"/>
          </a:bodyPr>
          <a:lstStyle/>
          <a:p>
            <a:pPr algn="ctr"/>
            <a:r>
              <a:rPr lang="en-US" b="1" i="1" dirty="0">
                <a:solidFill>
                  <a:srgbClr val="FF6600"/>
                </a:solidFill>
              </a:rPr>
              <a:t>IF </a:t>
            </a:r>
            <a:r>
              <a:rPr lang="en-US" b="1" i="1" dirty="0" smtClean="0">
                <a:solidFill>
                  <a:srgbClr val="FF6600"/>
                </a:solidFill>
              </a:rPr>
              <a:t> YOU  EDUCATE  A  GIRL</a:t>
            </a:r>
            <a:br>
              <a:rPr lang="en-US" b="1" i="1" dirty="0" smtClean="0">
                <a:solidFill>
                  <a:srgbClr val="FF6600"/>
                </a:solidFill>
              </a:rPr>
            </a:br>
            <a:r>
              <a:rPr lang="en-US" sz="3600" b="1" u="sng" dirty="0" smtClean="0"/>
              <a:t>Results</a:t>
            </a:r>
            <a:r>
              <a:rPr lang="en-US" dirty="0"/>
              <a:t/>
            </a:r>
            <a:br>
              <a:rPr lang="en-US" dirty="0"/>
            </a:br>
            <a:endParaRPr lang="en-US" dirty="0"/>
          </a:p>
        </p:txBody>
      </p:sp>
      <p:pic>
        <p:nvPicPr>
          <p:cNvPr id="3" name="Content Placeholder 2"/>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143000" y="1484314"/>
            <a:ext cx="6960658" cy="5220494"/>
          </a:xfrm>
        </p:spPr>
      </p:pic>
    </p:spTree>
    <p:extLst>
      <p:ext uri="{BB962C8B-B14F-4D97-AF65-F5344CB8AC3E}">
        <p14:creationId xmlns:p14="http://schemas.microsoft.com/office/powerpoint/2010/main" val="1488387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990600"/>
          </a:xfrm>
        </p:spPr>
        <p:txBody>
          <a:bodyPr>
            <a:normAutofit fontScale="90000"/>
          </a:bodyPr>
          <a:lstStyle/>
          <a:p>
            <a:pPr algn="ctr"/>
            <a:r>
              <a:rPr lang="en-US" b="1" i="1" dirty="0">
                <a:solidFill>
                  <a:srgbClr val="FF6600"/>
                </a:solidFill>
              </a:rPr>
              <a:t>IF </a:t>
            </a:r>
            <a:r>
              <a:rPr lang="en-US" b="1" i="1" dirty="0" smtClean="0">
                <a:solidFill>
                  <a:srgbClr val="FF6600"/>
                </a:solidFill>
              </a:rPr>
              <a:t> YOU  EDUCATE  A  GIRL</a:t>
            </a:r>
            <a:r>
              <a:rPr lang="en-US" b="1" dirty="0" smtClean="0"/>
              <a:t/>
            </a:r>
            <a:br>
              <a:rPr lang="en-US" b="1" dirty="0" smtClean="0"/>
            </a:br>
            <a:r>
              <a:rPr lang="en-US" sz="3600" b="1" u="sng" dirty="0" smtClean="0"/>
              <a:t>Committed Supporters</a:t>
            </a:r>
            <a:endParaRPr lang="en-US" sz="3600" i="1" u="sng" dirty="0"/>
          </a:p>
        </p:txBody>
      </p:sp>
      <p:sp>
        <p:nvSpPr>
          <p:cNvPr id="5" name="Content Placeholder 4"/>
          <p:cNvSpPr>
            <a:spLocks noGrp="1"/>
          </p:cNvSpPr>
          <p:nvPr>
            <p:ph idx="1"/>
          </p:nvPr>
        </p:nvSpPr>
        <p:spPr>
          <a:xfrm>
            <a:off x="152400" y="1295400"/>
            <a:ext cx="9144000" cy="5410200"/>
          </a:xfrm>
        </p:spPr>
        <p:txBody>
          <a:bodyPr>
            <a:noAutofit/>
          </a:bodyPr>
          <a:lstStyle/>
          <a:p>
            <a:pPr marL="0" indent="0">
              <a:spcBef>
                <a:spcPts val="0"/>
              </a:spcBef>
              <a:buNone/>
            </a:pPr>
            <a:r>
              <a:rPr lang="en-US" u="sng" dirty="0" smtClean="0"/>
              <a:t>In-Country</a:t>
            </a:r>
          </a:p>
          <a:p>
            <a:pPr lvl="1">
              <a:spcBef>
                <a:spcPts val="0"/>
              </a:spcBef>
            </a:pPr>
            <a:r>
              <a:rPr lang="en-US" sz="2400" dirty="0" smtClean="0"/>
              <a:t>Ministry of Education endorsement of enhanced curriculum.</a:t>
            </a:r>
          </a:p>
          <a:p>
            <a:pPr lvl="1">
              <a:spcBef>
                <a:spcPts val="0"/>
              </a:spcBef>
            </a:pPr>
            <a:r>
              <a:rPr lang="en-US" sz="2400" dirty="0" smtClean="0"/>
              <a:t>Two non-governmental organizations (e.g. Center for the promotion of Human Rights and Development, Women’s Center for Democracy and Human rights in Cote d’Ivoire)</a:t>
            </a:r>
          </a:p>
          <a:p>
            <a:pPr lvl="1">
              <a:spcBef>
                <a:spcPts val="0"/>
              </a:spcBef>
            </a:pPr>
            <a:r>
              <a:rPr lang="en-US" sz="2400" dirty="0" smtClean="0"/>
              <a:t>Rotary Club of Abidjan </a:t>
            </a:r>
            <a:r>
              <a:rPr lang="en-US" sz="2400" dirty="0" err="1" smtClean="0"/>
              <a:t>Bietry</a:t>
            </a:r>
            <a:endParaRPr lang="en-US" sz="2400" dirty="0" smtClean="0"/>
          </a:p>
          <a:p>
            <a:pPr marL="0" indent="0">
              <a:spcBef>
                <a:spcPts val="0"/>
              </a:spcBef>
              <a:buNone/>
            </a:pPr>
            <a:r>
              <a:rPr lang="en-US" u="sng" dirty="0" smtClean="0"/>
              <a:t>USA</a:t>
            </a:r>
          </a:p>
          <a:p>
            <a:pPr lvl="1">
              <a:spcBef>
                <a:spcPts val="0"/>
              </a:spcBef>
            </a:pPr>
            <a:r>
              <a:rPr lang="en-US" sz="2400" dirty="0"/>
              <a:t>Institute for Education of Women in Africa and the </a:t>
            </a:r>
            <a:r>
              <a:rPr lang="en-US" sz="2400" dirty="0" smtClean="0"/>
              <a:t>Diaspora (</a:t>
            </a:r>
            <a:r>
              <a:rPr lang="en-US" sz="2400" dirty="0"/>
              <a:t>involving project leaders Massy Mutumba and Susan </a:t>
            </a:r>
            <a:r>
              <a:rPr lang="en-US" sz="2400" dirty="0" smtClean="0"/>
              <a:t>Frazier-</a:t>
            </a:r>
            <a:r>
              <a:rPr lang="en-US" sz="2400" dirty="0" err="1" smtClean="0"/>
              <a:t>Kouassi</a:t>
            </a:r>
            <a:r>
              <a:rPr lang="en-US" sz="2400" dirty="0" smtClean="0"/>
              <a:t>)</a:t>
            </a:r>
          </a:p>
          <a:p>
            <a:pPr lvl="1">
              <a:spcBef>
                <a:spcPts val="0"/>
              </a:spcBef>
            </a:pPr>
            <a:r>
              <a:rPr lang="en-US" sz="2400" dirty="0"/>
              <a:t>Society of Women Engineers at the University of Michigan.</a:t>
            </a:r>
          </a:p>
          <a:p>
            <a:pPr lvl="1">
              <a:spcBef>
                <a:spcPts val="0"/>
              </a:spcBef>
            </a:pPr>
            <a:r>
              <a:rPr lang="en-US" sz="2400" dirty="0" smtClean="0"/>
              <a:t>Rotary </a:t>
            </a:r>
            <a:r>
              <a:rPr lang="en-US" sz="2400" dirty="0"/>
              <a:t>Club of Ann </a:t>
            </a:r>
            <a:r>
              <a:rPr lang="en-US" sz="2400" dirty="0" smtClean="0"/>
              <a:t>Arbor </a:t>
            </a:r>
          </a:p>
          <a:p>
            <a:pPr lvl="1">
              <a:spcBef>
                <a:spcPts val="0"/>
              </a:spcBef>
            </a:pPr>
            <a:r>
              <a:rPr lang="en-US" sz="2400" dirty="0" smtClean="0"/>
              <a:t>Expert trainers in Solar lighting and entrepreneurship (Rotarians, UM Professors)</a:t>
            </a:r>
          </a:p>
        </p:txBody>
      </p:sp>
    </p:spTree>
    <p:extLst>
      <p:ext uri="{BB962C8B-B14F-4D97-AF65-F5344CB8AC3E}">
        <p14:creationId xmlns:p14="http://schemas.microsoft.com/office/powerpoint/2010/main" val="2873527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90600"/>
          </a:xfrm>
        </p:spPr>
        <p:txBody>
          <a:bodyPr>
            <a:normAutofit fontScale="90000"/>
          </a:bodyPr>
          <a:lstStyle/>
          <a:p>
            <a:pPr algn="ctr"/>
            <a:r>
              <a:rPr lang="en-US" dirty="0" smtClean="0"/>
              <a:t/>
            </a:r>
            <a:br>
              <a:rPr lang="en-US" dirty="0" smtClean="0"/>
            </a:br>
            <a:r>
              <a:rPr lang="en-US" sz="3100" u="sng" dirty="0" smtClean="0"/>
              <a:t>Budget Summary</a:t>
            </a:r>
            <a:endParaRPr lang="en-US" sz="3100" u="sng" dirty="0"/>
          </a:p>
        </p:txBody>
      </p:sp>
      <p:sp>
        <p:nvSpPr>
          <p:cNvPr id="3" name="Content Placeholder 2"/>
          <p:cNvSpPr>
            <a:spLocks noGrp="1"/>
          </p:cNvSpPr>
          <p:nvPr>
            <p:ph idx="1"/>
          </p:nvPr>
        </p:nvSpPr>
        <p:spPr/>
        <p:txBody>
          <a:bodyPr>
            <a:normAutofit/>
          </a:bodyPr>
          <a:lstStyle/>
          <a:p>
            <a:pPr marL="0" indent="0">
              <a:buNone/>
            </a:pPr>
            <a:r>
              <a:rPr lang="en-US" u="sng" dirty="0" smtClean="0"/>
              <a:t>Expenses</a:t>
            </a:r>
            <a:endParaRPr lang="en-US" dirty="0" smtClean="0"/>
          </a:p>
          <a:p>
            <a:pPr marL="0" indent="0">
              <a:buNone/>
            </a:pPr>
            <a:r>
              <a:rPr lang="en-US" dirty="0"/>
              <a:t>	</a:t>
            </a:r>
            <a:r>
              <a:rPr lang="en-US" dirty="0" smtClean="0"/>
              <a:t>Electronics and Solar Teaching Kits	$22,000</a:t>
            </a:r>
          </a:p>
          <a:p>
            <a:pPr marL="0" indent="0">
              <a:buNone/>
            </a:pPr>
            <a:r>
              <a:rPr lang="en-US" dirty="0"/>
              <a:t>	</a:t>
            </a:r>
            <a:r>
              <a:rPr lang="en-US" dirty="0" smtClean="0"/>
              <a:t>Training Materials and Support		$10,000</a:t>
            </a:r>
          </a:p>
          <a:p>
            <a:pPr marL="0" indent="0">
              <a:buNone/>
            </a:pPr>
            <a:r>
              <a:rPr lang="en-US" dirty="0"/>
              <a:t>	</a:t>
            </a:r>
            <a:r>
              <a:rPr lang="en-US" dirty="0" smtClean="0"/>
              <a:t>Curriculum Design and Teacher Training	</a:t>
            </a:r>
            <a:r>
              <a:rPr lang="en-US" u="sng" dirty="0" smtClean="0"/>
              <a:t>$  8,000</a:t>
            </a:r>
          </a:p>
          <a:p>
            <a:pPr marL="0" indent="0">
              <a:buNone/>
            </a:pPr>
            <a:r>
              <a:rPr lang="en-US" dirty="0"/>
              <a:t>	</a:t>
            </a:r>
            <a:r>
              <a:rPr lang="en-US" dirty="0" smtClean="0"/>
              <a:t>		</a:t>
            </a:r>
            <a:r>
              <a:rPr lang="en-US" i="1" dirty="0" smtClean="0"/>
              <a:t>TOTAL			$40,000</a:t>
            </a:r>
            <a:endParaRPr lang="en-US" dirty="0" smtClean="0"/>
          </a:p>
          <a:p>
            <a:pPr marL="0" indent="0">
              <a:buNone/>
            </a:pPr>
            <a:endParaRPr lang="en-US" dirty="0"/>
          </a:p>
          <a:p>
            <a:pPr marL="0" indent="0">
              <a:buNone/>
            </a:pPr>
            <a:r>
              <a:rPr lang="en-US" u="sng" dirty="0" smtClean="0"/>
              <a:t>Contributions</a:t>
            </a:r>
          </a:p>
          <a:p>
            <a:pPr marL="0" indent="0">
              <a:buNone/>
            </a:pPr>
            <a:r>
              <a:rPr lang="en-US" dirty="0" smtClean="0"/>
              <a:t>	Rotary Club of Ann Arbor			$10,000</a:t>
            </a:r>
          </a:p>
          <a:p>
            <a:pPr marL="0" indent="0">
              <a:buNone/>
            </a:pPr>
            <a:r>
              <a:rPr lang="en-US" dirty="0"/>
              <a:t>	</a:t>
            </a:r>
            <a:r>
              <a:rPr lang="en-US" dirty="0" smtClean="0"/>
              <a:t>Rotary Foundation (Global Grant)		$20,000</a:t>
            </a:r>
          </a:p>
          <a:p>
            <a:pPr marL="0" indent="0">
              <a:buNone/>
            </a:pPr>
            <a:r>
              <a:rPr lang="en-US" dirty="0"/>
              <a:t>	</a:t>
            </a:r>
            <a:r>
              <a:rPr lang="en-US" dirty="0" smtClean="0"/>
              <a:t>Additional Contributions Required		</a:t>
            </a:r>
            <a:r>
              <a:rPr lang="en-US" u="sng" dirty="0" smtClean="0"/>
              <a:t>$10,000</a:t>
            </a:r>
          </a:p>
          <a:p>
            <a:pPr marL="0" indent="0">
              <a:buNone/>
            </a:pPr>
            <a:r>
              <a:rPr lang="en-US" i="1" dirty="0" smtClean="0"/>
              <a:t>			TOTAL			$40,000</a:t>
            </a:r>
            <a:endParaRPr lang="en-US" i="1" dirty="0"/>
          </a:p>
        </p:txBody>
      </p:sp>
      <p:sp>
        <p:nvSpPr>
          <p:cNvPr id="4" name="Title 1"/>
          <p:cNvSpPr txBox="1">
            <a:spLocks/>
          </p:cNvSpPr>
          <p:nvPr/>
        </p:nvSpPr>
        <p:spPr>
          <a:xfrm>
            <a:off x="304800" y="533400"/>
            <a:ext cx="8229600" cy="990600"/>
          </a:xfrm>
          <a:prstGeom prst="rect">
            <a:avLst/>
          </a:prstGeom>
        </p:spPr>
        <p:txBody>
          <a:bodyPr vert="horz" lIns="91440" tIns="45720" rIns="91440" bIns="45720" rtlCol="0" anchor="ctr">
            <a:normAutofit fontScale="90000" lnSpcReduction="2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en-US" b="1" i="1" dirty="0">
                <a:solidFill>
                  <a:srgbClr val="FF6600"/>
                </a:solidFill>
              </a:rPr>
              <a:t>IF </a:t>
            </a:r>
            <a:r>
              <a:rPr lang="en-US" b="1" i="1" dirty="0" smtClean="0">
                <a:solidFill>
                  <a:srgbClr val="FF6600"/>
                </a:solidFill>
              </a:rPr>
              <a:t> YOU  EDUCATE  A  GIRL </a:t>
            </a:r>
            <a:r>
              <a:rPr lang="en-US" b="1" dirty="0" smtClean="0"/>
              <a:t/>
            </a:r>
            <a:br>
              <a:rPr lang="en-US" b="1" dirty="0" smtClean="0"/>
            </a:br>
            <a:endParaRPr lang="en-US" sz="3600" i="1" dirty="0"/>
          </a:p>
        </p:txBody>
      </p:sp>
    </p:spTree>
    <p:extLst>
      <p:ext uri="{BB962C8B-B14F-4D97-AF65-F5344CB8AC3E}">
        <p14:creationId xmlns:p14="http://schemas.microsoft.com/office/powerpoint/2010/main" val="38197924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8934</TotalTime>
  <Words>1021</Words>
  <Application>Microsoft Macintosh PowerPoint</Application>
  <PresentationFormat>On-screen Show (4:3)</PresentationFormat>
  <Paragraphs>110</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Clarity</vt:lpstr>
      <vt:lpstr>IF  YOU  EDUCATE  A  GIRL YOU  EDUCATE  A  FAMILY  AND CREATE A BRIGHT FUTURE </vt:lpstr>
      <vt:lpstr>IF  YOU  EDUCATE  A  GIRL YOU  EDUCATE  A  FAMILY  AND CREATE A BRIGHT FUTURE </vt:lpstr>
      <vt:lpstr>IF  YOU  EDUCATE  A  GIRL Challenge: Limited Educational Opportunity </vt:lpstr>
      <vt:lpstr>IF  YOU  EDUCATE  A  GIRL Opportunity: Increase Educational Success Two Part Global Project</vt:lpstr>
      <vt:lpstr>IF  YOU  EDUCATE  A  GIRL Opportunity: Increase Educational Success Two Part Global Project</vt:lpstr>
      <vt:lpstr>IF  YOU  EDUCATE  A  GIRL Results </vt:lpstr>
      <vt:lpstr>IF  YOU  EDUCATE  A  GIRL Results </vt:lpstr>
      <vt:lpstr>IF  YOU  EDUCATE  A  GIRL Committed Supporters</vt:lpstr>
      <vt:lpstr> Budget Summary</vt:lpstr>
      <vt:lpstr>PowerPoint Presentation</vt:lpstr>
    </vt:vector>
  </TitlesOfParts>
  <Company>University of Michigan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School of Public Health</dc:creator>
  <cp:lastModifiedBy>June Grace</cp:lastModifiedBy>
  <cp:revision>144</cp:revision>
  <cp:lastPrinted>2015-10-21T18:21:37Z</cp:lastPrinted>
  <dcterms:created xsi:type="dcterms:W3CDTF">2015-07-06T13:52:35Z</dcterms:created>
  <dcterms:modified xsi:type="dcterms:W3CDTF">2016-01-08T02:16:52Z</dcterms:modified>
</cp:coreProperties>
</file>