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58D85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58D85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58D85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58D85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58D85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58D85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58D85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58D85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58D85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958D8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5F6"/>
          </a:solidFill>
        </a:fill>
      </a:tcStyle>
    </a:wholeTbl>
    <a:band2H>
      <a:tcTxStyle/>
      <a:tcStyle>
        <a:tcBdr/>
        <a:fill>
          <a:solidFill>
            <a:srgbClr val="E6F2FA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958D8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958D8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958D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EEDED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958D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958D85"/>
              </a:solidFill>
              <a:prstDash val="solid"/>
              <a:round/>
            </a:ln>
          </a:top>
          <a:bottom>
            <a:ln w="254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958D85"/>
              </a:solidFill>
              <a:prstDash val="solid"/>
              <a:round/>
            </a:ln>
          </a:top>
          <a:bottom>
            <a:ln w="254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958D8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DAD8"/>
          </a:solidFill>
        </a:fill>
      </a:tcStyle>
    </a:wholeTbl>
    <a:band2H>
      <a:tcTxStyle/>
      <a:tcStyle>
        <a:tcBdr/>
        <a:fill>
          <a:solidFill>
            <a:srgbClr val="EEEDED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58D85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58D85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58D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12700" cap="flat">
              <a:solidFill>
                <a:srgbClr val="958D85"/>
              </a:solidFill>
              <a:prstDash val="solid"/>
              <a:round/>
            </a:ln>
          </a:top>
          <a:bottom>
            <a:ln w="127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rgbClr val="958D85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12700" cap="flat">
              <a:solidFill>
                <a:srgbClr val="958D85"/>
              </a:solidFill>
              <a:prstDash val="solid"/>
              <a:round/>
            </a:ln>
          </a:top>
          <a:bottom>
            <a:ln w="127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rgbClr val="958D85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50800" cap="flat">
              <a:solidFill>
                <a:srgbClr val="958D85"/>
              </a:solidFill>
              <a:prstDash val="solid"/>
              <a:round/>
            </a:ln>
          </a:top>
          <a:bottom>
            <a:ln w="127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12700" cap="flat">
              <a:solidFill>
                <a:srgbClr val="958D85"/>
              </a:solidFill>
              <a:prstDash val="solid"/>
              <a:round/>
            </a:ln>
          </a:top>
          <a:bottom>
            <a:ln w="254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2" name="Shape 22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694662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0" name="Shape 2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Solid organizations employ these steps </a:t>
            </a:r>
            <a:r>
              <a:rPr b="0"/>
              <a:t>to a solid action plan…  </a:t>
            </a:r>
            <a:br>
              <a:rPr b="0"/>
            </a:br>
            <a:r>
              <a:rPr b="0"/>
              <a:t>The visioning </a:t>
            </a:r>
            <a:r>
              <a:t>exercise that we will present today </a:t>
            </a:r>
            <a:r>
              <a:rPr b="0"/>
              <a:t>starts the cycle toward a long range plan that your club can put into practice for a number of years.  </a:t>
            </a:r>
            <a:br>
              <a:rPr b="0"/>
            </a:br>
            <a:r>
              <a:rPr b="0"/>
              <a:t>The </a:t>
            </a:r>
            <a:r>
              <a:t>clarity</a:t>
            </a:r>
            <a:r>
              <a:rPr b="0"/>
              <a:t> that will come from this </a:t>
            </a:r>
            <a:r>
              <a:rPr b="0" u="sng"/>
              <a:t>process</a:t>
            </a:r>
            <a:r>
              <a:rPr b="0"/>
              <a:t> will </a:t>
            </a:r>
            <a:r>
              <a:t>provide </a:t>
            </a:r>
            <a:r>
              <a:rPr b="0"/>
              <a:t>the</a:t>
            </a:r>
            <a:r>
              <a:t> alignment within </a:t>
            </a:r>
            <a:r>
              <a:rPr b="0"/>
              <a:t>your</a:t>
            </a:r>
            <a:r>
              <a:t> club of activities and direction </a:t>
            </a:r>
            <a:r>
              <a:rPr b="0"/>
              <a:t>promoting club </a:t>
            </a:r>
            <a:r>
              <a:rPr b="0" u="sng"/>
              <a:t>health</a:t>
            </a:r>
            <a:r>
              <a:rPr b="0"/>
              <a:t>. </a:t>
            </a:r>
            <a:br>
              <a:rPr b="0"/>
            </a:br>
            <a:r>
              <a:rPr b="0"/>
              <a:t>As the </a:t>
            </a:r>
            <a:r>
              <a:t>Club gets stronger, so will membership strength </a:t>
            </a:r>
            <a:r>
              <a:rPr b="0"/>
              <a:t>increase for </a:t>
            </a:r>
            <a:r>
              <a:rPr b="0" u="sng"/>
              <a:t>retention</a:t>
            </a:r>
            <a:r>
              <a:rPr b="0"/>
              <a:t> and </a:t>
            </a:r>
            <a:r>
              <a:rPr b="0" u="sng"/>
              <a:t>growth</a:t>
            </a:r>
            <a:r>
              <a:rPr b="0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otary Club of  Concord|"/>
          <p:cNvSpPr txBox="1"/>
          <p:nvPr/>
        </p:nvSpPr>
        <p:spPr>
          <a:xfrm>
            <a:off x="7086600" y="6477000"/>
            <a:ext cx="16002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defRPr sz="900" b="1">
                <a:solidFill>
                  <a:srgbClr val="0E5E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Rotary Club of  Concord</a:t>
            </a:r>
            <a:r>
              <a:rPr>
                <a:solidFill>
                  <a:srgbClr val="BCBDC0"/>
                </a:solidFill>
              </a:rPr>
              <a:t>| </a:t>
            </a:r>
          </a:p>
        </p:txBody>
      </p:sp>
      <p:pic>
        <p:nvPicPr>
          <p:cNvPr id="10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otary Club of  Concord"/>
          <p:cNvSpPr txBox="1"/>
          <p:nvPr/>
        </p:nvSpPr>
        <p:spPr>
          <a:xfrm>
            <a:off x="7162800" y="6467475"/>
            <a:ext cx="15240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457200">
              <a:defRPr sz="900" b="1">
                <a:solidFill>
                  <a:srgbClr val="0E5E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Rotary Club of  Concord</a:t>
            </a:r>
          </a:p>
        </p:txBody>
      </p:sp>
      <p:pic>
        <p:nvPicPr>
          <p:cNvPr id="11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Rectangle"/>
          <p:cNvSpPr/>
          <p:nvPr/>
        </p:nvSpPr>
        <p:spPr>
          <a:xfrm>
            <a:off x="-1" y="0"/>
            <a:ext cx="9144002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5" name="Rectangle"/>
          <p:cNvSpPr/>
          <p:nvPr/>
        </p:nvSpPr>
        <p:spPr>
          <a:xfrm>
            <a:off x="-152401" y="2667000"/>
            <a:ext cx="9525002" cy="16002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blurRad="63500" dist="61087" dir="5400000" rotWithShape="0">
              <a:srgbClr val="808080">
                <a:alpha val="45997"/>
              </a:srgbClr>
            </a:outerShdw>
          </a:effectLst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otary Club of  Concord"/>
          <p:cNvSpPr txBox="1"/>
          <p:nvPr/>
        </p:nvSpPr>
        <p:spPr>
          <a:xfrm>
            <a:off x="7162800" y="6467475"/>
            <a:ext cx="15240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457200">
              <a:defRPr sz="900" b="1">
                <a:solidFill>
                  <a:srgbClr val="0E5E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Rotary Club of  Concord</a:t>
            </a:r>
          </a:p>
        </p:txBody>
      </p:sp>
      <p:pic>
        <p:nvPicPr>
          <p:cNvPr id="12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Rectangle"/>
          <p:cNvSpPr/>
          <p:nvPr/>
        </p:nvSpPr>
        <p:spPr>
          <a:xfrm>
            <a:off x="-1" y="0"/>
            <a:ext cx="9144002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6" name="Rectangle"/>
          <p:cNvSpPr/>
          <p:nvPr/>
        </p:nvSpPr>
        <p:spPr>
          <a:xfrm>
            <a:off x="-152401" y="2667000"/>
            <a:ext cx="9525002" cy="1600200"/>
          </a:xfrm>
          <a:prstGeom prst="rect">
            <a:avLst/>
          </a:prstGeom>
          <a:solidFill>
            <a:srgbClr val="005DAA"/>
          </a:solidFill>
          <a:ln w="12700">
            <a:miter lim="400000"/>
          </a:ln>
          <a:effectLst>
            <a:outerShdw blurRad="63500" dist="61087" dir="5400000" rotWithShape="0">
              <a:srgbClr val="808080">
                <a:alpha val="45997"/>
              </a:srgbClr>
            </a:outerShdw>
          </a:effectLst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otary Club of  Concord"/>
          <p:cNvSpPr txBox="1"/>
          <p:nvPr/>
        </p:nvSpPr>
        <p:spPr>
          <a:xfrm>
            <a:off x="7162800" y="6467475"/>
            <a:ext cx="15240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457200">
              <a:defRPr sz="900" b="1">
                <a:solidFill>
                  <a:srgbClr val="0E5E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Rotary Club of  Concord</a:t>
            </a:r>
          </a:p>
        </p:txBody>
      </p:sp>
      <p:pic>
        <p:nvPicPr>
          <p:cNvPr id="13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Rectangle"/>
          <p:cNvSpPr/>
          <p:nvPr/>
        </p:nvSpPr>
        <p:spPr>
          <a:xfrm>
            <a:off x="-1" y="0"/>
            <a:ext cx="9144002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7" name="Rectangle"/>
          <p:cNvSpPr/>
          <p:nvPr/>
        </p:nvSpPr>
        <p:spPr>
          <a:xfrm>
            <a:off x="-152401" y="2667000"/>
            <a:ext cx="9525002" cy="1600200"/>
          </a:xfrm>
          <a:prstGeom prst="rect">
            <a:avLst/>
          </a:prstGeom>
          <a:solidFill>
            <a:srgbClr val="00246C"/>
          </a:solidFill>
          <a:ln w="12700">
            <a:miter lim="400000"/>
          </a:ln>
          <a:effectLst>
            <a:outerShdw blurRad="63500" dist="61087" dir="5400000" rotWithShape="0">
              <a:srgbClr val="808080">
                <a:alpha val="45997"/>
              </a:srgbClr>
            </a:outerShdw>
          </a:effectLst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otary Club of  Concord"/>
          <p:cNvSpPr txBox="1"/>
          <p:nvPr/>
        </p:nvSpPr>
        <p:spPr>
          <a:xfrm>
            <a:off x="7162800" y="6467475"/>
            <a:ext cx="15240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457200">
              <a:defRPr sz="900" b="1">
                <a:solidFill>
                  <a:srgbClr val="0E5E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Rotary Club of  Concord</a:t>
            </a:r>
          </a:p>
        </p:txBody>
      </p:sp>
      <p:pic>
        <p:nvPicPr>
          <p:cNvPr id="14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Rectangle"/>
          <p:cNvSpPr/>
          <p:nvPr/>
        </p:nvSpPr>
        <p:spPr>
          <a:xfrm>
            <a:off x="-1" y="0"/>
            <a:ext cx="9144002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Rectangle"/>
          <p:cNvSpPr/>
          <p:nvPr/>
        </p:nvSpPr>
        <p:spPr>
          <a:xfrm>
            <a:off x="-152401" y="2667000"/>
            <a:ext cx="9525002" cy="1600200"/>
          </a:xfrm>
          <a:prstGeom prst="rect">
            <a:avLst/>
          </a:prstGeom>
          <a:solidFill>
            <a:srgbClr val="009999"/>
          </a:solidFill>
          <a:ln w="12700">
            <a:miter lim="400000"/>
          </a:ln>
          <a:effectLst>
            <a:outerShdw blurRad="63500" dist="61087" dir="5400000" rotWithShape="0">
              <a:srgbClr val="808080">
                <a:alpha val="45997"/>
              </a:srgbClr>
            </a:outerShdw>
          </a:effectLst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otary Club of  Concord"/>
          <p:cNvSpPr txBox="1"/>
          <p:nvPr/>
        </p:nvSpPr>
        <p:spPr>
          <a:xfrm>
            <a:off x="7162800" y="6467475"/>
            <a:ext cx="15240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457200">
              <a:defRPr sz="900" b="1">
                <a:solidFill>
                  <a:srgbClr val="0E5E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Rotary Club of  Concord</a:t>
            </a:r>
          </a:p>
        </p:txBody>
      </p:sp>
      <p:pic>
        <p:nvPicPr>
          <p:cNvPr id="15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Rectangle"/>
          <p:cNvSpPr/>
          <p:nvPr/>
        </p:nvSpPr>
        <p:spPr>
          <a:xfrm>
            <a:off x="-1" y="0"/>
            <a:ext cx="9144002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9" name="Rectangle"/>
          <p:cNvSpPr/>
          <p:nvPr/>
        </p:nvSpPr>
        <p:spPr>
          <a:xfrm>
            <a:off x="-152401" y="2667000"/>
            <a:ext cx="9525002" cy="1600200"/>
          </a:xfrm>
          <a:prstGeom prst="rect">
            <a:avLst/>
          </a:prstGeom>
          <a:solidFill>
            <a:srgbClr val="FF7600"/>
          </a:solidFill>
          <a:ln w="12700">
            <a:miter lim="400000"/>
          </a:ln>
          <a:effectLst>
            <a:outerShdw blurRad="63500" dist="61087" dir="5400000" rotWithShape="0">
              <a:srgbClr val="808080">
                <a:alpha val="45997"/>
              </a:srgbClr>
            </a:outerShdw>
          </a:effectLst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otary Club of  Concord"/>
          <p:cNvSpPr txBox="1"/>
          <p:nvPr/>
        </p:nvSpPr>
        <p:spPr>
          <a:xfrm>
            <a:off x="7162800" y="6467475"/>
            <a:ext cx="15240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457200">
              <a:defRPr sz="900" b="1">
                <a:solidFill>
                  <a:srgbClr val="0E5E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Rotary Club of  Concord</a:t>
            </a:r>
          </a:p>
        </p:txBody>
      </p:sp>
      <p:pic>
        <p:nvPicPr>
          <p:cNvPr id="16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Rectangle"/>
          <p:cNvSpPr/>
          <p:nvPr/>
        </p:nvSpPr>
        <p:spPr>
          <a:xfrm>
            <a:off x="-1" y="0"/>
            <a:ext cx="9144002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Rotary Club of  Concord"/>
          <p:cNvSpPr txBox="1"/>
          <p:nvPr/>
        </p:nvSpPr>
        <p:spPr>
          <a:xfrm>
            <a:off x="7162800" y="6467475"/>
            <a:ext cx="15240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457200">
              <a:defRPr sz="900" b="1">
                <a:solidFill>
                  <a:srgbClr val="0E5E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Rotary Club of  Concord</a:t>
            </a:r>
          </a:p>
        </p:txBody>
      </p:sp>
      <p:pic>
        <p:nvPicPr>
          <p:cNvPr id="17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 defTabSz="4572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Rotary Club of  Concord"/>
          <p:cNvSpPr txBox="1"/>
          <p:nvPr/>
        </p:nvSpPr>
        <p:spPr>
          <a:xfrm>
            <a:off x="7162800" y="6467475"/>
            <a:ext cx="15240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457200">
              <a:defRPr sz="900" b="1">
                <a:solidFill>
                  <a:srgbClr val="0E5E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Rotary Club of  Concord</a:t>
            </a:r>
          </a:p>
        </p:txBody>
      </p:sp>
      <p:pic>
        <p:nvPicPr>
          <p:cNvPr id="18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 defTabSz="4572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Rotary Club of  Concord"/>
          <p:cNvSpPr txBox="1"/>
          <p:nvPr/>
        </p:nvSpPr>
        <p:spPr>
          <a:xfrm>
            <a:off x="7162800" y="6467475"/>
            <a:ext cx="15240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457200">
              <a:defRPr sz="900" b="1">
                <a:solidFill>
                  <a:srgbClr val="0E5E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Rotary Club of  Concord</a:t>
            </a:r>
          </a:p>
        </p:txBody>
      </p:sp>
      <p:pic>
        <p:nvPicPr>
          <p:cNvPr id="19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2675" cy="358140"/>
          </a:xfrm>
          <a:prstGeom prst="rect">
            <a:avLst/>
          </a:prstGeom>
        </p:spPr>
        <p:txBody>
          <a:bodyPr anchor="t"/>
          <a:lstStyle>
            <a:lvl1pPr algn="l" defTabSz="457200">
              <a:defRPr sz="18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tary Club of  Concord|"/>
          <p:cNvSpPr txBox="1"/>
          <p:nvPr/>
        </p:nvSpPr>
        <p:spPr>
          <a:xfrm>
            <a:off x="7086600" y="6477000"/>
            <a:ext cx="16002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defRPr sz="900" b="1">
                <a:solidFill>
                  <a:srgbClr val="0E5E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Rotary Club of  Concord</a:t>
            </a:r>
            <a:r>
              <a:rPr>
                <a:solidFill>
                  <a:srgbClr val="BCBDC0"/>
                </a:solidFill>
              </a:rPr>
              <a:t>| </a:t>
            </a:r>
          </a:p>
        </p:txBody>
      </p:sp>
      <p:pic>
        <p:nvPicPr>
          <p:cNvPr id="2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Rotary Club of  Concord"/>
          <p:cNvSpPr txBox="1"/>
          <p:nvPr/>
        </p:nvSpPr>
        <p:spPr>
          <a:xfrm>
            <a:off x="7162800" y="6467475"/>
            <a:ext cx="15240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457200">
              <a:defRPr sz="900" b="1">
                <a:solidFill>
                  <a:srgbClr val="0E5E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Rotary Club of  Concord</a:t>
            </a:r>
          </a:p>
        </p:txBody>
      </p:sp>
      <p:pic>
        <p:nvPicPr>
          <p:cNvPr id="20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 defTabSz="4572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otary Club of  Concord"/>
          <p:cNvSpPr txBox="1"/>
          <p:nvPr/>
        </p:nvSpPr>
        <p:spPr>
          <a:xfrm>
            <a:off x="7162800" y="6467475"/>
            <a:ext cx="15240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457200">
              <a:defRPr sz="900" b="1">
                <a:solidFill>
                  <a:srgbClr val="0E5E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Rotary Club of  Concord</a:t>
            </a:r>
          </a:p>
        </p:txBody>
      </p:sp>
      <p:pic>
        <p:nvPicPr>
          <p:cNvPr id="21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 defTabSz="457200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tary Club of  Concord"/>
          <p:cNvSpPr txBox="1"/>
          <p:nvPr/>
        </p:nvSpPr>
        <p:spPr>
          <a:xfrm>
            <a:off x="7162800" y="6467475"/>
            <a:ext cx="15240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 defTabSz="457200">
              <a:defRPr sz="900" b="1">
                <a:solidFill>
                  <a:srgbClr val="0E5E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Rotary Club of  Concord</a:t>
            </a:r>
          </a:p>
        </p:txBody>
      </p:sp>
      <p:pic>
        <p:nvPicPr>
          <p:cNvPr id="3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tary Club of  Concord|"/>
          <p:cNvSpPr txBox="1"/>
          <p:nvPr/>
        </p:nvSpPr>
        <p:spPr>
          <a:xfrm>
            <a:off x="7086600" y="6477000"/>
            <a:ext cx="16002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defRPr sz="900" b="1">
                <a:solidFill>
                  <a:srgbClr val="0E5E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Rotary Club of  Concord</a:t>
            </a:r>
            <a:r>
              <a:rPr>
                <a:solidFill>
                  <a:srgbClr val="BCBDC0"/>
                </a:solidFill>
              </a:rPr>
              <a:t>| </a:t>
            </a:r>
          </a:p>
        </p:txBody>
      </p:sp>
      <p:pic>
        <p:nvPicPr>
          <p:cNvPr id="4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Rectangle"/>
          <p:cNvSpPr/>
          <p:nvPr/>
        </p:nvSpPr>
        <p:spPr>
          <a:xfrm>
            <a:off x="-1" y="0"/>
            <a:ext cx="9144002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Rectangle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blurRad="63500" dist="61087" dir="5400000" rotWithShape="0">
              <a:srgbClr val="80808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tary Club of  Concord|"/>
          <p:cNvSpPr txBox="1"/>
          <p:nvPr/>
        </p:nvSpPr>
        <p:spPr>
          <a:xfrm>
            <a:off x="7086600" y="6477000"/>
            <a:ext cx="16002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defRPr sz="900" b="1">
                <a:solidFill>
                  <a:srgbClr val="0E5E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Rotary Club of  Concord</a:t>
            </a:r>
            <a:r>
              <a:rPr>
                <a:solidFill>
                  <a:srgbClr val="BCBDC0"/>
                </a:solidFill>
              </a:rPr>
              <a:t>| </a:t>
            </a:r>
          </a:p>
        </p:txBody>
      </p:sp>
      <p:pic>
        <p:nvPicPr>
          <p:cNvPr id="5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Rectangle"/>
          <p:cNvSpPr/>
          <p:nvPr/>
        </p:nvSpPr>
        <p:spPr>
          <a:xfrm>
            <a:off x="-1" y="0"/>
            <a:ext cx="9144002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Rectangle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 w="12700">
            <a:miter lim="400000"/>
          </a:ln>
          <a:effectLst>
            <a:outerShdw blurRad="63500" dist="61087" dir="5400000" rotWithShape="0">
              <a:srgbClr val="80808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otary Club of  Concord|"/>
          <p:cNvSpPr txBox="1"/>
          <p:nvPr/>
        </p:nvSpPr>
        <p:spPr>
          <a:xfrm>
            <a:off x="7086600" y="6477000"/>
            <a:ext cx="16002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defRPr sz="900" b="1">
                <a:solidFill>
                  <a:srgbClr val="0E5E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Rotary Club of  Concord</a:t>
            </a:r>
            <a:r>
              <a:rPr>
                <a:solidFill>
                  <a:srgbClr val="BCBDC0"/>
                </a:solidFill>
              </a:rPr>
              <a:t>| </a:t>
            </a:r>
          </a:p>
        </p:txBody>
      </p:sp>
      <p:pic>
        <p:nvPicPr>
          <p:cNvPr id="6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Rectangle"/>
          <p:cNvSpPr/>
          <p:nvPr/>
        </p:nvSpPr>
        <p:spPr>
          <a:xfrm>
            <a:off x="-1" y="0"/>
            <a:ext cx="9144002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" name="Rectangle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246C"/>
          </a:solidFill>
          <a:ln w="12700">
            <a:miter lim="400000"/>
          </a:ln>
          <a:effectLst>
            <a:outerShdw blurRad="63500" dist="61087" dir="5400000" rotWithShape="0">
              <a:srgbClr val="80808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otary Club of  Concord|"/>
          <p:cNvSpPr txBox="1"/>
          <p:nvPr/>
        </p:nvSpPr>
        <p:spPr>
          <a:xfrm>
            <a:off x="7086600" y="6477000"/>
            <a:ext cx="16002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defRPr sz="900" b="1">
                <a:solidFill>
                  <a:srgbClr val="0E5E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Rotary Club of  Concord</a:t>
            </a:r>
            <a:r>
              <a:rPr>
                <a:solidFill>
                  <a:srgbClr val="BCBDC0"/>
                </a:solidFill>
              </a:rPr>
              <a:t>| </a:t>
            </a:r>
          </a:p>
        </p:txBody>
      </p:sp>
      <p:pic>
        <p:nvPicPr>
          <p:cNvPr id="7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Rectangle"/>
          <p:cNvSpPr/>
          <p:nvPr/>
        </p:nvSpPr>
        <p:spPr>
          <a:xfrm>
            <a:off x="-1" y="0"/>
            <a:ext cx="9144002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Rectangle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 w="12700">
            <a:miter lim="400000"/>
          </a:ln>
          <a:effectLst>
            <a:outerShdw blurRad="63500" dist="61087" dir="5400000" rotWithShape="0">
              <a:srgbClr val="80808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otary Club of  Concord|"/>
          <p:cNvSpPr txBox="1"/>
          <p:nvPr/>
        </p:nvSpPr>
        <p:spPr>
          <a:xfrm>
            <a:off x="7086600" y="6477000"/>
            <a:ext cx="16002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defRPr sz="900" b="1">
                <a:solidFill>
                  <a:srgbClr val="0E5E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Rotary Club of  Concord</a:t>
            </a:r>
            <a:r>
              <a:rPr>
                <a:solidFill>
                  <a:srgbClr val="BCBDC0"/>
                </a:solidFill>
              </a:rPr>
              <a:t>| </a:t>
            </a:r>
          </a:p>
        </p:txBody>
      </p:sp>
      <p:pic>
        <p:nvPicPr>
          <p:cNvPr id="8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Rectangle"/>
          <p:cNvSpPr/>
          <p:nvPr/>
        </p:nvSpPr>
        <p:spPr>
          <a:xfrm>
            <a:off x="-1" y="0"/>
            <a:ext cx="9144002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6" name="Rectangle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 w="12700">
            <a:miter lim="400000"/>
          </a:ln>
          <a:effectLst>
            <a:outerShdw blurRad="63500" dist="61087" dir="5400000" rotWithShape="0">
              <a:srgbClr val="80808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otary Club of  Concord|"/>
          <p:cNvSpPr txBox="1"/>
          <p:nvPr/>
        </p:nvSpPr>
        <p:spPr>
          <a:xfrm>
            <a:off x="7086600" y="6477000"/>
            <a:ext cx="1600200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defRPr sz="900" b="1">
                <a:solidFill>
                  <a:srgbClr val="0E5E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Rotary Club of  Concord</a:t>
            </a:r>
            <a:r>
              <a:rPr>
                <a:solidFill>
                  <a:srgbClr val="BCBDC0"/>
                </a:solidFill>
              </a:rPr>
              <a:t>| </a:t>
            </a:r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299200"/>
            <a:ext cx="895350" cy="336550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-1" y="0"/>
            <a:ext cx="9144002" cy="6858000"/>
          </a:xfrm>
          <a:prstGeom prst="rect">
            <a:avLst/>
          </a:prstGeom>
          <a:solidFill>
            <a:srgbClr val="E6E5D8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image.png" descr="image.png"/>
          <p:cNvPicPr>
            <a:picLocks noChangeAspect="1"/>
          </p:cNvPicPr>
          <p:nvPr/>
        </p:nvPicPr>
        <p:blipFill>
          <a:blip r:embed="rId23">
            <a:extLst/>
          </a:blip>
          <a:stretch>
            <a:fillRect/>
          </a:stretch>
        </p:blipFill>
        <p:spPr>
          <a:xfrm>
            <a:off x="458787" y="6165850"/>
            <a:ext cx="1216026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.png" descr="image.png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5562600" y="152400"/>
            <a:ext cx="3124200" cy="31242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4pPr>
      <a:lvl5pPr marL="22352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5pPr>
      <a:lvl6pPr marL="26924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6pPr>
      <a:lvl7pPr marL="31496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7pPr>
      <a:lvl8pPr marL="36068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8pPr>
      <a:lvl9pPr marL="4064000" marR="0" indent="-4064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"/>
        <a:tabLst/>
        <a:defRPr sz="32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concordmarotary.org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Rectangle"/>
          <p:cNvSpPr/>
          <p:nvPr/>
        </p:nvSpPr>
        <p:spPr>
          <a:xfrm>
            <a:off x="152399" y="3429000"/>
            <a:ext cx="8763002" cy="9906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  <a:effectLst>
            <a:outerShdw blurRad="63500" dist="23000" dir="5400000" rotWithShape="0">
              <a:srgbClr val="808080">
                <a:alpha val="34997"/>
              </a:srgbClr>
            </a:outerShdw>
          </a:effectLst>
        </p:spPr>
        <p:txBody>
          <a:bodyPr lIns="45719" rIns="45719" anchor="ctr"/>
          <a:lstStyle/>
          <a:p>
            <a:pPr algn="ctr" defTabSz="457200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5" name="THE ROTARY CLUB OF CONCORD…"/>
          <p:cNvSpPr txBox="1"/>
          <p:nvPr/>
        </p:nvSpPr>
        <p:spPr>
          <a:xfrm>
            <a:off x="457200" y="3429000"/>
            <a:ext cx="8458200" cy="2609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 defTabSz="457200">
              <a:spcBef>
                <a:spcPts val="2400"/>
              </a:spcBef>
              <a:defRPr sz="4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THE ROTARY CLUB OF CONCORD</a:t>
            </a:r>
          </a:p>
          <a:p>
            <a:pPr algn="ctr" defTabSz="457200">
              <a:lnSpc>
                <a:spcPct val="90000"/>
              </a:lnSpc>
              <a:defRPr sz="3600" b="1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  <a:p>
            <a:pPr algn="ctr" defTabSz="457200">
              <a:defRPr sz="3600" b="1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2018 Visioning Workshop &amp; Report</a:t>
            </a:r>
          </a:p>
          <a:p>
            <a:pPr algn="ctr" defTabSz="457200">
              <a:lnSpc>
                <a:spcPct val="90000"/>
              </a:lnSpc>
              <a:defRPr sz="120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pPr>
            <a:endParaRPr/>
          </a:p>
          <a:p>
            <a:pPr algn="ctr" defTabSz="457200">
              <a:lnSpc>
                <a:spcPct val="90000"/>
              </a:lnSpc>
              <a:defRPr sz="3600" b="1" i="1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A Plan For The Future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op Picks Voted on In Each Category"/>
          <p:cNvSpPr txBox="1">
            <a:spLocks noGrp="1"/>
          </p:cNvSpPr>
          <p:nvPr>
            <p:ph type="title" idx="4294967295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Top Picks Voted on In Each Category</a:t>
            </a:r>
          </a:p>
        </p:txBody>
      </p:sp>
      <p:graphicFrame>
        <p:nvGraphicFramePr>
          <p:cNvPr id="266" name="Table"/>
          <p:cNvGraphicFramePr/>
          <p:nvPr/>
        </p:nvGraphicFramePr>
        <p:xfrm>
          <a:off x="381000" y="1371600"/>
          <a:ext cx="8305799" cy="472439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625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96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63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58812">
                <a:tc gridSpan="3"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CLUB ADMINISTRATION (CLUB SERVICE)</a:t>
                      </a:r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600" b="1"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 b="1"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1725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u="sng">
                          <a:solidFill>
                            <a:srgbClr val="FFFFFF"/>
                          </a:solidFill>
                          <a:sym typeface="Calibri"/>
                        </a:rPr>
                        <a:t># blue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# red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Below, enter all of the items listed on the Club Service wall sheet.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(Red + Blue)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Keep new members engaged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30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2137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Service projects that members are passionate about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29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2137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Diverse speakers / Challenging Topics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3725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New member's orientation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2137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Work w/ other community service clubs for common goals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op Picks Voted on In Each Category"/>
          <p:cNvSpPr txBox="1">
            <a:spLocks noGrp="1"/>
          </p:cNvSpPr>
          <p:nvPr>
            <p:ph type="title" idx="4294967295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Top Picks Voted on In Each Category</a:t>
            </a:r>
          </a:p>
        </p:txBody>
      </p:sp>
      <p:graphicFrame>
        <p:nvGraphicFramePr>
          <p:cNvPr id="269" name="Table"/>
          <p:cNvGraphicFramePr/>
          <p:nvPr/>
        </p:nvGraphicFramePr>
        <p:xfrm>
          <a:off x="457200" y="1371600"/>
          <a:ext cx="8229599" cy="4724397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798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482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28662">
                <a:tc gridSpan="3"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VOCATIONAL SERVICE</a:t>
                      </a:r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600" b="1"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0462"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 u="sng">
                          <a:solidFill>
                            <a:srgbClr val="FFFFFF"/>
                          </a:solidFill>
                          <a:sym typeface="Calibri"/>
                        </a:rPr>
                        <a:t># blue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# red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Below, enter all of the items listed on the Vocational Service wall sheet.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(Red + Blue)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6737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>
                          <a:solidFill>
                            <a:srgbClr val="FFFFFF"/>
                          </a:solidFill>
                          <a:sym typeface="Calibri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Developing youth leadership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6737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>
                          <a:solidFill>
                            <a:srgbClr val="FFFFFF"/>
                          </a:solidFill>
                          <a:sym typeface="Calibri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High School mentoring program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6737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>
                          <a:solidFill>
                            <a:srgbClr val="FFFFFF"/>
                          </a:solidFill>
                          <a:sym typeface="Calibri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Support and build leaders in Interact/Rotaract 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>
                          <a:solidFill>
                            <a:srgbClr val="FFFFFF"/>
                          </a:solidFill>
                          <a:sym typeface="Calibri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Annual reality fair  - a stunning success!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6737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>
                          <a:solidFill>
                            <a:srgbClr val="FFFFFF"/>
                          </a:solidFill>
                          <a:sym typeface="Calibri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Lectured on business ethics at CCHS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op Picks Voted on In Each Category"/>
          <p:cNvSpPr txBox="1">
            <a:spLocks noGrp="1"/>
          </p:cNvSpPr>
          <p:nvPr>
            <p:ph type="title" idx="4294967295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Top Picks Voted on In Each Category</a:t>
            </a:r>
          </a:p>
        </p:txBody>
      </p:sp>
      <p:graphicFrame>
        <p:nvGraphicFramePr>
          <p:cNvPr id="272" name="Table"/>
          <p:cNvGraphicFramePr/>
          <p:nvPr/>
        </p:nvGraphicFramePr>
        <p:xfrm>
          <a:off x="457200" y="1371600"/>
          <a:ext cx="8229599" cy="472439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19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0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80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6112">
                <a:tc gridSpan="3"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COMMUNITY SERVICE PROJECTS</a:t>
                      </a:r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600" b="1"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58925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 u="sng">
                          <a:solidFill>
                            <a:srgbClr val="FFFFFF"/>
                          </a:solidFill>
                          <a:sym typeface="Calibri"/>
                        </a:rPr>
                        <a:t># blue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# red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Below, enter all of the items listed on the Community Service Projects wall sheet.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(Red + Blue)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3237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>
                          <a:solidFill>
                            <a:srgbClr val="FFFFFF"/>
                          </a:solidFill>
                          <a:sym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Build Concord Bike Sharing Program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>
                          <a:solidFill>
                            <a:srgbClr val="FFFFFF"/>
                          </a:solidFill>
                          <a:sym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Minuteman Arc program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3237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>
                          <a:solidFill>
                            <a:srgbClr val="FFFFFF"/>
                          </a:solidFill>
                          <a:sym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Expand Veterans programs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>
                          <a:solidFill>
                            <a:srgbClr val="FFFFFF"/>
                          </a:solidFill>
                          <a:sym typeface="Calibri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Expanding projects with Boys &amp; Girls Club of Assabet Valley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3237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000" b="1">
                          <a:solidFill>
                            <a:srgbClr val="FFFFFF"/>
                          </a:solidFill>
                          <a:sym typeface="Calibri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Go-to Club for Autism and mental health help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op Picks Voted on In Each Category"/>
          <p:cNvSpPr txBox="1">
            <a:spLocks noGrp="1"/>
          </p:cNvSpPr>
          <p:nvPr>
            <p:ph type="title" idx="4294967295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Top Picks Voted on In Each Category</a:t>
            </a:r>
          </a:p>
        </p:txBody>
      </p:sp>
      <p:graphicFrame>
        <p:nvGraphicFramePr>
          <p:cNvPr id="275" name="Table"/>
          <p:cNvGraphicFramePr/>
          <p:nvPr/>
        </p:nvGraphicFramePr>
        <p:xfrm>
          <a:off x="381000" y="1295400"/>
          <a:ext cx="8381999" cy="480059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8159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67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45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41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36600">
                <a:tc gridSpan="3"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YOUTH SERVICE (NEW GENERATIONS)</a:t>
                      </a:r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600" b="1"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9380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u="sng">
                          <a:solidFill>
                            <a:srgbClr val="FFFFFF"/>
                          </a:solidFill>
                          <a:sym typeface="Calibri"/>
                        </a:rPr>
                        <a:t># blue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# red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Below, enter all of the items listed on the Youth Service wall sheet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(Red + Blue)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3087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Created program to fight opioid crisis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29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Youth Speakers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Financial Literacy program (middle school)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3087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Assist Uganda programs (youth)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Mindfulness training for youth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op Picks Voted on In Each Category"/>
          <p:cNvSpPr txBox="1">
            <a:spLocks noGrp="1"/>
          </p:cNvSpPr>
          <p:nvPr>
            <p:ph type="title" idx="4294967295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Top Picks Voted on In Each Category</a:t>
            </a:r>
          </a:p>
        </p:txBody>
      </p:sp>
      <p:graphicFrame>
        <p:nvGraphicFramePr>
          <p:cNvPr id="278" name="Table"/>
          <p:cNvGraphicFramePr/>
          <p:nvPr/>
        </p:nvGraphicFramePr>
        <p:xfrm>
          <a:off x="533400" y="1371600"/>
          <a:ext cx="8229599" cy="472439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798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498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25487">
                <a:tc gridSpan="3"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INTERNATIONAL SERVICE</a:t>
                      </a:r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600" b="1"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3162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u="sng">
                          <a:solidFill>
                            <a:srgbClr val="FFFFFF"/>
                          </a:solidFill>
                          <a:sym typeface="Calibri"/>
                        </a:rPr>
                        <a:t># blue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# red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Below, enter all of the items listed on the International Service wall sheet.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(Red + Blue)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Continue to work with Sharing Foundation in Cambodia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Final Stage of polio eradication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Supporting successful egg &amp; poultry farm in Haiti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Support literacy + education for impoverished country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Send someone to Worthy Village every year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op Picks Voted on In Each Category"/>
          <p:cNvSpPr txBox="1">
            <a:spLocks noGrp="1"/>
          </p:cNvSpPr>
          <p:nvPr>
            <p:ph type="title" idx="4294967295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Top Picks Voted on In Each Category</a:t>
            </a:r>
          </a:p>
        </p:txBody>
      </p:sp>
      <p:graphicFrame>
        <p:nvGraphicFramePr>
          <p:cNvPr id="281" name="Table"/>
          <p:cNvGraphicFramePr/>
          <p:nvPr/>
        </p:nvGraphicFramePr>
        <p:xfrm>
          <a:off x="457200" y="1295400"/>
          <a:ext cx="8305799" cy="4503737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8096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8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990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82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8200">
                <a:tc gridSpan="3"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FUNDRAISING</a:t>
                      </a:r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(Red + Blue) Dots</a:t>
                      </a:r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6325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u="sng">
                          <a:solidFill>
                            <a:srgbClr val="FFFFFF"/>
                          </a:solidFill>
                          <a:sym typeface="Calibri"/>
                        </a:rPr>
                        <a:t># blue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# red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Below, enter all of the items listed on the Fundraising wall sheet.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6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Pops $25,000 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Oktoberfest $100,000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Scholarship/Golf Tournament - 25,000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Winter Fundraiser - $25,000 "Casino night"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9112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Dancing w/stars $40,000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Top Picks Voted on In Each Category"/>
          <p:cNvSpPr txBox="1">
            <a:spLocks noGrp="1"/>
          </p:cNvSpPr>
          <p:nvPr>
            <p:ph type="title" idx="4294967295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Top Picks Voted on In Each Category</a:t>
            </a:r>
          </a:p>
        </p:txBody>
      </p:sp>
      <p:graphicFrame>
        <p:nvGraphicFramePr>
          <p:cNvPr id="284" name="Table"/>
          <p:cNvGraphicFramePr/>
          <p:nvPr/>
        </p:nvGraphicFramePr>
        <p:xfrm>
          <a:off x="381000" y="1295400"/>
          <a:ext cx="8305799" cy="472439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625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96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63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4212">
                <a:tc gridSpan="3"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ROTARY FOUNDATION (Annual giving, Paul Harris Fellows, etc.)</a:t>
                      </a:r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600" b="1"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 b="1"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08075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u="sng">
                          <a:solidFill>
                            <a:srgbClr val="FFFFFF"/>
                          </a:solidFill>
                          <a:sym typeface="Calibri"/>
                        </a:rPr>
                        <a:t># blue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# red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Below, enter all of the items listed on the Foundation wall sheet.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(Red + Blue)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5787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Biggest Party EVER for the eradication of polio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80% participation in EVERY ROTARIAN EVERY YEAR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5787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100% Paul Harris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100% sustaining members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5787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EVERY ROTARIAN EVERY YEAR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op Picks Voted on In Each Category"/>
          <p:cNvSpPr txBox="1">
            <a:spLocks noGrp="1"/>
          </p:cNvSpPr>
          <p:nvPr>
            <p:ph type="title" idx="4294967295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Top Picks Voted on In Each Category</a:t>
            </a:r>
          </a:p>
        </p:txBody>
      </p:sp>
      <p:graphicFrame>
        <p:nvGraphicFramePr>
          <p:cNvPr id="287" name="Table"/>
          <p:cNvGraphicFramePr/>
          <p:nvPr/>
        </p:nvGraphicFramePr>
        <p:xfrm>
          <a:off x="457200" y="1371600"/>
          <a:ext cx="8229599" cy="472439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482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25487">
                <a:tc gridSpan="3"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PUBLIC IMAGE (PUBLIC RELATIONS)</a:t>
                      </a:r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600" b="1"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3162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u="sng">
                          <a:solidFill>
                            <a:srgbClr val="FFFFFF"/>
                          </a:solidFill>
                          <a:sym typeface="Calibri"/>
                        </a:rPr>
                        <a:t># blue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# red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Below, enter all of the items listed on the Public Image wall sheet.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(Red + Blue)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Share accomplishments on social media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Rotary logos on all bikes in bike sharing program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Designate Rotarian as a Humanitarian of the year by town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Each events has been promoted as Rotary 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Liason from Rotary to other organizations in town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Action Plan"/>
          <p:cNvSpPr txBox="1">
            <a:spLocks noGrp="1"/>
          </p:cNvSpPr>
          <p:nvPr>
            <p:ph type="title" idx="4294967295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Action Plan</a:t>
            </a:r>
          </a:p>
        </p:txBody>
      </p:sp>
      <p:graphicFrame>
        <p:nvGraphicFramePr>
          <p:cNvPr id="290" name="Table"/>
          <p:cNvGraphicFramePr/>
          <p:nvPr/>
        </p:nvGraphicFramePr>
        <p:xfrm>
          <a:off x="152400" y="1371600"/>
          <a:ext cx="8610600" cy="457199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749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12787">
                <a:tc gridSpan="2"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BY WHEN</a:t>
                      </a:r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ACTION PLAN </a:t>
                      </a:r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600" b="1"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3887">
                <a:tc>
                  <a:txBody>
                    <a:bodyPr/>
                    <a:lstStyle/>
                    <a:p>
                      <a:pPr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2/8/2018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1.  Compile the wall chart information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Boris – DONE 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93775">
                <a:tc>
                  <a:txBody>
                    <a:bodyPr/>
                    <a:lstStyle/>
                    <a:p>
                      <a:pPr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2/20/2018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2.  Develop a vision statement or "elevator speech"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Using existing vision statement - DONE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93775">
                <a:tc>
                  <a:txBody>
                    <a:bodyPr/>
                    <a:lstStyle/>
                    <a:p>
                      <a:pPr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3/1/2018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3.  Schedule a Club Assembly to share the vision 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Club - DONE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3887">
                <a:tc>
                  <a:txBody>
                    <a:bodyPr/>
                    <a:lstStyle/>
                    <a:p>
                      <a:pPr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ongoing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4.  Assemble a President's Development team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Rosario, Karl, Helen, Steve K., Leigh Ann, Jean, Henry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3887">
                <a:tc>
                  <a:txBody>
                    <a:bodyPr/>
                    <a:lstStyle/>
                    <a:p>
                      <a:pPr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ongoing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5. Choose a Club Vision Champion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Rosario  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Questions and Comments"/>
          <p:cNvSpPr txBox="1">
            <a:spLocks noGrp="1"/>
          </p:cNvSpPr>
          <p:nvPr>
            <p:ph type="title" idx="4294967295"/>
          </p:nvPr>
        </p:nvSpPr>
        <p:spPr>
          <a:xfrm>
            <a:off x="-76200" y="3429000"/>
            <a:ext cx="9296400" cy="1600200"/>
          </a:xfrm>
          <a:prstGeom prst="rect">
            <a:avLst/>
          </a:prstGeom>
          <a:solidFill>
            <a:srgbClr val="00AEEF"/>
          </a:solidFill>
          <a:effectLst>
            <a:outerShdw blurRad="63500" dist="50799" dir="2700000" rotWithShape="0">
              <a:srgbClr val="000000">
                <a:alpha val="39999"/>
              </a:srgbClr>
            </a:outerShdw>
          </a:effectLst>
        </p:spPr>
        <p:txBody>
          <a:bodyPr lIns="0" tIns="0" rIns="0" bIns="0" anchor="b">
            <a:normAutofit/>
          </a:bodyPr>
          <a:lstStyle>
            <a:lvl1pPr>
              <a:defRPr b="1" i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Questions and Comments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he Rotary Club of Concord Mission Statement"/>
          <p:cNvSpPr txBox="1">
            <a:spLocks noGrp="1"/>
          </p:cNvSpPr>
          <p:nvPr>
            <p:ph type="title" idx="4294967295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The Rotary Club of Concord Mission Statement</a:t>
            </a:r>
          </a:p>
        </p:txBody>
      </p:sp>
      <p:sp>
        <p:nvSpPr>
          <p:cNvPr id="228" name="The Rotary Club of Concord  is a friendly, welcoming and fun group, which strives to engage and involve all its members, focusing on signature projects that serve the local community and the wider world."/>
          <p:cNvSpPr txBox="1"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3276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None/>
              <a:defRPr b="1">
                <a:solidFill>
                  <a:srgbClr val="716A62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The Rotary Club of Concord  is a friendly, welcoming and fun group, which strives to engage and involve all its members, focusing on signature projects that serve the local community and the wider world.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C:\Users\Steve\Pictures\Rotary\Rotary PowerPoint Source\100_9400_2.jpg" descr="C:\Users\Steve\Pictures\Rotary\Rotary PowerPoint Source\100_9400_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82775" y="1524000"/>
            <a:ext cx="5668963" cy="4251325"/>
          </a:xfrm>
          <a:prstGeom prst="rect">
            <a:avLst/>
          </a:prstGeom>
          <a:ln w="12700">
            <a:miter lim="400000"/>
          </a:ln>
        </p:spPr>
      </p:pic>
      <p:sp>
        <p:nvSpPr>
          <p:cNvPr id="295" name="Remember – We Are A Fun Club – Ann Knows!!!"/>
          <p:cNvSpPr txBox="1">
            <a:spLocks noGrp="1"/>
          </p:cNvSpPr>
          <p:nvPr>
            <p:ph type="title" idx="4294967295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Remember – We Are A Fun Club – Ann Knows!!!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For More Information"/>
          <p:cNvSpPr txBox="1">
            <a:spLocks noGrp="1"/>
          </p:cNvSpPr>
          <p:nvPr>
            <p:ph type="title" idx="4294967295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For More Information</a:t>
            </a:r>
          </a:p>
        </p:txBody>
      </p:sp>
      <p:sp>
        <p:nvSpPr>
          <p:cNvPr id="298" name="ROTARY CLUB OF CONCORD…"/>
          <p:cNvSpPr txBox="1">
            <a:spLocks noGrp="1"/>
          </p:cNvSpPr>
          <p:nvPr>
            <p:ph type="body" idx="4294967295"/>
          </p:nvPr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SzTx/>
              <a:buNone/>
              <a:defRPr sz="4000" b="1">
                <a:solidFill>
                  <a:srgbClr val="00AEE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 algn="ctr">
              <a:buSzTx/>
              <a:buNone/>
              <a:defRPr sz="4000" b="1">
                <a:solidFill>
                  <a:srgbClr val="00AEE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 algn="ctr">
              <a:buSzTx/>
              <a:buNone/>
              <a:defRPr sz="4000" b="1">
                <a:solidFill>
                  <a:srgbClr val="00AEE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 algn="ctr">
              <a:buSzTx/>
              <a:buNone/>
              <a:defRPr sz="4000" b="1">
                <a:solidFill>
                  <a:srgbClr val="00AEE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 algn="ctr">
              <a:spcBef>
                <a:spcPts val="900"/>
              </a:spcBef>
              <a:buSzTx/>
              <a:buNone/>
              <a:defRPr sz="4000" b="1">
                <a:solidFill>
                  <a:srgbClr val="00AEE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ROTARY CLUB OF CONCORD</a:t>
            </a:r>
          </a:p>
          <a:p>
            <a:pPr algn="ctr">
              <a:spcBef>
                <a:spcPts val="800"/>
              </a:spcBef>
              <a:buSzTx/>
              <a:buNone/>
              <a:defRPr sz="3600" b="1">
                <a:solidFill>
                  <a:srgbClr val="005DAA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www.concordmarotary.org</a:t>
            </a:r>
          </a:p>
          <a:p>
            <a:pPr algn="ctr">
              <a:buSzTx/>
              <a:buNone/>
              <a:defRPr b="1">
                <a:solidFill>
                  <a:srgbClr val="005DAA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www.facebook.com/RotaryClubofConcordMA</a:t>
            </a:r>
          </a:p>
        </p:txBody>
      </p:sp>
      <p:pic>
        <p:nvPicPr>
          <p:cNvPr id="299" name="C:\Users\Susan Kirk\Documents\SK2 DOCUMENTS\ROTARY\Rotary-T1718_EN.png" descr="C:\Users\Susan Kirk\Documents\SK2 DOCUMENTS\ROTARY\Rotary-T1718_EN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43200" y="1143000"/>
            <a:ext cx="3886200" cy="29146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Benefits of Visioning"/>
          <p:cNvSpPr txBox="1">
            <a:spLocks noGrp="1"/>
          </p:cNvSpPr>
          <p:nvPr>
            <p:ph type="title" idx="4294967295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379475">
              <a:defRPr sz="3652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Benefits of Visioning</a:t>
            </a:r>
          </a:p>
        </p:txBody>
      </p:sp>
      <p:sp>
        <p:nvSpPr>
          <p:cNvPr id="231" name="Defines a shared commitment…"/>
          <p:cNvSpPr txBox="1">
            <a:spLocks noGrp="1"/>
          </p:cNvSpPr>
          <p:nvPr>
            <p:ph type="body" sz="half" idx="4294967295"/>
          </p:nvPr>
        </p:nvSpPr>
        <p:spPr>
          <a:xfrm>
            <a:off x="1295400" y="1524000"/>
            <a:ext cx="6524625" cy="2819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95362" lvl="2" indent="-228600">
              <a:spcBef>
                <a:spcPts val="0"/>
              </a:spcBef>
              <a:buClr>
                <a:srgbClr val="958D85"/>
              </a:buClr>
              <a:buFontTx/>
              <a:buChar char="➢"/>
              <a:defRPr sz="28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Defines a shared commitment</a:t>
            </a:r>
          </a:p>
          <a:p>
            <a:pPr marL="995362" lvl="2" indent="-228600">
              <a:spcBef>
                <a:spcPts val="0"/>
              </a:spcBef>
              <a:buClr>
                <a:srgbClr val="958D85"/>
              </a:buClr>
              <a:buFontTx/>
              <a:buChar char="➢"/>
              <a:defRPr sz="28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Provides long-term direction</a:t>
            </a:r>
          </a:p>
          <a:p>
            <a:pPr marL="995362" lvl="2" indent="-228600">
              <a:spcBef>
                <a:spcPts val="0"/>
              </a:spcBef>
              <a:buClr>
                <a:srgbClr val="958D85"/>
              </a:buClr>
              <a:buFontTx/>
              <a:buChar char="➢"/>
              <a:defRPr sz="28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Creates a framework </a:t>
            </a:r>
            <a:br/>
            <a:r>
              <a:t>to establish goals and objectives</a:t>
            </a:r>
          </a:p>
          <a:p>
            <a:pPr marL="995362" lvl="2" indent="-228600">
              <a:spcBef>
                <a:spcPts val="0"/>
              </a:spcBef>
              <a:buClr>
                <a:srgbClr val="958D85"/>
              </a:buClr>
              <a:buFontTx/>
              <a:buChar char="➢"/>
              <a:defRPr sz="28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Optimizes use of resources</a:t>
            </a:r>
          </a:p>
        </p:txBody>
      </p:sp>
      <p:sp>
        <p:nvSpPr>
          <p:cNvPr id="232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24022" cy="3581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anchor="t"/>
          <a:lstStyle>
            <a:lvl1pPr algn="l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3</a:t>
            </a:fld>
            <a:endParaRPr/>
          </a:p>
        </p:txBody>
      </p:sp>
      <p:pic>
        <p:nvPicPr>
          <p:cNvPr id="233" name="C:\Documents and Settings\Greg\Local Settings\Temporary Internet Files\Content.IE5\DBF0RIZV\MPj04117150000[1].jpg" descr="C:\Documents and Settings\Greg\Local Settings\Temporary Internet Files\Content.IE5\DBF0RIZV\MPj04117150000[1]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19800" y="4038600"/>
            <a:ext cx="2667000" cy="24733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Why Have A Plan"/>
          <p:cNvSpPr txBox="1">
            <a:spLocks noGrp="1"/>
          </p:cNvSpPr>
          <p:nvPr>
            <p:ph type="title" idx="4294967295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379475">
              <a:defRPr sz="3652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Why Have A Plan</a:t>
            </a:r>
          </a:p>
        </p:txBody>
      </p:sp>
      <p:pic>
        <p:nvPicPr>
          <p:cNvPr id="236" name="Think You're having a Bad Day" descr="Think You're having a Bad Day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43150" y="2192337"/>
            <a:ext cx="4457700" cy="3343276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24022" cy="3581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anchor="t"/>
          <a:lstStyle>
            <a:lvl1pPr algn="l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nning  Steps…"/>
          <p:cNvSpPr txBox="1">
            <a:spLocks noGrp="1"/>
          </p:cNvSpPr>
          <p:nvPr>
            <p:ph type="title" idx="4294967295"/>
          </p:nvPr>
        </p:nvSpPr>
        <p:spPr>
          <a:xfrm>
            <a:off x="304800" y="609599"/>
            <a:ext cx="2667000" cy="131921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defRPr sz="40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Planning </a:t>
            </a:r>
            <a:br/>
            <a:r>
              <a:t>Steps…</a:t>
            </a:r>
          </a:p>
        </p:txBody>
      </p:sp>
      <p:pic>
        <p:nvPicPr>
          <p:cNvPr id="240" name="MCBD19743_0000[1]" descr="MCBD19743_0000[1]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61037" y="885825"/>
            <a:ext cx="1935163" cy="2085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MCj02889760000[1]" descr="MCj02889760000[1]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676650" y="3886200"/>
            <a:ext cx="2647950" cy="1747838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MCBD06517_0000[1]" descr="MCBD06517_0000[1]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549400" y="2173287"/>
            <a:ext cx="1803400" cy="1189038"/>
          </a:xfrm>
          <a:prstGeom prst="rect">
            <a:avLst/>
          </a:prstGeom>
          <a:ln w="12700">
            <a:miter lim="400000"/>
          </a:ln>
        </p:spPr>
      </p:pic>
      <p:sp>
        <p:nvSpPr>
          <p:cNvPr id="243" name="Vision"/>
          <p:cNvSpPr txBox="1"/>
          <p:nvPr/>
        </p:nvSpPr>
        <p:spPr>
          <a:xfrm>
            <a:off x="6019800" y="3048000"/>
            <a:ext cx="1095237" cy="49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2800" b="1"/>
            </a:lvl1pPr>
          </a:lstStyle>
          <a:p>
            <a:r>
              <a:t>Vision</a:t>
            </a:r>
          </a:p>
        </p:txBody>
      </p:sp>
      <p:sp>
        <p:nvSpPr>
          <p:cNvPr id="244" name="Vision to Plan"/>
          <p:cNvSpPr txBox="1"/>
          <p:nvPr/>
        </p:nvSpPr>
        <p:spPr>
          <a:xfrm>
            <a:off x="3448050" y="5943600"/>
            <a:ext cx="2364666" cy="49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2800" b="1"/>
            </a:lvl1pPr>
          </a:lstStyle>
          <a:p>
            <a:r>
              <a:t>Vision to Plan</a:t>
            </a:r>
          </a:p>
        </p:txBody>
      </p:sp>
      <p:sp>
        <p:nvSpPr>
          <p:cNvPr id="245" name="Plan to Action"/>
          <p:cNvSpPr txBox="1"/>
          <p:nvPr/>
        </p:nvSpPr>
        <p:spPr>
          <a:xfrm>
            <a:off x="609600" y="3362325"/>
            <a:ext cx="3581400" cy="49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2800" b="1"/>
            </a:lvl1pPr>
          </a:lstStyle>
          <a:p>
            <a:r>
              <a:t>Plan to Action</a:t>
            </a:r>
          </a:p>
        </p:txBody>
      </p:sp>
      <p:sp>
        <p:nvSpPr>
          <p:cNvPr id="246" name="Shape"/>
          <p:cNvSpPr/>
          <p:nvPr/>
        </p:nvSpPr>
        <p:spPr>
          <a:xfrm rot="6935378">
            <a:off x="5856173" y="3817065"/>
            <a:ext cx="3045025" cy="12727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4400"/>
                </a:moveTo>
                <a:cubicBezTo>
                  <a:pt x="14400" y="10423"/>
                  <a:pt x="12251" y="7200"/>
                  <a:pt x="9600" y="7200"/>
                </a:cubicBezTo>
                <a:cubicBezTo>
                  <a:pt x="6948" y="7200"/>
                  <a:pt x="4800" y="10423"/>
                  <a:pt x="4800" y="14400"/>
                </a:cubicBezTo>
                <a:lnTo>
                  <a:pt x="0" y="14400"/>
                </a:lnTo>
                <a:cubicBezTo>
                  <a:pt x="0" y="6447"/>
                  <a:pt x="4298" y="0"/>
                  <a:pt x="9600" y="0"/>
                </a:cubicBezTo>
                <a:cubicBezTo>
                  <a:pt x="14901" y="0"/>
                  <a:pt x="19199" y="6447"/>
                  <a:pt x="19200" y="14399"/>
                </a:cubicBezTo>
                <a:lnTo>
                  <a:pt x="19200" y="14400"/>
                </a:lnTo>
                <a:lnTo>
                  <a:pt x="21600" y="14400"/>
                </a:lnTo>
                <a:lnTo>
                  <a:pt x="16800" y="21600"/>
                </a:lnTo>
                <a:lnTo>
                  <a:pt x="12000" y="14400"/>
                </a:lnTo>
                <a:lnTo>
                  <a:pt x="14400" y="1440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958D85"/>
            </a:solidFill>
            <a:miter/>
          </a:ln>
        </p:spPr>
        <p:txBody>
          <a:bodyPr lIns="45719" rIns="45719" anchor="ctr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247" name="Shape"/>
          <p:cNvSpPr/>
          <p:nvPr/>
        </p:nvSpPr>
        <p:spPr>
          <a:xfrm rot="12967624">
            <a:off x="1224603" y="4217242"/>
            <a:ext cx="2628901" cy="1200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4400"/>
                </a:moveTo>
                <a:cubicBezTo>
                  <a:pt x="14400" y="10423"/>
                  <a:pt x="12251" y="7200"/>
                  <a:pt x="9600" y="7200"/>
                </a:cubicBezTo>
                <a:cubicBezTo>
                  <a:pt x="6948" y="7200"/>
                  <a:pt x="4800" y="10423"/>
                  <a:pt x="4800" y="14400"/>
                </a:cubicBezTo>
                <a:lnTo>
                  <a:pt x="0" y="14400"/>
                </a:lnTo>
                <a:cubicBezTo>
                  <a:pt x="0" y="6447"/>
                  <a:pt x="4298" y="0"/>
                  <a:pt x="9600" y="0"/>
                </a:cubicBezTo>
                <a:cubicBezTo>
                  <a:pt x="14901" y="0"/>
                  <a:pt x="19199" y="6447"/>
                  <a:pt x="19200" y="14399"/>
                </a:cubicBezTo>
                <a:lnTo>
                  <a:pt x="19200" y="14400"/>
                </a:lnTo>
                <a:lnTo>
                  <a:pt x="21600" y="14400"/>
                </a:lnTo>
                <a:lnTo>
                  <a:pt x="16800" y="21600"/>
                </a:lnTo>
                <a:lnTo>
                  <a:pt x="12000" y="14400"/>
                </a:lnTo>
                <a:lnTo>
                  <a:pt x="14400" y="1440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958D85"/>
            </a:solidFill>
            <a:miter/>
          </a:ln>
        </p:spPr>
        <p:txBody>
          <a:bodyPr lIns="45719" rIns="45719" anchor="ctr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  <p:sp>
        <p:nvSpPr>
          <p:cNvPr id="248" name="Shape"/>
          <p:cNvSpPr/>
          <p:nvPr/>
        </p:nvSpPr>
        <p:spPr>
          <a:xfrm rot="19927599">
            <a:off x="2982058" y="818752"/>
            <a:ext cx="2864645" cy="1200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4400"/>
                </a:moveTo>
                <a:cubicBezTo>
                  <a:pt x="14400" y="10423"/>
                  <a:pt x="12251" y="7200"/>
                  <a:pt x="9600" y="7200"/>
                </a:cubicBezTo>
                <a:cubicBezTo>
                  <a:pt x="6948" y="7200"/>
                  <a:pt x="4800" y="10423"/>
                  <a:pt x="4800" y="14400"/>
                </a:cubicBezTo>
                <a:lnTo>
                  <a:pt x="0" y="14400"/>
                </a:lnTo>
                <a:cubicBezTo>
                  <a:pt x="0" y="6447"/>
                  <a:pt x="4298" y="0"/>
                  <a:pt x="9600" y="0"/>
                </a:cubicBezTo>
                <a:cubicBezTo>
                  <a:pt x="14901" y="0"/>
                  <a:pt x="19199" y="6447"/>
                  <a:pt x="19200" y="14399"/>
                </a:cubicBezTo>
                <a:lnTo>
                  <a:pt x="19200" y="14400"/>
                </a:lnTo>
                <a:lnTo>
                  <a:pt x="21600" y="14400"/>
                </a:lnTo>
                <a:lnTo>
                  <a:pt x="16800" y="21600"/>
                </a:lnTo>
                <a:lnTo>
                  <a:pt x="12000" y="14400"/>
                </a:lnTo>
                <a:lnTo>
                  <a:pt x="14400" y="1440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958D85"/>
            </a:solidFill>
            <a:miter/>
          </a:ln>
        </p:spPr>
        <p:txBody>
          <a:bodyPr lIns="45719" rIns="45719" anchor="ctr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" presetClass="entr" presetSubtype="1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" grpId="1" animBg="1" advAuto="0"/>
      <p:bldP spid="240" grpId="2" animBg="1" advAuto="0"/>
      <p:bldP spid="241" grpId="4" animBg="1" advAuto="0"/>
      <p:bldP spid="242" grpId="6" animBg="1" advAuto="0"/>
      <p:bldP spid="243" grpId="3" animBg="1" advAuto="0"/>
      <p:bldP spid="244" grpId="5" animBg="1" advAuto="0"/>
      <p:bldP spid="245" grpId="7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rocess"/>
          <p:cNvSpPr txBox="1">
            <a:spLocks noGrp="1"/>
          </p:cNvSpPr>
          <p:nvPr>
            <p:ph type="title" idx="4294967295"/>
          </p:nvPr>
        </p:nvSpPr>
        <p:spPr>
          <a:xfrm>
            <a:off x="533400" y="457200"/>
            <a:ext cx="7620000" cy="9906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defRPr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      </a:t>
            </a:r>
            <a:r>
              <a:rPr sz="4000"/>
              <a:t>Process</a:t>
            </a:r>
          </a:p>
        </p:txBody>
      </p:sp>
      <p:sp>
        <p:nvSpPr>
          <p:cNvPr id="253" name="Writing Exercise…"/>
          <p:cNvSpPr txBox="1">
            <a:spLocks noGrp="1"/>
          </p:cNvSpPr>
          <p:nvPr>
            <p:ph type="body" idx="4294967295"/>
          </p:nvPr>
        </p:nvSpPr>
        <p:spPr>
          <a:xfrm>
            <a:off x="762000" y="1905000"/>
            <a:ext cx="7620000" cy="3962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ts val="1800"/>
              </a:spcBef>
              <a:buSzTx/>
              <a:buNone/>
              <a:defRPr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Writing Exercise </a:t>
            </a:r>
          </a:p>
          <a:p>
            <a:pPr marL="0" indent="0" algn="ctr">
              <a:lnSpc>
                <a:spcPct val="90000"/>
              </a:lnSpc>
              <a:spcBef>
                <a:spcPts val="1200"/>
              </a:spcBef>
              <a:buSzTx/>
              <a:buNone/>
              <a:defRPr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 Club Vision</a:t>
            </a:r>
          </a:p>
          <a:p>
            <a:pPr marL="0" indent="0" algn="ctr">
              <a:lnSpc>
                <a:spcPct val="90000"/>
              </a:lnSpc>
              <a:spcBef>
                <a:spcPts val="1200"/>
              </a:spcBef>
              <a:buSzTx/>
              <a:buNone/>
              <a:defRPr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Recording Ideas</a:t>
            </a:r>
          </a:p>
          <a:p>
            <a:pPr marL="0" indent="0" algn="ctr">
              <a:lnSpc>
                <a:spcPct val="90000"/>
              </a:lnSpc>
              <a:spcBef>
                <a:spcPts val="1200"/>
              </a:spcBef>
              <a:buSzTx/>
              <a:buNone/>
              <a:defRPr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Prioritizing Ideas</a:t>
            </a:r>
          </a:p>
          <a:p>
            <a:pPr marL="0" indent="0" algn="ctr">
              <a:lnSpc>
                <a:spcPct val="90000"/>
              </a:lnSpc>
              <a:spcBef>
                <a:spcPts val="1200"/>
              </a:spcBef>
              <a:buSzTx/>
              <a:buNone/>
              <a:defRPr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Consolidating Ideas</a:t>
            </a:r>
          </a:p>
          <a:p>
            <a:pPr marL="0" indent="0" algn="ctr">
              <a:lnSpc>
                <a:spcPct val="90000"/>
              </a:lnSpc>
              <a:spcBef>
                <a:spcPts val="1200"/>
              </a:spcBef>
              <a:buSzTx/>
              <a:buNone/>
              <a:defRPr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Developing Action Plans</a:t>
            </a:r>
          </a:p>
        </p:txBody>
      </p:sp>
      <p:sp>
        <p:nvSpPr>
          <p:cNvPr id="254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24022" cy="3581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anchor="t"/>
          <a:lstStyle>
            <a:lvl1pPr algn="l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op Picks Voted on In Each Category"/>
          <p:cNvSpPr txBox="1">
            <a:spLocks noGrp="1"/>
          </p:cNvSpPr>
          <p:nvPr>
            <p:ph type="title" idx="4294967295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Top Picks Voted on In Each Category</a:t>
            </a:r>
          </a:p>
        </p:txBody>
      </p:sp>
      <p:graphicFrame>
        <p:nvGraphicFramePr>
          <p:cNvPr id="257" name="Table"/>
          <p:cNvGraphicFramePr/>
          <p:nvPr/>
        </p:nvGraphicFramePr>
        <p:xfrm>
          <a:off x="304800" y="1219200"/>
          <a:ext cx="8686799" cy="4495797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823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038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27062">
                <a:tc gridSpan="3"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VISION PURSUED (What does your Club "Stand For' in your Community)</a:t>
                      </a:r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600" b="1"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 b="1"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9337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u="sng">
                          <a:solidFill>
                            <a:srgbClr val="FFFFFF"/>
                          </a:solidFill>
                          <a:sym typeface="Calibri"/>
                        </a:rPr>
                        <a:t># blue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# red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Below, enter all of the items listed on the Stands For wall sheet.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(Red + Blue)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3562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Community w/international outreach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3562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diverse group of people making positive difference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3562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Fun group that everyone wants to join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service + support locally and abroad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3562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fill "gaps" in the community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op Picks Voted on In Each Category"/>
          <p:cNvSpPr txBox="1">
            <a:spLocks noGrp="1"/>
          </p:cNvSpPr>
          <p:nvPr>
            <p:ph type="title" idx="4294967295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Top Picks Voted on In Each Category</a:t>
            </a:r>
          </a:p>
        </p:txBody>
      </p:sp>
      <p:graphicFrame>
        <p:nvGraphicFramePr>
          <p:cNvPr id="260" name="Table"/>
          <p:cNvGraphicFramePr/>
          <p:nvPr/>
        </p:nvGraphicFramePr>
        <p:xfrm>
          <a:off x="457200" y="1295400"/>
          <a:ext cx="8153399" cy="44577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793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45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97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76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98500">
                <a:tc gridSpan="3"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CLUB  SIZE</a:t>
                      </a:r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600" b="1"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170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u="sng">
                          <a:solidFill>
                            <a:srgbClr val="FFFFFF"/>
                          </a:solidFill>
                          <a:sym typeface="Calibri"/>
                        </a:rPr>
                        <a:t># blue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# red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Below, enter all of the items listed on the Club Size wall sheet.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(Red + Blue)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100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90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80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70 active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75 quality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op Picks Voted on In Each Category"/>
          <p:cNvSpPr txBox="1">
            <a:spLocks noGrp="1"/>
          </p:cNvSpPr>
          <p:nvPr>
            <p:ph type="title" idx="4294967295"/>
          </p:nvPr>
        </p:nvSpPr>
        <p:spPr>
          <a:xfrm>
            <a:off x="380999" y="457200"/>
            <a:ext cx="8763002" cy="533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Top Picks Voted on In Each Category</a:t>
            </a:r>
          </a:p>
        </p:txBody>
      </p:sp>
      <p:graphicFrame>
        <p:nvGraphicFramePr>
          <p:cNvPr id="263" name="Table"/>
          <p:cNvGraphicFramePr/>
          <p:nvPr/>
        </p:nvGraphicFramePr>
        <p:xfrm>
          <a:off x="457200" y="1295400"/>
          <a:ext cx="8229598" cy="480059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7794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149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9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47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69925">
                <a:tc gridSpan="3"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ATTRIBUTES (What are your characteristics, features or demographics)</a:t>
                      </a:r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600" b="1"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 b="1">
                          <a:solidFill>
                            <a:srgbClr val="FFFFFF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B w="3810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9187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u="sng">
                          <a:solidFill>
                            <a:srgbClr val="FFFFFF"/>
                          </a:solidFill>
                          <a:sym typeface="Calibri"/>
                        </a:rPr>
                        <a:t># blue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# red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u="sng">
                          <a:solidFill>
                            <a:srgbClr val="958D85"/>
                          </a:solidFill>
                          <a:sym typeface="Calibri"/>
                        </a:rPr>
                        <a:t>Below, enter all of the items listed on the Attributes wall sheet.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(Red + Blue) Dots</a:t>
                      </a:r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T w="38100">
                      <a:solidFill>
                        <a:srgbClr val="FFFFFF"/>
                      </a:solidFill>
                    </a:lnT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325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Hands On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31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1662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engaged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1662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Active in community concerns/issues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3250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Diverse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CBE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1662"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  <a:sym typeface="Calibri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caring + dedicated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lnSpc>
                          <a:spcPct val="107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solidFill>
                            <a:srgbClr val="958D85"/>
                          </a:solidFill>
                          <a:sym typeface="Calibri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lnSpc>
                          <a:spcPct val="107000"/>
                        </a:lnSpc>
                        <a:defRPr sz="1100">
                          <a:sym typeface="Calibri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E7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ommunications_white">
  <a:themeElements>
    <a:clrScheme name="Communications_white">
      <a:dk1>
        <a:srgbClr val="FFFFFF"/>
      </a:dk1>
      <a:lt1>
        <a:srgbClr val="958D85"/>
      </a:lt1>
      <a:dk2>
        <a:srgbClr val="A7A7A7"/>
      </a:dk2>
      <a:lt2>
        <a:srgbClr val="535353"/>
      </a:lt2>
      <a:accent1>
        <a:srgbClr val="01B4E7"/>
      </a:accent1>
      <a:accent2>
        <a:srgbClr val="FEBD1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ommunications_whi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ommunications_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58D85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58D85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ommunications_white">
  <a:themeElements>
    <a:clrScheme name="Communications_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1B4E7"/>
      </a:accent1>
      <a:accent2>
        <a:srgbClr val="FEBD1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ommunications_whit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ommunications_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58D85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58D85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1104</Words>
  <Application>Microsoft Office PowerPoint</Application>
  <PresentationFormat>On-screen Show (4:3)</PresentationFormat>
  <Paragraphs>347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Communications_white</vt:lpstr>
      <vt:lpstr>PowerPoint Presentation</vt:lpstr>
      <vt:lpstr>The Rotary Club of Concord Mission Statement</vt:lpstr>
      <vt:lpstr>Benefits of Visioning</vt:lpstr>
      <vt:lpstr>Why Have A Plan</vt:lpstr>
      <vt:lpstr>Planning  Steps…</vt:lpstr>
      <vt:lpstr>      Process</vt:lpstr>
      <vt:lpstr>Top Picks Voted on In Each Category</vt:lpstr>
      <vt:lpstr>Top Picks Voted on In Each Category</vt:lpstr>
      <vt:lpstr>Top Picks Voted on In Each Category</vt:lpstr>
      <vt:lpstr>Top Picks Voted on In Each Category</vt:lpstr>
      <vt:lpstr>Top Picks Voted on In Each Category</vt:lpstr>
      <vt:lpstr>Top Picks Voted on In Each Category</vt:lpstr>
      <vt:lpstr>Top Picks Voted on In Each Category</vt:lpstr>
      <vt:lpstr>Top Picks Voted on In Each Category</vt:lpstr>
      <vt:lpstr>Top Picks Voted on In Each Category</vt:lpstr>
      <vt:lpstr>Top Picks Voted on In Each Category</vt:lpstr>
      <vt:lpstr>Top Picks Voted on In Each Category</vt:lpstr>
      <vt:lpstr>Action Plan</vt:lpstr>
      <vt:lpstr>Questions and Comments</vt:lpstr>
      <vt:lpstr>Remember – We Are A Fun Club – Ann Knows!!!</vt:lpstr>
      <vt:lpstr>For 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Goldsberry</dc:creator>
  <cp:lastModifiedBy>Jean Goldsberry</cp:lastModifiedBy>
  <cp:revision>2</cp:revision>
  <dcterms:modified xsi:type="dcterms:W3CDTF">2018-03-08T20:47:53Z</dcterms:modified>
</cp:coreProperties>
</file>