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58D85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58D85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58D85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58D85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58D85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58D85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58D85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58D85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58D85"/>
        </a:solidFill>
        <a:effectLst/>
        <a:uFillTx/>
        <a:latin typeface="Calibri"/>
        <a:ea typeface="Calibri"/>
        <a:cs typeface="Calibri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958D85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5F6"/>
          </a:solidFill>
        </a:fill>
      </a:tcStyle>
    </a:wholeTbl>
    <a:band2H>
      <a:tcTxStyle/>
      <a:tcStyle>
        <a:tcBdr/>
        <a:fill>
          <a:solidFill>
            <a:srgbClr val="E6F2FA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958D85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958D85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958D85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EEDED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958D85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958D85"/>
              </a:solidFill>
              <a:prstDash val="solid"/>
              <a:round/>
            </a:ln>
          </a:top>
          <a:bottom>
            <a:ln w="25400" cap="flat">
              <a:solidFill>
                <a:srgbClr val="958D85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958D85"/>
              </a:solidFill>
              <a:prstDash val="solid"/>
              <a:round/>
            </a:ln>
          </a:top>
          <a:bottom>
            <a:ln w="25400" cap="flat">
              <a:solidFill>
                <a:srgbClr val="958D85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958D85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CDAD8"/>
          </a:solidFill>
        </a:fill>
      </a:tcStyle>
    </a:wholeTbl>
    <a:band2H>
      <a:tcTxStyle/>
      <a:tcStyle>
        <a:tcBdr/>
        <a:fill>
          <a:solidFill>
            <a:srgbClr val="EEEDED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958D85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958D85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958D85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958D85"/>
      </a:tcTxStyle>
      <a:tcStyle>
        <a:tcBdr>
          <a:left>
            <a:ln w="12700" cap="flat">
              <a:solidFill>
                <a:srgbClr val="958D85"/>
              </a:solidFill>
              <a:prstDash val="solid"/>
              <a:round/>
            </a:ln>
          </a:left>
          <a:right>
            <a:ln w="12700" cap="flat">
              <a:solidFill>
                <a:srgbClr val="958D85"/>
              </a:solidFill>
              <a:prstDash val="solid"/>
              <a:round/>
            </a:ln>
          </a:right>
          <a:top>
            <a:ln w="12700" cap="flat">
              <a:solidFill>
                <a:srgbClr val="958D85"/>
              </a:solidFill>
              <a:prstDash val="solid"/>
              <a:round/>
            </a:ln>
          </a:top>
          <a:bottom>
            <a:ln w="12700" cap="flat">
              <a:solidFill>
                <a:srgbClr val="958D85"/>
              </a:solidFill>
              <a:prstDash val="solid"/>
              <a:round/>
            </a:ln>
          </a:bottom>
          <a:insideH>
            <a:ln w="12700" cap="flat">
              <a:solidFill>
                <a:srgbClr val="958D85"/>
              </a:solidFill>
              <a:prstDash val="solid"/>
              <a:round/>
            </a:ln>
          </a:insideH>
          <a:insideV>
            <a:ln w="12700" cap="flat">
              <a:solidFill>
                <a:srgbClr val="958D85"/>
              </a:solidFill>
              <a:prstDash val="solid"/>
              <a:round/>
            </a:ln>
          </a:insideV>
        </a:tcBdr>
        <a:fill>
          <a:solidFill>
            <a:srgbClr val="958D85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958D85"/>
      </a:tcTxStyle>
      <a:tcStyle>
        <a:tcBdr>
          <a:left>
            <a:ln w="12700" cap="flat">
              <a:solidFill>
                <a:srgbClr val="958D85"/>
              </a:solidFill>
              <a:prstDash val="solid"/>
              <a:round/>
            </a:ln>
          </a:left>
          <a:right>
            <a:ln w="12700" cap="flat">
              <a:solidFill>
                <a:srgbClr val="958D85"/>
              </a:solidFill>
              <a:prstDash val="solid"/>
              <a:round/>
            </a:ln>
          </a:right>
          <a:top>
            <a:ln w="12700" cap="flat">
              <a:solidFill>
                <a:srgbClr val="958D85"/>
              </a:solidFill>
              <a:prstDash val="solid"/>
              <a:round/>
            </a:ln>
          </a:top>
          <a:bottom>
            <a:ln w="12700" cap="flat">
              <a:solidFill>
                <a:srgbClr val="958D85"/>
              </a:solidFill>
              <a:prstDash val="solid"/>
              <a:round/>
            </a:ln>
          </a:bottom>
          <a:insideH>
            <a:ln w="12700" cap="flat">
              <a:solidFill>
                <a:srgbClr val="958D85"/>
              </a:solidFill>
              <a:prstDash val="solid"/>
              <a:round/>
            </a:ln>
          </a:insideH>
          <a:insideV>
            <a:ln w="12700" cap="flat">
              <a:solidFill>
                <a:srgbClr val="958D85"/>
              </a:solidFill>
              <a:prstDash val="solid"/>
              <a:round/>
            </a:ln>
          </a:insideV>
        </a:tcBdr>
        <a:fill>
          <a:solidFill>
            <a:srgbClr val="958D85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958D85"/>
      </a:tcTxStyle>
      <a:tcStyle>
        <a:tcBdr>
          <a:left>
            <a:ln w="12700" cap="flat">
              <a:solidFill>
                <a:srgbClr val="958D85"/>
              </a:solidFill>
              <a:prstDash val="solid"/>
              <a:round/>
            </a:ln>
          </a:left>
          <a:right>
            <a:ln w="12700" cap="flat">
              <a:solidFill>
                <a:srgbClr val="958D85"/>
              </a:solidFill>
              <a:prstDash val="solid"/>
              <a:round/>
            </a:ln>
          </a:right>
          <a:top>
            <a:ln w="50800" cap="flat">
              <a:solidFill>
                <a:srgbClr val="958D85"/>
              </a:solidFill>
              <a:prstDash val="solid"/>
              <a:round/>
            </a:ln>
          </a:top>
          <a:bottom>
            <a:ln w="12700" cap="flat">
              <a:solidFill>
                <a:srgbClr val="958D85"/>
              </a:solidFill>
              <a:prstDash val="solid"/>
              <a:round/>
            </a:ln>
          </a:bottom>
          <a:insideH>
            <a:ln w="12700" cap="flat">
              <a:solidFill>
                <a:srgbClr val="958D85"/>
              </a:solidFill>
              <a:prstDash val="solid"/>
              <a:round/>
            </a:ln>
          </a:insideH>
          <a:insideV>
            <a:ln w="12700" cap="flat">
              <a:solidFill>
                <a:srgbClr val="958D85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958D85"/>
      </a:tcTxStyle>
      <a:tcStyle>
        <a:tcBdr>
          <a:left>
            <a:ln w="12700" cap="flat">
              <a:solidFill>
                <a:srgbClr val="958D85"/>
              </a:solidFill>
              <a:prstDash val="solid"/>
              <a:round/>
            </a:ln>
          </a:left>
          <a:right>
            <a:ln w="12700" cap="flat">
              <a:solidFill>
                <a:srgbClr val="958D85"/>
              </a:solidFill>
              <a:prstDash val="solid"/>
              <a:round/>
            </a:ln>
          </a:right>
          <a:top>
            <a:ln w="12700" cap="flat">
              <a:solidFill>
                <a:srgbClr val="958D85"/>
              </a:solidFill>
              <a:prstDash val="solid"/>
              <a:round/>
            </a:ln>
          </a:top>
          <a:bottom>
            <a:ln w="25400" cap="flat">
              <a:solidFill>
                <a:srgbClr val="958D85"/>
              </a:solidFill>
              <a:prstDash val="solid"/>
              <a:round/>
            </a:ln>
          </a:bottom>
          <a:insideH>
            <a:ln w="12700" cap="flat">
              <a:solidFill>
                <a:srgbClr val="958D85"/>
              </a:solidFill>
              <a:prstDash val="solid"/>
              <a:round/>
            </a:ln>
          </a:insideH>
          <a:insideV>
            <a:ln w="12700" cap="flat">
              <a:solidFill>
                <a:srgbClr val="958D85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4" d="100"/>
          <a:sy n="114" d="100"/>
        </p:scale>
        <p:origin x="-91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22" name="Shape 22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56946629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Arial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50" name="Shape 2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b="1"/>
            </a:pPr>
            <a:r>
              <a:t>Solid organizations employ these steps </a:t>
            </a:r>
            <a:r>
              <a:rPr b="0"/>
              <a:t>to a solid action plan…  </a:t>
            </a:r>
            <a:br>
              <a:rPr b="0"/>
            </a:br>
            <a:r>
              <a:rPr b="0"/>
              <a:t>The visioning </a:t>
            </a:r>
            <a:r>
              <a:t>exercise that we will present today </a:t>
            </a:r>
            <a:r>
              <a:rPr b="0"/>
              <a:t>starts the cycle toward a long range plan that your club can put into practice for a number of years.  </a:t>
            </a:r>
            <a:br>
              <a:rPr b="0"/>
            </a:br>
            <a:r>
              <a:rPr b="0"/>
              <a:t>The </a:t>
            </a:r>
            <a:r>
              <a:t>clarity</a:t>
            </a:r>
            <a:r>
              <a:rPr b="0"/>
              <a:t> that will come from this </a:t>
            </a:r>
            <a:r>
              <a:rPr b="0" u="sng"/>
              <a:t>process</a:t>
            </a:r>
            <a:r>
              <a:rPr b="0"/>
              <a:t> will </a:t>
            </a:r>
            <a:r>
              <a:t>provide </a:t>
            </a:r>
            <a:r>
              <a:rPr b="0"/>
              <a:t>the</a:t>
            </a:r>
            <a:r>
              <a:t> alignment within </a:t>
            </a:r>
            <a:r>
              <a:rPr b="0"/>
              <a:t>your</a:t>
            </a:r>
            <a:r>
              <a:t> club of activities and direction </a:t>
            </a:r>
            <a:r>
              <a:rPr b="0"/>
              <a:t>promoting club </a:t>
            </a:r>
            <a:r>
              <a:rPr b="0" u="sng"/>
              <a:t>health</a:t>
            </a:r>
            <a:r>
              <a:rPr b="0"/>
              <a:t>. </a:t>
            </a:r>
            <a:br>
              <a:rPr b="0"/>
            </a:br>
            <a:r>
              <a:rPr b="0"/>
              <a:t>As the </a:t>
            </a:r>
            <a:r>
              <a:t>Club gets stronger, so will membership strength </a:t>
            </a:r>
            <a:r>
              <a:rPr b="0"/>
              <a:t>increase for </a:t>
            </a:r>
            <a:r>
              <a:rPr b="0" u="sng"/>
              <a:t>retention</a:t>
            </a:r>
            <a:r>
              <a:rPr b="0"/>
              <a:t> and </a:t>
            </a:r>
            <a:r>
              <a:rPr b="0" u="sng"/>
              <a:t>growth</a:t>
            </a:r>
            <a:r>
              <a:rPr b="0"/>
              <a:t>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otary Club of  Concord|"/>
          <p:cNvSpPr txBox="1"/>
          <p:nvPr/>
        </p:nvSpPr>
        <p:spPr>
          <a:xfrm>
            <a:off x="7086600" y="6477000"/>
            <a:ext cx="1600200" cy="12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r" defTabSz="457200">
              <a:defRPr sz="900" b="1">
                <a:solidFill>
                  <a:srgbClr val="0E5EFF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Rotary Club of  Concord</a:t>
            </a:r>
            <a:r>
              <a:rPr>
                <a:solidFill>
                  <a:srgbClr val="BCBDC0"/>
                </a:solidFill>
              </a:rPr>
              <a:t>| </a:t>
            </a:r>
          </a:p>
        </p:txBody>
      </p:sp>
      <p:pic>
        <p:nvPicPr>
          <p:cNvPr id="10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7200" y="6299200"/>
            <a:ext cx="895350" cy="336550"/>
          </a:xfrm>
          <a:prstGeom prst="rect">
            <a:avLst/>
          </a:prstGeom>
          <a:ln w="12700">
            <a:miter lim="400000"/>
          </a:ln>
        </p:spPr>
      </p:pic>
      <p:sp>
        <p:nvSpPr>
          <p:cNvPr id="10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Rotary Club of  Concord"/>
          <p:cNvSpPr txBox="1"/>
          <p:nvPr/>
        </p:nvSpPr>
        <p:spPr>
          <a:xfrm>
            <a:off x="7162800" y="6467475"/>
            <a:ext cx="1524000" cy="12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 defTabSz="457200">
              <a:defRPr sz="900" b="1">
                <a:solidFill>
                  <a:srgbClr val="0E5E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t>Rotary Club of  Concord</a:t>
            </a:r>
          </a:p>
        </p:txBody>
      </p:sp>
      <p:pic>
        <p:nvPicPr>
          <p:cNvPr id="11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7200" y="6299200"/>
            <a:ext cx="895350" cy="336550"/>
          </a:xfrm>
          <a:prstGeom prst="rect">
            <a:avLst/>
          </a:prstGeom>
          <a:ln w="12700">
            <a:miter lim="400000"/>
          </a:ln>
        </p:spPr>
      </p:pic>
      <p:sp>
        <p:nvSpPr>
          <p:cNvPr id="114" name="Rectangle"/>
          <p:cNvSpPr/>
          <p:nvPr/>
        </p:nvSpPr>
        <p:spPr>
          <a:xfrm>
            <a:off x="-1" y="0"/>
            <a:ext cx="9144002" cy="6858000"/>
          </a:xfrm>
          <a:prstGeom prst="rect">
            <a:avLst/>
          </a:prstGeom>
          <a:ln w="3175">
            <a:solidFill>
              <a:srgbClr val="958D85"/>
            </a:solidFill>
          </a:ln>
        </p:spPr>
        <p:txBody>
          <a:bodyPr lIns="45719" rIns="45719" anchor="ctr"/>
          <a:lstStyle/>
          <a:p>
            <a:pPr algn="ctr" defTabSz="457200">
              <a:defRPr sz="1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5" name="Rectangle"/>
          <p:cNvSpPr/>
          <p:nvPr/>
        </p:nvSpPr>
        <p:spPr>
          <a:xfrm>
            <a:off x="-152401" y="2667000"/>
            <a:ext cx="9525002" cy="16002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ffectLst>
            <a:outerShdw blurRad="63500" dist="61087" dir="5400000" rotWithShape="0">
              <a:srgbClr val="808080">
                <a:alpha val="45997"/>
              </a:srgbClr>
            </a:outerShdw>
          </a:effectLst>
        </p:spPr>
        <p:txBody>
          <a:bodyPr lIns="45719" rIns="45719" anchor="ctr"/>
          <a:lstStyle/>
          <a:p>
            <a:pPr algn="ctr" defTabSz="457200">
              <a:defRPr sz="1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Rotary Club of  Concord"/>
          <p:cNvSpPr txBox="1"/>
          <p:nvPr/>
        </p:nvSpPr>
        <p:spPr>
          <a:xfrm>
            <a:off x="7162800" y="6467475"/>
            <a:ext cx="1524000" cy="12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 defTabSz="457200">
              <a:defRPr sz="900" b="1">
                <a:solidFill>
                  <a:srgbClr val="0E5E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t>Rotary Club of  Concord</a:t>
            </a:r>
          </a:p>
        </p:txBody>
      </p:sp>
      <p:pic>
        <p:nvPicPr>
          <p:cNvPr id="12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7200" y="6299200"/>
            <a:ext cx="895350" cy="336550"/>
          </a:xfrm>
          <a:prstGeom prst="rect">
            <a:avLst/>
          </a:prstGeom>
          <a:ln w="12700">
            <a:miter lim="400000"/>
          </a:ln>
        </p:spPr>
      </p:pic>
      <p:sp>
        <p:nvSpPr>
          <p:cNvPr id="125" name="Rectangle"/>
          <p:cNvSpPr/>
          <p:nvPr/>
        </p:nvSpPr>
        <p:spPr>
          <a:xfrm>
            <a:off x="-1" y="0"/>
            <a:ext cx="9144002" cy="6858000"/>
          </a:xfrm>
          <a:prstGeom prst="rect">
            <a:avLst/>
          </a:prstGeom>
          <a:ln w="3175">
            <a:solidFill>
              <a:srgbClr val="958D85"/>
            </a:solidFill>
          </a:ln>
        </p:spPr>
        <p:txBody>
          <a:bodyPr lIns="45719" rIns="45719" anchor="ctr"/>
          <a:lstStyle/>
          <a:p>
            <a:pPr algn="ctr" defTabSz="457200">
              <a:defRPr sz="1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6" name="Rectangle"/>
          <p:cNvSpPr/>
          <p:nvPr/>
        </p:nvSpPr>
        <p:spPr>
          <a:xfrm>
            <a:off x="-152401" y="2667000"/>
            <a:ext cx="9525002" cy="1600200"/>
          </a:xfrm>
          <a:prstGeom prst="rect">
            <a:avLst/>
          </a:prstGeom>
          <a:solidFill>
            <a:srgbClr val="005DAA"/>
          </a:solidFill>
          <a:ln w="12700">
            <a:miter lim="400000"/>
          </a:ln>
          <a:effectLst>
            <a:outerShdw blurRad="63500" dist="61087" dir="5400000" rotWithShape="0">
              <a:srgbClr val="808080">
                <a:alpha val="45997"/>
              </a:srgbClr>
            </a:outerShdw>
          </a:effectLst>
        </p:spPr>
        <p:txBody>
          <a:bodyPr lIns="45719" rIns="45719" anchor="ctr"/>
          <a:lstStyle/>
          <a:p>
            <a:pPr algn="ctr" defTabSz="457200">
              <a:defRPr sz="1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Rotary Club of  Concord"/>
          <p:cNvSpPr txBox="1"/>
          <p:nvPr/>
        </p:nvSpPr>
        <p:spPr>
          <a:xfrm>
            <a:off x="7162800" y="6467475"/>
            <a:ext cx="1524000" cy="12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 defTabSz="457200">
              <a:defRPr sz="900" b="1">
                <a:solidFill>
                  <a:srgbClr val="0E5E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t>Rotary Club of  Concord</a:t>
            </a:r>
          </a:p>
        </p:txBody>
      </p:sp>
      <p:pic>
        <p:nvPicPr>
          <p:cNvPr id="13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7200" y="6299200"/>
            <a:ext cx="895350" cy="336550"/>
          </a:xfrm>
          <a:prstGeom prst="rect">
            <a:avLst/>
          </a:prstGeom>
          <a:ln w="12700">
            <a:miter lim="400000"/>
          </a:ln>
        </p:spPr>
      </p:pic>
      <p:sp>
        <p:nvSpPr>
          <p:cNvPr id="136" name="Rectangle"/>
          <p:cNvSpPr/>
          <p:nvPr/>
        </p:nvSpPr>
        <p:spPr>
          <a:xfrm>
            <a:off x="-1" y="0"/>
            <a:ext cx="9144002" cy="6858000"/>
          </a:xfrm>
          <a:prstGeom prst="rect">
            <a:avLst/>
          </a:prstGeom>
          <a:ln w="3175">
            <a:solidFill>
              <a:srgbClr val="958D85"/>
            </a:solidFill>
          </a:ln>
        </p:spPr>
        <p:txBody>
          <a:bodyPr lIns="45719" rIns="45719" anchor="ctr"/>
          <a:lstStyle/>
          <a:p>
            <a:pPr algn="ctr" defTabSz="457200">
              <a:defRPr sz="1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7" name="Rectangle"/>
          <p:cNvSpPr/>
          <p:nvPr/>
        </p:nvSpPr>
        <p:spPr>
          <a:xfrm>
            <a:off x="-152401" y="2667000"/>
            <a:ext cx="9525002" cy="1600200"/>
          </a:xfrm>
          <a:prstGeom prst="rect">
            <a:avLst/>
          </a:prstGeom>
          <a:solidFill>
            <a:srgbClr val="00246C"/>
          </a:solidFill>
          <a:ln w="12700">
            <a:miter lim="400000"/>
          </a:ln>
          <a:effectLst>
            <a:outerShdw blurRad="63500" dist="61087" dir="5400000" rotWithShape="0">
              <a:srgbClr val="808080">
                <a:alpha val="45997"/>
              </a:srgbClr>
            </a:outerShdw>
          </a:effectLst>
        </p:spPr>
        <p:txBody>
          <a:bodyPr lIns="45719" rIns="45719" anchor="ctr"/>
          <a:lstStyle/>
          <a:p>
            <a:pPr algn="ctr" defTabSz="457200">
              <a:defRPr sz="1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Rotary Club of  Concord"/>
          <p:cNvSpPr txBox="1"/>
          <p:nvPr/>
        </p:nvSpPr>
        <p:spPr>
          <a:xfrm>
            <a:off x="7162800" y="6467475"/>
            <a:ext cx="1524000" cy="12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 defTabSz="457200">
              <a:defRPr sz="900" b="1">
                <a:solidFill>
                  <a:srgbClr val="0E5E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t>Rotary Club of  Concord</a:t>
            </a:r>
          </a:p>
        </p:txBody>
      </p:sp>
      <p:pic>
        <p:nvPicPr>
          <p:cNvPr id="14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7200" y="6299200"/>
            <a:ext cx="895350" cy="336550"/>
          </a:xfrm>
          <a:prstGeom prst="rect">
            <a:avLst/>
          </a:prstGeom>
          <a:ln w="12700">
            <a:miter lim="400000"/>
          </a:ln>
        </p:spPr>
      </p:pic>
      <p:sp>
        <p:nvSpPr>
          <p:cNvPr id="147" name="Rectangle"/>
          <p:cNvSpPr/>
          <p:nvPr/>
        </p:nvSpPr>
        <p:spPr>
          <a:xfrm>
            <a:off x="-1" y="0"/>
            <a:ext cx="9144002" cy="6858000"/>
          </a:xfrm>
          <a:prstGeom prst="rect">
            <a:avLst/>
          </a:prstGeom>
          <a:ln w="3175">
            <a:solidFill>
              <a:srgbClr val="958D85"/>
            </a:solidFill>
          </a:ln>
        </p:spPr>
        <p:txBody>
          <a:bodyPr lIns="45719" rIns="45719" anchor="ctr"/>
          <a:lstStyle/>
          <a:p>
            <a:pPr algn="ctr" defTabSz="457200">
              <a:defRPr sz="1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8" name="Rectangle"/>
          <p:cNvSpPr/>
          <p:nvPr/>
        </p:nvSpPr>
        <p:spPr>
          <a:xfrm>
            <a:off x="-152401" y="2667000"/>
            <a:ext cx="9525002" cy="1600200"/>
          </a:xfrm>
          <a:prstGeom prst="rect">
            <a:avLst/>
          </a:prstGeom>
          <a:solidFill>
            <a:srgbClr val="009999"/>
          </a:solidFill>
          <a:ln w="12700">
            <a:miter lim="400000"/>
          </a:ln>
          <a:effectLst>
            <a:outerShdw blurRad="63500" dist="61087" dir="5400000" rotWithShape="0">
              <a:srgbClr val="808080">
                <a:alpha val="45997"/>
              </a:srgbClr>
            </a:outerShdw>
          </a:effectLst>
        </p:spPr>
        <p:txBody>
          <a:bodyPr lIns="45719" rIns="45719" anchor="ctr"/>
          <a:lstStyle/>
          <a:p>
            <a:pPr algn="ctr" defTabSz="457200">
              <a:defRPr sz="1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Rotary Club of  Concord"/>
          <p:cNvSpPr txBox="1"/>
          <p:nvPr/>
        </p:nvSpPr>
        <p:spPr>
          <a:xfrm>
            <a:off x="7162800" y="6467475"/>
            <a:ext cx="1524000" cy="12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 defTabSz="457200">
              <a:defRPr sz="900" b="1">
                <a:solidFill>
                  <a:srgbClr val="0E5E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t>Rotary Club of  Concord</a:t>
            </a:r>
          </a:p>
        </p:txBody>
      </p:sp>
      <p:pic>
        <p:nvPicPr>
          <p:cNvPr id="15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7200" y="6299200"/>
            <a:ext cx="895350" cy="336550"/>
          </a:xfrm>
          <a:prstGeom prst="rect">
            <a:avLst/>
          </a:prstGeom>
          <a:ln w="12700">
            <a:miter lim="400000"/>
          </a:ln>
        </p:spPr>
      </p:pic>
      <p:sp>
        <p:nvSpPr>
          <p:cNvPr id="158" name="Rectangle"/>
          <p:cNvSpPr/>
          <p:nvPr/>
        </p:nvSpPr>
        <p:spPr>
          <a:xfrm>
            <a:off x="-1" y="0"/>
            <a:ext cx="9144002" cy="6858000"/>
          </a:xfrm>
          <a:prstGeom prst="rect">
            <a:avLst/>
          </a:prstGeom>
          <a:ln w="3175">
            <a:solidFill>
              <a:srgbClr val="958D85"/>
            </a:solidFill>
          </a:ln>
        </p:spPr>
        <p:txBody>
          <a:bodyPr lIns="45719" rIns="45719" anchor="ctr"/>
          <a:lstStyle/>
          <a:p>
            <a:pPr algn="ctr" defTabSz="457200">
              <a:defRPr sz="1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9" name="Rectangle"/>
          <p:cNvSpPr/>
          <p:nvPr/>
        </p:nvSpPr>
        <p:spPr>
          <a:xfrm>
            <a:off x="-152401" y="2667000"/>
            <a:ext cx="9525002" cy="1600200"/>
          </a:xfrm>
          <a:prstGeom prst="rect">
            <a:avLst/>
          </a:prstGeom>
          <a:solidFill>
            <a:srgbClr val="FF7600"/>
          </a:solidFill>
          <a:ln w="12700">
            <a:miter lim="400000"/>
          </a:ln>
          <a:effectLst>
            <a:outerShdw blurRad="63500" dist="61087" dir="5400000" rotWithShape="0">
              <a:srgbClr val="808080">
                <a:alpha val="45997"/>
              </a:srgbClr>
            </a:outerShdw>
          </a:effectLst>
        </p:spPr>
        <p:txBody>
          <a:bodyPr lIns="45719" rIns="45719" anchor="ctr"/>
          <a:lstStyle/>
          <a:p>
            <a:pPr algn="ctr" defTabSz="457200">
              <a:defRPr sz="1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Rotary Club of  Concord"/>
          <p:cNvSpPr txBox="1"/>
          <p:nvPr/>
        </p:nvSpPr>
        <p:spPr>
          <a:xfrm>
            <a:off x="7162800" y="6467475"/>
            <a:ext cx="1524000" cy="12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 defTabSz="457200">
              <a:defRPr sz="900" b="1">
                <a:solidFill>
                  <a:srgbClr val="0E5E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t>Rotary Club of  Concord</a:t>
            </a:r>
          </a:p>
        </p:txBody>
      </p:sp>
      <p:pic>
        <p:nvPicPr>
          <p:cNvPr id="16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7200" y="6299200"/>
            <a:ext cx="895350" cy="336550"/>
          </a:xfrm>
          <a:prstGeom prst="rect">
            <a:avLst/>
          </a:prstGeom>
          <a:ln w="12700">
            <a:miter lim="400000"/>
          </a:ln>
        </p:spPr>
      </p:pic>
      <p:sp>
        <p:nvSpPr>
          <p:cNvPr id="169" name="Rectangle"/>
          <p:cNvSpPr/>
          <p:nvPr/>
        </p:nvSpPr>
        <p:spPr>
          <a:xfrm>
            <a:off x="-1" y="0"/>
            <a:ext cx="9144002" cy="6858000"/>
          </a:xfrm>
          <a:prstGeom prst="rect">
            <a:avLst/>
          </a:prstGeom>
          <a:ln w="3175">
            <a:solidFill>
              <a:srgbClr val="958D85"/>
            </a:solidFill>
          </a:ln>
        </p:spPr>
        <p:txBody>
          <a:bodyPr lIns="45719" rIns="45719" anchor="ctr"/>
          <a:lstStyle/>
          <a:p>
            <a:pPr algn="ctr" defTabSz="457200">
              <a:defRPr sz="1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Rotary Club of  Concord"/>
          <p:cNvSpPr txBox="1"/>
          <p:nvPr/>
        </p:nvSpPr>
        <p:spPr>
          <a:xfrm>
            <a:off x="7162800" y="6467475"/>
            <a:ext cx="1524000" cy="12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 defTabSz="457200">
              <a:defRPr sz="900" b="1">
                <a:solidFill>
                  <a:srgbClr val="0E5E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t>Rotary Club of  Concord</a:t>
            </a:r>
          </a:p>
        </p:txBody>
      </p:sp>
      <p:pic>
        <p:nvPicPr>
          <p:cNvPr id="17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7200" y="6299200"/>
            <a:ext cx="895350" cy="336550"/>
          </a:xfrm>
          <a:prstGeom prst="rect">
            <a:avLst/>
          </a:prstGeom>
          <a:ln w="12700">
            <a:miter lim="400000"/>
          </a:ln>
        </p:spPr>
      </p:pic>
      <p:sp>
        <p:nvSpPr>
          <p:cNvPr id="17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356350"/>
            <a:ext cx="343903" cy="358140"/>
          </a:xfrm>
          <a:prstGeom prst="rect">
            <a:avLst/>
          </a:prstGeom>
        </p:spPr>
        <p:txBody>
          <a:bodyPr anchor="t"/>
          <a:lstStyle>
            <a:lvl1pPr algn="l" defTabSz="457200">
              <a:defRPr sz="1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Rotary Club of  Concord"/>
          <p:cNvSpPr txBox="1"/>
          <p:nvPr/>
        </p:nvSpPr>
        <p:spPr>
          <a:xfrm>
            <a:off x="7162800" y="6467475"/>
            <a:ext cx="1524000" cy="12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 defTabSz="457200">
              <a:defRPr sz="900" b="1">
                <a:solidFill>
                  <a:srgbClr val="0E5E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t>Rotary Club of  Concord</a:t>
            </a:r>
          </a:p>
        </p:txBody>
      </p:sp>
      <p:pic>
        <p:nvPicPr>
          <p:cNvPr id="18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7200" y="6299200"/>
            <a:ext cx="895350" cy="336550"/>
          </a:xfrm>
          <a:prstGeom prst="rect">
            <a:avLst/>
          </a:prstGeom>
          <a:ln w="12700">
            <a:miter lim="400000"/>
          </a:ln>
        </p:spPr>
      </p:pic>
      <p:sp>
        <p:nvSpPr>
          <p:cNvPr id="18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356350"/>
            <a:ext cx="343903" cy="358140"/>
          </a:xfrm>
          <a:prstGeom prst="rect">
            <a:avLst/>
          </a:prstGeom>
        </p:spPr>
        <p:txBody>
          <a:bodyPr anchor="t"/>
          <a:lstStyle>
            <a:lvl1pPr algn="l" defTabSz="457200">
              <a:defRPr sz="1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Rotary Club of  Concord"/>
          <p:cNvSpPr txBox="1"/>
          <p:nvPr/>
        </p:nvSpPr>
        <p:spPr>
          <a:xfrm>
            <a:off x="7162800" y="6467475"/>
            <a:ext cx="1524000" cy="12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 defTabSz="457200">
              <a:defRPr sz="900" b="1">
                <a:solidFill>
                  <a:srgbClr val="0E5E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t>Rotary Club of  Concord</a:t>
            </a:r>
          </a:p>
        </p:txBody>
      </p:sp>
      <p:pic>
        <p:nvPicPr>
          <p:cNvPr id="19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7200" y="6299200"/>
            <a:ext cx="895350" cy="336550"/>
          </a:xfrm>
          <a:prstGeom prst="rect">
            <a:avLst/>
          </a:prstGeom>
          <a:ln w="12700">
            <a:miter lim="400000"/>
          </a:ln>
        </p:spPr>
      </p:pic>
      <p:sp>
        <p:nvSpPr>
          <p:cNvPr id="19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356350"/>
            <a:ext cx="342675" cy="358140"/>
          </a:xfrm>
          <a:prstGeom prst="rect">
            <a:avLst/>
          </a:prstGeom>
        </p:spPr>
        <p:txBody>
          <a:bodyPr anchor="t"/>
          <a:lstStyle>
            <a:lvl1pPr algn="l" defTabSz="457200">
              <a:defRPr sz="1800"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tary Club of  Concord|"/>
          <p:cNvSpPr txBox="1"/>
          <p:nvPr/>
        </p:nvSpPr>
        <p:spPr>
          <a:xfrm>
            <a:off x="7086600" y="6477000"/>
            <a:ext cx="1600200" cy="12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r" defTabSz="457200">
              <a:defRPr sz="900" b="1">
                <a:solidFill>
                  <a:srgbClr val="0E5EFF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Rotary Club of  Concord</a:t>
            </a:r>
            <a:r>
              <a:rPr>
                <a:solidFill>
                  <a:srgbClr val="BCBDC0"/>
                </a:solidFill>
              </a:rPr>
              <a:t>| </a:t>
            </a:r>
          </a:p>
        </p:txBody>
      </p:sp>
      <p:pic>
        <p:nvPicPr>
          <p:cNvPr id="2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7200" y="6299200"/>
            <a:ext cx="895350" cy="336550"/>
          </a:xfrm>
          <a:prstGeom prst="rect">
            <a:avLst/>
          </a:prstGeom>
          <a:ln w="12700">
            <a:miter lim="400000"/>
          </a:ln>
        </p:spPr>
      </p:pic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Rotary Club of  Concord"/>
          <p:cNvSpPr txBox="1"/>
          <p:nvPr/>
        </p:nvSpPr>
        <p:spPr>
          <a:xfrm>
            <a:off x="7162800" y="6467475"/>
            <a:ext cx="1524000" cy="12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 defTabSz="457200">
              <a:defRPr sz="900" b="1">
                <a:solidFill>
                  <a:srgbClr val="0E5E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t>Rotary Club of  Concord</a:t>
            </a:r>
          </a:p>
        </p:txBody>
      </p:sp>
      <p:pic>
        <p:nvPicPr>
          <p:cNvPr id="20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7200" y="6299200"/>
            <a:ext cx="895350" cy="336550"/>
          </a:xfrm>
          <a:prstGeom prst="rect">
            <a:avLst/>
          </a:prstGeom>
          <a:ln w="12700">
            <a:miter lim="400000"/>
          </a:ln>
        </p:spPr>
      </p:pic>
      <p:sp>
        <p:nvSpPr>
          <p:cNvPr id="20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356350"/>
            <a:ext cx="343903" cy="358140"/>
          </a:xfrm>
          <a:prstGeom prst="rect">
            <a:avLst/>
          </a:prstGeom>
        </p:spPr>
        <p:txBody>
          <a:bodyPr anchor="t"/>
          <a:lstStyle>
            <a:lvl1pPr algn="l" defTabSz="457200">
              <a:defRPr sz="1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Rotary Club of  Concord"/>
          <p:cNvSpPr txBox="1"/>
          <p:nvPr/>
        </p:nvSpPr>
        <p:spPr>
          <a:xfrm>
            <a:off x="7162800" y="6467475"/>
            <a:ext cx="1524000" cy="12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 defTabSz="457200">
              <a:defRPr sz="900" b="1">
                <a:solidFill>
                  <a:srgbClr val="0E5E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t>Rotary Club of  Concord</a:t>
            </a:r>
          </a:p>
        </p:txBody>
      </p:sp>
      <p:pic>
        <p:nvPicPr>
          <p:cNvPr id="21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7200" y="6299200"/>
            <a:ext cx="895350" cy="336550"/>
          </a:xfrm>
          <a:prstGeom prst="rect">
            <a:avLst/>
          </a:prstGeom>
          <a:ln w="12700">
            <a:miter lim="400000"/>
          </a:ln>
        </p:spPr>
      </p:pic>
      <p:sp>
        <p:nvSpPr>
          <p:cNvPr id="21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356350"/>
            <a:ext cx="343903" cy="358140"/>
          </a:xfrm>
          <a:prstGeom prst="rect">
            <a:avLst/>
          </a:prstGeom>
        </p:spPr>
        <p:txBody>
          <a:bodyPr anchor="t"/>
          <a:lstStyle>
            <a:lvl1pPr algn="l" defTabSz="457200">
              <a:defRPr sz="1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otary Club of  Concord"/>
          <p:cNvSpPr txBox="1"/>
          <p:nvPr/>
        </p:nvSpPr>
        <p:spPr>
          <a:xfrm>
            <a:off x="7162800" y="6467475"/>
            <a:ext cx="1524000" cy="12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 defTabSz="457200">
              <a:defRPr sz="900" b="1">
                <a:solidFill>
                  <a:srgbClr val="0E5E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t>Rotary Club of  Concord</a:t>
            </a:r>
          </a:p>
        </p:txBody>
      </p:sp>
      <p:pic>
        <p:nvPicPr>
          <p:cNvPr id="3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7200" y="6299200"/>
            <a:ext cx="895350" cy="336550"/>
          </a:xfrm>
          <a:prstGeom prst="rect">
            <a:avLst/>
          </a:prstGeom>
          <a:ln w="12700">
            <a:miter lim="400000"/>
          </a:ln>
        </p:spPr>
      </p:pic>
      <p:sp>
        <p:nvSpPr>
          <p:cNvPr id="3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otary Club of  Concord|"/>
          <p:cNvSpPr txBox="1"/>
          <p:nvPr/>
        </p:nvSpPr>
        <p:spPr>
          <a:xfrm>
            <a:off x="7086600" y="6477000"/>
            <a:ext cx="1600200" cy="12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r" defTabSz="457200">
              <a:defRPr sz="900" b="1">
                <a:solidFill>
                  <a:srgbClr val="0E5EFF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Rotary Club of  Concord</a:t>
            </a:r>
            <a:r>
              <a:rPr>
                <a:solidFill>
                  <a:srgbClr val="BCBDC0"/>
                </a:solidFill>
              </a:rPr>
              <a:t>| </a:t>
            </a:r>
          </a:p>
        </p:txBody>
      </p:sp>
      <p:pic>
        <p:nvPicPr>
          <p:cNvPr id="4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7200" y="6299200"/>
            <a:ext cx="895350" cy="336550"/>
          </a:xfrm>
          <a:prstGeom prst="rect">
            <a:avLst/>
          </a:prstGeom>
          <a:ln w="12700">
            <a:miter lim="400000"/>
          </a:ln>
        </p:spPr>
      </p:pic>
      <p:sp>
        <p:nvSpPr>
          <p:cNvPr id="41" name="Rectangle"/>
          <p:cNvSpPr/>
          <p:nvPr/>
        </p:nvSpPr>
        <p:spPr>
          <a:xfrm>
            <a:off x="-1" y="0"/>
            <a:ext cx="9144002" cy="6858000"/>
          </a:xfrm>
          <a:prstGeom prst="rect">
            <a:avLst/>
          </a:prstGeom>
          <a:ln w="3175">
            <a:solidFill>
              <a:srgbClr val="958D85"/>
            </a:solidFill>
          </a:ln>
        </p:spPr>
        <p:txBody>
          <a:bodyPr lIns="45719" rIns="45719" anchor="ctr"/>
          <a:lstStyle/>
          <a:p>
            <a:pPr algn="ctr" defTabSz="457200">
              <a:defRPr sz="1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2" name="Rectangle"/>
          <p:cNvSpPr/>
          <p:nvPr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ffectLst>
            <a:outerShdw blurRad="63500" dist="61087" dir="5400000" rotWithShape="0">
              <a:srgbClr val="808080">
                <a:alpha val="25000"/>
              </a:srgbClr>
            </a:outerShdw>
          </a:effectLst>
        </p:spPr>
        <p:txBody>
          <a:bodyPr lIns="45719" rIns="45719" anchor="ctr"/>
          <a:lstStyle/>
          <a:p>
            <a:pPr algn="ctr" defTabSz="457200">
              <a:defRPr sz="1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otary Club of  Concord|"/>
          <p:cNvSpPr txBox="1"/>
          <p:nvPr/>
        </p:nvSpPr>
        <p:spPr>
          <a:xfrm>
            <a:off x="7086600" y="6477000"/>
            <a:ext cx="1600200" cy="12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r" defTabSz="457200">
              <a:defRPr sz="900" b="1">
                <a:solidFill>
                  <a:srgbClr val="0E5EFF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Rotary Club of  Concord</a:t>
            </a:r>
            <a:r>
              <a:rPr>
                <a:solidFill>
                  <a:srgbClr val="BCBDC0"/>
                </a:solidFill>
              </a:rPr>
              <a:t>| </a:t>
            </a:r>
          </a:p>
        </p:txBody>
      </p:sp>
      <p:pic>
        <p:nvPicPr>
          <p:cNvPr id="5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7200" y="6299200"/>
            <a:ext cx="895350" cy="336550"/>
          </a:xfrm>
          <a:prstGeom prst="rect">
            <a:avLst/>
          </a:prstGeom>
          <a:ln w="12700">
            <a:miter lim="400000"/>
          </a:ln>
        </p:spPr>
      </p:pic>
      <p:sp>
        <p:nvSpPr>
          <p:cNvPr id="52" name="Rectangle"/>
          <p:cNvSpPr/>
          <p:nvPr/>
        </p:nvSpPr>
        <p:spPr>
          <a:xfrm>
            <a:off x="-1" y="0"/>
            <a:ext cx="9144002" cy="6858000"/>
          </a:xfrm>
          <a:prstGeom prst="rect">
            <a:avLst/>
          </a:prstGeom>
          <a:ln w="3175">
            <a:solidFill>
              <a:srgbClr val="958D85"/>
            </a:solidFill>
          </a:ln>
        </p:spPr>
        <p:txBody>
          <a:bodyPr lIns="45719" rIns="45719" anchor="ctr"/>
          <a:lstStyle/>
          <a:p>
            <a:pPr algn="ctr" defTabSz="457200">
              <a:defRPr sz="1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3" name="Rectangle"/>
          <p:cNvSpPr/>
          <p:nvPr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rgbClr val="005DAA"/>
          </a:solidFill>
          <a:ln w="12700">
            <a:miter lim="400000"/>
          </a:ln>
          <a:effectLst>
            <a:outerShdw blurRad="63500" dist="61087" dir="5400000" rotWithShape="0">
              <a:srgbClr val="808080">
                <a:alpha val="25000"/>
              </a:srgbClr>
            </a:outerShdw>
          </a:effectLst>
        </p:spPr>
        <p:txBody>
          <a:bodyPr lIns="45719" rIns="45719" anchor="ctr"/>
          <a:lstStyle/>
          <a:p>
            <a:pPr algn="ctr" defTabSz="457200">
              <a:defRPr sz="1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otary Club of  Concord|"/>
          <p:cNvSpPr txBox="1"/>
          <p:nvPr/>
        </p:nvSpPr>
        <p:spPr>
          <a:xfrm>
            <a:off x="7086600" y="6477000"/>
            <a:ext cx="1600200" cy="12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r" defTabSz="457200">
              <a:defRPr sz="900" b="1">
                <a:solidFill>
                  <a:srgbClr val="0E5EFF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Rotary Club of  Concord</a:t>
            </a:r>
            <a:r>
              <a:rPr>
                <a:solidFill>
                  <a:srgbClr val="BCBDC0"/>
                </a:solidFill>
              </a:rPr>
              <a:t>| </a:t>
            </a:r>
          </a:p>
        </p:txBody>
      </p:sp>
      <p:pic>
        <p:nvPicPr>
          <p:cNvPr id="6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7200" y="6299200"/>
            <a:ext cx="895350" cy="336550"/>
          </a:xfrm>
          <a:prstGeom prst="rect">
            <a:avLst/>
          </a:prstGeom>
          <a:ln w="12700">
            <a:miter lim="400000"/>
          </a:ln>
        </p:spPr>
      </p:pic>
      <p:sp>
        <p:nvSpPr>
          <p:cNvPr id="63" name="Rectangle"/>
          <p:cNvSpPr/>
          <p:nvPr/>
        </p:nvSpPr>
        <p:spPr>
          <a:xfrm>
            <a:off x="-1" y="0"/>
            <a:ext cx="9144002" cy="6858000"/>
          </a:xfrm>
          <a:prstGeom prst="rect">
            <a:avLst/>
          </a:prstGeom>
          <a:ln w="3175">
            <a:solidFill>
              <a:srgbClr val="958D85"/>
            </a:solidFill>
          </a:ln>
        </p:spPr>
        <p:txBody>
          <a:bodyPr lIns="45719" rIns="45719" anchor="ctr"/>
          <a:lstStyle/>
          <a:p>
            <a:pPr algn="ctr" defTabSz="457200">
              <a:defRPr sz="1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4" name="Rectangle"/>
          <p:cNvSpPr/>
          <p:nvPr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rgbClr val="00246C"/>
          </a:solidFill>
          <a:ln w="12700">
            <a:miter lim="400000"/>
          </a:ln>
          <a:effectLst>
            <a:outerShdw blurRad="63500" dist="61087" dir="5400000" rotWithShape="0">
              <a:srgbClr val="808080">
                <a:alpha val="25000"/>
              </a:srgbClr>
            </a:outerShdw>
          </a:effectLst>
        </p:spPr>
        <p:txBody>
          <a:bodyPr lIns="45719" rIns="45719" anchor="ctr"/>
          <a:lstStyle/>
          <a:p>
            <a:pPr algn="ctr" defTabSz="457200">
              <a:defRPr sz="1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otary Club of  Concord|"/>
          <p:cNvSpPr txBox="1"/>
          <p:nvPr/>
        </p:nvSpPr>
        <p:spPr>
          <a:xfrm>
            <a:off x="7086600" y="6477000"/>
            <a:ext cx="1600200" cy="12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r" defTabSz="457200">
              <a:defRPr sz="900" b="1">
                <a:solidFill>
                  <a:srgbClr val="0E5EFF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Rotary Club of  Concord</a:t>
            </a:r>
            <a:r>
              <a:rPr>
                <a:solidFill>
                  <a:srgbClr val="BCBDC0"/>
                </a:solidFill>
              </a:rPr>
              <a:t>| </a:t>
            </a:r>
          </a:p>
        </p:txBody>
      </p:sp>
      <p:pic>
        <p:nvPicPr>
          <p:cNvPr id="7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7200" y="6299200"/>
            <a:ext cx="895350" cy="336550"/>
          </a:xfrm>
          <a:prstGeom prst="rect">
            <a:avLst/>
          </a:prstGeom>
          <a:ln w="12700">
            <a:miter lim="400000"/>
          </a:ln>
        </p:spPr>
      </p:pic>
      <p:sp>
        <p:nvSpPr>
          <p:cNvPr id="74" name="Rectangle"/>
          <p:cNvSpPr/>
          <p:nvPr/>
        </p:nvSpPr>
        <p:spPr>
          <a:xfrm>
            <a:off x="-1" y="0"/>
            <a:ext cx="9144002" cy="6858000"/>
          </a:xfrm>
          <a:prstGeom prst="rect">
            <a:avLst/>
          </a:prstGeom>
          <a:ln w="3175">
            <a:solidFill>
              <a:srgbClr val="958D85"/>
            </a:solidFill>
          </a:ln>
        </p:spPr>
        <p:txBody>
          <a:bodyPr lIns="45719" rIns="45719" anchor="ctr"/>
          <a:lstStyle/>
          <a:p>
            <a:pPr algn="ctr" defTabSz="457200">
              <a:defRPr sz="1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5" name="Rectangle"/>
          <p:cNvSpPr/>
          <p:nvPr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rgbClr val="009999"/>
          </a:solidFill>
          <a:ln w="12700">
            <a:miter lim="400000"/>
          </a:ln>
          <a:effectLst>
            <a:outerShdw blurRad="63500" dist="61087" dir="5400000" rotWithShape="0">
              <a:srgbClr val="808080">
                <a:alpha val="25000"/>
              </a:srgbClr>
            </a:outerShdw>
          </a:effectLst>
        </p:spPr>
        <p:txBody>
          <a:bodyPr lIns="45719" rIns="45719" anchor="ctr"/>
          <a:lstStyle/>
          <a:p>
            <a:pPr algn="ctr" defTabSz="457200">
              <a:defRPr sz="1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otary Club of  Concord|"/>
          <p:cNvSpPr txBox="1"/>
          <p:nvPr/>
        </p:nvSpPr>
        <p:spPr>
          <a:xfrm>
            <a:off x="7086600" y="6477000"/>
            <a:ext cx="1600200" cy="12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r" defTabSz="457200">
              <a:defRPr sz="900" b="1">
                <a:solidFill>
                  <a:srgbClr val="0E5EFF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Rotary Club of  Concord</a:t>
            </a:r>
            <a:r>
              <a:rPr>
                <a:solidFill>
                  <a:srgbClr val="BCBDC0"/>
                </a:solidFill>
              </a:rPr>
              <a:t>| </a:t>
            </a:r>
          </a:p>
        </p:txBody>
      </p:sp>
      <p:pic>
        <p:nvPicPr>
          <p:cNvPr id="8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7200" y="6299200"/>
            <a:ext cx="895350" cy="336550"/>
          </a:xfrm>
          <a:prstGeom prst="rect">
            <a:avLst/>
          </a:prstGeom>
          <a:ln w="12700">
            <a:miter lim="400000"/>
          </a:ln>
        </p:spPr>
      </p:pic>
      <p:sp>
        <p:nvSpPr>
          <p:cNvPr id="85" name="Rectangle"/>
          <p:cNvSpPr/>
          <p:nvPr/>
        </p:nvSpPr>
        <p:spPr>
          <a:xfrm>
            <a:off x="-1" y="0"/>
            <a:ext cx="9144002" cy="6858000"/>
          </a:xfrm>
          <a:prstGeom prst="rect">
            <a:avLst/>
          </a:prstGeom>
          <a:ln w="3175">
            <a:solidFill>
              <a:srgbClr val="958D85"/>
            </a:solidFill>
          </a:ln>
        </p:spPr>
        <p:txBody>
          <a:bodyPr lIns="45719" rIns="45719" anchor="ctr"/>
          <a:lstStyle/>
          <a:p>
            <a:pPr algn="ctr" defTabSz="457200">
              <a:defRPr sz="1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6" name="Rectangle"/>
          <p:cNvSpPr/>
          <p:nvPr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rgbClr val="FF7600"/>
          </a:solidFill>
          <a:ln w="12700">
            <a:miter lim="400000"/>
          </a:ln>
          <a:effectLst>
            <a:outerShdw blurRad="63500" dist="61087" dir="5400000" rotWithShape="0">
              <a:srgbClr val="808080">
                <a:alpha val="25000"/>
              </a:srgbClr>
            </a:outerShdw>
          </a:effectLst>
        </p:spPr>
        <p:txBody>
          <a:bodyPr lIns="45719" rIns="45719" anchor="ctr"/>
          <a:lstStyle/>
          <a:p>
            <a:pPr algn="ctr" defTabSz="457200">
              <a:defRPr sz="1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otary Club of  Concord|"/>
          <p:cNvSpPr txBox="1"/>
          <p:nvPr/>
        </p:nvSpPr>
        <p:spPr>
          <a:xfrm>
            <a:off x="7086600" y="6477000"/>
            <a:ext cx="1600200" cy="12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r" defTabSz="457200">
              <a:defRPr sz="900" b="1">
                <a:solidFill>
                  <a:srgbClr val="0E5EFF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Rotary Club of  Concord</a:t>
            </a:r>
            <a:r>
              <a:rPr>
                <a:solidFill>
                  <a:srgbClr val="BCBDC0"/>
                </a:solidFill>
              </a:rPr>
              <a:t>| </a:t>
            </a:r>
          </a:p>
        </p:txBody>
      </p:sp>
      <p:pic>
        <p:nvPicPr>
          <p:cNvPr id="9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7200" y="6299200"/>
            <a:ext cx="895350" cy="336550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"/>
          <p:cNvSpPr/>
          <p:nvPr/>
        </p:nvSpPr>
        <p:spPr>
          <a:xfrm>
            <a:off x="-1" y="0"/>
            <a:ext cx="9144002" cy="6858000"/>
          </a:xfrm>
          <a:prstGeom prst="rect">
            <a:avLst/>
          </a:prstGeom>
          <a:solidFill>
            <a:srgbClr val="E6E5D8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457200">
              <a:defRPr sz="18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3" name="image.png" descr="image.png"/>
          <p:cNvPicPr>
            <a:picLocks noChangeAspect="1"/>
          </p:cNvPicPr>
          <p:nvPr/>
        </p:nvPicPr>
        <p:blipFill>
          <a:blip r:embed="rId23">
            <a:extLst/>
          </a:blip>
          <a:stretch>
            <a:fillRect/>
          </a:stretch>
        </p:blipFill>
        <p:spPr>
          <a:xfrm>
            <a:off x="458787" y="6165850"/>
            <a:ext cx="1216026" cy="457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image.png" descr="image.png"/>
          <p:cNvPicPr>
            <a:picLocks noChangeAspect="1"/>
          </p:cNvPicPr>
          <p:nvPr/>
        </p:nvPicPr>
        <p:blipFill>
          <a:blip r:embed="rId24">
            <a:extLst/>
          </a:blip>
          <a:stretch>
            <a:fillRect/>
          </a:stretch>
        </p:blipFill>
        <p:spPr>
          <a:xfrm>
            <a:off x="5562600" y="152400"/>
            <a:ext cx="3124200" cy="3124200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Title Text"/>
          <p:cNvSpPr txBox="1">
            <a:spLocks noGrp="1"/>
          </p:cNvSpPr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r>
              <a:t>Title Text</a:t>
            </a:r>
          </a:p>
        </p:txBody>
      </p:sp>
      <p:sp>
        <p:nvSpPr>
          <p:cNvPr id="6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latin typeface="+mj-lt"/>
                <a:ea typeface="+mj-ea"/>
                <a:cs typeface="+mj-cs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</p:sldLayoutIdLst>
  <p:transition spd="med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958D85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958D85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958D85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958D85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958D85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4572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958D85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9144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958D85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13716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958D85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18288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958D85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958D85"/>
          </a:solidFill>
          <a:uFillTx/>
          <a:latin typeface="Calibri"/>
          <a:ea typeface="Calibri"/>
          <a:cs typeface="Calibri"/>
          <a:sym typeface="Calibri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958D85"/>
          </a:solidFill>
          <a:uFillTx/>
          <a:latin typeface="Calibri"/>
          <a:ea typeface="Calibri"/>
          <a:cs typeface="Calibri"/>
          <a:sym typeface="Calibri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958D85"/>
          </a:solidFill>
          <a:uFillTx/>
          <a:latin typeface="Calibri"/>
          <a:ea typeface="Calibri"/>
          <a:cs typeface="Calibri"/>
          <a:sym typeface="Calibri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958D85"/>
          </a:solidFill>
          <a:uFillTx/>
          <a:latin typeface="Calibri"/>
          <a:ea typeface="Calibri"/>
          <a:cs typeface="Calibri"/>
          <a:sym typeface="Calibri"/>
        </a:defRPr>
      </a:lvl4pPr>
      <a:lvl5pPr marL="2235200" marR="0" indent="-4064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958D85"/>
          </a:solidFill>
          <a:uFillTx/>
          <a:latin typeface="Calibri"/>
          <a:ea typeface="Calibri"/>
          <a:cs typeface="Calibri"/>
          <a:sym typeface="Calibri"/>
        </a:defRPr>
      </a:lvl5pPr>
      <a:lvl6pPr marL="2692400" marR="0" indent="-4064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"/>
        <a:tabLst/>
        <a:defRPr sz="3200" b="0" i="0" u="none" strike="noStrike" cap="none" spc="0" baseline="0">
          <a:ln>
            <a:noFill/>
          </a:ln>
          <a:solidFill>
            <a:srgbClr val="958D85"/>
          </a:solidFill>
          <a:uFillTx/>
          <a:latin typeface="Calibri"/>
          <a:ea typeface="Calibri"/>
          <a:cs typeface="Calibri"/>
          <a:sym typeface="Calibri"/>
        </a:defRPr>
      </a:lvl6pPr>
      <a:lvl7pPr marL="3149600" marR="0" indent="-4064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"/>
        <a:tabLst/>
        <a:defRPr sz="3200" b="0" i="0" u="none" strike="noStrike" cap="none" spc="0" baseline="0">
          <a:ln>
            <a:noFill/>
          </a:ln>
          <a:solidFill>
            <a:srgbClr val="958D85"/>
          </a:solidFill>
          <a:uFillTx/>
          <a:latin typeface="Calibri"/>
          <a:ea typeface="Calibri"/>
          <a:cs typeface="Calibri"/>
          <a:sym typeface="Calibri"/>
        </a:defRPr>
      </a:lvl7pPr>
      <a:lvl8pPr marL="3606800" marR="0" indent="-4064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"/>
        <a:tabLst/>
        <a:defRPr sz="3200" b="0" i="0" u="none" strike="noStrike" cap="none" spc="0" baseline="0">
          <a:ln>
            <a:noFill/>
          </a:ln>
          <a:solidFill>
            <a:srgbClr val="958D85"/>
          </a:solidFill>
          <a:uFillTx/>
          <a:latin typeface="Calibri"/>
          <a:ea typeface="Calibri"/>
          <a:cs typeface="Calibri"/>
          <a:sym typeface="Calibri"/>
        </a:defRPr>
      </a:lvl8pPr>
      <a:lvl9pPr marL="4064000" marR="0" indent="-4064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"/>
        <a:tabLst/>
        <a:defRPr sz="3200" b="0" i="0" u="none" strike="noStrike" cap="none" spc="0" baseline="0">
          <a:ln>
            <a:noFill/>
          </a:ln>
          <a:solidFill>
            <a:srgbClr val="958D85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www.concordmarotary.org/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5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Rectangle"/>
          <p:cNvSpPr/>
          <p:nvPr/>
        </p:nvSpPr>
        <p:spPr>
          <a:xfrm>
            <a:off x="152399" y="3429000"/>
            <a:ext cx="8763002" cy="9906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ffectLst>
            <a:outerShdw blurRad="63500" dist="23000" dir="5400000" rotWithShape="0">
              <a:srgbClr val="808080">
                <a:alpha val="34997"/>
              </a:srgbClr>
            </a:outerShdw>
          </a:effectLst>
        </p:spPr>
        <p:txBody>
          <a:bodyPr lIns="45719" rIns="45719" anchor="ctr"/>
          <a:lstStyle/>
          <a:p>
            <a:pPr algn="ctr" defTabSz="457200">
              <a:defRPr sz="1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25" name="THE ROTARY CLUB OF CONCORD…"/>
          <p:cNvSpPr txBox="1"/>
          <p:nvPr/>
        </p:nvSpPr>
        <p:spPr>
          <a:xfrm>
            <a:off x="457200" y="3429000"/>
            <a:ext cx="8458200" cy="2609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ctr" defTabSz="457200">
              <a:spcBef>
                <a:spcPts val="2400"/>
              </a:spcBef>
              <a:defRPr sz="4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THE ROTARY CLUB OF CONCORD</a:t>
            </a:r>
          </a:p>
          <a:p>
            <a:pPr algn="ctr" defTabSz="457200">
              <a:lnSpc>
                <a:spcPct val="90000"/>
              </a:lnSpc>
              <a:defRPr sz="3600" b="1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  <a:p>
            <a:pPr algn="ctr" defTabSz="457200">
              <a:defRPr sz="3600" b="1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2018 Visioning Workshop &amp; Report</a:t>
            </a:r>
          </a:p>
          <a:p>
            <a:pPr algn="ctr" defTabSz="457200">
              <a:lnSpc>
                <a:spcPct val="90000"/>
              </a:lnSpc>
              <a:defRPr sz="1200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  <a:p>
            <a:pPr algn="ctr" defTabSz="457200">
              <a:lnSpc>
                <a:spcPct val="90000"/>
              </a:lnSpc>
              <a:defRPr sz="3600" b="1" i="1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A Plan For The Future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Top Picks Voted on In Each Category"/>
          <p:cNvSpPr txBox="1">
            <a:spLocks noGrp="1"/>
          </p:cNvSpPr>
          <p:nvPr>
            <p:ph type="title" idx="4294967295"/>
          </p:nvPr>
        </p:nvSpPr>
        <p:spPr>
          <a:xfrm>
            <a:off x="380999" y="457200"/>
            <a:ext cx="8763002" cy="5334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2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t>Top Picks Voted on In Each Category</a:t>
            </a:r>
          </a:p>
        </p:txBody>
      </p:sp>
      <p:graphicFrame>
        <p:nvGraphicFramePr>
          <p:cNvPr id="266" name="Table"/>
          <p:cNvGraphicFramePr/>
          <p:nvPr/>
        </p:nvGraphicFramePr>
        <p:xfrm>
          <a:off x="381000" y="1371600"/>
          <a:ext cx="8305799" cy="4724398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787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397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2625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0968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63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58812">
                <a:tc gridSpan="3"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CLUB ADMINISTRATION (CLUB SERVICE)</a:t>
                      </a:r>
                    </a:p>
                  </a:txBody>
                  <a:tcPr marL="0" marR="0" marT="0" marB="0" anchor="ctr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600" b="1">
                          <a:solidFill>
                            <a:srgbClr val="FFFFFF"/>
                          </a:solidFill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100" b="1">
                          <a:solidFill>
                            <a:srgbClr val="FFFFFF"/>
                          </a:solidFill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01725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 u="sng">
                          <a:solidFill>
                            <a:srgbClr val="FFFFFF"/>
                          </a:solidFill>
                          <a:sym typeface="Calibri"/>
                        </a:rPr>
                        <a:t># blue dots</a:t>
                      </a:r>
                    </a:p>
                  </a:txBody>
                  <a:tcPr marL="0" marR="0" marT="0" marB="0" anchor="ctr" horzOverflow="overflow">
                    <a:lnT w="38100">
                      <a:solidFill>
                        <a:srgbClr val="FFFFFF"/>
                      </a:solidFill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u="sng">
                          <a:solidFill>
                            <a:srgbClr val="958D85"/>
                          </a:solidFill>
                          <a:sym typeface="Calibri"/>
                        </a:rPr>
                        <a:t># red dots</a:t>
                      </a:r>
                    </a:p>
                  </a:txBody>
                  <a:tcPr marL="0" marR="0" marT="0" marB="0" anchor="ctr" horzOverflow="overflow">
                    <a:lnT w="38100">
                      <a:solidFill>
                        <a:srgbClr val="FFFFFF"/>
                      </a:solidFill>
                    </a:lnT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u="sng">
                          <a:solidFill>
                            <a:srgbClr val="958D85"/>
                          </a:solidFill>
                          <a:sym typeface="Calibri"/>
                        </a:rPr>
                        <a:t>Below, enter all of the items listed on the Club Service wall sheet.</a:t>
                      </a:r>
                    </a:p>
                  </a:txBody>
                  <a:tcPr marL="0" marR="0" marT="0" marB="0" anchor="ctr" horzOverflow="overflow">
                    <a:lnT w="38100">
                      <a:solidFill>
                        <a:srgbClr val="FFFFFF"/>
                      </a:solidFill>
                    </a:lnT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(Red + Blue) Dots</a:t>
                      </a:r>
                    </a:p>
                  </a:txBody>
                  <a:tcPr marL="0" marR="0" marT="0" marB="0" anchor="ctr" horzOverflow="overflow">
                    <a:lnT w="38100">
                      <a:solidFill>
                        <a:srgbClr val="FFFFFF"/>
                      </a:solidFill>
                    </a:lnT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100"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T w="38100">
                      <a:solidFill>
                        <a:srgbClr val="FFFFFF"/>
                      </a:solidFill>
                    </a:lnT>
                    <a:solidFill>
                      <a:srgbClr val="CBE5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93725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10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20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Keep new members engaged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30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100"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2137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14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15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Service projects that members are passionate about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29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100"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92137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9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8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Diverse speakers / Challenging Topics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17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100"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93725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12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New member's orientation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17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100"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92137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Work w/ other community service clubs for common goals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8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100"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Top Picks Voted on In Each Category"/>
          <p:cNvSpPr txBox="1">
            <a:spLocks noGrp="1"/>
          </p:cNvSpPr>
          <p:nvPr>
            <p:ph type="title" idx="4294967295"/>
          </p:nvPr>
        </p:nvSpPr>
        <p:spPr>
          <a:xfrm>
            <a:off x="380999" y="457200"/>
            <a:ext cx="8763002" cy="5334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2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t>Top Picks Voted on In Each Category</a:t>
            </a:r>
          </a:p>
        </p:txBody>
      </p:sp>
      <p:graphicFrame>
        <p:nvGraphicFramePr>
          <p:cNvPr id="269" name="Table"/>
          <p:cNvGraphicFramePr/>
          <p:nvPr/>
        </p:nvGraphicFramePr>
        <p:xfrm>
          <a:off x="457200" y="1371600"/>
          <a:ext cx="8229599" cy="4724397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7985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524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3482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303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28662">
                <a:tc gridSpan="3"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VOCATIONAL SERVICE</a:t>
                      </a:r>
                    </a:p>
                  </a:txBody>
                  <a:tcPr marL="0" marR="0" marT="0" marB="0" anchor="ctr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600" b="1">
                          <a:solidFill>
                            <a:srgbClr val="FFFFFF"/>
                          </a:solidFill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60462"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000" b="1" u="sng">
                          <a:solidFill>
                            <a:srgbClr val="FFFFFF"/>
                          </a:solidFill>
                          <a:sym typeface="Calibri"/>
                        </a:rPr>
                        <a:t># blue dots</a:t>
                      </a:r>
                    </a:p>
                  </a:txBody>
                  <a:tcPr marL="0" marR="0" marT="0" marB="0" anchor="ctr" horzOverflow="overflow">
                    <a:lnT w="38100">
                      <a:solidFill>
                        <a:srgbClr val="FFFFFF"/>
                      </a:solidFill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u="sng">
                          <a:solidFill>
                            <a:srgbClr val="958D85"/>
                          </a:solidFill>
                          <a:sym typeface="Calibri"/>
                        </a:rPr>
                        <a:t># red dots</a:t>
                      </a:r>
                    </a:p>
                  </a:txBody>
                  <a:tcPr marL="0" marR="0" marT="0" marB="0" anchor="ctr" horzOverflow="overflow">
                    <a:lnT w="38100">
                      <a:solidFill>
                        <a:srgbClr val="FFFFFF"/>
                      </a:solidFill>
                    </a:lnT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u="sng">
                          <a:solidFill>
                            <a:srgbClr val="958D85"/>
                          </a:solidFill>
                          <a:sym typeface="Calibri"/>
                        </a:rPr>
                        <a:t>Below, enter all of the items listed on the Vocational Service wall sheet.</a:t>
                      </a:r>
                    </a:p>
                  </a:txBody>
                  <a:tcPr marL="0" marR="0" marT="0" marB="0" anchor="ctr" horzOverflow="overflow">
                    <a:lnT w="38100">
                      <a:solidFill>
                        <a:srgbClr val="FFFFFF"/>
                      </a:solidFill>
                    </a:lnT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(Red + Blue) Dots</a:t>
                      </a:r>
                    </a:p>
                  </a:txBody>
                  <a:tcPr marL="0" marR="0" marT="0" marB="0" anchor="ctr" horzOverflow="overflow">
                    <a:lnT w="38100">
                      <a:solidFill>
                        <a:srgbClr val="FFFFFF"/>
                      </a:solidFill>
                    </a:lnT>
                    <a:solidFill>
                      <a:srgbClr val="CBE5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66737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000" b="1">
                          <a:solidFill>
                            <a:srgbClr val="FFFFFF"/>
                          </a:solidFill>
                          <a:sym typeface="Calibri"/>
                        </a:rPr>
                        <a:t>12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10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Developing youth leadership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22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6737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000" b="1">
                          <a:solidFill>
                            <a:srgbClr val="FFFFFF"/>
                          </a:solidFill>
                          <a:sym typeface="Calibri"/>
                        </a:rPr>
                        <a:t>8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9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High School mentoring program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17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66737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000" b="1">
                          <a:solidFill>
                            <a:srgbClr val="FFFFFF"/>
                          </a:solidFill>
                          <a:sym typeface="Calibri"/>
                        </a:rPr>
                        <a:t>6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9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Support and build leaders in Interact/Rotaract 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15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68325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000" b="1">
                          <a:solidFill>
                            <a:srgbClr val="FFFFFF"/>
                          </a:solidFill>
                          <a:sym typeface="Calibri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7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Annual reality fair  - a stunning success!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12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66737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000" b="1">
                          <a:solidFill>
                            <a:srgbClr val="FFFFFF"/>
                          </a:solidFill>
                          <a:sym typeface="Calibri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8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Lectured on business ethics at CCHS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12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Top Picks Voted on In Each Category"/>
          <p:cNvSpPr txBox="1">
            <a:spLocks noGrp="1"/>
          </p:cNvSpPr>
          <p:nvPr>
            <p:ph type="title" idx="4294967295"/>
          </p:nvPr>
        </p:nvSpPr>
        <p:spPr>
          <a:xfrm>
            <a:off x="380999" y="457200"/>
            <a:ext cx="8763002" cy="5334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2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t>Top Picks Voted on In Each Category</a:t>
            </a:r>
          </a:p>
        </p:txBody>
      </p:sp>
      <p:graphicFrame>
        <p:nvGraphicFramePr>
          <p:cNvPr id="272" name="Table"/>
          <p:cNvGraphicFramePr/>
          <p:nvPr/>
        </p:nvGraphicFramePr>
        <p:xfrm>
          <a:off x="457200" y="1371600"/>
          <a:ext cx="8229599" cy="4724398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5191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00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8801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303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46112">
                <a:tc gridSpan="3"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COMMUNITY SERVICE PROJECTS</a:t>
                      </a:r>
                    </a:p>
                  </a:txBody>
                  <a:tcPr marL="0" marR="0" marT="0" marB="0" anchor="ctr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600" b="1">
                          <a:solidFill>
                            <a:srgbClr val="FFFFFF"/>
                          </a:solidFill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58925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000" b="1" u="sng">
                          <a:solidFill>
                            <a:srgbClr val="FFFFFF"/>
                          </a:solidFill>
                          <a:sym typeface="Calibri"/>
                        </a:rPr>
                        <a:t># blue dots</a:t>
                      </a:r>
                    </a:p>
                  </a:txBody>
                  <a:tcPr marL="0" marR="0" marT="0" marB="0" anchor="ctr" horzOverflow="overflow">
                    <a:lnT w="38100">
                      <a:solidFill>
                        <a:srgbClr val="FFFFFF"/>
                      </a:solidFill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u="sng">
                          <a:solidFill>
                            <a:srgbClr val="958D85"/>
                          </a:solidFill>
                          <a:sym typeface="Calibri"/>
                        </a:rPr>
                        <a:t># red dots</a:t>
                      </a:r>
                    </a:p>
                  </a:txBody>
                  <a:tcPr marL="0" marR="0" marT="0" marB="0" anchor="ctr" horzOverflow="overflow">
                    <a:lnT w="38100">
                      <a:solidFill>
                        <a:srgbClr val="FFFFFF"/>
                      </a:solidFill>
                    </a:lnT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u="sng">
                          <a:solidFill>
                            <a:srgbClr val="958D85"/>
                          </a:solidFill>
                          <a:sym typeface="Calibri"/>
                        </a:rPr>
                        <a:t>Below, enter all of the items listed on the Community Service Projects wall sheet.</a:t>
                      </a:r>
                    </a:p>
                  </a:txBody>
                  <a:tcPr marL="0" marR="0" marT="0" marB="0" anchor="ctr" horzOverflow="overflow">
                    <a:lnT w="38100">
                      <a:solidFill>
                        <a:srgbClr val="FFFFFF"/>
                      </a:solidFill>
                    </a:lnT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(Red + Blue) Dots</a:t>
                      </a:r>
                    </a:p>
                  </a:txBody>
                  <a:tcPr marL="0" marR="0" marT="0" marB="0" anchor="ctr" horzOverflow="overflow">
                    <a:lnT w="38100">
                      <a:solidFill>
                        <a:srgbClr val="FFFFFF"/>
                      </a:solidFill>
                    </a:lnT>
                    <a:solidFill>
                      <a:srgbClr val="CBE5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3237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000" b="1">
                          <a:solidFill>
                            <a:srgbClr val="FFFFFF"/>
                          </a:solidFill>
                          <a:sym typeface="Calibri"/>
                        </a:rPr>
                        <a:t>11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15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Build Concord Bike Sharing Program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26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000" b="1">
                          <a:solidFill>
                            <a:srgbClr val="FFFFFF"/>
                          </a:solidFill>
                          <a:sym typeface="Calibri"/>
                        </a:rPr>
                        <a:t>11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14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Minuteman Arc program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25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3237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000" b="1">
                          <a:solidFill>
                            <a:srgbClr val="FFFFFF"/>
                          </a:solidFill>
                          <a:sym typeface="Calibri"/>
                        </a:rPr>
                        <a:t>11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11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Expand Veterans programs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22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000" b="1">
                          <a:solidFill>
                            <a:srgbClr val="FFFFFF"/>
                          </a:solidFill>
                          <a:sym typeface="Calibri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11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Expanding projects with Boys &amp; Girls Club of Assabet Valley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15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03237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000" b="1">
                          <a:solidFill>
                            <a:srgbClr val="FFFFFF"/>
                          </a:solidFill>
                          <a:sym typeface="Calibri"/>
                        </a:rPr>
                        <a:t>6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Go-to Club for Autism and mental health help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7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Top Picks Voted on In Each Category"/>
          <p:cNvSpPr txBox="1">
            <a:spLocks noGrp="1"/>
          </p:cNvSpPr>
          <p:nvPr>
            <p:ph type="title" idx="4294967295"/>
          </p:nvPr>
        </p:nvSpPr>
        <p:spPr>
          <a:xfrm>
            <a:off x="380999" y="457200"/>
            <a:ext cx="8763002" cy="5334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2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t>Top Picks Voted on In Each Category</a:t>
            </a:r>
          </a:p>
        </p:txBody>
      </p:sp>
      <p:graphicFrame>
        <p:nvGraphicFramePr>
          <p:cNvPr id="275" name="Table"/>
          <p:cNvGraphicFramePr/>
          <p:nvPr/>
        </p:nvGraphicFramePr>
        <p:xfrm>
          <a:off x="381000" y="1295400"/>
          <a:ext cx="8381999" cy="4800599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8159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67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4451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5413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36600">
                <a:tc gridSpan="3"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YOUTH SERVICE (NEW GENERATIONS)</a:t>
                      </a:r>
                    </a:p>
                  </a:txBody>
                  <a:tcPr marL="0" marR="0" marT="0" marB="0" anchor="ctr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600" b="1">
                          <a:solidFill>
                            <a:srgbClr val="FFFFFF"/>
                          </a:solidFill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93800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 u="sng">
                          <a:solidFill>
                            <a:srgbClr val="FFFFFF"/>
                          </a:solidFill>
                          <a:sym typeface="Calibri"/>
                        </a:rPr>
                        <a:t># blue dots</a:t>
                      </a:r>
                    </a:p>
                  </a:txBody>
                  <a:tcPr marL="0" marR="0" marT="0" marB="0" anchor="ctr" horzOverflow="overflow">
                    <a:lnT w="38100">
                      <a:solidFill>
                        <a:srgbClr val="FFFFFF"/>
                      </a:solidFill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u="sng">
                          <a:solidFill>
                            <a:srgbClr val="958D85"/>
                          </a:solidFill>
                          <a:sym typeface="Calibri"/>
                        </a:rPr>
                        <a:t># red dots</a:t>
                      </a:r>
                    </a:p>
                  </a:txBody>
                  <a:tcPr marL="0" marR="0" marT="0" marB="0" anchor="ctr" horzOverflow="overflow">
                    <a:lnT w="38100">
                      <a:solidFill>
                        <a:srgbClr val="FFFFFF"/>
                      </a:solidFill>
                    </a:lnT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u="sng">
                          <a:solidFill>
                            <a:srgbClr val="958D85"/>
                          </a:solidFill>
                          <a:sym typeface="Calibri"/>
                        </a:rPr>
                        <a:t>Below, enter all of the items listed on the Youth Service wall sheet</a:t>
                      </a:r>
                    </a:p>
                  </a:txBody>
                  <a:tcPr marL="0" marR="0" marT="0" marB="0" anchor="ctr" horzOverflow="overflow">
                    <a:lnT w="38100">
                      <a:solidFill>
                        <a:srgbClr val="FFFFFF"/>
                      </a:solidFill>
                    </a:lnT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(Red + Blue) Dots</a:t>
                      </a:r>
                    </a:p>
                  </a:txBody>
                  <a:tcPr marL="0" marR="0" marT="0" marB="0" anchor="ctr" horzOverflow="overflow">
                    <a:lnT w="38100">
                      <a:solidFill>
                        <a:srgbClr val="FFFFFF"/>
                      </a:solidFill>
                    </a:lnT>
                    <a:solidFill>
                      <a:srgbClr val="CBE5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3087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13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16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Created program to fight opioid crisis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29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4675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15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11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Youth Speakers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26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4675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11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12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Financial Literacy program (middle school)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23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3087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6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Assist Uganda programs (youth)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11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74675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6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Mindfulness training for youth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11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Top Picks Voted on In Each Category"/>
          <p:cNvSpPr txBox="1">
            <a:spLocks noGrp="1"/>
          </p:cNvSpPr>
          <p:nvPr>
            <p:ph type="title" idx="4294967295"/>
          </p:nvPr>
        </p:nvSpPr>
        <p:spPr>
          <a:xfrm>
            <a:off x="380999" y="457200"/>
            <a:ext cx="8763002" cy="5334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2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t>Top Picks Voted on In Each Category</a:t>
            </a:r>
          </a:p>
        </p:txBody>
      </p:sp>
      <p:graphicFrame>
        <p:nvGraphicFramePr>
          <p:cNvPr id="278" name="Table"/>
          <p:cNvGraphicFramePr/>
          <p:nvPr/>
        </p:nvGraphicFramePr>
        <p:xfrm>
          <a:off x="533400" y="1371600"/>
          <a:ext cx="8229599" cy="4724399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7985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508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3498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303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25487">
                <a:tc gridSpan="3"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INTERNATIONAL SERVICE</a:t>
                      </a:r>
                    </a:p>
                  </a:txBody>
                  <a:tcPr marL="0" marR="0" marT="0" marB="0" anchor="ctr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600" b="1">
                          <a:solidFill>
                            <a:srgbClr val="FFFFFF"/>
                          </a:solidFill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73162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 u="sng">
                          <a:solidFill>
                            <a:srgbClr val="FFFFFF"/>
                          </a:solidFill>
                          <a:sym typeface="Calibri"/>
                        </a:rPr>
                        <a:t># blue dots</a:t>
                      </a:r>
                    </a:p>
                  </a:txBody>
                  <a:tcPr marL="0" marR="0" marT="0" marB="0" anchor="ctr" horzOverflow="overflow">
                    <a:lnT w="38100">
                      <a:solidFill>
                        <a:srgbClr val="FFFFFF"/>
                      </a:solidFill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u="sng">
                          <a:solidFill>
                            <a:srgbClr val="958D85"/>
                          </a:solidFill>
                          <a:sym typeface="Calibri"/>
                        </a:rPr>
                        <a:t># red dots</a:t>
                      </a:r>
                    </a:p>
                  </a:txBody>
                  <a:tcPr marL="0" marR="0" marT="0" marB="0" anchor="ctr" horzOverflow="overflow">
                    <a:lnT w="38100">
                      <a:solidFill>
                        <a:srgbClr val="FFFFFF"/>
                      </a:solidFill>
                    </a:lnT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u="sng">
                          <a:solidFill>
                            <a:srgbClr val="958D85"/>
                          </a:solidFill>
                          <a:sym typeface="Calibri"/>
                        </a:rPr>
                        <a:t>Below, enter all of the items listed on the International Service wall sheet.</a:t>
                      </a:r>
                    </a:p>
                  </a:txBody>
                  <a:tcPr marL="0" marR="0" marT="0" marB="0" anchor="ctr" horzOverflow="overflow">
                    <a:lnT w="38100">
                      <a:solidFill>
                        <a:srgbClr val="FFFFFF"/>
                      </a:solidFill>
                    </a:lnT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(Red + Blue) Dots</a:t>
                      </a:r>
                    </a:p>
                  </a:txBody>
                  <a:tcPr marL="0" marR="0" marT="0" marB="0" anchor="ctr" horzOverflow="overflow">
                    <a:lnT w="38100">
                      <a:solidFill>
                        <a:srgbClr val="FFFFFF"/>
                      </a:solidFill>
                    </a:lnT>
                    <a:solidFill>
                      <a:srgbClr val="CBE5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12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12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Continue to work with Sharing Foundation in Cambodia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24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7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17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Final Stage of polio eradication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24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10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13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Supporting successful egg &amp; poultry farm in Haiti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23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7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7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Support literacy + education for impoverished country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14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8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Send someone to Worthy Village every year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12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Top Picks Voted on In Each Category"/>
          <p:cNvSpPr txBox="1">
            <a:spLocks noGrp="1"/>
          </p:cNvSpPr>
          <p:nvPr>
            <p:ph type="title" idx="4294967295"/>
          </p:nvPr>
        </p:nvSpPr>
        <p:spPr>
          <a:xfrm>
            <a:off x="380999" y="457200"/>
            <a:ext cx="8763002" cy="5334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2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t>Top Picks Voted on In Each Category</a:t>
            </a:r>
          </a:p>
        </p:txBody>
      </p:sp>
      <p:graphicFrame>
        <p:nvGraphicFramePr>
          <p:cNvPr id="281" name="Table"/>
          <p:cNvGraphicFramePr/>
          <p:nvPr/>
        </p:nvGraphicFramePr>
        <p:xfrm>
          <a:off x="457200" y="1295400"/>
          <a:ext cx="8305799" cy="4503737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8096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588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3990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382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838200">
                <a:tc gridSpan="3"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FUNDRAISING</a:t>
                      </a:r>
                    </a:p>
                  </a:txBody>
                  <a:tcPr marL="0" marR="0" marT="0" marB="0" anchor="ctr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(Red + Blue) Dots</a:t>
                      </a:r>
                    </a:p>
                  </a:txBody>
                  <a:tcPr marL="0" marR="0" marT="0" marB="0" anchor="ctr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76325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 u="sng">
                          <a:solidFill>
                            <a:srgbClr val="FFFFFF"/>
                          </a:solidFill>
                          <a:sym typeface="Calibri"/>
                        </a:rPr>
                        <a:t># blue dots</a:t>
                      </a:r>
                    </a:p>
                  </a:txBody>
                  <a:tcPr marL="0" marR="0" marT="0" marB="0" anchor="ctr" horzOverflow="overflow">
                    <a:lnT w="38100">
                      <a:solidFill>
                        <a:srgbClr val="FFFFFF"/>
                      </a:solidFill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u="sng">
                          <a:solidFill>
                            <a:srgbClr val="958D85"/>
                          </a:solidFill>
                          <a:sym typeface="Calibri"/>
                        </a:rPr>
                        <a:t># red dots</a:t>
                      </a:r>
                    </a:p>
                  </a:txBody>
                  <a:tcPr marL="0" marR="0" marT="0" marB="0" anchor="ctr" horzOverflow="overflow">
                    <a:lnT w="38100">
                      <a:solidFill>
                        <a:srgbClr val="FFFFFF"/>
                      </a:solidFill>
                    </a:lnT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u="sng">
                          <a:solidFill>
                            <a:srgbClr val="958D85"/>
                          </a:solidFill>
                          <a:sym typeface="Calibri"/>
                        </a:rPr>
                        <a:t>Below, enter all of the items listed on the Fundraising wall sheet.</a:t>
                      </a:r>
                    </a:p>
                  </a:txBody>
                  <a:tcPr marL="0" marR="0" marT="0" marB="0" anchor="ctr" horzOverflow="overflow">
                    <a:lnT w="38100">
                      <a:solidFill>
                        <a:srgbClr val="FFFFFF"/>
                      </a:solidFill>
                    </a:lnT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600"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T w="38100">
                      <a:solidFill>
                        <a:srgbClr val="FFFFFF"/>
                      </a:solidFill>
                    </a:lnT>
                    <a:solidFill>
                      <a:srgbClr val="CBE5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9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15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Pops $25,000 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24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8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15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Oktoberfest $100,000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23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8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14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Scholarship/Golf Tournament - 25,000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22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7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6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Winter Fundraiser - $25,000 "Casino night"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13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19112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Dancing w/stars $40,000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10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Top Picks Voted on In Each Category"/>
          <p:cNvSpPr txBox="1">
            <a:spLocks noGrp="1"/>
          </p:cNvSpPr>
          <p:nvPr>
            <p:ph type="title" idx="4294967295"/>
          </p:nvPr>
        </p:nvSpPr>
        <p:spPr>
          <a:xfrm>
            <a:off x="380999" y="457200"/>
            <a:ext cx="8763002" cy="5334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2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t>Top Picks Voted on In Each Category</a:t>
            </a:r>
          </a:p>
        </p:txBody>
      </p:sp>
      <p:graphicFrame>
        <p:nvGraphicFramePr>
          <p:cNvPr id="284" name="Table"/>
          <p:cNvGraphicFramePr/>
          <p:nvPr/>
        </p:nvGraphicFramePr>
        <p:xfrm>
          <a:off x="381000" y="1295400"/>
          <a:ext cx="8305799" cy="4724398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787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397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2625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0968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63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84212">
                <a:tc gridSpan="3"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ROTARY FOUNDATION (Annual giving, Paul Harris Fellows, etc.)</a:t>
                      </a:r>
                    </a:p>
                  </a:txBody>
                  <a:tcPr marL="0" marR="0" marT="0" marB="0" anchor="ctr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600" b="1">
                          <a:solidFill>
                            <a:srgbClr val="FFFFFF"/>
                          </a:solidFill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100" b="1">
                          <a:solidFill>
                            <a:srgbClr val="FFFFFF"/>
                          </a:solidFill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08075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 u="sng">
                          <a:solidFill>
                            <a:srgbClr val="FFFFFF"/>
                          </a:solidFill>
                          <a:sym typeface="Calibri"/>
                        </a:rPr>
                        <a:t># blue dots</a:t>
                      </a:r>
                    </a:p>
                  </a:txBody>
                  <a:tcPr marL="0" marR="0" marT="0" marB="0" anchor="ctr" horzOverflow="overflow">
                    <a:lnT w="38100">
                      <a:solidFill>
                        <a:srgbClr val="FFFFFF"/>
                      </a:solidFill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u="sng">
                          <a:solidFill>
                            <a:srgbClr val="958D85"/>
                          </a:solidFill>
                          <a:sym typeface="Calibri"/>
                        </a:rPr>
                        <a:t># red dots</a:t>
                      </a:r>
                    </a:p>
                  </a:txBody>
                  <a:tcPr marL="0" marR="0" marT="0" marB="0" anchor="ctr" horzOverflow="overflow">
                    <a:lnT w="38100">
                      <a:solidFill>
                        <a:srgbClr val="FFFFFF"/>
                      </a:solidFill>
                    </a:lnT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u="sng">
                          <a:solidFill>
                            <a:srgbClr val="958D85"/>
                          </a:solidFill>
                          <a:sym typeface="Calibri"/>
                        </a:rPr>
                        <a:t>Below, enter all of the items listed on the Foundation wall sheet.</a:t>
                      </a:r>
                    </a:p>
                  </a:txBody>
                  <a:tcPr marL="0" marR="0" marT="0" marB="0" anchor="ctr" horzOverflow="overflow">
                    <a:lnT w="38100">
                      <a:solidFill>
                        <a:srgbClr val="FFFFFF"/>
                      </a:solidFill>
                    </a:lnT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(Red + Blue) Dots</a:t>
                      </a:r>
                    </a:p>
                  </a:txBody>
                  <a:tcPr marL="0" marR="0" marT="0" marB="0" anchor="ctr" horzOverflow="overflow">
                    <a:lnT w="38100">
                      <a:solidFill>
                        <a:srgbClr val="FFFFFF"/>
                      </a:solidFill>
                    </a:lnT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100"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T w="38100">
                      <a:solidFill>
                        <a:srgbClr val="FFFFFF"/>
                      </a:solidFill>
                    </a:lnT>
                    <a:solidFill>
                      <a:srgbClr val="CBE5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5787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9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19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Biggest Party EVER for the eradication of polio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28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100"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7375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11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16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80% participation in EVERY ROTARIAN EVERY YEAR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27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100"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5787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12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13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100% Paul Harris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25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100"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87375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9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11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100% sustaining members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20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100"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85787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6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EVERY ROTARIAN EVERY YEAR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7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100"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Top Picks Voted on In Each Category"/>
          <p:cNvSpPr txBox="1">
            <a:spLocks noGrp="1"/>
          </p:cNvSpPr>
          <p:nvPr>
            <p:ph type="title" idx="4294967295"/>
          </p:nvPr>
        </p:nvSpPr>
        <p:spPr>
          <a:xfrm>
            <a:off x="380999" y="457200"/>
            <a:ext cx="8763002" cy="5334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2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t>Top Picks Voted on In Each Category</a:t>
            </a:r>
          </a:p>
        </p:txBody>
      </p:sp>
      <p:graphicFrame>
        <p:nvGraphicFramePr>
          <p:cNvPr id="287" name="Table"/>
          <p:cNvGraphicFramePr/>
          <p:nvPr/>
        </p:nvGraphicFramePr>
        <p:xfrm>
          <a:off x="457200" y="1371600"/>
          <a:ext cx="8229599" cy="4724399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8001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508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3482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303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25487">
                <a:tc gridSpan="3"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PUBLIC IMAGE (PUBLIC RELATIONS)</a:t>
                      </a:r>
                    </a:p>
                  </a:txBody>
                  <a:tcPr marL="0" marR="0" marT="0" marB="0" anchor="ctr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600" b="1">
                          <a:solidFill>
                            <a:srgbClr val="FFFFFF"/>
                          </a:solidFill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73162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 u="sng">
                          <a:solidFill>
                            <a:srgbClr val="FFFFFF"/>
                          </a:solidFill>
                          <a:sym typeface="Calibri"/>
                        </a:rPr>
                        <a:t># blue dots</a:t>
                      </a:r>
                    </a:p>
                  </a:txBody>
                  <a:tcPr marL="0" marR="0" marT="0" marB="0" anchor="ctr" horzOverflow="overflow">
                    <a:lnT w="38100">
                      <a:solidFill>
                        <a:srgbClr val="FFFFFF"/>
                      </a:solidFill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u="sng">
                          <a:solidFill>
                            <a:srgbClr val="958D85"/>
                          </a:solidFill>
                          <a:sym typeface="Calibri"/>
                        </a:rPr>
                        <a:t># red dots</a:t>
                      </a:r>
                    </a:p>
                  </a:txBody>
                  <a:tcPr marL="0" marR="0" marT="0" marB="0" anchor="ctr" horzOverflow="overflow">
                    <a:lnT w="38100">
                      <a:solidFill>
                        <a:srgbClr val="FFFFFF"/>
                      </a:solidFill>
                    </a:lnT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u="sng">
                          <a:solidFill>
                            <a:srgbClr val="958D85"/>
                          </a:solidFill>
                          <a:sym typeface="Calibri"/>
                        </a:rPr>
                        <a:t>Below, enter all of the items listed on the Public Image wall sheet.</a:t>
                      </a:r>
                    </a:p>
                  </a:txBody>
                  <a:tcPr marL="0" marR="0" marT="0" marB="0" anchor="ctr" horzOverflow="overflow">
                    <a:lnT w="38100">
                      <a:solidFill>
                        <a:srgbClr val="FFFFFF"/>
                      </a:solidFill>
                    </a:lnT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(Red + Blue) Dots</a:t>
                      </a:r>
                    </a:p>
                  </a:txBody>
                  <a:tcPr marL="0" marR="0" marT="0" marB="0" anchor="ctr" horzOverflow="overflow">
                    <a:lnT w="38100">
                      <a:solidFill>
                        <a:srgbClr val="FFFFFF"/>
                      </a:solidFill>
                    </a:lnT>
                    <a:solidFill>
                      <a:srgbClr val="CBE5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11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17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Share accomplishments on social media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28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13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14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Rotary logos on all bikes in bike sharing program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27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9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9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Designate Rotarian as a Humanitarian of the year by town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18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6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11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Each events has been promoted as Rotary 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17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Liason from Rotary to other organizations in town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Action Plan"/>
          <p:cNvSpPr txBox="1">
            <a:spLocks noGrp="1"/>
          </p:cNvSpPr>
          <p:nvPr>
            <p:ph type="title" idx="4294967295"/>
          </p:nvPr>
        </p:nvSpPr>
        <p:spPr>
          <a:xfrm>
            <a:off x="380999" y="457200"/>
            <a:ext cx="8763002" cy="5334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2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t>Action Plan</a:t>
            </a:r>
          </a:p>
        </p:txBody>
      </p:sp>
      <p:graphicFrame>
        <p:nvGraphicFramePr>
          <p:cNvPr id="290" name="Table"/>
          <p:cNvGraphicFramePr/>
          <p:nvPr/>
        </p:nvGraphicFramePr>
        <p:xfrm>
          <a:off x="152400" y="1371600"/>
          <a:ext cx="8610600" cy="4571998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811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43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65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749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12787">
                <a:tc gridSpan="2"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BY WHEN</a:t>
                      </a:r>
                    </a:p>
                  </a:txBody>
                  <a:tcPr marL="0" marR="0" marT="0" marB="0" anchor="ctr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ACTION PLAN </a:t>
                      </a:r>
                    </a:p>
                  </a:txBody>
                  <a:tcPr marL="0" marR="0" marT="0" marB="0" anchor="ctr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600" b="1">
                          <a:solidFill>
                            <a:srgbClr val="FFFFFF"/>
                          </a:solidFill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23887">
                <a:tc>
                  <a:txBody>
                    <a:bodyPr/>
                    <a:lstStyle/>
                    <a:p>
                      <a:pPr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2/8/2018</a:t>
                      </a:r>
                    </a:p>
                  </a:txBody>
                  <a:tcPr marL="0" marR="0" marT="0" marB="0" anchor="ctr" horzOverflow="overflow">
                    <a:lnT w="38100">
                      <a:solidFill>
                        <a:srgbClr val="FFFFFF"/>
                      </a:solidFill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T w="38100">
                      <a:solidFill>
                        <a:srgbClr val="FFFFFF"/>
                      </a:solidFill>
                    </a:lnT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1.  Compile the wall chart information</a:t>
                      </a:r>
                    </a:p>
                  </a:txBody>
                  <a:tcPr marL="0" marR="0" marT="0" marB="0" anchor="ctr" horzOverflow="overflow">
                    <a:lnT w="38100">
                      <a:solidFill>
                        <a:srgbClr val="FFFFFF"/>
                      </a:solidFill>
                    </a:lnT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Boris – DONE </a:t>
                      </a:r>
                    </a:p>
                  </a:txBody>
                  <a:tcPr marL="0" marR="0" marT="0" marB="0" anchor="ctr" horzOverflow="overflow">
                    <a:lnT w="38100">
                      <a:solidFill>
                        <a:srgbClr val="FFFFFF"/>
                      </a:solidFill>
                    </a:lnT>
                    <a:solidFill>
                      <a:srgbClr val="CBE5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3775">
                <a:tc>
                  <a:txBody>
                    <a:bodyPr/>
                    <a:lstStyle/>
                    <a:p>
                      <a:pPr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2/20/2018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2.  Develop a vision statement or "elevator speech"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Using existing vision statement - DONE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93775">
                <a:tc>
                  <a:txBody>
                    <a:bodyPr/>
                    <a:lstStyle/>
                    <a:p>
                      <a:pPr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3/1/2018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3.  Schedule a Club Assembly to share the vision 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Club - DONE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23887">
                <a:tc>
                  <a:txBody>
                    <a:bodyPr/>
                    <a:lstStyle/>
                    <a:p>
                      <a:pPr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ongoing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4.  Assemble a President's Development team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Rosario, Karl, Helen, Steve K., Leigh Ann, Jean, Henry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23887">
                <a:tc>
                  <a:txBody>
                    <a:bodyPr/>
                    <a:lstStyle/>
                    <a:p>
                      <a:pPr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ongoing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5. Choose a Club Vision Champion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Rosario  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Questions and Comments"/>
          <p:cNvSpPr txBox="1">
            <a:spLocks noGrp="1"/>
          </p:cNvSpPr>
          <p:nvPr>
            <p:ph type="title" idx="4294967295"/>
          </p:nvPr>
        </p:nvSpPr>
        <p:spPr>
          <a:xfrm>
            <a:off x="-76200" y="3429000"/>
            <a:ext cx="9296400" cy="1600200"/>
          </a:xfrm>
          <a:prstGeom prst="rect">
            <a:avLst/>
          </a:prstGeom>
          <a:solidFill>
            <a:srgbClr val="00AEEF"/>
          </a:solidFill>
          <a:effectLst>
            <a:outerShdw blurRad="63500" dist="50799" dir="2700000" rotWithShape="0">
              <a:srgbClr val="000000">
                <a:alpha val="39999"/>
              </a:srgbClr>
            </a:outerShdw>
          </a:effectLst>
        </p:spPr>
        <p:txBody>
          <a:bodyPr lIns="0" tIns="0" rIns="0" bIns="0" anchor="b">
            <a:normAutofit/>
          </a:bodyPr>
          <a:lstStyle>
            <a:lvl1pPr>
              <a:defRPr b="1" i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t>Questions and Comments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The Rotary Club of Concord Mission Statement"/>
          <p:cNvSpPr txBox="1">
            <a:spLocks noGrp="1"/>
          </p:cNvSpPr>
          <p:nvPr>
            <p:ph type="title" idx="4294967295"/>
          </p:nvPr>
        </p:nvSpPr>
        <p:spPr>
          <a:xfrm>
            <a:off x="380999" y="457200"/>
            <a:ext cx="8763002" cy="5334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2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t>The Rotary Club of Concord Mission Statement</a:t>
            </a:r>
          </a:p>
        </p:txBody>
      </p:sp>
      <p:sp>
        <p:nvSpPr>
          <p:cNvPr id="228" name="The Rotary Club of Concord  is a friendly, welcoming and fun group, which strives to engage and involve all its members, focusing on signature projects that serve the local community and the wider world."/>
          <p:cNvSpPr txBox="1">
            <a:spLocks noGrp="1"/>
          </p:cNvSpPr>
          <p:nvPr>
            <p:ph type="body" idx="4294967295"/>
          </p:nvPr>
        </p:nvSpPr>
        <p:spPr>
          <a:xfrm>
            <a:off x="457200" y="1981200"/>
            <a:ext cx="8229600" cy="3276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SzTx/>
              <a:buNone/>
              <a:defRPr b="1">
                <a:solidFill>
                  <a:srgbClr val="716A62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t>The Rotary Club of Concord  is a friendly, welcoming and fun group, which strives to engage and involve all its members, focusing on signature projects that serve the local community and the wider world.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4" name="C:\Users\Steve\Pictures\Rotary\Rotary PowerPoint Source\100_9400_2.jpg" descr="C:\Users\Steve\Pictures\Rotary\Rotary PowerPoint Source\100_9400_2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82775" y="1524000"/>
            <a:ext cx="5668963" cy="4251325"/>
          </a:xfrm>
          <a:prstGeom prst="rect">
            <a:avLst/>
          </a:prstGeom>
          <a:ln w="12700">
            <a:miter lim="400000"/>
          </a:ln>
        </p:spPr>
      </p:pic>
      <p:sp>
        <p:nvSpPr>
          <p:cNvPr id="295" name="Remember – We Are A Fun Club – Ann Knows!!!"/>
          <p:cNvSpPr txBox="1">
            <a:spLocks noGrp="1"/>
          </p:cNvSpPr>
          <p:nvPr>
            <p:ph type="title" idx="4294967295"/>
          </p:nvPr>
        </p:nvSpPr>
        <p:spPr>
          <a:xfrm>
            <a:off x="380999" y="457200"/>
            <a:ext cx="8763002" cy="5334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t>Remember – We Are A Fun Club – Ann Knows!!!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For More Information"/>
          <p:cNvSpPr txBox="1">
            <a:spLocks noGrp="1"/>
          </p:cNvSpPr>
          <p:nvPr>
            <p:ph type="title" idx="4294967295"/>
          </p:nvPr>
        </p:nvSpPr>
        <p:spPr>
          <a:xfrm>
            <a:off x="380999" y="457200"/>
            <a:ext cx="8763002" cy="5334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l">
              <a:defRPr sz="20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t>For More Information</a:t>
            </a:r>
          </a:p>
        </p:txBody>
      </p:sp>
      <p:sp>
        <p:nvSpPr>
          <p:cNvPr id="298" name="ROTARY CLUB OF CONCORD…"/>
          <p:cNvSpPr txBox="1">
            <a:spLocks noGrp="1"/>
          </p:cNvSpPr>
          <p:nvPr>
            <p:ph type="body" idx="4294967295"/>
          </p:nvPr>
        </p:nvSpPr>
        <p:spPr>
          <a:xfrm>
            <a:off x="457200" y="1219200"/>
            <a:ext cx="8229600" cy="48768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buSzTx/>
              <a:buNone/>
              <a:defRPr sz="4000" b="1">
                <a:solidFill>
                  <a:srgbClr val="00AEEF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  <a:p>
            <a:pPr algn="ctr">
              <a:buSzTx/>
              <a:buNone/>
              <a:defRPr sz="4000" b="1">
                <a:solidFill>
                  <a:srgbClr val="00AEEF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  <a:p>
            <a:pPr algn="ctr">
              <a:buSzTx/>
              <a:buNone/>
              <a:defRPr sz="4000" b="1">
                <a:solidFill>
                  <a:srgbClr val="00AEEF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  <a:p>
            <a:pPr algn="ctr">
              <a:buSzTx/>
              <a:buNone/>
              <a:defRPr sz="4000" b="1">
                <a:solidFill>
                  <a:srgbClr val="00AEEF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  <a:p>
            <a:pPr algn="ctr">
              <a:spcBef>
                <a:spcPts val="900"/>
              </a:spcBef>
              <a:buSzTx/>
              <a:buNone/>
              <a:defRPr sz="4000" b="1">
                <a:solidFill>
                  <a:srgbClr val="00AEEF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ROTARY CLUB OF CONCORD</a:t>
            </a:r>
          </a:p>
          <a:p>
            <a:pPr algn="ctr">
              <a:spcBef>
                <a:spcPts val="800"/>
              </a:spcBef>
              <a:buSzTx/>
              <a:buNone/>
              <a:defRPr sz="3600" b="1">
                <a:solidFill>
                  <a:srgbClr val="005DAA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/>
              </a:rPr>
              <a:t>www.concordmarotary.org</a:t>
            </a:r>
          </a:p>
          <a:p>
            <a:pPr algn="ctr">
              <a:buSzTx/>
              <a:buNone/>
              <a:defRPr b="1">
                <a:solidFill>
                  <a:srgbClr val="005DAA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www.facebook.com/RotaryClubofConcordMA</a:t>
            </a:r>
          </a:p>
        </p:txBody>
      </p:sp>
      <p:pic>
        <p:nvPicPr>
          <p:cNvPr id="299" name="C:\Users\Susan Kirk\Documents\SK2 DOCUMENTS\ROTARY\Rotary-T1718_EN.png" descr="C:\Users\Susan Kirk\Documents\SK2 DOCUMENTS\ROTARY\Rotary-T1718_EN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743200" y="1143000"/>
            <a:ext cx="3886200" cy="291465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Benefits of Visioning"/>
          <p:cNvSpPr txBox="1">
            <a:spLocks noGrp="1"/>
          </p:cNvSpPr>
          <p:nvPr>
            <p:ph type="title" idx="4294967295"/>
          </p:nvPr>
        </p:nvSpPr>
        <p:spPr>
          <a:xfrm>
            <a:off x="380999" y="457200"/>
            <a:ext cx="8763002" cy="5334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379475">
              <a:defRPr sz="3652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t>Benefits of Visioning</a:t>
            </a:r>
          </a:p>
        </p:txBody>
      </p:sp>
      <p:sp>
        <p:nvSpPr>
          <p:cNvPr id="231" name="Defines a shared commitment…"/>
          <p:cNvSpPr txBox="1">
            <a:spLocks noGrp="1"/>
          </p:cNvSpPr>
          <p:nvPr>
            <p:ph type="body" sz="half" idx="4294967295"/>
          </p:nvPr>
        </p:nvSpPr>
        <p:spPr>
          <a:xfrm>
            <a:off x="1295400" y="1524000"/>
            <a:ext cx="6524625" cy="2819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995362" lvl="2" indent="-228600">
              <a:spcBef>
                <a:spcPts val="0"/>
              </a:spcBef>
              <a:buClr>
                <a:srgbClr val="958D85"/>
              </a:buClr>
              <a:buFontTx/>
              <a:buChar char="➢"/>
              <a:defRPr sz="2800" b="1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Defines a shared commitment</a:t>
            </a:r>
          </a:p>
          <a:p>
            <a:pPr marL="995362" lvl="2" indent="-228600">
              <a:spcBef>
                <a:spcPts val="0"/>
              </a:spcBef>
              <a:buClr>
                <a:srgbClr val="958D85"/>
              </a:buClr>
              <a:buFontTx/>
              <a:buChar char="➢"/>
              <a:defRPr sz="2800" b="1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Provides long-term direction</a:t>
            </a:r>
          </a:p>
          <a:p>
            <a:pPr marL="995362" lvl="2" indent="-228600">
              <a:spcBef>
                <a:spcPts val="0"/>
              </a:spcBef>
              <a:buClr>
                <a:srgbClr val="958D85"/>
              </a:buClr>
              <a:buFontTx/>
              <a:buChar char="➢"/>
              <a:defRPr sz="2800" b="1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Creates a framework </a:t>
            </a:r>
            <a:br/>
            <a:r>
              <a:t>to establish goals and objectives</a:t>
            </a:r>
          </a:p>
          <a:p>
            <a:pPr marL="995362" lvl="2" indent="-228600">
              <a:spcBef>
                <a:spcPts val="0"/>
              </a:spcBef>
              <a:buClr>
                <a:srgbClr val="958D85"/>
              </a:buClr>
              <a:buFontTx/>
              <a:buChar char="➢"/>
              <a:defRPr sz="2800" b="1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Optimizes use of resources</a:t>
            </a:r>
          </a:p>
        </p:txBody>
      </p:sp>
      <p:sp>
        <p:nvSpPr>
          <p:cNvPr id="232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24022" cy="35814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anchor="t"/>
          <a:lstStyle>
            <a:lvl1pPr algn="l">
              <a:defRPr sz="1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3</a:t>
            </a:fld>
            <a:endParaRPr/>
          </a:p>
        </p:txBody>
      </p:sp>
      <p:pic>
        <p:nvPicPr>
          <p:cNvPr id="233" name="C:\Documents and Settings\Greg\Local Settings\Temporary Internet Files\Content.IE5\DBF0RIZV\MPj04117150000[1].jpg" descr="C:\Documents and Settings\Greg\Local Settings\Temporary Internet Files\Content.IE5\DBF0RIZV\MPj04117150000[1]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019800" y="4038600"/>
            <a:ext cx="2667000" cy="247332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Why Have A Plan"/>
          <p:cNvSpPr txBox="1">
            <a:spLocks noGrp="1"/>
          </p:cNvSpPr>
          <p:nvPr>
            <p:ph type="title" idx="4294967295"/>
          </p:nvPr>
        </p:nvSpPr>
        <p:spPr>
          <a:xfrm>
            <a:off x="380999" y="457200"/>
            <a:ext cx="8763002" cy="5334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379475">
              <a:defRPr sz="3652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t>Why Have A Plan</a:t>
            </a:r>
          </a:p>
        </p:txBody>
      </p:sp>
      <p:pic>
        <p:nvPicPr>
          <p:cNvPr id="236" name="Think You're having a Bad Day" descr="Think You're having a Bad Day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343150" y="2192337"/>
            <a:ext cx="4457700" cy="3343276"/>
          </a:xfrm>
          <a:prstGeom prst="rect">
            <a:avLst/>
          </a:prstGeom>
          <a:ln w="12700">
            <a:miter lim="400000"/>
          </a:ln>
        </p:spPr>
      </p:pic>
      <p:sp>
        <p:nvSpPr>
          <p:cNvPr id="237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24022" cy="35814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anchor="t"/>
          <a:lstStyle>
            <a:lvl1pPr algn="l">
              <a:defRPr sz="1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4</a:t>
            </a:fld>
            <a:endParaRPr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Planning  Steps…"/>
          <p:cNvSpPr txBox="1">
            <a:spLocks noGrp="1"/>
          </p:cNvSpPr>
          <p:nvPr>
            <p:ph type="title" idx="4294967295"/>
          </p:nvPr>
        </p:nvSpPr>
        <p:spPr>
          <a:xfrm>
            <a:off x="304800" y="609599"/>
            <a:ext cx="2667000" cy="1319214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>
              <a:defRPr sz="4000" b="1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Planning </a:t>
            </a:r>
            <a:br/>
            <a:r>
              <a:t>Steps…</a:t>
            </a:r>
          </a:p>
        </p:txBody>
      </p:sp>
      <p:pic>
        <p:nvPicPr>
          <p:cNvPr id="240" name="MCBD19743_0000[1]" descr="MCBD19743_0000[1]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1037" y="885825"/>
            <a:ext cx="1935163" cy="2085975"/>
          </a:xfrm>
          <a:prstGeom prst="rect">
            <a:avLst/>
          </a:prstGeom>
          <a:ln w="12700">
            <a:miter lim="400000"/>
          </a:ln>
        </p:spPr>
      </p:pic>
      <p:pic>
        <p:nvPicPr>
          <p:cNvPr id="241" name="MCj02889760000[1]" descr="MCj02889760000[1]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676650" y="3886200"/>
            <a:ext cx="2647950" cy="1747838"/>
          </a:xfrm>
          <a:prstGeom prst="rect">
            <a:avLst/>
          </a:prstGeom>
          <a:ln w="12700">
            <a:miter lim="400000"/>
          </a:ln>
        </p:spPr>
      </p:pic>
      <p:pic>
        <p:nvPicPr>
          <p:cNvPr id="242" name="MCBD06517_0000[1]" descr="MCBD06517_0000[1]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549400" y="2173287"/>
            <a:ext cx="1803400" cy="1189038"/>
          </a:xfrm>
          <a:prstGeom prst="rect">
            <a:avLst/>
          </a:prstGeom>
          <a:ln w="12700">
            <a:miter lim="400000"/>
          </a:ln>
        </p:spPr>
      </p:pic>
      <p:sp>
        <p:nvSpPr>
          <p:cNvPr id="243" name="Vision"/>
          <p:cNvSpPr txBox="1"/>
          <p:nvPr/>
        </p:nvSpPr>
        <p:spPr>
          <a:xfrm>
            <a:off x="6019800" y="3048000"/>
            <a:ext cx="1095237" cy="497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defRPr sz="2800" b="1"/>
            </a:lvl1pPr>
          </a:lstStyle>
          <a:p>
            <a:r>
              <a:t>Vision</a:t>
            </a:r>
          </a:p>
        </p:txBody>
      </p:sp>
      <p:sp>
        <p:nvSpPr>
          <p:cNvPr id="244" name="Vision to Plan"/>
          <p:cNvSpPr txBox="1"/>
          <p:nvPr/>
        </p:nvSpPr>
        <p:spPr>
          <a:xfrm>
            <a:off x="3448050" y="5943600"/>
            <a:ext cx="2364666" cy="497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defTabSz="457200">
              <a:defRPr sz="2800" b="1"/>
            </a:lvl1pPr>
          </a:lstStyle>
          <a:p>
            <a:r>
              <a:t>Vision to Plan</a:t>
            </a:r>
          </a:p>
        </p:txBody>
      </p:sp>
      <p:sp>
        <p:nvSpPr>
          <p:cNvPr id="245" name="Plan to Action"/>
          <p:cNvSpPr txBox="1"/>
          <p:nvPr/>
        </p:nvSpPr>
        <p:spPr>
          <a:xfrm>
            <a:off x="609600" y="3362325"/>
            <a:ext cx="3581400" cy="497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457200">
              <a:defRPr sz="2800" b="1"/>
            </a:lvl1pPr>
          </a:lstStyle>
          <a:p>
            <a:r>
              <a:t>Plan to Action</a:t>
            </a:r>
          </a:p>
        </p:txBody>
      </p:sp>
      <p:sp>
        <p:nvSpPr>
          <p:cNvPr id="246" name="Shape"/>
          <p:cNvSpPr/>
          <p:nvPr/>
        </p:nvSpPr>
        <p:spPr>
          <a:xfrm rot="6935378">
            <a:off x="5856173" y="3817065"/>
            <a:ext cx="3045025" cy="12727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4400"/>
                </a:moveTo>
                <a:cubicBezTo>
                  <a:pt x="14400" y="10423"/>
                  <a:pt x="12251" y="7200"/>
                  <a:pt x="9600" y="7200"/>
                </a:cubicBezTo>
                <a:cubicBezTo>
                  <a:pt x="6948" y="7200"/>
                  <a:pt x="4800" y="10423"/>
                  <a:pt x="4800" y="14400"/>
                </a:cubicBezTo>
                <a:lnTo>
                  <a:pt x="0" y="14400"/>
                </a:lnTo>
                <a:cubicBezTo>
                  <a:pt x="0" y="6447"/>
                  <a:pt x="4298" y="0"/>
                  <a:pt x="9600" y="0"/>
                </a:cubicBezTo>
                <a:cubicBezTo>
                  <a:pt x="14901" y="0"/>
                  <a:pt x="19199" y="6447"/>
                  <a:pt x="19200" y="14399"/>
                </a:cubicBezTo>
                <a:lnTo>
                  <a:pt x="19200" y="14400"/>
                </a:lnTo>
                <a:lnTo>
                  <a:pt x="21600" y="14400"/>
                </a:lnTo>
                <a:lnTo>
                  <a:pt x="16800" y="21600"/>
                </a:lnTo>
                <a:lnTo>
                  <a:pt x="12000" y="14400"/>
                </a:lnTo>
                <a:lnTo>
                  <a:pt x="14400" y="14400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958D85"/>
            </a:solidFill>
            <a:miter/>
          </a:ln>
        </p:spPr>
        <p:txBody>
          <a:bodyPr lIns="45719" rIns="45719" anchor="ctr"/>
          <a:lstStyle/>
          <a:p>
            <a:pPr>
              <a:defRPr>
                <a:latin typeface="+mj-lt"/>
                <a:ea typeface="+mj-ea"/>
                <a:cs typeface="+mj-cs"/>
                <a:sym typeface="Arial"/>
              </a:defRPr>
            </a:pPr>
            <a:endParaRPr/>
          </a:p>
        </p:txBody>
      </p:sp>
      <p:sp>
        <p:nvSpPr>
          <p:cNvPr id="247" name="Shape"/>
          <p:cNvSpPr/>
          <p:nvPr/>
        </p:nvSpPr>
        <p:spPr>
          <a:xfrm rot="12967624">
            <a:off x="1224603" y="4217242"/>
            <a:ext cx="2628901" cy="12001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4400"/>
                </a:moveTo>
                <a:cubicBezTo>
                  <a:pt x="14400" y="10423"/>
                  <a:pt x="12251" y="7200"/>
                  <a:pt x="9600" y="7200"/>
                </a:cubicBezTo>
                <a:cubicBezTo>
                  <a:pt x="6948" y="7200"/>
                  <a:pt x="4800" y="10423"/>
                  <a:pt x="4800" y="14400"/>
                </a:cubicBezTo>
                <a:lnTo>
                  <a:pt x="0" y="14400"/>
                </a:lnTo>
                <a:cubicBezTo>
                  <a:pt x="0" y="6447"/>
                  <a:pt x="4298" y="0"/>
                  <a:pt x="9600" y="0"/>
                </a:cubicBezTo>
                <a:cubicBezTo>
                  <a:pt x="14901" y="0"/>
                  <a:pt x="19199" y="6447"/>
                  <a:pt x="19200" y="14399"/>
                </a:cubicBezTo>
                <a:lnTo>
                  <a:pt x="19200" y="14400"/>
                </a:lnTo>
                <a:lnTo>
                  <a:pt x="21600" y="14400"/>
                </a:lnTo>
                <a:lnTo>
                  <a:pt x="16800" y="21600"/>
                </a:lnTo>
                <a:lnTo>
                  <a:pt x="12000" y="14400"/>
                </a:lnTo>
                <a:lnTo>
                  <a:pt x="14400" y="14400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958D85"/>
            </a:solidFill>
            <a:miter/>
          </a:ln>
        </p:spPr>
        <p:txBody>
          <a:bodyPr lIns="45719" rIns="45719" anchor="ctr"/>
          <a:lstStyle/>
          <a:p>
            <a:pPr>
              <a:defRPr>
                <a:latin typeface="+mj-lt"/>
                <a:ea typeface="+mj-ea"/>
                <a:cs typeface="+mj-cs"/>
                <a:sym typeface="Arial"/>
              </a:defRPr>
            </a:pPr>
            <a:endParaRPr/>
          </a:p>
        </p:txBody>
      </p:sp>
      <p:sp>
        <p:nvSpPr>
          <p:cNvPr id="248" name="Shape"/>
          <p:cNvSpPr/>
          <p:nvPr/>
        </p:nvSpPr>
        <p:spPr>
          <a:xfrm rot="19927599">
            <a:off x="2982058" y="818752"/>
            <a:ext cx="2864645" cy="12001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4400"/>
                </a:moveTo>
                <a:cubicBezTo>
                  <a:pt x="14400" y="10423"/>
                  <a:pt x="12251" y="7200"/>
                  <a:pt x="9600" y="7200"/>
                </a:cubicBezTo>
                <a:cubicBezTo>
                  <a:pt x="6948" y="7200"/>
                  <a:pt x="4800" y="10423"/>
                  <a:pt x="4800" y="14400"/>
                </a:cubicBezTo>
                <a:lnTo>
                  <a:pt x="0" y="14400"/>
                </a:lnTo>
                <a:cubicBezTo>
                  <a:pt x="0" y="6447"/>
                  <a:pt x="4298" y="0"/>
                  <a:pt x="9600" y="0"/>
                </a:cubicBezTo>
                <a:cubicBezTo>
                  <a:pt x="14901" y="0"/>
                  <a:pt x="19199" y="6447"/>
                  <a:pt x="19200" y="14399"/>
                </a:cubicBezTo>
                <a:lnTo>
                  <a:pt x="19200" y="14400"/>
                </a:lnTo>
                <a:lnTo>
                  <a:pt x="21600" y="14400"/>
                </a:lnTo>
                <a:lnTo>
                  <a:pt x="16800" y="21600"/>
                </a:lnTo>
                <a:lnTo>
                  <a:pt x="12000" y="14400"/>
                </a:lnTo>
                <a:lnTo>
                  <a:pt x="14400" y="14400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958D85"/>
            </a:solidFill>
            <a:miter/>
          </a:ln>
        </p:spPr>
        <p:txBody>
          <a:bodyPr lIns="45719" rIns="45719" anchor="ctr"/>
          <a:lstStyle/>
          <a:p>
            <a:pPr>
              <a:defRPr>
                <a:latin typeface="+mj-lt"/>
                <a:ea typeface="+mj-ea"/>
                <a:cs typeface="+mj-cs"/>
                <a:sym typeface="Arial"/>
              </a:defRPr>
            </a:pP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20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" presetClass="entr" presetSubtype="10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30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ntr" presetSubtype="4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2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3" presetClass="entr" presetSubtype="10" fill="hold" grpId="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20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" grpId="1" animBg="1" advAuto="0"/>
      <p:bldP spid="240" grpId="2" animBg="1" advAuto="0"/>
      <p:bldP spid="241" grpId="4" animBg="1" advAuto="0"/>
      <p:bldP spid="242" grpId="6" animBg="1" advAuto="0"/>
      <p:bldP spid="243" grpId="3" animBg="1" advAuto="0"/>
      <p:bldP spid="244" grpId="5" animBg="1" advAuto="0"/>
      <p:bldP spid="245" grpId="7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Process"/>
          <p:cNvSpPr txBox="1">
            <a:spLocks noGrp="1"/>
          </p:cNvSpPr>
          <p:nvPr>
            <p:ph type="title" idx="4294967295"/>
          </p:nvPr>
        </p:nvSpPr>
        <p:spPr>
          <a:xfrm>
            <a:off x="533400" y="457200"/>
            <a:ext cx="7620000" cy="9906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>
              <a:defRPr b="1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      </a:t>
            </a:r>
            <a:r>
              <a:rPr sz="4000"/>
              <a:t>Process</a:t>
            </a:r>
          </a:p>
        </p:txBody>
      </p:sp>
      <p:sp>
        <p:nvSpPr>
          <p:cNvPr id="253" name="Writing Exercise…"/>
          <p:cNvSpPr txBox="1">
            <a:spLocks noGrp="1"/>
          </p:cNvSpPr>
          <p:nvPr>
            <p:ph type="body" idx="4294967295"/>
          </p:nvPr>
        </p:nvSpPr>
        <p:spPr>
          <a:xfrm>
            <a:off x="762000" y="1905000"/>
            <a:ext cx="7620000" cy="3962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lnSpc>
                <a:spcPct val="90000"/>
              </a:lnSpc>
              <a:spcBef>
                <a:spcPts val="1800"/>
              </a:spcBef>
              <a:buSzTx/>
              <a:buNone/>
              <a:defRPr b="1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Writing Exercise </a:t>
            </a:r>
          </a:p>
          <a:p>
            <a:pPr marL="0" indent="0" algn="ctr">
              <a:lnSpc>
                <a:spcPct val="90000"/>
              </a:lnSpc>
              <a:spcBef>
                <a:spcPts val="1200"/>
              </a:spcBef>
              <a:buSzTx/>
              <a:buNone/>
              <a:defRPr b="1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 Club Vision</a:t>
            </a:r>
          </a:p>
          <a:p>
            <a:pPr marL="0" indent="0" algn="ctr">
              <a:lnSpc>
                <a:spcPct val="90000"/>
              </a:lnSpc>
              <a:spcBef>
                <a:spcPts val="1200"/>
              </a:spcBef>
              <a:buSzTx/>
              <a:buNone/>
              <a:defRPr b="1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Recording Ideas</a:t>
            </a:r>
          </a:p>
          <a:p>
            <a:pPr marL="0" indent="0" algn="ctr">
              <a:lnSpc>
                <a:spcPct val="90000"/>
              </a:lnSpc>
              <a:spcBef>
                <a:spcPts val="1200"/>
              </a:spcBef>
              <a:buSzTx/>
              <a:buNone/>
              <a:defRPr b="1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Prioritizing Ideas</a:t>
            </a:r>
          </a:p>
          <a:p>
            <a:pPr marL="0" indent="0" algn="ctr">
              <a:lnSpc>
                <a:spcPct val="90000"/>
              </a:lnSpc>
              <a:spcBef>
                <a:spcPts val="1200"/>
              </a:spcBef>
              <a:buSzTx/>
              <a:buNone/>
              <a:defRPr b="1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Consolidating Ideas</a:t>
            </a:r>
          </a:p>
          <a:p>
            <a:pPr marL="0" indent="0" algn="ctr">
              <a:lnSpc>
                <a:spcPct val="90000"/>
              </a:lnSpc>
              <a:spcBef>
                <a:spcPts val="1200"/>
              </a:spcBef>
              <a:buSzTx/>
              <a:buNone/>
              <a:defRPr b="1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Developing Action Plans</a:t>
            </a:r>
          </a:p>
        </p:txBody>
      </p:sp>
      <p:sp>
        <p:nvSpPr>
          <p:cNvPr id="254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24022" cy="35814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anchor="t"/>
          <a:lstStyle>
            <a:lvl1pPr algn="l">
              <a:defRPr sz="1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6</a:t>
            </a:fld>
            <a:endParaRPr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Top Picks Voted on In Each Category"/>
          <p:cNvSpPr txBox="1">
            <a:spLocks noGrp="1"/>
          </p:cNvSpPr>
          <p:nvPr>
            <p:ph type="title" idx="4294967295"/>
          </p:nvPr>
        </p:nvSpPr>
        <p:spPr>
          <a:xfrm>
            <a:off x="380999" y="457200"/>
            <a:ext cx="8763002" cy="5334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2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t>Top Picks Voted on In Each Category</a:t>
            </a:r>
          </a:p>
        </p:txBody>
      </p:sp>
      <p:graphicFrame>
        <p:nvGraphicFramePr>
          <p:cNvPr id="257" name="Table"/>
          <p:cNvGraphicFramePr/>
          <p:nvPr/>
        </p:nvGraphicFramePr>
        <p:xfrm>
          <a:off x="304800" y="1219200"/>
          <a:ext cx="8686799" cy="4495797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8239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5038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159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27062">
                <a:tc gridSpan="3"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VISION PURSUED (What does your Club "Stand For' in your Community)</a:t>
                      </a:r>
                    </a:p>
                  </a:txBody>
                  <a:tcPr marL="0" marR="0" marT="0" marB="0" anchor="ctr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600" b="1">
                          <a:solidFill>
                            <a:srgbClr val="FFFFFF"/>
                          </a:solidFill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100" b="1">
                          <a:solidFill>
                            <a:srgbClr val="FFFFFF"/>
                          </a:solidFill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49337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 u="sng">
                          <a:solidFill>
                            <a:srgbClr val="FFFFFF"/>
                          </a:solidFill>
                          <a:sym typeface="Calibri"/>
                        </a:rPr>
                        <a:t># blue dots</a:t>
                      </a:r>
                    </a:p>
                  </a:txBody>
                  <a:tcPr marL="0" marR="0" marT="0" marB="0" anchor="ctr" horzOverflow="overflow">
                    <a:lnT w="38100">
                      <a:solidFill>
                        <a:srgbClr val="FFFFFF"/>
                      </a:solidFill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u="sng">
                          <a:solidFill>
                            <a:srgbClr val="958D85"/>
                          </a:solidFill>
                          <a:sym typeface="Calibri"/>
                        </a:rPr>
                        <a:t># red dots</a:t>
                      </a:r>
                    </a:p>
                  </a:txBody>
                  <a:tcPr marL="0" marR="0" marT="0" marB="0" anchor="ctr" horzOverflow="overflow">
                    <a:lnT w="38100">
                      <a:solidFill>
                        <a:srgbClr val="FFFFFF"/>
                      </a:solidFill>
                    </a:lnT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u="sng">
                          <a:solidFill>
                            <a:srgbClr val="958D85"/>
                          </a:solidFill>
                          <a:sym typeface="Calibri"/>
                        </a:rPr>
                        <a:t>Below, enter all of the items listed on the Stands For wall sheet.</a:t>
                      </a:r>
                    </a:p>
                  </a:txBody>
                  <a:tcPr marL="0" marR="0" marT="0" marB="0" anchor="ctr" horzOverflow="overflow">
                    <a:lnT w="38100">
                      <a:solidFill>
                        <a:srgbClr val="FFFFFF"/>
                      </a:solidFill>
                    </a:lnT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(Red + Blue) Dots</a:t>
                      </a:r>
                    </a:p>
                  </a:txBody>
                  <a:tcPr marL="0" marR="0" marT="0" marB="0" anchor="ctr" horzOverflow="overflow">
                    <a:lnT w="38100">
                      <a:solidFill>
                        <a:srgbClr val="FFFFFF"/>
                      </a:solidFill>
                    </a:lnT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100"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T w="38100">
                      <a:solidFill>
                        <a:srgbClr val="FFFFFF"/>
                      </a:solidFill>
                    </a:lnT>
                    <a:solidFill>
                      <a:srgbClr val="CBE5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63562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8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14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Community w/international outreach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22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100"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3562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11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10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diverse group of people making positive difference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21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100"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63562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8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12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Fun group that everyone wants to join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20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100"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7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9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service + support locally and abroad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16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100"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63562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9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fill "gaps" in the community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13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100"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Top Picks Voted on In Each Category"/>
          <p:cNvSpPr txBox="1">
            <a:spLocks noGrp="1"/>
          </p:cNvSpPr>
          <p:nvPr>
            <p:ph type="title" idx="4294967295"/>
          </p:nvPr>
        </p:nvSpPr>
        <p:spPr>
          <a:xfrm>
            <a:off x="380999" y="457200"/>
            <a:ext cx="8763002" cy="5334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2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t>Top Picks Voted on In Each Category</a:t>
            </a:r>
          </a:p>
        </p:txBody>
      </p:sp>
      <p:graphicFrame>
        <p:nvGraphicFramePr>
          <p:cNvPr id="260" name="Table"/>
          <p:cNvGraphicFramePr/>
          <p:nvPr/>
        </p:nvGraphicFramePr>
        <p:xfrm>
          <a:off x="457200" y="1295400"/>
          <a:ext cx="8153399" cy="44577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7937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445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2974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176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98500">
                <a:tc gridSpan="3"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CLUB  SIZE</a:t>
                      </a:r>
                    </a:p>
                  </a:txBody>
                  <a:tcPr marL="0" marR="0" marT="0" marB="0" anchor="ctr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600" b="1">
                          <a:solidFill>
                            <a:srgbClr val="FFFFFF"/>
                          </a:solidFill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01700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 u="sng">
                          <a:solidFill>
                            <a:srgbClr val="FFFFFF"/>
                          </a:solidFill>
                          <a:sym typeface="Calibri"/>
                        </a:rPr>
                        <a:t># blue dots</a:t>
                      </a:r>
                    </a:p>
                  </a:txBody>
                  <a:tcPr marL="0" marR="0" marT="0" marB="0" anchor="ctr" horzOverflow="overflow">
                    <a:lnT w="38100">
                      <a:solidFill>
                        <a:srgbClr val="FFFFFF"/>
                      </a:solidFill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u="sng">
                          <a:solidFill>
                            <a:srgbClr val="958D85"/>
                          </a:solidFill>
                          <a:sym typeface="Calibri"/>
                        </a:rPr>
                        <a:t># red dots</a:t>
                      </a:r>
                    </a:p>
                  </a:txBody>
                  <a:tcPr marL="0" marR="0" marT="0" marB="0" anchor="ctr" horzOverflow="overflow">
                    <a:lnT w="38100">
                      <a:solidFill>
                        <a:srgbClr val="FFFFFF"/>
                      </a:solidFill>
                    </a:lnT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u="sng">
                          <a:solidFill>
                            <a:srgbClr val="958D85"/>
                          </a:solidFill>
                          <a:sym typeface="Calibri"/>
                        </a:rPr>
                        <a:t>Below, enter all of the items listed on the Club Size wall sheet.</a:t>
                      </a:r>
                    </a:p>
                  </a:txBody>
                  <a:tcPr marL="0" marR="0" marT="0" marB="0" anchor="ctr" horzOverflow="overflow">
                    <a:lnT w="38100">
                      <a:solidFill>
                        <a:srgbClr val="FFFFFF"/>
                      </a:solidFill>
                    </a:lnT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(Red + Blue) Dots</a:t>
                      </a:r>
                    </a:p>
                  </a:txBody>
                  <a:tcPr marL="0" marR="0" marT="0" marB="0" anchor="ctr" horzOverflow="overflow">
                    <a:lnT w="38100">
                      <a:solidFill>
                        <a:srgbClr val="FFFFFF"/>
                      </a:solidFill>
                    </a:lnT>
                    <a:solidFill>
                      <a:srgbClr val="CBE5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7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100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7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90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80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70 active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75 quality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Top Picks Voted on In Each Category"/>
          <p:cNvSpPr txBox="1">
            <a:spLocks noGrp="1"/>
          </p:cNvSpPr>
          <p:nvPr>
            <p:ph type="title" idx="4294967295"/>
          </p:nvPr>
        </p:nvSpPr>
        <p:spPr>
          <a:xfrm>
            <a:off x="380999" y="457200"/>
            <a:ext cx="8763002" cy="5334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2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t>Top Picks Voted on In Each Category</a:t>
            </a:r>
          </a:p>
        </p:txBody>
      </p:sp>
      <p:graphicFrame>
        <p:nvGraphicFramePr>
          <p:cNvPr id="263" name="Table"/>
          <p:cNvGraphicFramePr/>
          <p:nvPr/>
        </p:nvGraphicFramePr>
        <p:xfrm>
          <a:off x="457200" y="1295400"/>
          <a:ext cx="8229598" cy="4800598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77946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334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2149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9698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478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69925">
                <a:tc gridSpan="3"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ATTRIBUTES (What are your characteristics, features or demographics)</a:t>
                      </a:r>
                    </a:p>
                  </a:txBody>
                  <a:tcPr marL="0" marR="0" marT="0" marB="0" anchor="ctr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600" b="1">
                          <a:solidFill>
                            <a:srgbClr val="FFFFFF"/>
                          </a:solidFill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100" b="1">
                          <a:solidFill>
                            <a:srgbClr val="FFFFFF"/>
                          </a:solidFill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19187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 u="sng">
                          <a:solidFill>
                            <a:srgbClr val="FFFFFF"/>
                          </a:solidFill>
                          <a:sym typeface="Calibri"/>
                        </a:rPr>
                        <a:t># blue dots</a:t>
                      </a:r>
                    </a:p>
                  </a:txBody>
                  <a:tcPr marL="0" marR="0" marT="0" marB="0" anchor="ctr" horzOverflow="overflow">
                    <a:lnT w="38100">
                      <a:solidFill>
                        <a:srgbClr val="FFFFFF"/>
                      </a:solidFill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u="sng">
                          <a:solidFill>
                            <a:srgbClr val="958D85"/>
                          </a:solidFill>
                          <a:sym typeface="Calibri"/>
                        </a:rPr>
                        <a:t># red dots</a:t>
                      </a:r>
                    </a:p>
                  </a:txBody>
                  <a:tcPr marL="0" marR="0" marT="0" marB="0" anchor="ctr" horzOverflow="overflow">
                    <a:lnT w="38100">
                      <a:solidFill>
                        <a:srgbClr val="FFFFFF"/>
                      </a:solidFill>
                    </a:lnT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u="sng">
                          <a:solidFill>
                            <a:srgbClr val="958D85"/>
                          </a:solidFill>
                          <a:sym typeface="Calibri"/>
                        </a:rPr>
                        <a:t>Below, enter all of the items listed on the Attributes wall sheet.</a:t>
                      </a:r>
                    </a:p>
                  </a:txBody>
                  <a:tcPr marL="0" marR="0" marT="0" marB="0" anchor="ctr" horzOverflow="overflow">
                    <a:lnT w="38100">
                      <a:solidFill>
                        <a:srgbClr val="FFFFFF"/>
                      </a:solidFill>
                    </a:lnT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(Red + Blue) Dots</a:t>
                      </a:r>
                    </a:p>
                  </a:txBody>
                  <a:tcPr marL="0" marR="0" marT="0" marB="0" anchor="ctr" horzOverflow="overflow">
                    <a:lnT w="38100">
                      <a:solidFill>
                        <a:srgbClr val="FFFFFF"/>
                      </a:solidFill>
                    </a:lnT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100"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T w="38100">
                      <a:solidFill>
                        <a:srgbClr val="FFFFFF"/>
                      </a:solidFill>
                    </a:lnT>
                    <a:solidFill>
                      <a:srgbClr val="CBE5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3250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12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19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Hands On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31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100"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01662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12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11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engaged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23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100"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01662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15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Active in community concerns/issues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20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100"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03250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11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Diverse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16</a:t>
                      </a:r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100"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CBE5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01662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sym typeface="Calibri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caring + dedicated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958D85"/>
                          </a:solidFill>
                          <a:sym typeface="Calibri"/>
                        </a:rPr>
                        <a:t>10</a:t>
                      </a:r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7000"/>
                        </a:lnSpc>
                        <a:defRPr sz="1100"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solidFill>
                      <a:srgbClr val="E7F2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Communications_white">
  <a:themeElements>
    <a:clrScheme name="Communications_white">
      <a:dk1>
        <a:srgbClr val="FFFFFF"/>
      </a:dk1>
      <a:lt1>
        <a:srgbClr val="958D85"/>
      </a:lt1>
      <a:dk2>
        <a:srgbClr val="A7A7A7"/>
      </a:dk2>
      <a:lt2>
        <a:srgbClr val="535353"/>
      </a:lt2>
      <a:accent1>
        <a:srgbClr val="01B4E7"/>
      </a:accent1>
      <a:accent2>
        <a:srgbClr val="FEBD1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Communications_whit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Communications_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958D85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958D85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Communications_white">
  <a:themeElements>
    <a:clrScheme name="Communications_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1B4E7"/>
      </a:accent1>
      <a:accent2>
        <a:srgbClr val="FEBD1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Communications_whit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Communications_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958D85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958D85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1104</Words>
  <Application>Microsoft Office PowerPoint</Application>
  <PresentationFormat>On-screen Show (4:3)</PresentationFormat>
  <Paragraphs>347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Communications_white</vt:lpstr>
      <vt:lpstr>PowerPoint Presentation</vt:lpstr>
      <vt:lpstr>The Rotary Club of Concord Mission Statement</vt:lpstr>
      <vt:lpstr>Benefits of Visioning</vt:lpstr>
      <vt:lpstr>Why Have A Plan</vt:lpstr>
      <vt:lpstr>Planning  Steps…</vt:lpstr>
      <vt:lpstr>      Process</vt:lpstr>
      <vt:lpstr>Top Picks Voted on In Each Category</vt:lpstr>
      <vt:lpstr>Top Picks Voted on In Each Category</vt:lpstr>
      <vt:lpstr>Top Picks Voted on In Each Category</vt:lpstr>
      <vt:lpstr>Top Picks Voted on In Each Category</vt:lpstr>
      <vt:lpstr>Top Picks Voted on In Each Category</vt:lpstr>
      <vt:lpstr>Top Picks Voted on In Each Category</vt:lpstr>
      <vt:lpstr>Top Picks Voted on In Each Category</vt:lpstr>
      <vt:lpstr>Top Picks Voted on In Each Category</vt:lpstr>
      <vt:lpstr>Top Picks Voted on In Each Category</vt:lpstr>
      <vt:lpstr>Top Picks Voted on In Each Category</vt:lpstr>
      <vt:lpstr>Top Picks Voted on In Each Category</vt:lpstr>
      <vt:lpstr>Action Plan</vt:lpstr>
      <vt:lpstr>Questions and Comments</vt:lpstr>
      <vt:lpstr>Remember – We Are A Fun Club – Ann Knows!!!</vt:lpstr>
      <vt:lpstr>For More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Jean Goldsberry</dc:creator>
  <cp:lastModifiedBy>Jean Goldsberry</cp:lastModifiedBy>
  <cp:revision>2</cp:revision>
  <dcterms:modified xsi:type="dcterms:W3CDTF">2018-03-08T20:47:53Z</dcterms:modified>
</cp:coreProperties>
</file>