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852" r:id="rId2"/>
    <p:sldId id="258" r:id="rId3"/>
    <p:sldId id="259" r:id="rId4"/>
    <p:sldId id="260" r:id="rId5"/>
    <p:sldId id="261" r:id="rId6"/>
    <p:sldId id="485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17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C70F8-1E8E-C364-B173-920F3EB6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2A71B-A3E2-904B-9CEB-DA9C67EC6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4557C-995A-1DE1-8E79-1D01D3E1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6939A-5191-9302-119A-07B3B399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968EA-CFE5-F9B6-FBD0-0E918184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BDD93-5520-D660-815A-8EAA483E7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D4903-89CD-2220-9C59-749B7121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E8A9D-2494-7E11-BC50-38E607FA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F67C-6954-3069-7D17-B15C1CA6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6A796-ABEB-CE43-A0D2-745FFE16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NDRAIS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58824" y="1639486"/>
            <a:ext cx="8647375" cy="829394"/>
          </a:xfrm>
        </p:spPr>
        <p:txBody>
          <a:bodyPr anchor="t">
            <a:noAutofit/>
          </a:bodyPr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6369097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A9D15-4A8E-465E-9F75-C889734D2961}"/>
              </a:ext>
            </a:extLst>
          </p:cNvPr>
          <p:cNvSpPr txBox="1"/>
          <p:nvPr userDrawn="1"/>
        </p:nvSpPr>
        <p:spPr>
          <a:xfrm>
            <a:off x="2748280" y="828532"/>
            <a:ext cx="8757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>
                <a:latin typeface="Calibri" panose="020F0502020204030204" pitchFamily="34" charset="0"/>
                <a:cs typeface="Calibri" panose="020F0502020204030204" pitchFamily="34" charset="0"/>
              </a:rPr>
              <a:t>FUNDRAISERS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FD7D4B-CFE4-4B4F-8760-0D46FB4B8C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14745" y="326222"/>
            <a:ext cx="712495" cy="120291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BB0FD53-F934-45B5-9AB2-8FBBB46BD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440" y="2626316"/>
            <a:ext cx="8610600" cy="3592369"/>
          </a:xfrm>
        </p:spPr>
        <p:txBody>
          <a:bodyPr>
            <a:normAutofit/>
          </a:bodyPr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54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02EC-5393-D43B-62F7-064DA6F6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BDD29-55E0-E18A-2A9A-87A8E94EC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0DC3F-103A-332C-10A6-9E1B674A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B2F9A-93A5-A567-E607-16B0F2C2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02065-02F7-1828-74CD-CCE7D9D9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2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8BF3-ADFE-CF56-B73B-F7657E38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ABD3D-B716-A1E4-5359-FE5A51173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668EB-C89E-E7D0-96BA-AF4E3764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1AA9A-8B11-0D95-28C0-B205B140A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82093-EE2D-D929-6397-CD22E597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8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099D9-0CA8-6338-2225-6FCA09D33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E8AA4-6B36-4E46-1DDD-16285EC4B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0A06F-E7E2-3DA5-E96C-9B9111143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17C76-1F1F-2FE3-A40B-6D24BA3D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017FA-5648-0022-8B01-D8934A99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0AAD8-EFFE-BBA6-53BF-316327BB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F076-D807-587A-8794-1DE3F878E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B5F2F-4ED3-57E5-B3FA-49CF0DE8C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23A8B-7345-A075-1D96-0D35266B1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4AC20-128F-C664-3A49-CEAE1B038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44CBD0-3993-49D4-F2D0-B162C0E62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400D4-510D-E966-D130-DA759E56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571B5-B36F-2BFA-91B7-CA718205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5C581-A7BE-8A8E-70F7-1912588B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0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76B92-AF7B-102A-F224-40536CD94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9B82E-0426-DE18-A0BA-7DB7A506C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DF969-A667-83B7-DE36-4DF866BF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7E3EE-8637-BB1A-1DB1-4093CEE8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7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935AA-43CA-FD13-476F-46C628AA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30A6A0-98C1-B2E4-0C69-18FDA95B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3AB3E-8C3B-C618-0362-8C4A4668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1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D984-1B50-F06C-759F-412D46706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A759-F6A5-5B6E-B66B-A64572C5B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3138B-2371-CF9E-AC20-10340919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BB411-22F1-A465-1F2D-805DBCC4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CDEFD-F02A-8B62-4898-E8447DB63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66586-9FB9-5E31-CF8B-F1ED8F14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6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4A517-AB35-A890-D3C3-8D90AA407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1F88B-C2B0-2957-3055-68669BEF8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E4D41-573D-310B-9583-958C3640C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391E8-BB5D-918A-F678-857E675E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1BFB6-8F99-A33D-24CB-507A6512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3E72C-6B5F-6395-84B1-7353B1F3F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64EB49-2050-3C58-1B3D-266DEA82C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7F4DA-1971-F0E7-F779-8BE0818F8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4560E-F511-9104-DCC4-ED41BD8D8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6CB6-CDC5-42BA-AD9F-5278B909795F}" type="datetimeFigureOut">
              <a:rPr lang="en-US" smtClean="0"/>
              <a:t>6/18/23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DF38D-FC71-BB7D-4AA4-A25973945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49158-6A9B-7D16-B880-BA57CF235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F4BF-C4FC-44EF-9544-E2F011588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F871A5-1C3C-71BF-414F-142901A1E71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83436" y="1153571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Strategic Initiatives for our Club for the next 3 - 4 years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4B453-3BA2-6BEA-AAFF-0E405B3A982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447308" y="591344"/>
            <a:ext cx="7595679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1" cap="all" dirty="0">
                <a:solidFill>
                  <a:srgbClr val="EF853D"/>
                </a:solidFill>
              </a:rPr>
              <a:t>The Journey so far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Opinion Survey – Oct-Dec 2022</a:t>
            </a:r>
          </a:p>
          <a:p>
            <a:pPr marL="0" indent="0">
              <a:buNone/>
            </a:pPr>
            <a:r>
              <a:rPr lang="en-US" dirty="0"/>
              <a:t>Visioning Day Activities – Mar1, 2023</a:t>
            </a:r>
          </a:p>
          <a:p>
            <a:pPr marL="0" indent="0">
              <a:buNone/>
            </a:pPr>
            <a:r>
              <a:rPr lang="en-US" dirty="0"/>
              <a:t>Refining to Concrete Goals/Initiatives – April, 2023</a:t>
            </a:r>
          </a:p>
          <a:p>
            <a:pPr marL="0" indent="0">
              <a:buNone/>
            </a:pPr>
            <a:r>
              <a:rPr lang="en-US" dirty="0"/>
              <a:t>Board Approval – April 2023</a:t>
            </a:r>
          </a:p>
          <a:p>
            <a:pPr marL="0" indent="0">
              <a:buNone/>
            </a:pPr>
            <a:r>
              <a:rPr lang="en-US" dirty="0"/>
              <a:t>With help from Kathy Y, Steve O and Alysa 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8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C59B7-0117-5E7A-6580-0964599034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506" y="1153572"/>
            <a:ext cx="4167271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Crystalized Goals/Objectives/Initiatives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883E3-42C6-DE1A-AFF2-545572CEA1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47308" y="591344"/>
            <a:ext cx="6906491" cy="5585619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500" b="1" dirty="0"/>
              <a:t> </a:t>
            </a:r>
            <a:r>
              <a:rPr lang="en-US" b="1" cap="all" dirty="0">
                <a:solidFill>
                  <a:srgbClr val="EF853D"/>
                </a:solidFill>
              </a:rPr>
              <a:t>Adoption and </a:t>
            </a:r>
            <a:r>
              <a:rPr lang="en-US" b="1" cap="all" dirty="0">
                <a:solidFill>
                  <a:srgbClr val="EF853D"/>
                </a:solidFill>
                <a:effectLst/>
              </a:rPr>
              <a:t>Work on at least two active BHAGS (Big, Hairy,   Audacious Goals)</a:t>
            </a:r>
            <a:r>
              <a:rPr lang="en-US" cap="all" dirty="0">
                <a:solidFill>
                  <a:srgbClr val="EF853D"/>
                </a:solidFill>
                <a:effectLst/>
              </a:rPr>
              <a:t> </a:t>
            </a:r>
            <a:endParaRPr lang="en-US" sz="1600" cap="all" dirty="0">
              <a:solidFill>
                <a:srgbClr val="EF853D"/>
              </a:solidFill>
              <a:effectLst/>
            </a:endParaRPr>
          </a:p>
          <a:p>
            <a:pPr marL="228600" marR="0" lvl="0" fontAlgn="auto"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5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11430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</a:rPr>
              <a:t>1. Mary Avenue Project (In-Process)</a:t>
            </a:r>
          </a:p>
          <a:p>
            <a:pPr marL="857250" marR="0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Scope out the opportunities to participate actively in and costs for funding a community room perhaps in the Mary Ave project in 2023-2024 and following years engage with the community to do hands on projects and get their involvement </a:t>
            </a:r>
          </a:p>
          <a:p>
            <a:pPr marL="342900" marR="0" lvl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effectLst/>
            </a:endParaRPr>
          </a:p>
          <a:p>
            <a:pPr marL="342900" marR="0" lvl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effectLst/>
            </a:endParaRPr>
          </a:p>
          <a:p>
            <a:pPr marL="114300" marR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effectLst/>
              </a:rPr>
              <a:t>2. Climate BHAG and/or Food Security BHAG:</a:t>
            </a:r>
          </a:p>
          <a:p>
            <a:pPr marL="857250" marR="0" lvl="1" indent="-342900"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Within the next year, research, develop, propose and adopt a second BHAG that will be a “statement” project in the area of climate action or food security 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0462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C59B7-0117-5E7A-6580-0964599034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413" y="1153572"/>
            <a:ext cx="4321387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Crystalized Goals/Objectives/ Initiatives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883E3-42C6-DE1A-AFF2-545572CEA1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endParaRPr lang="en-US" sz="2200" dirty="0">
              <a:effectLst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F853D"/>
                </a:solidFill>
                <a:effectLst/>
              </a:rPr>
              <a:t>ACTIVATE DIVERSE PARTNERSHIPS TO AMPLIFY OUR IMPACT (ACTIVATE TO AMPLIFY): Work with at least 2 new partners</a:t>
            </a:r>
            <a:endParaRPr kumimoji="0" lang="en-US" b="1" i="0" strike="noStrike" cap="none" spc="0" normalizeH="0" baseline="0" noProof="0" dirty="0">
              <a:ln>
                <a:noFill/>
              </a:ln>
              <a:solidFill>
                <a:srgbClr val="EF853D"/>
              </a:solidFill>
              <a:effectLst/>
              <a:uLnTx/>
              <a:uFillTx/>
            </a:endParaRPr>
          </a:p>
          <a:p>
            <a:pPr marL="228600" marR="0" lvl="0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200" b="0" i="0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45720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effectLst/>
              </a:rPr>
              <a:t>As a club  we can expand our impact by consciously reaching out to form and activate partnerships with other organizations to leverage and broaden network of relationships</a:t>
            </a:r>
          </a:p>
          <a:p>
            <a:pPr marL="45720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effectLst/>
              </a:rPr>
              <a:t>During RY 23/24, identify and collaborate with at least 2 new partners in accomplishing a significant project. </a:t>
            </a:r>
          </a:p>
          <a:p>
            <a:pPr marL="45720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effectLst/>
              </a:rPr>
              <a:t>During RY 24/25, review the impact of  partnership outreach in prior year expand by another 2 new partners. </a:t>
            </a:r>
          </a:p>
          <a:p>
            <a:pPr marL="342900" marR="0" lvl="0">
              <a:spcBef>
                <a:spcPts val="0"/>
              </a:spcBef>
              <a:spcAft>
                <a:spcPts val="8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032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C59B7-0117-5E7A-6580-0964599034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053" y="1198418"/>
            <a:ext cx="4167271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Crystalized Goals/Objectives/Initiatives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883E3-42C6-DE1A-AFF2-545572CEA1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rgbClr val="EF853D"/>
                </a:solidFill>
                <a:effectLst/>
              </a:rPr>
              <a:t>PROMOTE OUR WORK AND COMMUNICATE OUR VALUE</a:t>
            </a:r>
          </a:p>
          <a:p>
            <a:pPr marL="571500" marR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Within the next two years, increase community awareness about Cupertino Rotary by 25%. </a:t>
            </a:r>
          </a:p>
          <a:p>
            <a:pPr marL="568325" marR="0" lvl="0" indent="-338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Identify a form of awareness measurement and develop a baseline </a:t>
            </a:r>
          </a:p>
          <a:p>
            <a:pPr marL="568325" indent="-338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Identify 4-5 key AOS projects and find a way to have the community participate </a:t>
            </a:r>
          </a:p>
          <a:p>
            <a:pPr marL="568325" marR="0" lvl="0" indent="-338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Identify a professional PR resource to help create key assets (promotion video, pitch deck    template, press release template, etc.) and to amp up our SM presence. </a:t>
            </a:r>
          </a:p>
          <a:p>
            <a:pPr marL="568325" indent="-336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Create a “signage policy” for our projects &amp; develop an implementation plan</a:t>
            </a:r>
          </a:p>
          <a:p>
            <a:pPr marL="568325" marR="0" lvl="0" indent="-3381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Get leadership involvement in SM postings to expand our visibility on the what , where, why  of our activities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7869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C59B7-0117-5E7A-6580-0964599034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53572"/>
            <a:ext cx="416727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Crystalized Goals/Objectives/Initiatives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883E3-42C6-DE1A-AFF2-545572CEA1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cap="all" dirty="0">
                <a:solidFill>
                  <a:srgbClr val="EF853D"/>
                </a:solidFill>
                <a:effectLst/>
              </a:rPr>
              <a:t>Member Engagement Facilitation</a:t>
            </a:r>
          </a:p>
          <a:p>
            <a:pPr marL="514350" marR="0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In the next 5 years, increase member engagement by 5 % each year</a:t>
            </a:r>
          </a:p>
          <a:p>
            <a:pPr marL="514350" marR="0" lvl="0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Supplement &amp; Enhance current engagement tracking methods to include all club activities for more accurate data</a:t>
            </a:r>
          </a:p>
          <a:p>
            <a:pPr marL="514350" marR="0" lvl="0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Research and deploy digital methods of capturing data including attendance </a:t>
            </a:r>
          </a:p>
          <a:p>
            <a:pPr marL="514350" marR="0" lvl="0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effectLst/>
              </a:rPr>
              <a:t>During meetings try various options to promote engagement and fellowship</a:t>
            </a:r>
          </a:p>
          <a:p>
            <a:pPr marL="514350" marR="0" lvl="0" indent="-284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/>
              <a:t>Design and implement a rating tool for real time feedback on events/meetings to effectively promote member engagement  </a:t>
            </a:r>
            <a:endParaRPr lang="en-US" sz="2000" b="1" dirty="0">
              <a:effectLst/>
            </a:endParaRPr>
          </a:p>
          <a:p>
            <a:pPr marL="342900" marR="0" lvl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6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5EBDB-5072-A405-21FE-78C4A931C5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Next Steps  … Starting Rotary Year 23-24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AD778-6B68-6573-9043-C5B7C5A21A3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47308" y="85550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68325" indent="-336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b="1" dirty="0"/>
              <a:t>Share  the Initiatives with AOS Chairs/Co-Chairs</a:t>
            </a:r>
          </a:p>
          <a:p>
            <a:pPr marL="568325" indent="-336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b="1" dirty="0"/>
              <a:t>Request  discussion with committees to take ownership</a:t>
            </a:r>
          </a:p>
          <a:p>
            <a:pPr marL="568325" indent="-336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b="1" dirty="0"/>
              <a:t>Adoption of goals by an AOS or form a  sub-committee</a:t>
            </a:r>
          </a:p>
          <a:p>
            <a:pPr marL="568325" indent="-336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b="1" dirty="0"/>
              <a:t>SDO to track activity and progress</a:t>
            </a:r>
          </a:p>
          <a:p>
            <a:pPr marL="568325" indent="-336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b="1" dirty="0"/>
              <a:t>Report to Board on an ongoing basis</a:t>
            </a:r>
          </a:p>
          <a:p>
            <a:pPr marL="568325" indent="-336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b="1" dirty="0"/>
              <a:t>Share and report to club on a by-annual basis on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3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Custom Design</vt:lpstr>
      <vt:lpstr>Strategic Initiatives for our Club for the next 3 - 4 years</vt:lpstr>
      <vt:lpstr>The Crystalized Goals/Objectives/Initiatives</vt:lpstr>
      <vt:lpstr>The Crystalized Goals/Objectives/ Initiatives</vt:lpstr>
      <vt:lpstr>The Crystalized Goals/Objectives/Initiatives</vt:lpstr>
      <vt:lpstr>The Crystalized Goals/Objectives/Initiatives</vt:lpstr>
      <vt:lpstr>Next Steps  … Starting Rotary Year 23-24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Initiatives for our Club for the next 3 - 4 years</dc:title>
  <dc:creator>stuart rosenberg</dc:creator>
  <cp:lastModifiedBy>stuart rosenberg</cp:lastModifiedBy>
  <cp:revision>1</cp:revision>
  <dcterms:created xsi:type="dcterms:W3CDTF">2023-06-19T14:59:03Z</dcterms:created>
  <dcterms:modified xsi:type="dcterms:W3CDTF">2023-06-19T14:59:33Z</dcterms:modified>
</cp:coreProperties>
</file>