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9"/>
  </p:notesMasterIdLst>
  <p:sldIdLst>
    <p:sldId id="256" r:id="rId2"/>
    <p:sldId id="261" r:id="rId3"/>
    <p:sldId id="260" r:id="rId4"/>
    <p:sldId id="262" r:id="rId5"/>
    <p:sldId id="264" r:id="rId6"/>
    <p:sldId id="286" r:id="rId7"/>
    <p:sldId id="287" r:id="rId8"/>
    <p:sldId id="642" r:id="rId9"/>
    <p:sldId id="631" r:id="rId10"/>
    <p:sldId id="656" r:id="rId11"/>
    <p:sldId id="632" r:id="rId12"/>
    <p:sldId id="265" r:id="rId13"/>
    <p:sldId id="607" r:id="rId14"/>
    <p:sldId id="269" r:id="rId15"/>
    <p:sldId id="655" r:id="rId16"/>
    <p:sldId id="270" r:id="rId17"/>
    <p:sldId id="271" r:id="rId18"/>
    <p:sldId id="272" r:id="rId19"/>
    <p:sldId id="273" r:id="rId20"/>
    <p:sldId id="274" r:id="rId21"/>
    <p:sldId id="653" r:id="rId22"/>
    <p:sldId id="276" r:id="rId23"/>
    <p:sldId id="654" r:id="rId24"/>
    <p:sldId id="652" r:id="rId25"/>
    <p:sldId id="279" r:id="rId26"/>
    <p:sldId id="281" r:id="rId27"/>
    <p:sldId id="630" r:id="rId2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8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15" d="100"/>
          <a:sy n="115" d="100"/>
        </p:scale>
        <p:origin x="744"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Onishi" userId="c85034adf9db090d" providerId="LiveId" clId="{AFD21746-2C8C-42D7-B8D2-27E512B12940}"/>
    <pc:docChg chg="modSld">
      <pc:chgData name="Steve Onishi" userId="c85034adf9db090d" providerId="LiveId" clId="{AFD21746-2C8C-42D7-B8D2-27E512B12940}" dt="2026-05-21T21:07:30.542" v="18" actId="20577"/>
      <pc:docMkLst>
        <pc:docMk/>
      </pc:docMkLst>
      <pc:sldChg chg="modSp mod">
        <pc:chgData name="Steve Onishi" userId="c85034adf9db090d" providerId="LiveId" clId="{AFD21746-2C8C-42D7-B8D2-27E512B12940}" dt="2026-05-21T21:03:48.160" v="3" actId="20577"/>
        <pc:sldMkLst>
          <pc:docMk/>
          <pc:sldMk cId="1840570098" sldId="271"/>
        </pc:sldMkLst>
        <pc:spChg chg="mod">
          <ac:chgData name="Steve Onishi" userId="c85034adf9db090d" providerId="LiveId" clId="{AFD21746-2C8C-42D7-B8D2-27E512B12940}" dt="2026-05-21T21:03:48.160" v="3" actId="20577"/>
          <ac:spMkLst>
            <pc:docMk/>
            <pc:sldMk cId="1840570098" sldId="271"/>
            <ac:spMk id="10" creationId="{6C9DB2B2-9DF8-5CD8-8817-967DCDFC87D7}"/>
          </ac:spMkLst>
        </pc:spChg>
      </pc:sldChg>
      <pc:sldChg chg="modSp mod">
        <pc:chgData name="Steve Onishi" userId="c85034adf9db090d" providerId="LiveId" clId="{AFD21746-2C8C-42D7-B8D2-27E512B12940}" dt="2026-05-21T21:07:30.542" v="18" actId="20577"/>
        <pc:sldMkLst>
          <pc:docMk/>
          <pc:sldMk cId="2754477451" sldId="279"/>
        </pc:sldMkLst>
        <pc:spChg chg="mod">
          <ac:chgData name="Steve Onishi" userId="c85034adf9db090d" providerId="LiveId" clId="{AFD21746-2C8C-42D7-B8D2-27E512B12940}" dt="2026-05-21T21:07:30.542" v="18" actId="20577"/>
          <ac:spMkLst>
            <pc:docMk/>
            <pc:sldMk cId="2754477451" sldId="279"/>
            <ac:spMk id="6" creationId="{28CA56B3-0E9A-C909-E519-5E42164F6FA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d.docs.live.net/c85034adf9db090d/Desktop/CREF/2025-2026%20CREF%20Presidency/PF%20contribution%20and%20Growth%20through%20202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b="1"/>
          </a:p>
        </c:rich>
      </c:tx>
      <c:layout>
        <c:manualLayout>
          <c:xMode val="edge"/>
          <c:yMode val="edge"/>
          <c:x val="0.23018744531933508"/>
          <c:y val="4.166666666666666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158092738407699"/>
          <c:y val="0.1902314814814815"/>
          <c:w val="0.81397462817147859"/>
          <c:h val="0.61230096237970255"/>
        </c:manualLayout>
      </c:layout>
      <c:barChart>
        <c:barDir val="col"/>
        <c:grouping val="clustered"/>
        <c:varyColors val="0"/>
        <c:ser>
          <c:idx val="0"/>
          <c:order val="0"/>
          <c:spPr>
            <a:solidFill>
              <a:schemeClr val="accent6"/>
            </a:solidFill>
            <a:ln>
              <a:noFill/>
            </a:ln>
            <a:effectLst/>
          </c:spPr>
          <c:invertIfNegative val="0"/>
          <c:cat>
            <c:strRef>
              <c:f>'PF Growth'!$E$18:$P$18</c:f>
              <c:strCache>
                <c:ptCount val="12"/>
                <c:pt idx="0">
                  <c:v>31-Dec-14</c:v>
                </c:pt>
                <c:pt idx="1">
                  <c:v>31-Dec-15</c:v>
                </c:pt>
                <c:pt idx="2">
                  <c:v>31-Dec-16</c:v>
                </c:pt>
                <c:pt idx="3">
                  <c:v>31-Dec-17</c:v>
                </c:pt>
                <c:pt idx="4">
                  <c:v>31-Dec-18</c:v>
                </c:pt>
                <c:pt idx="5">
                  <c:v>31-Dec-19</c:v>
                </c:pt>
                <c:pt idx="6">
                  <c:v>31-Dec-20</c:v>
                </c:pt>
                <c:pt idx="7">
                  <c:v>31-Dec-21</c:v>
                </c:pt>
                <c:pt idx="8">
                  <c:v>31-Dec-22</c:v>
                </c:pt>
                <c:pt idx="9">
                  <c:v>31-Dec-23</c:v>
                </c:pt>
                <c:pt idx="10">
                  <c:v>31-Dec-24</c:v>
                </c:pt>
                <c:pt idx="11">
                  <c:v>31-Dec-25</c:v>
                </c:pt>
              </c:strCache>
            </c:strRef>
          </c:cat>
          <c:val>
            <c:numRef>
              <c:f>'PF Growth'!$E$19:$P$19</c:f>
              <c:numCache>
                <c:formatCode>"$"#,##0</c:formatCode>
                <c:ptCount val="12"/>
                <c:pt idx="0">
                  <c:v>1182951</c:v>
                </c:pt>
                <c:pt idx="1">
                  <c:v>1189669</c:v>
                </c:pt>
                <c:pt idx="2">
                  <c:v>1243900</c:v>
                </c:pt>
                <c:pt idx="3">
                  <c:v>1395532</c:v>
                </c:pt>
                <c:pt idx="4">
                  <c:v>1346253</c:v>
                </c:pt>
                <c:pt idx="5">
                  <c:v>1788828</c:v>
                </c:pt>
                <c:pt idx="6">
                  <c:v>2042453</c:v>
                </c:pt>
                <c:pt idx="7">
                  <c:v>3258419</c:v>
                </c:pt>
                <c:pt idx="8">
                  <c:v>2659485</c:v>
                </c:pt>
                <c:pt idx="9">
                  <c:v>3042340</c:v>
                </c:pt>
                <c:pt idx="10">
                  <c:v>3395215</c:v>
                </c:pt>
                <c:pt idx="11">
                  <c:v>3900000</c:v>
                </c:pt>
              </c:numCache>
            </c:numRef>
          </c:val>
          <c:extLst>
            <c:ext xmlns:c16="http://schemas.microsoft.com/office/drawing/2014/chart" uri="{C3380CC4-5D6E-409C-BE32-E72D297353CC}">
              <c16:uniqueId val="{00000000-030A-48BC-8E21-15B14F11FFA2}"/>
            </c:ext>
          </c:extLst>
        </c:ser>
        <c:dLbls>
          <c:showLegendKey val="0"/>
          <c:showVal val="0"/>
          <c:showCatName val="0"/>
          <c:showSerName val="0"/>
          <c:showPercent val="0"/>
          <c:showBubbleSize val="0"/>
        </c:dLbls>
        <c:gapWidth val="219"/>
        <c:overlap val="-27"/>
        <c:axId val="833656703"/>
        <c:axId val="833655743"/>
      </c:barChart>
      <c:catAx>
        <c:axId val="8336567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bg2"/>
                </a:solidFill>
                <a:latin typeface="+mn-lt"/>
                <a:ea typeface="+mn-ea"/>
                <a:cs typeface="+mn-cs"/>
              </a:defRPr>
            </a:pPr>
            <a:endParaRPr lang="en-US"/>
          </a:p>
        </c:txPr>
        <c:crossAx val="833655743"/>
        <c:crosses val="autoZero"/>
        <c:auto val="1"/>
        <c:lblAlgn val="ctr"/>
        <c:lblOffset val="100"/>
        <c:noMultiLvlLbl val="0"/>
      </c:catAx>
      <c:valAx>
        <c:axId val="833655743"/>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solidFill>
              <a:schemeClr val="bg2"/>
            </a:solidFill>
          </a:ln>
          <a:effectLst/>
        </c:spPr>
        <c:txPr>
          <a:bodyPr rot="-60000000" spcFirstLastPara="1" vertOverflow="ellipsis" vert="horz" wrap="square" anchor="ctr" anchorCtr="1"/>
          <a:lstStyle/>
          <a:p>
            <a:pPr>
              <a:defRPr sz="1800" b="1" i="0" u="none" strike="noStrike" kern="1200" baseline="0">
                <a:solidFill>
                  <a:schemeClr val="bg2"/>
                </a:solidFill>
                <a:latin typeface="+mn-lt"/>
                <a:ea typeface="+mn-ea"/>
                <a:cs typeface="+mn-cs"/>
              </a:defRPr>
            </a:pPr>
            <a:endParaRPr lang="en-US"/>
          </a:p>
        </c:txPr>
        <c:crossAx val="83365670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Permanent Fund Contribution</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a:outerShdw blurRad="57150" dist="19050" dir="5400000" algn="ctr" rotWithShape="0">
                <a:srgbClr val="000000">
                  <a:alpha val="63000"/>
                </a:srgbClr>
              </a:outerShdw>
            </a:effectLst>
          </c:spPr>
          <c:invertIfNegative val="0"/>
          <c:cat>
            <c:strRef>
              <c:f>'CREF PF Distribution'!$B$6:$B$18</c:f>
              <c:strCache>
                <c:ptCount val="13"/>
                <c:pt idx="0">
                  <c:v>14-15</c:v>
                </c:pt>
                <c:pt idx="1">
                  <c:v>15-16</c:v>
                </c:pt>
                <c:pt idx="2">
                  <c:v>16-17</c:v>
                </c:pt>
                <c:pt idx="3">
                  <c:v>17-18</c:v>
                </c:pt>
                <c:pt idx="4">
                  <c:v>18-19</c:v>
                </c:pt>
                <c:pt idx="5">
                  <c:v>19-20</c:v>
                </c:pt>
                <c:pt idx="6">
                  <c:v>20-21</c:v>
                </c:pt>
                <c:pt idx="7">
                  <c:v>21-22</c:v>
                </c:pt>
                <c:pt idx="8">
                  <c:v>22-23</c:v>
                </c:pt>
                <c:pt idx="9">
                  <c:v>23-24</c:v>
                </c:pt>
                <c:pt idx="10">
                  <c:v>24-25</c:v>
                </c:pt>
                <c:pt idx="11">
                  <c:v>25-26</c:v>
                </c:pt>
                <c:pt idx="12">
                  <c:v>26-27</c:v>
                </c:pt>
              </c:strCache>
            </c:strRef>
          </c:cat>
          <c:val>
            <c:numRef>
              <c:f>'CREF PF Distribution'!$C$6:$C$18</c:f>
              <c:numCache>
                <c:formatCode>_("$"* #,##0_);_("$"* \(#,##0\);_("$"* "-"_);_(@_)</c:formatCode>
                <c:ptCount val="13"/>
                <c:pt idx="0">
                  <c:v>30000</c:v>
                </c:pt>
                <c:pt idx="1">
                  <c:v>35000</c:v>
                </c:pt>
                <c:pt idx="2">
                  <c:v>40000</c:v>
                </c:pt>
                <c:pt idx="3">
                  <c:v>45000</c:v>
                </c:pt>
                <c:pt idx="4">
                  <c:v>54000</c:v>
                </c:pt>
                <c:pt idx="5">
                  <c:v>60000</c:v>
                </c:pt>
                <c:pt idx="6">
                  <c:v>70000</c:v>
                </c:pt>
                <c:pt idx="7">
                  <c:v>80000</c:v>
                </c:pt>
                <c:pt idx="8">
                  <c:v>130000</c:v>
                </c:pt>
                <c:pt idx="9">
                  <c:v>135000</c:v>
                </c:pt>
                <c:pt idx="10" formatCode="&quot;$&quot;#,##0_);[Red]\(&quot;$&quot;#,##0\)">
                  <c:v>140000</c:v>
                </c:pt>
                <c:pt idx="11">
                  <c:v>143000</c:v>
                </c:pt>
                <c:pt idx="12">
                  <c:v>163000</c:v>
                </c:pt>
              </c:numCache>
            </c:numRef>
          </c:val>
          <c:extLst>
            <c:ext xmlns:c16="http://schemas.microsoft.com/office/drawing/2014/chart" uri="{C3380CC4-5D6E-409C-BE32-E72D297353CC}">
              <c16:uniqueId val="{00000000-D046-49A9-B6AE-450F3161E6E1}"/>
            </c:ext>
          </c:extLst>
        </c:ser>
        <c:dLbls>
          <c:showLegendKey val="0"/>
          <c:showVal val="0"/>
          <c:showCatName val="0"/>
          <c:showSerName val="0"/>
          <c:showPercent val="0"/>
          <c:showBubbleSize val="0"/>
        </c:dLbls>
        <c:gapWidth val="100"/>
        <c:overlap val="-24"/>
        <c:axId val="664546783"/>
        <c:axId val="664547263"/>
      </c:barChart>
      <c:catAx>
        <c:axId val="664546783"/>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64547263"/>
        <c:crosses val="autoZero"/>
        <c:auto val="1"/>
        <c:lblAlgn val="ctr"/>
        <c:lblOffset val="100"/>
        <c:noMultiLvlLbl val="0"/>
      </c:catAx>
      <c:valAx>
        <c:axId val="664547263"/>
        <c:scaling>
          <c:orientation val="minMax"/>
        </c:scaling>
        <c:delete val="0"/>
        <c:axPos val="l"/>
        <c:majorGridlines>
          <c:spPr>
            <a:ln w="9525" cap="flat" cmpd="sng" algn="ctr">
              <a:solidFill>
                <a:schemeClr val="lt1">
                  <a:lumMod val="95000"/>
                  <a:alpha val="10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lt1">
                    <a:lumMod val="85000"/>
                  </a:schemeClr>
                </a:solidFill>
                <a:latin typeface="+mn-lt"/>
                <a:ea typeface="+mn-ea"/>
                <a:cs typeface="+mn-cs"/>
              </a:defRPr>
            </a:pPr>
            <a:endParaRPr lang="en-US"/>
          </a:p>
        </c:txPr>
        <c:crossAx val="6645467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drawings/drawing1.xml><?xml version="1.0" encoding="utf-8"?>
<c:userShapes xmlns:c="http://schemas.openxmlformats.org/drawingml/2006/chart">
  <cdr:relSizeAnchor xmlns:cdr="http://schemas.openxmlformats.org/drawingml/2006/chartDrawing">
    <cdr:from>
      <cdr:x>0.80167</cdr:x>
      <cdr:y>0.23194</cdr:y>
    </cdr:from>
    <cdr:to>
      <cdr:x>0.93</cdr:x>
      <cdr:y>0.30694</cdr:y>
    </cdr:to>
    <cdr:sp macro="" textlink="">
      <cdr:nvSpPr>
        <cdr:cNvPr id="2" name="TextBox 1">
          <a:extLst xmlns:a="http://schemas.openxmlformats.org/drawingml/2006/main">
            <a:ext uri="{FF2B5EF4-FFF2-40B4-BE49-F238E27FC236}">
              <a16:creationId xmlns:a16="http://schemas.microsoft.com/office/drawing/2014/main" id="{08ECF342-EA65-6272-BE16-18D2DAC69960}"/>
            </a:ext>
          </a:extLst>
        </cdr:cNvPr>
        <cdr:cNvSpPr txBox="1"/>
      </cdr:nvSpPr>
      <cdr:spPr>
        <a:xfrm xmlns:a="http://schemas.openxmlformats.org/drawingml/2006/main">
          <a:off x="3665220" y="636270"/>
          <a:ext cx="586740" cy="2057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kern="1200" dirty="0">
              <a:solidFill>
                <a:schemeClr val="bg2"/>
              </a:solidFill>
            </a:rPr>
            <a:t>$</a:t>
          </a:r>
          <a:r>
            <a:rPr lang="en-US" sz="2400" b="1" kern="1200" dirty="0">
              <a:solidFill>
                <a:schemeClr val="bg2"/>
              </a:solidFill>
            </a:rPr>
            <a:t>3.4M</a:t>
          </a:r>
          <a:endParaRPr lang="en-US" sz="2000" b="1" kern="1200" dirty="0">
            <a:solidFill>
              <a:schemeClr val="bg2"/>
            </a:solidFill>
          </a:endParaRPr>
        </a:p>
      </cdr:txBody>
    </cdr:sp>
  </cdr:relSizeAnchor>
  <cdr:relSizeAnchor xmlns:cdr="http://schemas.openxmlformats.org/drawingml/2006/chartDrawing">
    <cdr:from>
      <cdr:x>0.87444</cdr:x>
      <cdr:y>0.16019</cdr:y>
    </cdr:from>
    <cdr:to>
      <cdr:x>1</cdr:x>
      <cdr:y>0.25694</cdr:y>
    </cdr:to>
    <cdr:sp macro="" textlink="">
      <cdr:nvSpPr>
        <cdr:cNvPr id="3" name="TextBox 1">
          <a:extLst xmlns:a="http://schemas.openxmlformats.org/drawingml/2006/main">
            <a:ext uri="{FF2B5EF4-FFF2-40B4-BE49-F238E27FC236}">
              <a16:creationId xmlns:a16="http://schemas.microsoft.com/office/drawing/2014/main" id="{B71BAE76-8F84-403A-F591-8B3C5AD813B4}"/>
            </a:ext>
          </a:extLst>
        </cdr:cNvPr>
        <cdr:cNvSpPr txBox="1"/>
      </cdr:nvSpPr>
      <cdr:spPr>
        <a:xfrm xmlns:a="http://schemas.openxmlformats.org/drawingml/2006/main">
          <a:off x="3997960" y="439420"/>
          <a:ext cx="574040" cy="2654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b="1" kern="1200" dirty="0">
              <a:solidFill>
                <a:schemeClr val="bg2"/>
              </a:solidFill>
            </a:rPr>
            <a:t>$3.9M</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8813645-8979-496D-996D-B1D6A63D0A3F}" type="datetimeFigureOut">
              <a:rPr lang="en-US" smtClean="0"/>
              <a:t>5/21/2026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3D70AA6-1D09-48C0-8314-017182F39596}" type="slidenum">
              <a:rPr lang="en-US" smtClean="0"/>
              <a:t>‹#›</a:t>
            </a:fld>
            <a:endParaRPr lang="en-US"/>
          </a:p>
        </p:txBody>
      </p:sp>
    </p:spTree>
    <p:extLst>
      <p:ext uri="{BB962C8B-B14F-4D97-AF65-F5344CB8AC3E}">
        <p14:creationId xmlns:p14="http://schemas.microsoft.com/office/powerpoint/2010/main" val="571874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D70AA6-1D09-48C0-8314-017182F39596}" type="slidenum">
              <a:rPr lang="en-US" smtClean="0"/>
              <a:t>2</a:t>
            </a:fld>
            <a:endParaRPr lang="en-US"/>
          </a:p>
        </p:txBody>
      </p:sp>
    </p:spTree>
    <p:extLst>
      <p:ext uri="{BB962C8B-B14F-4D97-AF65-F5344CB8AC3E}">
        <p14:creationId xmlns:p14="http://schemas.microsoft.com/office/powerpoint/2010/main" val="2114694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D70AA6-1D09-48C0-8314-017182F39596}" type="slidenum">
              <a:rPr lang="en-US" smtClean="0"/>
              <a:t>3</a:t>
            </a:fld>
            <a:endParaRPr lang="en-US"/>
          </a:p>
        </p:txBody>
      </p:sp>
    </p:spTree>
    <p:extLst>
      <p:ext uri="{BB962C8B-B14F-4D97-AF65-F5344CB8AC3E}">
        <p14:creationId xmlns:p14="http://schemas.microsoft.com/office/powerpoint/2010/main" val="4154231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 “distributed over the years” number is the sum of the distributions made since 2012. This number does not include next year’s distribution being announced in the meeting. Refer to the supporting spreadsheet named “PF Contribution 20xx” for the numbers since 2012.</a:t>
            </a:r>
          </a:p>
        </p:txBody>
      </p:sp>
    </p:spTree>
    <p:extLst>
      <p:ext uri="{BB962C8B-B14F-4D97-AF65-F5344CB8AC3E}">
        <p14:creationId xmlns:p14="http://schemas.microsoft.com/office/powerpoint/2010/main" val="952038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224506" indent="-224506">
              <a:buAutoNum type="arabicPeriod"/>
            </a:pPr>
            <a:endParaRPr lang="en-US" dirty="0"/>
          </a:p>
        </p:txBody>
      </p:sp>
      <p:sp>
        <p:nvSpPr>
          <p:cNvPr id="4" name="Slide Number Placeholder 3"/>
          <p:cNvSpPr>
            <a:spLocks noGrp="1"/>
          </p:cNvSpPr>
          <p:nvPr>
            <p:ph type="sldNum" sz="quarter" idx="10"/>
          </p:nvPr>
        </p:nvSpPr>
        <p:spPr/>
        <p:txBody>
          <a:bodyPr lIns="89802" tIns="44902" rIns="89802" bIns="44902"/>
          <a:lstStyle/>
          <a:p>
            <a:pPr marL="0" marR="0" lvl="0" indent="0" algn="r" defTabSz="449012" rtl="0" eaLnBrk="1" fontAlgn="auto" latinLnBrk="0" hangingPunct="1">
              <a:lnSpc>
                <a:spcPct val="100000"/>
              </a:lnSpc>
              <a:spcBef>
                <a:spcPts val="0"/>
              </a:spcBef>
              <a:spcAft>
                <a:spcPts val="0"/>
              </a:spcAft>
              <a:buClrTx/>
              <a:buSzTx/>
              <a:buFontTx/>
              <a:buNone/>
              <a:tabLst/>
              <a:defRPr/>
            </a:pPr>
            <a:fld id="{FDE7D9DF-9345-4250-9E98-3DB7BDD12D85}" type="slidenum">
              <a:rPr kumimoji="0" lang="en-US" sz="1200" b="0" i="0" u="none" strike="noStrike" kern="1200" cap="none" spc="0" normalizeH="0" baseline="0" noProof="0">
                <a:ln>
                  <a:noFill/>
                </a:ln>
                <a:solidFill>
                  <a:prstClr val="black"/>
                </a:solidFill>
                <a:effectLst/>
                <a:uLnTx/>
                <a:uFillTx/>
                <a:latin typeface="Calibri" panose="020F0502020204030204"/>
                <a:ea typeface="ヒラギノ角ゴ ProN W3" charset="-128"/>
                <a:cs typeface="+mn-cs"/>
                <a:sym typeface="Arial" panose="020B0604020202020204" pitchFamily="34" charset="0"/>
              </a:rPr>
              <a:pPr marL="0" marR="0" lvl="0" indent="0" algn="r" defTabSz="449012"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ヒラギノ角ゴ ProN W3" charset="-128"/>
              <a:cs typeface="+mn-cs"/>
              <a:sym typeface="Arial" panose="020B0604020202020204" pitchFamily="34" charset="0"/>
            </a:endParaRPr>
          </a:p>
        </p:txBody>
      </p:sp>
    </p:spTree>
    <p:extLst>
      <p:ext uri="{BB962C8B-B14F-4D97-AF65-F5344CB8AC3E}">
        <p14:creationId xmlns:p14="http://schemas.microsoft.com/office/powerpoint/2010/main" val="2345248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7DB43-6FE1-7044-8D95-F9281626D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2D24CE-AFAC-B8F0-DE4A-87E7CC539B34}"/>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7DCD854F-86E6-1517-325E-1F3F5D5ED9C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76750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lIns="88128" tIns="44065" rIns="88128" bIns="44065"/>
          <a:lstStyle/>
          <a:p>
            <a:pPr algn="r" defTabSz="440640" fontAlgn="auto">
              <a:spcBef>
                <a:spcPts val="0"/>
              </a:spcBef>
              <a:spcAft>
                <a:spcPts val="0"/>
              </a:spcAft>
              <a:defRPr/>
            </a:pPr>
            <a:fld id="{FDE7D9DF-9345-4250-9E98-3DB7BDD12D85}" type="slidenum">
              <a:rPr lang="en-US" sz="1200">
                <a:solidFill>
                  <a:prstClr val="black"/>
                </a:solidFill>
                <a:latin typeface="Calibri" panose="020F0502020204030204"/>
                <a:ea typeface="+mn-ea"/>
              </a:rPr>
              <a:pPr algn="r" defTabSz="440640" fontAlgn="auto">
                <a:spcBef>
                  <a:spcPts val="0"/>
                </a:spcBef>
                <a:spcAft>
                  <a:spcPts val="0"/>
                </a:spcAft>
                <a:defRPr/>
              </a:pPr>
              <a:t>11</a:t>
            </a:fld>
            <a:endParaRPr lang="en-US" sz="1200">
              <a:solidFill>
                <a:prstClr val="black"/>
              </a:solidFill>
              <a:latin typeface="Calibri" panose="020F0502020204030204"/>
              <a:ea typeface="+mn-ea"/>
            </a:endParaRPr>
          </a:p>
        </p:txBody>
      </p:sp>
    </p:spTree>
    <p:extLst>
      <p:ext uri="{BB962C8B-B14F-4D97-AF65-F5344CB8AC3E}">
        <p14:creationId xmlns:p14="http://schemas.microsoft.com/office/powerpoint/2010/main" val="4281894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lIns="88128" tIns="44065" rIns="88128" bIns="44065"/>
          <a:lstStyle/>
          <a:p>
            <a:pPr algn="r" defTabSz="440640" fontAlgn="auto">
              <a:spcBef>
                <a:spcPts val="0"/>
              </a:spcBef>
              <a:spcAft>
                <a:spcPts val="0"/>
              </a:spcAft>
              <a:defRPr/>
            </a:pPr>
            <a:fld id="{FDE7D9DF-9345-4250-9E98-3DB7BDD12D85}" type="slidenum">
              <a:rPr lang="en-US" sz="1200">
                <a:solidFill>
                  <a:prstClr val="black"/>
                </a:solidFill>
                <a:latin typeface="Calibri" panose="020F0502020204030204"/>
                <a:ea typeface="+mn-ea"/>
              </a:rPr>
              <a:pPr algn="r" defTabSz="440640" fontAlgn="auto">
                <a:spcBef>
                  <a:spcPts val="0"/>
                </a:spcBef>
                <a:spcAft>
                  <a:spcPts val="0"/>
                </a:spcAft>
                <a:defRPr/>
              </a:pPr>
              <a:t>13</a:t>
            </a:fld>
            <a:endParaRPr lang="en-US" sz="1200">
              <a:solidFill>
                <a:prstClr val="black"/>
              </a:solidFill>
              <a:latin typeface="Calibri" panose="020F0502020204030204"/>
              <a:ea typeface="+mn-ea"/>
            </a:endParaRPr>
          </a:p>
        </p:txBody>
      </p:sp>
    </p:spTree>
    <p:extLst>
      <p:ext uri="{BB962C8B-B14F-4D97-AF65-F5344CB8AC3E}">
        <p14:creationId xmlns:p14="http://schemas.microsoft.com/office/powerpoint/2010/main" val="1325285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6AD37-F08E-27F2-1362-EB7996DAA6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B8F76B-8CE1-7E08-9C3A-43BEF1E884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8F8B5-6737-4D89-DB4C-23F95C5C05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26B7DE-CB18-630B-AA78-C3A400FC6FB3}"/>
              </a:ext>
            </a:extLst>
          </p:cNvPr>
          <p:cNvSpPr>
            <a:spLocks noGrp="1"/>
          </p:cNvSpPr>
          <p:nvPr>
            <p:ph type="sldNum" sz="quarter" idx="5"/>
          </p:nvPr>
        </p:nvSpPr>
        <p:spPr/>
        <p:txBody>
          <a:bodyPr/>
          <a:lstStyle/>
          <a:p>
            <a:fld id="{C3D70AA6-1D09-48C0-8314-017182F39596}" type="slidenum">
              <a:rPr lang="en-US" smtClean="0"/>
              <a:t>15</a:t>
            </a:fld>
            <a:endParaRPr lang="en-US"/>
          </a:p>
        </p:txBody>
      </p:sp>
    </p:spTree>
    <p:extLst>
      <p:ext uri="{BB962C8B-B14F-4D97-AF65-F5344CB8AC3E}">
        <p14:creationId xmlns:p14="http://schemas.microsoft.com/office/powerpoint/2010/main" val="426252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D70AA6-1D09-48C0-8314-017182F39596}" type="slidenum">
              <a:rPr lang="en-US" smtClean="0"/>
              <a:t>16</a:t>
            </a:fld>
            <a:endParaRPr lang="en-US"/>
          </a:p>
        </p:txBody>
      </p:sp>
    </p:spTree>
    <p:extLst>
      <p:ext uri="{BB962C8B-B14F-4D97-AF65-F5344CB8AC3E}">
        <p14:creationId xmlns:p14="http://schemas.microsoft.com/office/powerpoint/2010/main" val="2594064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19E9C52-7F2C-438F-B24F-B9C1DBDD3FD0}" type="datetime1">
              <a:rPr lang="en-US" smtClean="0"/>
              <a:t>5/21/2026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41958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7B5CA7-0BB3-4451-BAED-AA4B6D83E0DC}" type="datetime1">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21848502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D7B5CA7-0BB3-4451-BAED-AA4B6D83E0DC}" type="datetime1">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286382233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D7B5CA7-0BB3-4451-BAED-AA4B6D83E0DC}" type="datetime1">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65337647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7B5CA7-0BB3-4451-BAED-AA4B6D83E0DC}" type="datetime1">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862105441"/>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D7B5CA7-0BB3-4451-BAED-AA4B6D83E0DC}" type="datetime1">
              <a:rPr lang="en-US" smtClean="0"/>
              <a:t>5/21/2026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18272520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D7B5CA7-0BB3-4451-BAED-AA4B6D83E0DC}" type="datetime1">
              <a:rPr lang="en-US" smtClean="0"/>
              <a:t>5/21/2026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74269092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FFBA0C-72F1-40EA-9564-802559311E23}" type="datetime1">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98975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A3593D-6BCA-4D90-BFFB-1C123C904911}" type="datetime1">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53191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D839B7F-CF64-426B-B6FB-91EE20E578C1}" type="datetime1">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94563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2231E5-4F77-46C0-9D62-CC6F56B64991}" type="datetime1">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46439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AB15A9-34E4-43F5-ABD3-473E953F2FD5}" type="datetime1">
              <a:rPr lang="en-US" smtClean="0"/>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18769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CF8F18-92C5-4951-AE23-1D4B5A22848F}" type="datetime1">
              <a:rPr lang="en-US" smtClean="0"/>
              <a:t>5/21/2026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3313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FD7EA14-C400-4932-B033-9751A217584E}" type="datetime1">
              <a:rPr lang="en-US" smtClean="0"/>
              <a:t>5/21/2026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65931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2BDF30D-3534-4711-AD41-60E9CFBFBB98}" type="datetime1">
              <a:rPr lang="en-US" smtClean="0"/>
              <a:t>5/21/2026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201071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B140860-A95B-44C5-82F0-3915188A1C0E}" type="datetime1">
              <a:rPr lang="en-US" smtClean="0"/>
              <a:t>5/21/2026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8586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16DE71-900E-4E84-810A-EB08FD1E99C3}" type="datetime1">
              <a:rPr lang="en-US" smtClean="0"/>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49504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D7B5CA7-0BB3-4451-BAED-AA4B6D83E0DC}" type="datetime1">
              <a:rPr lang="en-US" smtClean="0"/>
              <a:t>5/21/2026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391872893"/>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9EC6FFF-3949-4638-A265-B1515909B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A3C21B-DA24-A3DD-BB59-E1F0C42B90A7}"/>
              </a:ext>
            </a:extLst>
          </p:cNvPr>
          <p:cNvSpPr>
            <a:spLocks noGrp="1"/>
          </p:cNvSpPr>
          <p:nvPr>
            <p:ph type="ctrTitle"/>
          </p:nvPr>
        </p:nvSpPr>
        <p:spPr>
          <a:xfrm>
            <a:off x="988694" y="1063416"/>
            <a:ext cx="6034406" cy="4811730"/>
          </a:xfrm>
        </p:spPr>
        <p:txBody>
          <a:bodyPr anchor="ctr">
            <a:normAutofit/>
          </a:bodyPr>
          <a:lstStyle/>
          <a:p>
            <a:pPr algn="r"/>
            <a:r>
              <a:rPr lang="en-US" sz="6600" b="1" dirty="0">
                <a:latin typeface="Arial" panose="020B0604020202020204" pitchFamily="34" charset="0"/>
                <a:cs typeface="Arial" panose="020B0604020202020204" pitchFamily="34" charset="0"/>
              </a:rPr>
              <a:t>CREF Annual Meeting</a:t>
            </a:r>
          </a:p>
        </p:txBody>
      </p:sp>
      <p:sp>
        <p:nvSpPr>
          <p:cNvPr id="19" name="Rectangle 18">
            <a:extLst>
              <a:ext uri="{FF2B5EF4-FFF2-40B4-BE49-F238E27FC236}">
                <a16:creationId xmlns:a16="http://schemas.microsoft.com/office/drawing/2014/main" id="{8C05BC5F-3118-49D0-B18C-5D9CC922C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0733" y="0"/>
            <a:ext cx="321564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843F374A-3659-C214-A777-3E3FAD240D30}"/>
              </a:ext>
            </a:extLst>
          </p:cNvPr>
          <p:cNvSpPr>
            <a:spLocks noGrp="1"/>
          </p:cNvSpPr>
          <p:nvPr>
            <p:ph type="subTitle" idx="1"/>
          </p:nvPr>
        </p:nvSpPr>
        <p:spPr>
          <a:xfrm>
            <a:off x="7643813" y="827673"/>
            <a:ext cx="3000375" cy="4811730"/>
          </a:xfrm>
        </p:spPr>
        <p:txBody>
          <a:bodyPr anchor="ctr">
            <a:normAutofit/>
          </a:bodyPr>
          <a:lstStyle/>
          <a:p>
            <a:pPr algn="ctr"/>
            <a:r>
              <a:rPr lang="en-US" sz="2400" b="1" dirty="0">
                <a:solidFill>
                  <a:schemeClr val="tx1"/>
                </a:solidFill>
                <a:latin typeface="Arial" panose="020B0604020202020204" pitchFamily="34" charset="0"/>
                <a:cs typeface="Arial" panose="020B0604020202020204" pitchFamily="34" charset="0"/>
              </a:rPr>
              <a:t>Officers</a:t>
            </a:r>
          </a:p>
          <a:p>
            <a:pPr algn="ctr"/>
            <a:endParaRPr lang="en-US" sz="16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600" b="1" dirty="0">
                <a:latin typeface="Arial" panose="020B0604020202020204" pitchFamily="34" charset="0"/>
                <a:cs typeface="Arial" panose="020B0604020202020204" pitchFamily="34" charset="0"/>
              </a:rPr>
              <a:t>President: </a:t>
            </a:r>
          </a:p>
          <a:p>
            <a:pPr>
              <a:spcBef>
                <a:spcPts val="0"/>
              </a:spcBef>
            </a:pPr>
            <a:r>
              <a:rPr lang="en-US" sz="1600" b="1" dirty="0">
                <a:solidFill>
                  <a:schemeClr val="tx1"/>
                </a:solidFill>
                <a:latin typeface="Arial" panose="020B0604020202020204" pitchFamily="34" charset="0"/>
                <a:cs typeface="Arial" panose="020B0604020202020204" pitchFamily="34" charset="0"/>
              </a:rPr>
              <a:t>      </a:t>
            </a:r>
            <a:r>
              <a:rPr lang="en-US" sz="1200" b="1" dirty="0">
                <a:solidFill>
                  <a:schemeClr val="tx1"/>
                </a:solidFill>
                <a:latin typeface="Arial" panose="020B0604020202020204" pitchFamily="34" charset="0"/>
                <a:cs typeface="Arial" panose="020B0604020202020204" pitchFamily="34" charset="0"/>
              </a:rPr>
              <a:t>Steve Onishi</a:t>
            </a:r>
            <a:endParaRPr lang="en-US" sz="1600" b="1"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600" b="1" dirty="0">
                <a:latin typeface="Arial" panose="020B0604020202020204" pitchFamily="34" charset="0"/>
                <a:cs typeface="Arial" panose="020B0604020202020204" pitchFamily="34" charset="0"/>
              </a:rPr>
              <a:t>Vice - President: </a:t>
            </a:r>
            <a:r>
              <a:rPr lang="en-US" sz="1200" b="1" dirty="0">
                <a:solidFill>
                  <a:schemeClr val="tx1"/>
                </a:solidFill>
                <a:latin typeface="Arial" panose="020B0604020202020204" pitchFamily="34" charset="0"/>
                <a:cs typeface="Arial" panose="020B0604020202020204" pitchFamily="34" charset="0"/>
              </a:rPr>
              <a:t>Richard Lowenthal</a:t>
            </a:r>
            <a:endParaRPr lang="en-US" sz="1600" b="1"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600" b="1" dirty="0">
                <a:latin typeface="Arial" panose="020B0604020202020204" pitchFamily="34" charset="0"/>
                <a:cs typeface="Arial" panose="020B0604020202020204" pitchFamily="34" charset="0"/>
              </a:rPr>
              <a:t>Treasurer: </a:t>
            </a:r>
          </a:p>
          <a:p>
            <a:pPr>
              <a:spcBef>
                <a:spcPts val="0"/>
              </a:spcBef>
            </a:pPr>
            <a:r>
              <a:rPr lang="en-US" sz="1200" b="1" dirty="0">
                <a:solidFill>
                  <a:schemeClr val="tx1"/>
                </a:solidFill>
                <a:latin typeface="Arial" panose="020B0604020202020204" pitchFamily="34" charset="0"/>
                <a:cs typeface="Arial" panose="020B0604020202020204" pitchFamily="34" charset="0"/>
              </a:rPr>
              <a:t>        Byron Rovegno</a:t>
            </a:r>
            <a:endParaRPr lang="en-US" sz="1600" b="1"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600" b="1" dirty="0">
                <a:latin typeface="Arial" panose="020B0604020202020204" pitchFamily="34" charset="0"/>
                <a:cs typeface="Arial" panose="020B0604020202020204" pitchFamily="34" charset="0"/>
              </a:rPr>
              <a:t>Secretary: </a:t>
            </a:r>
          </a:p>
          <a:p>
            <a:pPr>
              <a:spcBef>
                <a:spcPts val="0"/>
              </a:spcBef>
            </a:pPr>
            <a:r>
              <a:rPr lang="en-US" sz="1200" b="1" dirty="0">
                <a:solidFill>
                  <a:schemeClr val="tx1"/>
                </a:solidFill>
                <a:latin typeface="Arial" panose="020B0604020202020204" pitchFamily="34" charset="0"/>
                <a:cs typeface="Arial" panose="020B0604020202020204" pitchFamily="34" charset="0"/>
              </a:rPr>
              <a:t>        Joe Glynn</a:t>
            </a:r>
            <a:endParaRPr lang="en-US" sz="1600" b="1" dirty="0">
              <a:solidFill>
                <a:schemeClr val="tx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9A4B1E59-3C8A-453C-B841-6AB3B0CF7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53344" y="0"/>
            <a:ext cx="1438656" cy="6858000"/>
          </a:xfrm>
          <a:prstGeom prst="rect">
            <a:avLst/>
          </a:prstGeom>
          <a:solidFill>
            <a:schemeClr val="bg2">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5" name="Slide Number Placeholder 4">
            <a:extLst>
              <a:ext uri="{FF2B5EF4-FFF2-40B4-BE49-F238E27FC236}">
                <a16:creationId xmlns:a16="http://schemas.microsoft.com/office/drawing/2014/main" id="{D2241E39-D127-87F2-E9AE-59E61B557A67}"/>
              </a:ext>
            </a:extLst>
          </p:cNvPr>
          <p:cNvSpPr>
            <a:spLocks noGrp="1"/>
          </p:cNvSpPr>
          <p:nvPr>
            <p:ph type="sldNum" sz="quarter" idx="12"/>
          </p:nvPr>
        </p:nvSpPr>
        <p:spPr>
          <a:xfrm>
            <a:off x="11053573" y="295729"/>
            <a:ext cx="838199" cy="767687"/>
          </a:xfrm>
        </p:spPr>
        <p:txBody>
          <a:bodyPr>
            <a:normAutofit/>
          </a:bodyPr>
          <a:lstStyle/>
          <a:p>
            <a:pPr>
              <a:spcAft>
                <a:spcPts val="600"/>
              </a:spcAft>
            </a:pPr>
            <a:fld id="{73B850FF-6169-4056-8077-06FFA93A5366}" type="slidenum">
              <a:rPr lang="en-US">
                <a:solidFill>
                  <a:srgbClr val="FFFFFF"/>
                </a:solidFill>
              </a:rPr>
              <a:pPr>
                <a:spcAft>
                  <a:spcPts val="600"/>
                </a:spcAft>
              </a:pPr>
              <a:t>1</a:t>
            </a:fld>
            <a:endParaRPr lang="en-US">
              <a:solidFill>
                <a:srgbClr val="FFFFFF"/>
              </a:solidFill>
            </a:endParaRPr>
          </a:p>
        </p:txBody>
      </p:sp>
    </p:spTree>
    <p:extLst>
      <p:ext uri="{BB962C8B-B14F-4D97-AF65-F5344CB8AC3E}">
        <p14:creationId xmlns:p14="http://schemas.microsoft.com/office/powerpoint/2010/main" val="126363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A4969-BC0C-57C7-E7CD-8099ACA069B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9621FE7-9488-5B11-06A2-FCF518C18E14}"/>
              </a:ext>
            </a:extLst>
          </p:cNvPr>
          <p:cNvSpPr txBox="1"/>
          <p:nvPr/>
        </p:nvSpPr>
        <p:spPr>
          <a:xfrm>
            <a:off x="3584441" y="1224092"/>
            <a:ext cx="5146675" cy="461665"/>
          </a:xfrm>
          <a:prstGeom prst="rect">
            <a:avLst/>
          </a:prstGeom>
          <a:solidFill>
            <a:srgbClr val="00FF00"/>
          </a:solidFill>
        </p:spPr>
        <p:txBody>
          <a:bodyPr>
            <a:spAutoFit/>
          </a:bodyPr>
          <a:lstStyle/>
          <a:p>
            <a:pPr algn="ctr" defTabSz="457200" fontAlgn="auto">
              <a:spcBef>
                <a:spcPts val="0"/>
              </a:spcBef>
              <a:spcAft>
                <a:spcPts val="0"/>
              </a:spcAft>
              <a:defRPr/>
            </a:pPr>
            <a:r>
              <a:rPr lang="en-US" sz="2400" b="1" i="1" dirty="0">
                <a:solidFill>
                  <a:prstClr val="black"/>
                </a:solidFill>
                <a:latin typeface="Arial" panose="020B0604020202020204" pitchFamily="34" charset="0"/>
                <a:cs typeface="Arial" panose="020B0604020202020204" pitchFamily="34" charset="0"/>
              </a:rPr>
              <a:t>2026 Contribution – $163,000</a:t>
            </a:r>
          </a:p>
        </p:txBody>
      </p:sp>
      <p:sp>
        <p:nvSpPr>
          <p:cNvPr id="11" name="Rectangle 10">
            <a:extLst>
              <a:ext uri="{FF2B5EF4-FFF2-40B4-BE49-F238E27FC236}">
                <a16:creationId xmlns:a16="http://schemas.microsoft.com/office/drawing/2014/main" id="{BAA7527B-A5EF-024F-B69D-4EE8D06E818D}"/>
              </a:ext>
            </a:extLst>
          </p:cNvPr>
          <p:cNvSpPr/>
          <p:nvPr/>
        </p:nvSpPr>
        <p:spPr>
          <a:xfrm>
            <a:off x="2814100" y="23259"/>
            <a:ext cx="6904454" cy="1200329"/>
          </a:xfrm>
          <a:prstGeom prst="rect">
            <a:avLst/>
          </a:prstGeom>
        </p:spPr>
        <p:txBody>
          <a:bodyPr wrap="none">
            <a:spAutoFit/>
          </a:bodyPr>
          <a:lstStyle/>
          <a:p>
            <a:pPr algn="ctr" defTabSz="457200" fontAlgn="auto">
              <a:spcBef>
                <a:spcPts val="0"/>
              </a:spcBef>
              <a:spcAft>
                <a:spcPts val="0"/>
              </a:spcAft>
              <a:defRPr/>
            </a:pPr>
            <a:r>
              <a:rPr lang="en-US" sz="3600" b="1" dirty="0">
                <a:latin typeface="Arial" panose="020B0604020202020204" pitchFamily="34" charset="0"/>
                <a:cs typeface="Arial" panose="020B0604020202020204" pitchFamily="34" charset="0"/>
              </a:rPr>
              <a:t>Permanent Fund </a:t>
            </a:r>
          </a:p>
          <a:p>
            <a:pPr algn="ctr" defTabSz="457200" fontAlgn="auto">
              <a:spcBef>
                <a:spcPts val="0"/>
              </a:spcBef>
              <a:spcAft>
                <a:spcPts val="0"/>
              </a:spcAft>
              <a:defRPr/>
            </a:pPr>
            <a:r>
              <a:rPr lang="en-US" sz="3600" b="1" dirty="0">
                <a:latin typeface="Arial" panose="020B0604020202020204" pitchFamily="34" charset="0"/>
                <a:cs typeface="Arial" panose="020B0604020202020204" pitchFamily="34" charset="0"/>
              </a:rPr>
              <a:t>Charitable Giving Contribution</a:t>
            </a:r>
            <a:endParaRPr lang="en-US" sz="3600" dirty="0">
              <a:latin typeface="Arial" panose="020B0604020202020204" pitchFamily="34" charset="0"/>
              <a:cs typeface="Arial" panose="020B0604020202020204" pitchFamily="34" charset="0"/>
            </a:endParaRPr>
          </a:p>
        </p:txBody>
      </p:sp>
      <p:sp>
        <p:nvSpPr>
          <p:cNvPr id="18" name="Star: 5 Points 17">
            <a:extLst>
              <a:ext uri="{FF2B5EF4-FFF2-40B4-BE49-F238E27FC236}">
                <a16:creationId xmlns:a16="http://schemas.microsoft.com/office/drawing/2014/main" id="{7361C41D-3D7F-DF51-20DB-5FF3AF779152}"/>
              </a:ext>
            </a:extLst>
          </p:cNvPr>
          <p:cNvSpPr/>
          <p:nvPr/>
        </p:nvSpPr>
        <p:spPr>
          <a:xfrm>
            <a:off x="9646025" y="1685756"/>
            <a:ext cx="461343" cy="47849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CB5D6C7-3E58-DEAE-3951-C587C1A0C910}"/>
              </a:ext>
            </a:extLst>
          </p:cNvPr>
          <p:cNvSpPr txBox="1"/>
          <p:nvPr/>
        </p:nvSpPr>
        <p:spPr>
          <a:xfrm>
            <a:off x="8654824" y="2441748"/>
            <a:ext cx="2236510" cy="369332"/>
          </a:xfrm>
          <a:prstGeom prst="rect">
            <a:avLst/>
          </a:prstGeom>
          <a:noFill/>
        </p:spPr>
        <p:txBody>
          <a:bodyPr wrap="none" rtlCol="0">
            <a:spAutoFit/>
          </a:bodyPr>
          <a:lstStyle/>
          <a:p>
            <a:r>
              <a:rPr lang="en-US" b="1" dirty="0">
                <a:solidFill>
                  <a:schemeClr val="tx1"/>
                </a:solidFill>
                <a:latin typeface="Arial" panose="020B0604020202020204" pitchFamily="34" charset="0"/>
                <a:cs typeface="Arial" panose="020B0604020202020204" pitchFamily="34" charset="0"/>
              </a:rPr>
              <a:t>120K + 43K = 1</a:t>
            </a:r>
            <a:r>
              <a:rPr lang="en-US" b="1" dirty="0">
                <a:latin typeface="Arial" panose="020B0604020202020204" pitchFamily="34" charset="0"/>
                <a:cs typeface="Arial" panose="020B0604020202020204" pitchFamily="34" charset="0"/>
              </a:rPr>
              <a:t>63</a:t>
            </a:r>
            <a:r>
              <a:rPr lang="en-US" b="1" dirty="0">
                <a:solidFill>
                  <a:schemeClr val="tx1"/>
                </a:solidFill>
                <a:latin typeface="Arial" panose="020B0604020202020204" pitchFamily="34" charset="0"/>
                <a:cs typeface="Arial" panose="020B0604020202020204" pitchFamily="34" charset="0"/>
              </a:rPr>
              <a:t>K</a:t>
            </a:r>
          </a:p>
        </p:txBody>
      </p:sp>
      <p:sp>
        <p:nvSpPr>
          <p:cNvPr id="4" name="TextBox 3">
            <a:extLst>
              <a:ext uri="{FF2B5EF4-FFF2-40B4-BE49-F238E27FC236}">
                <a16:creationId xmlns:a16="http://schemas.microsoft.com/office/drawing/2014/main" id="{41211370-4D66-11CA-0E8D-0F2BE078381F}"/>
              </a:ext>
            </a:extLst>
          </p:cNvPr>
          <p:cNvSpPr txBox="1"/>
          <p:nvPr/>
        </p:nvSpPr>
        <p:spPr>
          <a:xfrm>
            <a:off x="8654824" y="3031413"/>
            <a:ext cx="3151367"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Includes $43K committed by contract.</a:t>
            </a:r>
          </a:p>
        </p:txBody>
      </p:sp>
      <p:sp>
        <p:nvSpPr>
          <p:cNvPr id="5" name="Slide Number Placeholder 4">
            <a:extLst>
              <a:ext uri="{FF2B5EF4-FFF2-40B4-BE49-F238E27FC236}">
                <a16:creationId xmlns:a16="http://schemas.microsoft.com/office/drawing/2014/main" id="{246EB824-763C-ADC3-009A-0177FEA686A0}"/>
              </a:ext>
            </a:extLst>
          </p:cNvPr>
          <p:cNvSpPr>
            <a:spLocks noGrp="1"/>
          </p:cNvSpPr>
          <p:nvPr>
            <p:ph type="sldNum" sz="quarter" idx="12"/>
          </p:nvPr>
        </p:nvSpPr>
        <p:spPr/>
        <p:txBody>
          <a:bodyPr/>
          <a:lstStyle/>
          <a:p>
            <a:fld id="{73B850FF-6169-4056-8077-06FFA93A5366}" type="slidenum">
              <a:rPr lang="en-US" smtClean="0"/>
              <a:t>10</a:t>
            </a:fld>
            <a:endParaRPr lang="en-US"/>
          </a:p>
        </p:txBody>
      </p:sp>
      <p:graphicFrame>
        <p:nvGraphicFramePr>
          <p:cNvPr id="13" name="Chart 12">
            <a:extLst>
              <a:ext uri="{FF2B5EF4-FFF2-40B4-BE49-F238E27FC236}">
                <a16:creationId xmlns:a16="http://schemas.microsoft.com/office/drawing/2014/main" id="{4DF6FCE8-0DA3-2712-940E-6C540D95A0E8}"/>
              </a:ext>
            </a:extLst>
          </p:cNvPr>
          <p:cNvGraphicFramePr>
            <a:graphicFrameLocks/>
          </p:cNvGraphicFramePr>
          <p:nvPr>
            <p:extLst>
              <p:ext uri="{D42A27DB-BD31-4B8C-83A1-F6EECF244321}">
                <p14:modId xmlns:p14="http://schemas.microsoft.com/office/powerpoint/2010/main" val="959681288"/>
              </p:ext>
            </p:extLst>
          </p:nvPr>
        </p:nvGraphicFramePr>
        <p:xfrm>
          <a:off x="1479496" y="1895942"/>
          <a:ext cx="7175328" cy="47759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53159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CB94A1-F325-431C-8C5B-6CFAFDF58B38}"/>
              </a:ext>
            </a:extLst>
          </p:cNvPr>
          <p:cNvSpPr txBox="1"/>
          <p:nvPr/>
        </p:nvSpPr>
        <p:spPr>
          <a:xfrm>
            <a:off x="4304553" y="458862"/>
            <a:ext cx="3582904" cy="769441"/>
          </a:xfrm>
          <a:prstGeom prst="rect">
            <a:avLst/>
          </a:prstGeom>
          <a:noFill/>
        </p:spPr>
        <p:txBody>
          <a:bodyPr wrap="none" rtlCol="0">
            <a:spAutoFit/>
          </a:bodyPr>
          <a:lstStyle/>
          <a:p>
            <a:pPr algn="ctr" defTabSz="457200" fontAlgn="auto">
              <a:spcBef>
                <a:spcPts val="0"/>
              </a:spcBef>
              <a:spcAft>
                <a:spcPts val="0"/>
              </a:spcAft>
              <a:defRPr/>
            </a:pPr>
            <a:r>
              <a:rPr lang="en-US" sz="4400" b="1" dirty="0">
                <a:latin typeface="Arial" panose="020B0604020202020204" pitchFamily="34" charset="0"/>
                <a:cs typeface="Arial" panose="020B0604020202020204" pitchFamily="34" charset="0"/>
              </a:rPr>
              <a:t>CREF’s Goal</a:t>
            </a:r>
          </a:p>
        </p:txBody>
      </p:sp>
      <p:sp>
        <p:nvSpPr>
          <p:cNvPr id="4" name="Slide Number Placeholder 3">
            <a:extLst>
              <a:ext uri="{FF2B5EF4-FFF2-40B4-BE49-F238E27FC236}">
                <a16:creationId xmlns:a16="http://schemas.microsoft.com/office/drawing/2014/main" id="{EFC47EF5-7A1B-F434-950E-5B7A1F17F289}"/>
              </a:ext>
            </a:extLst>
          </p:cNvPr>
          <p:cNvSpPr>
            <a:spLocks noGrp="1"/>
          </p:cNvSpPr>
          <p:nvPr>
            <p:ph type="sldNum" sz="quarter" idx="12"/>
          </p:nvPr>
        </p:nvSpPr>
        <p:spPr/>
        <p:txBody>
          <a:bodyPr/>
          <a:lstStyle/>
          <a:p>
            <a:fld id="{73B850FF-6169-4056-8077-06FFA93A5366}" type="slidenum">
              <a:rPr lang="en-US" smtClean="0"/>
              <a:t>11</a:t>
            </a:fld>
            <a:endParaRPr lang="en-US"/>
          </a:p>
        </p:txBody>
      </p:sp>
      <p:sp>
        <p:nvSpPr>
          <p:cNvPr id="6" name="TextBox 5">
            <a:extLst>
              <a:ext uri="{FF2B5EF4-FFF2-40B4-BE49-F238E27FC236}">
                <a16:creationId xmlns:a16="http://schemas.microsoft.com/office/drawing/2014/main" id="{B896ED7F-3DC4-4437-B0F2-DF28FFB0B3C2}"/>
              </a:ext>
            </a:extLst>
          </p:cNvPr>
          <p:cNvSpPr txBox="1"/>
          <p:nvPr/>
        </p:nvSpPr>
        <p:spPr>
          <a:xfrm>
            <a:off x="1540701" y="1718577"/>
            <a:ext cx="9356943" cy="2308324"/>
          </a:xfrm>
          <a:prstGeom prst="rect">
            <a:avLst/>
          </a:prstGeom>
          <a:noFill/>
        </p:spPr>
        <p:txBody>
          <a:bodyPr wrap="square">
            <a:spAutoFit/>
          </a:bodyPr>
          <a:lstStyle/>
          <a:p>
            <a:r>
              <a:rPr lang="en-US" b="1" dirty="0"/>
              <a:t>CREF'S GOAL IS TO GROW THE ENDOWMENT IN EXCESS OF INFLATION IN ORDER TO CONTINUALLY INCREASE THE ANNUAL FUNDING FOR CLUB GIVING PROGRAMS. </a:t>
            </a:r>
          </a:p>
          <a:p>
            <a:endParaRPr lang="en-US" b="1" dirty="0"/>
          </a:p>
          <a:p>
            <a:r>
              <a:rPr lang="en-US" b="1" dirty="0"/>
              <a:t>CREF'S SUCCESS HAS PROVIDED $974K CUMMULATIVELY TO THE CLUB</a:t>
            </a:r>
          </a:p>
          <a:p>
            <a:endParaRPr lang="en-US" b="1" dirty="0"/>
          </a:p>
          <a:p>
            <a:r>
              <a:rPr lang="en-US" b="1" dirty="0"/>
              <a:t>THE BIG PICTURE--LOOKING BACK AT CLUB RESOURCES IN CALENDAR YEAR 2025:</a:t>
            </a:r>
          </a:p>
          <a:p>
            <a:endParaRPr lang="en-US" b="1" dirty="0"/>
          </a:p>
          <a:p>
            <a:r>
              <a:rPr lang="en-US" b="1" dirty="0"/>
              <a:t>FUNDRAISERS:</a:t>
            </a:r>
          </a:p>
        </p:txBody>
      </p:sp>
      <p:sp>
        <p:nvSpPr>
          <p:cNvPr id="9" name="TextBox 8">
            <a:extLst>
              <a:ext uri="{FF2B5EF4-FFF2-40B4-BE49-F238E27FC236}">
                <a16:creationId xmlns:a16="http://schemas.microsoft.com/office/drawing/2014/main" id="{A2ACC82C-3B8C-157B-CC89-BD60C7AF1A6A}"/>
              </a:ext>
            </a:extLst>
          </p:cNvPr>
          <p:cNvSpPr txBox="1"/>
          <p:nvPr/>
        </p:nvSpPr>
        <p:spPr>
          <a:xfrm>
            <a:off x="2079321" y="4026901"/>
            <a:ext cx="9249205" cy="2308324"/>
          </a:xfrm>
          <a:prstGeom prst="rect">
            <a:avLst/>
          </a:prstGeom>
          <a:noFill/>
        </p:spPr>
        <p:txBody>
          <a:bodyPr wrap="square">
            <a:spAutoFit/>
          </a:bodyPr>
          <a:lstStyle/>
          <a:p>
            <a:r>
              <a:rPr lang="en-US" dirty="0"/>
              <a:t>	    	 	GT	 		 $ 70,765 	</a:t>
            </a:r>
          </a:p>
          <a:p>
            <a:r>
              <a:rPr lang="en-US" dirty="0"/>
              <a:t>	    		GE			 $ 42,132 	</a:t>
            </a:r>
          </a:p>
          <a:p>
            <a:r>
              <a:rPr lang="en-US" dirty="0"/>
              <a:t>	     		FF			 $ 21,849 	</a:t>
            </a:r>
          </a:p>
          <a:p>
            <a:r>
              <a:rPr lang="en-US" dirty="0"/>
              <a:t>	   		</a:t>
            </a:r>
            <a:r>
              <a:rPr lang="en-US" u="sng" dirty="0"/>
              <a:t>LEVI	 		 $ 27,945 </a:t>
            </a:r>
            <a:r>
              <a:rPr lang="en-US" dirty="0"/>
              <a:t>	</a:t>
            </a:r>
          </a:p>
          <a:p>
            <a:r>
              <a:rPr lang="en-US" dirty="0"/>
              <a:t>	   		SUBTOTAL	 $156,157 	</a:t>
            </a:r>
          </a:p>
          <a:p>
            <a:r>
              <a:rPr lang="en-US" dirty="0"/>
              <a:t>CREF		 			 $104,000 	INCREASED BY $16K FOR 2026</a:t>
            </a:r>
          </a:p>
          <a:p>
            <a:r>
              <a:rPr lang="en-US" dirty="0"/>
              <a:t>CONTRACTS				 </a:t>
            </a:r>
            <a:r>
              <a:rPr lang="en-US" u="sng" dirty="0"/>
              <a:t>$  43,000 </a:t>
            </a:r>
            <a:r>
              <a:rPr lang="en-US" dirty="0"/>
              <a:t>	UENAKA SCHOLARSHIPS &amp; TRF</a:t>
            </a:r>
          </a:p>
          <a:p>
            <a:r>
              <a:rPr lang="en-US" dirty="0"/>
              <a:t>GRAND TOTAL		 	$303,157 	</a:t>
            </a:r>
          </a:p>
        </p:txBody>
      </p:sp>
    </p:spTree>
    <p:extLst>
      <p:ext uri="{BB962C8B-B14F-4D97-AF65-F5344CB8AC3E}">
        <p14:creationId xmlns:p14="http://schemas.microsoft.com/office/powerpoint/2010/main" val="3975163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9EC6FFF-3949-4638-A265-B1515909B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5CCACD-25B4-66DF-2826-A3569A603399}"/>
              </a:ext>
            </a:extLst>
          </p:cNvPr>
          <p:cNvSpPr>
            <a:spLocks noGrp="1"/>
          </p:cNvSpPr>
          <p:nvPr>
            <p:ph type="ctrTitle"/>
          </p:nvPr>
        </p:nvSpPr>
        <p:spPr>
          <a:xfrm>
            <a:off x="988694" y="1063416"/>
            <a:ext cx="6034406" cy="4811730"/>
          </a:xfrm>
        </p:spPr>
        <p:txBody>
          <a:bodyPr anchor="ctr">
            <a:normAutofit/>
          </a:bodyPr>
          <a:lstStyle/>
          <a:p>
            <a:pPr algn="r"/>
            <a:r>
              <a:rPr lang="en-US" sz="6600"/>
              <a:t>Ensure Charitable Status</a:t>
            </a:r>
          </a:p>
        </p:txBody>
      </p:sp>
      <p:sp>
        <p:nvSpPr>
          <p:cNvPr id="11" name="Rectangle 10">
            <a:extLst>
              <a:ext uri="{FF2B5EF4-FFF2-40B4-BE49-F238E27FC236}">
                <a16:creationId xmlns:a16="http://schemas.microsoft.com/office/drawing/2014/main" id="{8C05BC5F-3118-49D0-B18C-5D9CC922C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0733" y="0"/>
            <a:ext cx="321564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title 3">
            <a:extLst>
              <a:ext uri="{FF2B5EF4-FFF2-40B4-BE49-F238E27FC236}">
                <a16:creationId xmlns:a16="http://schemas.microsoft.com/office/drawing/2014/main" id="{1DF25B94-A7FD-E886-F051-CC7FB6D6A84F}"/>
              </a:ext>
            </a:extLst>
          </p:cNvPr>
          <p:cNvSpPr>
            <a:spLocks noGrp="1"/>
          </p:cNvSpPr>
          <p:nvPr>
            <p:ph type="subTitle" idx="1"/>
          </p:nvPr>
        </p:nvSpPr>
        <p:spPr>
          <a:xfrm>
            <a:off x="7885882" y="1063416"/>
            <a:ext cx="2591618" cy="4811730"/>
          </a:xfrm>
        </p:spPr>
        <p:txBody>
          <a:bodyPr anchor="ctr" anchorCtr="0">
            <a:normAutofit/>
          </a:bodyPr>
          <a:lstStyle/>
          <a:p>
            <a:r>
              <a:rPr lang="en-US" sz="2800" b="1" dirty="0"/>
              <a:t>Barbara M</a:t>
            </a:r>
            <a:r>
              <a:rPr lang="en-US" sz="2800" b="1" cap="small" dirty="0"/>
              <a:t>c</a:t>
            </a:r>
            <a:r>
              <a:rPr lang="en-US" sz="2800" b="1" dirty="0"/>
              <a:t>Arthur</a:t>
            </a:r>
          </a:p>
        </p:txBody>
      </p:sp>
      <p:sp>
        <p:nvSpPr>
          <p:cNvPr id="13" name="Rectangle 12">
            <a:extLst>
              <a:ext uri="{FF2B5EF4-FFF2-40B4-BE49-F238E27FC236}">
                <a16:creationId xmlns:a16="http://schemas.microsoft.com/office/drawing/2014/main" id="{9A4B1E59-3C8A-453C-B841-6AB3B0CF7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53344" y="0"/>
            <a:ext cx="1438656" cy="6858000"/>
          </a:xfrm>
          <a:prstGeom prst="rect">
            <a:avLst/>
          </a:prstGeom>
          <a:solidFill>
            <a:schemeClr val="bg2">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Slide Number Placeholder 2">
            <a:extLst>
              <a:ext uri="{FF2B5EF4-FFF2-40B4-BE49-F238E27FC236}">
                <a16:creationId xmlns:a16="http://schemas.microsoft.com/office/drawing/2014/main" id="{65926627-B2FD-FC79-6968-8597F9BBDB2C}"/>
              </a:ext>
            </a:extLst>
          </p:cNvPr>
          <p:cNvSpPr>
            <a:spLocks noGrp="1"/>
          </p:cNvSpPr>
          <p:nvPr>
            <p:ph type="sldNum" sz="quarter" idx="12"/>
          </p:nvPr>
        </p:nvSpPr>
        <p:spPr>
          <a:xfrm>
            <a:off x="11053573" y="295729"/>
            <a:ext cx="838199" cy="767687"/>
          </a:xfrm>
        </p:spPr>
        <p:txBody>
          <a:bodyPr>
            <a:normAutofit/>
          </a:bodyPr>
          <a:lstStyle/>
          <a:p>
            <a:pPr>
              <a:spcAft>
                <a:spcPts val="600"/>
              </a:spcAft>
            </a:pPr>
            <a:fld id="{73B850FF-6169-4056-8077-06FFA93A5366}" type="slidenum">
              <a:rPr lang="en-US">
                <a:solidFill>
                  <a:srgbClr val="FFFFFF"/>
                </a:solidFill>
              </a:rPr>
              <a:pPr>
                <a:spcAft>
                  <a:spcPts val="600"/>
                </a:spcAft>
              </a:pPr>
              <a:t>12</a:t>
            </a:fld>
            <a:endParaRPr lang="en-US">
              <a:solidFill>
                <a:srgbClr val="FFFFFF"/>
              </a:solidFill>
            </a:endParaRPr>
          </a:p>
        </p:txBody>
      </p:sp>
    </p:spTree>
    <p:extLst>
      <p:ext uri="{BB962C8B-B14F-4D97-AF65-F5344CB8AC3E}">
        <p14:creationId xmlns:p14="http://schemas.microsoft.com/office/powerpoint/2010/main" val="305408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4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CB94A1-F325-431C-8C5B-6CFAFDF58B38}"/>
              </a:ext>
            </a:extLst>
          </p:cNvPr>
          <p:cNvSpPr txBox="1"/>
          <p:nvPr/>
        </p:nvSpPr>
        <p:spPr>
          <a:xfrm>
            <a:off x="3961506" y="458862"/>
            <a:ext cx="4268989" cy="769441"/>
          </a:xfrm>
          <a:prstGeom prst="rect">
            <a:avLst/>
          </a:prstGeom>
          <a:noFill/>
        </p:spPr>
        <p:txBody>
          <a:bodyPr wrap="none" rtlCol="0">
            <a:spAutoFit/>
          </a:bodyPr>
          <a:lstStyle/>
          <a:p>
            <a:pPr algn="ctr" defTabSz="457200" fontAlgn="auto">
              <a:spcBef>
                <a:spcPts val="0"/>
              </a:spcBef>
              <a:spcAft>
                <a:spcPts val="0"/>
              </a:spcAft>
              <a:defRPr/>
            </a:pPr>
            <a:r>
              <a:rPr lang="en-US" sz="4400" b="1" dirty="0">
                <a:latin typeface="Times New Roman" panose="02020603050405020304" pitchFamily="18" charset="0"/>
                <a:ea typeface="+mn-ea"/>
                <a:cs typeface="Times New Roman" panose="02020603050405020304" pitchFamily="18" charset="0"/>
              </a:rPr>
              <a:t>Key CREF Roles</a:t>
            </a:r>
          </a:p>
        </p:txBody>
      </p:sp>
      <p:sp>
        <p:nvSpPr>
          <p:cNvPr id="12" name="TextBox 11">
            <a:extLst>
              <a:ext uri="{FF2B5EF4-FFF2-40B4-BE49-F238E27FC236}">
                <a16:creationId xmlns:a16="http://schemas.microsoft.com/office/drawing/2014/main" id="{CB02314F-DDF2-499C-8D82-FAC8461DACE3}"/>
              </a:ext>
            </a:extLst>
          </p:cNvPr>
          <p:cNvSpPr txBox="1"/>
          <p:nvPr/>
        </p:nvSpPr>
        <p:spPr>
          <a:xfrm>
            <a:off x="1943099" y="1363300"/>
            <a:ext cx="8763001" cy="1077218"/>
          </a:xfrm>
          <a:prstGeom prst="rect">
            <a:avLst/>
          </a:prstGeom>
          <a:noFill/>
        </p:spPr>
        <p:txBody>
          <a:bodyPr wrap="square" rtlCol="0">
            <a:spAutoFit/>
          </a:bodyPr>
          <a:lstStyle/>
          <a:p>
            <a:pPr defTabSz="457200" fontAlgn="auto">
              <a:spcBef>
                <a:spcPts val="0"/>
              </a:spcBef>
              <a:spcAft>
                <a:spcPts val="0"/>
              </a:spcAft>
              <a:defRPr/>
            </a:pPr>
            <a:r>
              <a:rPr lang="en-US" sz="3200" b="1" dirty="0">
                <a:latin typeface="Calibri" panose="020F0502020204030204"/>
                <a:ea typeface="+mn-ea"/>
              </a:rPr>
              <a:t>Ensure that charitable funds are spent on  </a:t>
            </a:r>
            <a:br>
              <a:rPr lang="en-US" sz="3200" b="1" dirty="0">
                <a:latin typeface="Calibri" panose="020F0502020204030204"/>
                <a:ea typeface="+mn-ea"/>
              </a:rPr>
            </a:br>
            <a:r>
              <a:rPr lang="en-US" sz="3200" b="1" dirty="0">
                <a:latin typeface="Calibri" panose="020F0502020204030204"/>
                <a:ea typeface="+mn-ea"/>
              </a:rPr>
              <a:t>charitable projects</a:t>
            </a:r>
            <a:endParaRPr lang="en-US" sz="2400" b="1" i="1" dirty="0">
              <a:latin typeface="Calibri" panose="020F0502020204030204"/>
              <a:ea typeface="+mn-ea"/>
            </a:endParaRPr>
          </a:p>
        </p:txBody>
      </p:sp>
      <p:sp>
        <p:nvSpPr>
          <p:cNvPr id="5" name="TextBox 4">
            <a:extLst>
              <a:ext uri="{FF2B5EF4-FFF2-40B4-BE49-F238E27FC236}">
                <a16:creationId xmlns:a16="http://schemas.microsoft.com/office/drawing/2014/main" id="{E4A74B1D-AB6A-477E-84AD-78C121F23948}"/>
              </a:ext>
            </a:extLst>
          </p:cNvPr>
          <p:cNvSpPr txBox="1"/>
          <p:nvPr/>
        </p:nvSpPr>
        <p:spPr>
          <a:xfrm>
            <a:off x="1943099" y="2803226"/>
            <a:ext cx="4629148" cy="707886"/>
          </a:xfrm>
          <a:prstGeom prst="rect">
            <a:avLst/>
          </a:prstGeom>
          <a:noFill/>
        </p:spPr>
        <p:txBody>
          <a:bodyPr wrap="square" rtlCol="0">
            <a:spAutoFit/>
          </a:bodyPr>
          <a:lstStyle/>
          <a:p>
            <a:r>
              <a:rPr lang="en-US" sz="2000" dirty="0">
                <a:solidFill>
                  <a:schemeClr val="tx1"/>
                </a:solidFill>
                <a:latin typeface="Arial" panose="020B0604020202020204" pitchFamily="34" charset="0"/>
                <a:cs typeface="Arial" panose="020B0604020202020204" pitchFamily="34" charset="0"/>
              </a:rPr>
              <a:t>Club AOS Committees choose projects and grant recipients</a:t>
            </a:r>
          </a:p>
        </p:txBody>
      </p:sp>
      <p:sp>
        <p:nvSpPr>
          <p:cNvPr id="7" name="TextBox 6">
            <a:extLst>
              <a:ext uri="{FF2B5EF4-FFF2-40B4-BE49-F238E27FC236}">
                <a16:creationId xmlns:a16="http://schemas.microsoft.com/office/drawing/2014/main" id="{89B0B4D6-DB68-4C3A-ACBD-47A3B4A1F930}"/>
              </a:ext>
            </a:extLst>
          </p:cNvPr>
          <p:cNvSpPr txBox="1"/>
          <p:nvPr/>
        </p:nvSpPr>
        <p:spPr>
          <a:xfrm>
            <a:off x="1943099" y="3615106"/>
            <a:ext cx="4800600" cy="1015663"/>
          </a:xfrm>
          <a:prstGeom prst="rect">
            <a:avLst/>
          </a:prstGeom>
          <a:noFill/>
        </p:spPr>
        <p:txBody>
          <a:bodyPr wrap="square" rtlCol="0">
            <a:spAutoFit/>
          </a:bodyPr>
          <a:lstStyle/>
          <a:p>
            <a:r>
              <a:rPr lang="en-US" sz="2000" dirty="0">
                <a:solidFill>
                  <a:schemeClr val="tx1"/>
                </a:solidFill>
                <a:latin typeface="Arial" panose="020B0604020202020204" pitchFamily="34" charset="0"/>
                <a:cs typeface="Arial" panose="020B0604020202020204" pitchFamily="34" charset="0"/>
              </a:rPr>
              <a:t>CREF Admin (Barbara McArthur) manages the Project Proposal, </a:t>
            </a:r>
            <a:br>
              <a:rPr lang="en-US" sz="2000" dirty="0">
                <a:solidFill>
                  <a:schemeClr val="tx1"/>
                </a:solidFill>
                <a:latin typeface="Arial" panose="020B0604020202020204" pitchFamily="34" charset="0"/>
                <a:cs typeface="Arial" panose="020B0604020202020204" pitchFamily="34" charset="0"/>
              </a:rPr>
            </a:br>
            <a:r>
              <a:rPr lang="en-US" sz="2000" dirty="0">
                <a:solidFill>
                  <a:schemeClr val="tx1"/>
                </a:solidFill>
                <a:latin typeface="Arial" panose="020B0604020202020204" pitchFamily="34" charset="0"/>
                <a:cs typeface="Arial" panose="020B0604020202020204" pitchFamily="34" charset="0"/>
              </a:rPr>
              <a:t>Form 1, &amp; Form 3 processes.</a:t>
            </a:r>
          </a:p>
        </p:txBody>
      </p:sp>
      <p:sp>
        <p:nvSpPr>
          <p:cNvPr id="10" name="TextBox 9">
            <a:extLst>
              <a:ext uri="{FF2B5EF4-FFF2-40B4-BE49-F238E27FC236}">
                <a16:creationId xmlns:a16="http://schemas.microsoft.com/office/drawing/2014/main" id="{B3E29DAE-31E0-4DEB-A29A-45F8C0F82FDC}"/>
              </a:ext>
            </a:extLst>
          </p:cNvPr>
          <p:cNvSpPr txBox="1"/>
          <p:nvPr/>
        </p:nvSpPr>
        <p:spPr>
          <a:xfrm>
            <a:off x="1914522" y="4685700"/>
            <a:ext cx="4953001" cy="1077218"/>
          </a:xfrm>
          <a:prstGeom prst="rect">
            <a:avLst/>
          </a:prstGeom>
          <a:noFill/>
        </p:spPr>
        <p:txBody>
          <a:bodyPr wrap="square" rtlCol="0">
            <a:spAutoFit/>
          </a:bodyPr>
          <a:lstStyle/>
          <a:p>
            <a:r>
              <a:rPr lang="en-US" sz="2000" dirty="0">
                <a:solidFill>
                  <a:schemeClr val="tx1"/>
                </a:solidFill>
                <a:latin typeface="Arial" panose="020B0604020202020204" pitchFamily="34" charset="0"/>
                <a:cs typeface="Arial" panose="020B0604020202020204" pitchFamily="34" charset="0"/>
              </a:rPr>
              <a:t>CREF Board ensures that projects and grants meet ‘charitable’ requirements under IRS rules</a:t>
            </a:r>
            <a:r>
              <a:rPr lang="en-US" sz="2400" dirty="0">
                <a:solidFill>
                  <a:schemeClr val="tx1"/>
                </a:solidFill>
              </a:rPr>
              <a:t>.</a:t>
            </a:r>
          </a:p>
        </p:txBody>
      </p:sp>
      <p:pic>
        <p:nvPicPr>
          <p:cNvPr id="13" name="Picture 12">
            <a:extLst>
              <a:ext uri="{FF2B5EF4-FFF2-40B4-BE49-F238E27FC236}">
                <a16:creationId xmlns:a16="http://schemas.microsoft.com/office/drawing/2014/main" id="{9E35FBBE-806B-5BDD-9177-860D7E5C5825}"/>
              </a:ext>
            </a:extLst>
          </p:cNvPr>
          <p:cNvPicPr>
            <a:picLocks noChangeAspect="1"/>
          </p:cNvPicPr>
          <p:nvPr/>
        </p:nvPicPr>
        <p:blipFill>
          <a:blip r:embed="rId3"/>
          <a:stretch>
            <a:fillRect/>
          </a:stretch>
        </p:blipFill>
        <p:spPr>
          <a:xfrm>
            <a:off x="7506758" y="2044478"/>
            <a:ext cx="3553724" cy="4354660"/>
          </a:xfrm>
          <a:prstGeom prst="rect">
            <a:avLst/>
          </a:prstGeom>
        </p:spPr>
      </p:pic>
      <p:sp>
        <p:nvSpPr>
          <p:cNvPr id="2" name="Slide Number Placeholder 1">
            <a:extLst>
              <a:ext uri="{FF2B5EF4-FFF2-40B4-BE49-F238E27FC236}">
                <a16:creationId xmlns:a16="http://schemas.microsoft.com/office/drawing/2014/main" id="{37938D3A-8150-897B-A75F-A6CB0F1237EE}"/>
              </a:ext>
            </a:extLst>
          </p:cNvPr>
          <p:cNvSpPr>
            <a:spLocks noGrp="1"/>
          </p:cNvSpPr>
          <p:nvPr>
            <p:ph type="sldNum" sz="quarter" idx="12"/>
          </p:nvPr>
        </p:nvSpPr>
        <p:spPr/>
        <p:txBody>
          <a:bodyPr/>
          <a:lstStyle/>
          <a:p>
            <a:fld id="{73B850FF-6169-4056-8077-06FFA93A5366}" type="slidenum">
              <a:rPr lang="en-US" smtClean="0"/>
              <a:t>13</a:t>
            </a:fld>
            <a:endParaRPr lang="en-US"/>
          </a:p>
        </p:txBody>
      </p:sp>
    </p:spTree>
    <p:extLst>
      <p:ext uri="{BB962C8B-B14F-4D97-AF65-F5344CB8AC3E}">
        <p14:creationId xmlns:p14="http://schemas.microsoft.com/office/powerpoint/2010/main" val="288272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9EC6FFF-3949-4638-A265-B1515909B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02DED9C-BE75-0357-FECF-C9DF33FA192D}"/>
              </a:ext>
            </a:extLst>
          </p:cNvPr>
          <p:cNvSpPr>
            <a:spLocks noGrp="1"/>
          </p:cNvSpPr>
          <p:nvPr>
            <p:ph type="ctrTitle"/>
          </p:nvPr>
        </p:nvSpPr>
        <p:spPr>
          <a:xfrm>
            <a:off x="988694" y="1063416"/>
            <a:ext cx="6034406" cy="4811730"/>
          </a:xfrm>
        </p:spPr>
        <p:txBody>
          <a:bodyPr anchor="ctr">
            <a:normAutofit/>
          </a:bodyPr>
          <a:lstStyle/>
          <a:p>
            <a:pPr algn="r"/>
            <a:r>
              <a:rPr lang="en-US" sz="6600"/>
              <a:t>CREF Permanent Fund Donors</a:t>
            </a:r>
          </a:p>
        </p:txBody>
      </p:sp>
      <p:sp>
        <p:nvSpPr>
          <p:cNvPr id="11" name="Rectangle 10">
            <a:extLst>
              <a:ext uri="{FF2B5EF4-FFF2-40B4-BE49-F238E27FC236}">
                <a16:creationId xmlns:a16="http://schemas.microsoft.com/office/drawing/2014/main" id="{8C05BC5F-3118-49D0-B18C-5D9CC922C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0733" y="0"/>
            <a:ext cx="321564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a:extLst>
              <a:ext uri="{FF2B5EF4-FFF2-40B4-BE49-F238E27FC236}">
                <a16:creationId xmlns:a16="http://schemas.microsoft.com/office/drawing/2014/main" id="{623E18B8-CC24-728B-956C-105D27FC2963}"/>
              </a:ext>
            </a:extLst>
          </p:cNvPr>
          <p:cNvSpPr>
            <a:spLocks noGrp="1"/>
          </p:cNvSpPr>
          <p:nvPr>
            <p:ph type="subTitle" idx="1"/>
          </p:nvPr>
        </p:nvSpPr>
        <p:spPr>
          <a:xfrm>
            <a:off x="7885882" y="1063416"/>
            <a:ext cx="2591618" cy="4811730"/>
          </a:xfrm>
        </p:spPr>
        <p:txBody>
          <a:bodyPr anchor="ctr">
            <a:normAutofit/>
          </a:bodyPr>
          <a:lstStyle/>
          <a:p>
            <a:r>
              <a:rPr lang="en-US" sz="2800" b="1" dirty="0"/>
              <a:t>Padma Chari</a:t>
            </a:r>
          </a:p>
        </p:txBody>
      </p:sp>
      <p:sp>
        <p:nvSpPr>
          <p:cNvPr id="13" name="Rectangle 12">
            <a:extLst>
              <a:ext uri="{FF2B5EF4-FFF2-40B4-BE49-F238E27FC236}">
                <a16:creationId xmlns:a16="http://schemas.microsoft.com/office/drawing/2014/main" id="{9A4B1E59-3C8A-453C-B841-6AB3B0CF7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53344" y="0"/>
            <a:ext cx="1438656" cy="6858000"/>
          </a:xfrm>
          <a:prstGeom prst="rect">
            <a:avLst/>
          </a:prstGeom>
          <a:solidFill>
            <a:schemeClr val="bg2">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Slide Number Placeholder 2">
            <a:extLst>
              <a:ext uri="{FF2B5EF4-FFF2-40B4-BE49-F238E27FC236}">
                <a16:creationId xmlns:a16="http://schemas.microsoft.com/office/drawing/2014/main" id="{B9545299-8BA7-403C-9754-2CEDF50FFF58}"/>
              </a:ext>
            </a:extLst>
          </p:cNvPr>
          <p:cNvSpPr>
            <a:spLocks noGrp="1"/>
          </p:cNvSpPr>
          <p:nvPr>
            <p:ph type="sldNum" sz="quarter" idx="12"/>
          </p:nvPr>
        </p:nvSpPr>
        <p:spPr>
          <a:xfrm>
            <a:off x="11053573" y="295729"/>
            <a:ext cx="838199" cy="767687"/>
          </a:xfrm>
        </p:spPr>
        <p:txBody>
          <a:bodyPr>
            <a:normAutofit/>
          </a:bodyPr>
          <a:lstStyle/>
          <a:p>
            <a:pPr>
              <a:spcAft>
                <a:spcPts val="600"/>
              </a:spcAft>
            </a:pPr>
            <a:fld id="{73B850FF-6169-4056-8077-06FFA93A5366}" type="slidenum">
              <a:rPr lang="en-US">
                <a:solidFill>
                  <a:srgbClr val="FFFFFF"/>
                </a:solidFill>
              </a:rPr>
              <a:pPr>
                <a:spcAft>
                  <a:spcPts val="600"/>
                </a:spcAft>
              </a:pPr>
              <a:t>14</a:t>
            </a:fld>
            <a:endParaRPr lang="en-US">
              <a:solidFill>
                <a:srgbClr val="FFFFFF"/>
              </a:solidFill>
            </a:endParaRPr>
          </a:p>
        </p:txBody>
      </p:sp>
    </p:spTree>
    <p:extLst>
      <p:ext uri="{BB962C8B-B14F-4D97-AF65-F5344CB8AC3E}">
        <p14:creationId xmlns:p14="http://schemas.microsoft.com/office/powerpoint/2010/main" val="3756118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848D7-0D79-0E62-1AB5-C938323F14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AFFB64-BAED-CDAF-53B1-7D14C9820A03}"/>
              </a:ext>
            </a:extLst>
          </p:cNvPr>
          <p:cNvSpPr>
            <a:spLocks noGrp="1"/>
          </p:cNvSpPr>
          <p:nvPr>
            <p:ph type="title"/>
          </p:nvPr>
        </p:nvSpPr>
        <p:spPr>
          <a:xfrm>
            <a:off x="703173" y="289815"/>
            <a:ext cx="9404723" cy="1400530"/>
          </a:xfrm>
        </p:spPr>
        <p:txBody>
          <a:bodyPr>
            <a:normAutofit/>
          </a:bodyPr>
          <a:lstStyle/>
          <a:p>
            <a:r>
              <a:rPr lang="en-US" b="1" dirty="0"/>
              <a:t>Permanent Fund Donors*</a:t>
            </a:r>
            <a:br>
              <a:rPr lang="en-US" b="1" dirty="0"/>
            </a:br>
            <a:r>
              <a:rPr lang="en-US" sz="4000" b="1" dirty="0"/>
              <a:t>Sapphire - $1,000 Level</a:t>
            </a:r>
            <a:endParaRPr lang="en-US" b="1" dirty="0"/>
          </a:p>
        </p:txBody>
      </p:sp>
      <p:sp>
        <p:nvSpPr>
          <p:cNvPr id="3" name="Slide Number Placeholder 2">
            <a:extLst>
              <a:ext uri="{FF2B5EF4-FFF2-40B4-BE49-F238E27FC236}">
                <a16:creationId xmlns:a16="http://schemas.microsoft.com/office/drawing/2014/main" id="{CBA75780-BB8C-54D6-85BA-36DB550FD56F}"/>
              </a:ext>
            </a:extLst>
          </p:cNvPr>
          <p:cNvSpPr>
            <a:spLocks noGrp="1"/>
          </p:cNvSpPr>
          <p:nvPr>
            <p:ph type="sldNum" sz="quarter" idx="12"/>
          </p:nvPr>
        </p:nvSpPr>
        <p:spPr/>
        <p:txBody>
          <a:bodyPr/>
          <a:lstStyle/>
          <a:p>
            <a:fld id="{73B850FF-6169-4056-8077-06FFA93A5366}" type="slidenum">
              <a:rPr lang="en-US" smtClean="0"/>
              <a:t>15</a:t>
            </a:fld>
            <a:endParaRPr lang="en-US"/>
          </a:p>
        </p:txBody>
      </p:sp>
      <p:sp>
        <p:nvSpPr>
          <p:cNvPr id="5" name="TextBox 4">
            <a:extLst>
              <a:ext uri="{FF2B5EF4-FFF2-40B4-BE49-F238E27FC236}">
                <a16:creationId xmlns:a16="http://schemas.microsoft.com/office/drawing/2014/main" id="{FBC70BDB-6F33-CEEC-86F5-FBE5C7FAE143}"/>
              </a:ext>
            </a:extLst>
          </p:cNvPr>
          <p:cNvSpPr txBox="1"/>
          <p:nvPr/>
        </p:nvSpPr>
        <p:spPr>
          <a:xfrm>
            <a:off x="5234885" y="1859965"/>
            <a:ext cx="3092155" cy="4031873"/>
          </a:xfrm>
          <a:prstGeom prst="rect">
            <a:avLst/>
          </a:prstGeom>
          <a:noFill/>
        </p:spPr>
        <p:txBody>
          <a:bodyPr wrap="square">
            <a:spAutoFit/>
          </a:bodyPr>
          <a:lstStyle/>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Ian Greensides</a:t>
            </a:r>
          </a:p>
          <a:p>
            <a:r>
              <a:rPr lang="en-US" altLang="en-US" sz="1600" b="1" dirty="0" err="1">
                <a:solidFill>
                  <a:schemeClr val="tx2"/>
                </a:solidFill>
                <a:latin typeface="Arial" panose="020B0604020202020204" pitchFamily="34" charset="0"/>
                <a:cs typeface="Arial" panose="020B0604020202020204" pitchFamily="34" charset="0"/>
                <a:sym typeface="Arial Black" pitchFamily="34" charset="0"/>
              </a:rPr>
              <a:t>Guari</a:t>
            </a:r>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 </a:t>
            </a:r>
            <a:r>
              <a:rPr lang="en-US" altLang="en-US" sz="1600" b="1" dirty="0" err="1">
                <a:solidFill>
                  <a:schemeClr val="tx2"/>
                </a:solidFill>
                <a:latin typeface="Arial" panose="020B0604020202020204" pitchFamily="34" charset="0"/>
                <a:cs typeface="Arial" panose="020B0604020202020204" pitchFamily="34" charset="0"/>
                <a:sym typeface="Arial Black" pitchFamily="34" charset="0"/>
              </a:rPr>
              <a:t>Guleria</a:t>
            </a:r>
            <a:endParaRPr lang="en-US" altLang="en-US" sz="1600" b="1" dirty="0">
              <a:solidFill>
                <a:schemeClr val="tx2"/>
              </a:solidFill>
              <a:latin typeface="Arial" panose="020B0604020202020204" pitchFamily="34" charset="0"/>
              <a:cs typeface="Arial" panose="020B0604020202020204" pitchFamily="34" charset="0"/>
              <a:sym typeface="Arial Black" pitchFamily="34" charset="0"/>
            </a:endParaRP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Marc Haberman</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Peter Halpin</a:t>
            </a:r>
          </a:p>
          <a:p>
            <a:r>
              <a:rPr lang="en-US" altLang="en-US" sz="1600" b="1" dirty="0">
                <a:solidFill>
                  <a:schemeClr val="tx2"/>
                </a:solidFill>
                <a:highlight>
                  <a:srgbClr val="FF0000"/>
                </a:highlight>
                <a:latin typeface="Arial" panose="020B0604020202020204" pitchFamily="34" charset="0"/>
                <a:cs typeface="Arial" panose="020B0604020202020204" pitchFamily="34" charset="0"/>
                <a:sym typeface="Arial Black" pitchFamily="34" charset="0"/>
              </a:rPr>
              <a:t>Han Family – Hung Wei Memorial</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Leslie Hay </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Chris Henry </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Sharon </a:t>
            </a:r>
            <a:r>
              <a:rPr lang="en-US" altLang="en-US" sz="1600" b="1" dirty="0" err="1">
                <a:solidFill>
                  <a:schemeClr val="tx2"/>
                </a:solidFill>
                <a:latin typeface="Arial" panose="020B0604020202020204" pitchFamily="34" charset="0"/>
                <a:cs typeface="Arial" panose="020B0604020202020204" pitchFamily="34" charset="0"/>
                <a:sym typeface="Arial Black" pitchFamily="34" charset="0"/>
              </a:rPr>
              <a:t>Herrgott</a:t>
            </a:r>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 </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Amelia Ho</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Robert &amp; Judy </a:t>
            </a:r>
            <a:r>
              <a:rPr lang="en-US" altLang="en-US" sz="1600" b="1" dirty="0" err="1">
                <a:solidFill>
                  <a:schemeClr val="tx2"/>
                </a:solidFill>
                <a:latin typeface="Arial" panose="020B0604020202020204" pitchFamily="34" charset="0"/>
                <a:cs typeface="Arial" panose="020B0604020202020204" pitchFamily="34" charset="0"/>
                <a:sym typeface="Arial Black" pitchFamily="34" charset="0"/>
              </a:rPr>
              <a:t>Hogin</a:t>
            </a:r>
            <a:endParaRPr lang="en-US" altLang="en-US" sz="1600" b="1" dirty="0">
              <a:solidFill>
                <a:schemeClr val="tx2"/>
              </a:solidFill>
              <a:latin typeface="Arial" panose="020B0604020202020204" pitchFamily="34" charset="0"/>
              <a:cs typeface="Arial" panose="020B0604020202020204" pitchFamily="34" charset="0"/>
              <a:sym typeface="Arial Black" pitchFamily="34" charset="0"/>
            </a:endParaRP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Colleen </a:t>
            </a:r>
            <a:r>
              <a:rPr lang="en-US" altLang="en-US" sz="1600" b="1" dirty="0" err="1">
                <a:solidFill>
                  <a:schemeClr val="tx2"/>
                </a:solidFill>
                <a:latin typeface="Arial" panose="020B0604020202020204" pitchFamily="34" charset="0"/>
                <a:cs typeface="Arial" panose="020B0604020202020204" pitchFamily="34" charset="0"/>
                <a:sym typeface="Arial Black" pitchFamily="34" charset="0"/>
              </a:rPr>
              <a:t>Hudgen</a:t>
            </a:r>
            <a:endParaRPr lang="en-US" altLang="en-US" sz="1600" b="1" dirty="0">
              <a:solidFill>
                <a:schemeClr val="tx2"/>
              </a:solidFill>
              <a:latin typeface="Arial" panose="020B0604020202020204" pitchFamily="34" charset="0"/>
              <a:cs typeface="Arial" panose="020B0604020202020204" pitchFamily="34" charset="0"/>
              <a:sym typeface="Arial Black" pitchFamily="34" charset="0"/>
            </a:endParaRP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Terry </a:t>
            </a:r>
            <a:r>
              <a:rPr lang="en-US" altLang="en-US" sz="1600" b="1" dirty="0" err="1">
                <a:solidFill>
                  <a:schemeClr val="tx2"/>
                </a:solidFill>
                <a:latin typeface="Arial" panose="020B0604020202020204" pitchFamily="34" charset="0"/>
                <a:cs typeface="Arial" panose="020B0604020202020204" pitchFamily="34" charset="0"/>
                <a:sym typeface="Arial Black" pitchFamily="34" charset="0"/>
              </a:rPr>
              <a:t>Hughmanick</a:t>
            </a:r>
            <a:endParaRPr lang="en-US" altLang="en-US" sz="1600" b="1" dirty="0">
              <a:solidFill>
                <a:schemeClr val="tx2"/>
              </a:solidFill>
              <a:latin typeface="Arial" panose="020B0604020202020204" pitchFamily="34" charset="0"/>
              <a:cs typeface="Arial" panose="020B0604020202020204" pitchFamily="34" charset="0"/>
              <a:sym typeface="Arial Black" pitchFamily="34" charset="0"/>
            </a:endParaRP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Sandra James </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Phil Johnson</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Eric Kilgore</a:t>
            </a:r>
          </a:p>
        </p:txBody>
      </p:sp>
      <p:sp>
        <p:nvSpPr>
          <p:cNvPr id="6" name="Rectangle 5">
            <a:extLst>
              <a:ext uri="{FF2B5EF4-FFF2-40B4-BE49-F238E27FC236}">
                <a16:creationId xmlns:a16="http://schemas.microsoft.com/office/drawing/2014/main" id="{256625BA-BA15-D5A8-FAB5-7A537B6014FF}"/>
              </a:ext>
            </a:extLst>
          </p:cNvPr>
          <p:cNvSpPr/>
          <p:nvPr/>
        </p:nvSpPr>
        <p:spPr>
          <a:xfrm>
            <a:off x="6700614" y="1690688"/>
            <a:ext cx="2299757" cy="338554"/>
          </a:xfrm>
          <a:prstGeom prst="rect">
            <a:avLst/>
          </a:prstGeom>
        </p:spPr>
        <p:txBody>
          <a:bodyPr wrap="square">
            <a:spAutoFit/>
          </a:bodyPr>
          <a:lstStyle/>
          <a:p>
            <a:endParaRPr lang="en-US" altLang="en-US" sz="1600" b="1" dirty="0">
              <a:solidFill>
                <a:schemeClr val="tx2"/>
              </a:solidFill>
              <a:latin typeface="Biome" panose="020B0503030204020804" pitchFamily="34" charset="0"/>
              <a:sym typeface="Arial Black" pitchFamily="34" charset="0"/>
            </a:endParaRPr>
          </a:p>
        </p:txBody>
      </p:sp>
      <p:sp>
        <p:nvSpPr>
          <p:cNvPr id="9" name="TextBox 8">
            <a:extLst>
              <a:ext uri="{FF2B5EF4-FFF2-40B4-BE49-F238E27FC236}">
                <a16:creationId xmlns:a16="http://schemas.microsoft.com/office/drawing/2014/main" id="{8D902D25-26B3-1315-B198-3AE7A0920982}"/>
              </a:ext>
            </a:extLst>
          </p:cNvPr>
          <p:cNvSpPr txBox="1"/>
          <p:nvPr/>
        </p:nvSpPr>
        <p:spPr>
          <a:xfrm>
            <a:off x="9816200" y="6455394"/>
            <a:ext cx="2567836" cy="307777"/>
          </a:xfrm>
          <a:prstGeom prst="rect">
            <a:avLst/>
          </a:prstGeom>
          <a:noFill/>
        </p:spPr>
        <p:txBody>
          <a:bodyPr wrap="square" rtlCol="0">
            <a:spAutoFit/>
          </a:bodyPr>
          <a:lstStyle/>
          <a:p>
            <a:r>
              <a:rPr lang="en-US" sz="1400" b="1" dirty="0">
                <a:solidFill>
                  <a:srgbClr val="FF0000"/>
                </a:solidFill>
              </a:rPr>
              <a:t>*As of 12/31/2025</a:t>
            </a:r>
          </a:p>
        </p:txBody>
      </p:sp>
      <p:sp>
        <p:nvSpPr>
          <p:cNvPr id="10" name="TextBox 9">
            <a:extLst>
              <a:ext uri="{FF2B5EF4-FFF2-40B4-BE49-F238E27FC236}">
                <a16:creationId xmlns:a16="http://schemas.microsoft.com/office/drawing/2014/main" id="{F6850E30-B2D3-BD85-6B8E-E76022BECA9D}"/>
              </a:ext>
            </a:extLst>
          </p:cNvPr>
          <p:cNvSpPr txBox="1"/>
          <p:nvPr/>
        </p:nvSpPr>
        <p:spPr>
          <a:xfrm>
            <a:off x="458529" y="1684857"/>
            <a:ext cx="2675369" cy="4524315"/>
          </a:xfrm>
          <a:prstGeom prst="rect">
            <a:avLst/>
          </a:prstGeom>
          <a:noFill/>
        </p:spPr>
        <p:txBody>
          <a:bodyPr wrap="square" rtlCol="0">
            <a:spAutoFit/>
          </a:bodyPr>
          <a:lstStyle/>
          <a:p>
            <a:endParaRPr lang="en-US" sz="1600" b="1" dirty="0">
              <a:solidFill>
                <a:schemeClr val="tx2"/>
              </a:solidFill>
              <a:latin typeface="Arial" panose="020B0604020202020204" pitchFamily="34" charset="0"/>
              <a:cs typeface="Arial" panose="020B0604020202020204" pitchFamily="34" charset="0"/>
            </a:endParaRPr>
          </a:p>
          <a:p>
            <a:r>
              <a:rPr lang="en-US" sz="1600" b="1" dirty="0">
                <a:solidFill>
                  <a:schemeClr val="tx2"/>
                </a:solidFill>
                <a:highlight>
                  <a:srgbClr val="FF0000"/>
                </a:highlight>
                <a:latin typeface="Arial" panose="020B0604020202020204" pitchFamily="34" charset="0"/>
                <a:cs typeface="Arial" panose="020B0604020202020204" pitchFamily="34" charset="0"/>
              </a:rPr>
              <a:t>Mandy Andrei</a:t>
            </a:r>
          </a:p>
          <a:p>
            <a:r>
              <a:rPr lang="en-US" sz="1600" b="1" dirty="0">
                <a:solidFill>
                  <a:schemeClr val="tx2"/>
                </a:solidFill>
                <a:latin typeface="Arial" panose="020B0604020202020204" pitchFamily="34" charset="0"/>
                <a:cs typeface="Arial" panose="020B0604020202020204" pitchFamily="34" charset="0"/>
              </a:rPr>
              <a:t>April Bignell</a:t>
            </a:r>
          </a:p>
          <a:p>
            <a:r>
              <a:rPr lang="en-US" sz="1600" b="1" dirty="0">
                <a:solidFill>
                  <a:schemeClr val="tx2"/>
                </a:solidFill>
                <a:latin typeface="Arial" panose="020B0604020202020204" pitchFamily="34" charset="0"/>
                <a:cs typeface="Arial" panose="020B0604020202020204" pitchFamily="34" charset="0"/>
              </a:rPr>
              <a:t>Polly Bove </a:t>
            </a:r>
          </a:p>
          <a:p>
            <a:r>
              <a:rPr lang="en-US" sz="1600" b="1" dirty="0">
                <a:solidFill>
                  <a:schemeClr val="tx2"/>
                </a:solidFill>
                <a:latin typeface="Arial" panose="020B0604020202020204" pitchFamily="34" charset="0"/>
                <a:cs typeface="Arial" panose="020B0604020202020204" pitchFamily="34" charset="0"/>
              </a:rPr>
              <a:t>Joe Brown </a:t>
            </a:r>
          </a:p>
          <a:p>
            <a:r>
              <a:rPr lang="en-US" sz="1600" b="1" dirty="0">
                <a:solidFill>
                  <a:schemeClr val="tx2"/>
                </a:solidFill>
                <a:latin typeface="Arial" panose="020B0604020202020204" pitchFamily="34" charset="0"/>
                <a:cs typeface="Arial" panose="020B0604020202020204" pitchFamily="34" charset="0"/>
              </a:rPr>
              <a:t>John </a:t>
            </a:r>
            <a:r>
              <a:rPr lang="en-US" sz="1600" b="1" dirty="0" err="1">
                <a:solidFill>
                  <a:schemeClr val="tx2"/>
                </a:solidFill>
                <a:latin typeface="Arial" panose="020B0604020202020204" pitchFamily="34" charset="0"/>
                <a:cs typeface="Arial" panose="020B0604020202020204" pitchFamily="34" charset="0"/>
              </a:rPr>
              <a:t>Bruzus</a:t>
            </a:r>
            <a:endParaRPr lang="en-US" sz="1600" b="1" dirty="0">
              <a:solidFill>
                <a:schemeClr val="tx2"/>
              </a:solidFill>
              <a:latin typeface="Arial" panose="020B0604020202020204" pitchFamily="34" charset="0"/>
              <a:cs typeface="Arial" panose="020B0604020202020204" pitchFamily="34" charset="0"/>
            </a:endParaRPr>
          </a:p>
          <a:p>
            <a:r>
              <a:rPr lang="en-US" sz="1600" b="1" dirty="0">
                <a:solidFill>
                  <a:schemeClr val="tx2"/>
                </a:solidFill>
                <a:latin typeface="Arial" panose="020B0604020202020204" pitchFamily="34" charset="0"/>
                <a:cs typeface="Arial" panose="020B0604020202020204" pitchFamily="34" charset="0"/>
              </a:rPr>
              <a:t>Henry </a:t>
            </a:r>
            <a:r>
              <a:rPr lang="en-US" sz="1600" b="1" dirty="0" err="1">
                <a:solidFill>
                  <a:schemeClr val="tx2"/>
                </a:solidFill>
                <a:latin typeface="Arial" panose="020B0604020202020204" pitchFamily="34" charset="0"/>
                <a:cs typeface="Arial" panose="020B0604020202020204" pitchFamily="34" charset="0"/>
              </a:rPr>
              <a:t>Buffalow</a:t>
            </a:r>
            <a:endParaRPr lang="en-US" sz="1600" b="1" dirty="0">
              <a:solidFill>
                <a:schemeClr val="tx2"/>
              </a:solidFill>
              <a:latin typeface="Arial" panose="020B0604020202020204" pitchFamily="34" charset="0"/>
              <a:cs typeface="Arial" panose="020B0604020202020204" pitchFamily="34" charset="0"/>
            </a:endParaRPr>
          </a:p>
          <a:p>
            <a:r>
              <a:rPr lang="en-US" sz="1600" b="1" dirty="0">
                <a:solidFill>
                  <a:schemeClr val="tx2"/>
                </a:solidFill>
                <a:latin typeface="Arial" panose="020B0604020202020204" pitchFamily="34" charset="0"/>
                <a:cs typeface="Arial" panose="020B0604020202020204" pitchFamily="34" charset="0"/>
              </a:rPr>
              <a:t>Steve Chell</a:t>
            </a:r>
          </a:p>
          <a:p>
            <a:r>
              <a:rPr lang="en-US" sz="1600" b="1" dirty="0">
                <a:latin typeface="Arial" panose="020B0604020202020204" pitchFamily="34" charset="0"/>
                <a:cs typeface="Arial" panose="020B0604020202020204" pitchFamily="34" charset="0"/>
              </a:rPr>
              <a:t>Hong Chen</a:t>
            </a:r>
          </a:p>
          <a:p>
            <a:r>
              <a:rPr lang="en-US" sz="1600" b="1" dirty="0">
                <a:solidFill>
                  <a:schemeClr val="tx2"/>
                </a:solidFill>
                <a:latin typeface="Arial" panose="020B0604020202020204" pitchFamily="34" charset="0"/>
                <a:cs typeface="Arial" panose="020B0604020202020204" pitchFamily="34" charset="0"/>
              </a:rPr>
              <a:t>Jerry Chen</a:t>
            </a:r>
          </a:p>
          <a:p>
            <a:r>
              <a:rPr lang="en-US" sz="1600" b="1" dirty="0">
                <a:solidFill>
                  <a:schemeClr val="tx2"/>
                </a:solidFill>
                <a:latin typeface="Arial" panose="020B0604020202020204" pitchFamily="34" charset="0"/>
                <a:cs typeface="Arial" panose="020B0604020202020204" pitchFamily="34" charset="0"/>
              </a:rPr>
              <a:t>Victor Chen</a:t>
            </a:r>
          </a:p>
          <a:p>
            <a:r>
              <a:rPr lang="en-US" sz="1600" b="1" dirty="0">
                <a:solidFill>
                  <a:schemeClr val="tx2"/>
                </a:solidFill>
                <a:latin typeface="Arial" panose="020B0604020202020204" pitchFamily="34" charset="0"/>
                <a:cs typeface="Arial" panose="020B0604020202020204" pitchFamily="34" charset="0"/>
              </a:rPr>
              <a:t>Pearl Cheng</a:t>
            </a:r>
          </a:p>
          <a:p>
            <a:r>
              <a:rPr lang="en-US" sz="1600" b="1" dirty="0">
                <a:solidFill>
                  <a:schemeClr val="tx2"/>
                </a:solidFill>
                <a:highlight>
                  <a:srgbClr val="FF0000"/>
                </a:highlight>
                <a:latin typeface="Arial" panose="020B0604020202020204" pitchFamily="34" charset="0"/>
                <a:cs typeface="Arial" panose="020B0604020202020204" pitchFamily="34" charset="0"/>
              </a:rPr>
              <a:t>Chien Family Charitable </a:t>
            </a:r>
          </a:p>
          <a:p>
            <a:r>
              <a:rPr lang="en-US" sz="1600" b="1" dirty="0">
                <a:solidFill>
                  <a:schemeClr val="tx2"/>
                </a:solidFill>
                <a:highlight>
                  <a:srgbClr val="FF0000"/>
                </a:highlight>
                <a:latin typeface="Arial" panose="020B0604020202020204" pitchFamily="34" charset="0"/>
                <a:cs typeface="Arial" panose="020B0604020202020204" pitchFamily="34" charset="0"/>
              </a:rPr>
              <a:t>Fund</a:t>
            </a:r>
          </a:p>
          <a:p>
            <a:r>
              <a:rPr lang="en-US" sz="1600" b="1" dirty="0">
                <a:solidFill>
                  <a:schemeClr val="tx2"/>
                </a:solidFill>
                <a:latin typeface="Arial" panose="020B0604020202020204" pitchFamily="34" charset="0"/>
                <a:cs typeface="Arial" panose="020B0604020202020204" pitchFamily="34" charset="0"/>
              </a:rPr>
              <a:t>David &amp; Ann Crocket</a:t>
            </a:r>
          </a:p>
          <a:p>
            <a:endParaRPr lang="en-US" sz="1600" b="1" dirty="0">
              <a:solidFill>
                <a:schemeClr val="tx2"/>
              </a:solidFill>
              <a:latin typeface="Arial" panose="020B0604020202020204" pitchFamily="34" charset="0"/>
              <a:cs typeface="Arial" panose="020B0604020202020204" pitchFamily="34" charset="0"/>
            </a:endParaRPr>
          </a:p>
          <a:p>
            <a:endParaRPr lang="en-US" sz="1600" b="1" dirty="0">
              <a:solidFill>
                <a:schemeClr val="tx2"/>
              </a:solidFill>
              <a:latin typeface="Arial" panose="020B0604020202020204" pitchFamily="34" charset="0"/>
              <a:cs typeface="Arial" panose="020B0604020202020204" pitchFamily="34" charset="0"/>
            </a:endParaRPr>
          </a:p>
          <a:p>
            <a:endParaRPr lang="en-US" sz="1600" b="1" dirty="0">
              <a:solidFill>
                <a:schemeClr val="tx2"/>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72AEDCBD-2AD3-6406-CE23-06B4CAB031A2}"/>
              </a:ext>
            </a:extLst>
          </p:cNvPr>
          <p:cNvSpPr txBox="1"/>
          <p:nvPr/>
        </p:nvSpPr>
        <p:spPr>
          <a:xfrm>
            <a:off x="8396643" y="396880"/>
            <a:ext cx="3092155" cy="5509200"/>
          </a:xfrm>
          <a:prstGeom prst="rect">
            <a:avLst/>
          </a:prstGeom>
          <a:noFill/>
        </p:spPr>
        <p:txBody>
          <a:bodyPr wrap="square">
            <a:spAutoFit/>
          </a:bodyPr>
          <a:lstStyle/>
          <a:p>
            <a:r>
              <a:rPr lang="en-US" sz="1600" b="1" dirty="0">
                <a:solidFill>
                  <a:schemeClr val="tx2"/>
                </a:solidFill>
                <a:latin typeface="Arial" panose="020B0604020202020204" pitchFamily="34" charset="0"/>
                <a:cs typeface="Arial" panose="020B0604020202020204" pitchFamily="34" charset="0"/>
              </a:rPr>
              <a:t>Chuck Kilian </a:t>
            </a:r>
          </a:p>
          <a:p>
            <a:r>
              <a:rPr lang="en-US" sz="1600" b="1" dirty="0">
                <a:solidFill>
                  <a:schemeClr val="tx2"/>
                </a:solidFill>
                <a:latin typeface="Arial" panose="020B0604020202020204" pitchFamily="34" charset="0"/>
                <a:cs typeface="Arial" panose="020B0604020202020204" pitchFamily="34" charset="0"/>
              </a:rPr>
              <a:t>Dave Knapp</a:t>
            </a:r>
          </a:p>
          <a:p>
            <a:r>
              <a:rPr lang="en-US" sz="1600" b="1" dirty="0">
                <a:solidFill>
                  <a:schemeClr val="tx2"/>
                </a:solidFill>
                <a:latin typeface="Arial" panose="020B0604020202020204" pitchFamily="34" charset="0"/>
                <a:cs typeface="Arial" panose="020B0604020202020204" pitchFamily="34" charset="0"/>
              </a:rPr>
              <a:t>Kathy Kracker</a:t>
            </a:r>
          </a:p>
          <a:p>
            <a:r>
              <a:rPr lang="en-US" sz="1600" b="1" dirty="0">
                <a:solidFill>
                  <a:schemeClr val="tx2"/>
                </a:solidFill>
                <a:latin typeface="Arial" panose="020B0604020202020204" pitchFamily="34" charset="0"/>
                <a:cs typeface="Arial" panose="020B0604020202020204" pitchFamily="34" charset="0"/>
              </a:rPr>
              <a:t>Patrick Kwok</a:t>
            </a:r>
          </a:p>
          <a:p>
            <a:r>
              <a:rPr lang="en-US" sz="1600" b="1" dirty="0">
                <a:solidFill>
                  <a:schemeClr val="tx2"/>
                </a:solidFill>
                <a:latin typeface="Arial" panose="020B0604020202020204" pitchFamily="34" charset="0"/>
                <a:cs typeface="Arial" panose="020B0604020202020204" pitchFamily="34" charset="0"/>
              </a:rPr>
              <a:t>Peter Landsberger</a:t>
            </a:r>
          </a:p>
          <a:p>
            <a:r>
              <a:rPr lang="en-US" sz="1600" b="1" dirty="0">
                <a:solidFill>
                  <a:schemeClr val="tx2"/>
                </a:solidFill>
                <a:latin typeface="Arial" panose="020B0604020202020204" pitchFamily="34" charset="0"/>
                <a:cs typeface="Arial" panose="020B0604020202020204" pitchFamily="34" charset="0"/>
              </a:rPr>
              <a:t>Sharon Levine</a:t>
            </a:r>
          </a:p>
          <a:p>
            <a:r>
              <a:rPr lang="en-US" sz="1600" b="1" dirty="0">
                <a:solidFill>
                  <a:schemeClr val="tx2"/>
                </a:solidFill>
                <a:latin typeface="Arial" panose="020B0604020202020204" pitchFamily="34" charset="0"/>
                <a:cs typeface="Arial" panose="020B0604020202020204" pitchFamily="34" charset="0"/>
              </a:rPr>
              <a:t>Ben Liao</a:t>
            </a:r>
          </a:p>
          <a:p>
            <a:r>
              <a:rPr lang="en-US" sz="1600" b="1" dirty="0">
                <a:solidFill>
                  <a:schemeClr val="tx2"/>
                </a:solidFill>
                <a:latin typeface="Arial" panose="020B0604020202020204" pitchFamily="34" charset="0"/>
                <a:cs typeface="Arial" panose="020B0604020202020204" pitchFamily="34" charset="0"/>
              </a:rPr>
              <a:t>Ronald </a:t>
            </a:r>
            <a:r>
              <a:rPr lang="en-US" sz="1600" b="1" dirty="0" err="1">
                <a:solidFill>
                  <a:schemeClr val="tx2"/>
                </a:solidFill>
                <a:latin typeface="Arial" panose="020B0604020202020204" pitchFamily="34" charset="0"/>
                <a:cs typeface="Arial" panose="020B0604020202020204" pitchFamily="34" charset="0"/>
              </a:rPr>
              <a:t>Lohbeck</a:t>
            </a:r>
            <a:endParaRPr lang="en-US" sz="1600" b="1" dirty="0">
              <a:solidFill>
                <a:schemeClr val="tx2"/>
              </a:solidFill>
              <a:latin typeface="Arial" panose="020B0604020202020204" pitchFamily="34" charset="0"/>
              <a:cs typeface="Arial" panose="020B0604020202020204" pitchFamily="34" charset="0"/>
            </a:endParaRPr>
          </a:p>
          <a:p>
            <a:r>
              <a:rPr lang="en-US" sz="1600" b="1" dirty="0">
                <a:solidFill>
                  <a:schemeClr val="tx2"/>
                </a:solidFill>
                <a:latin typeface="Arial" panose="020B0604020202020204" pitchFamily="34" charset="0"/>
                <a:cs typeface="Arial" panose="020B0604020202020204" pitchFamily="34" charset="0"/>
              </a:rPr>
              <a:t>Mark &amp; Eva Long</a:t>
            </a:r>
          </a:p>
          <a:p>
            <a:r>
              <a:rPr lang="en-US" sz="1600" b="1" dirty="0">
                <a:solidFill>
                  <a:schemeClr val="tx2"/>
                </a:solidFill>
                <a:latin typeface="Arial" panose="020B0604020202020204" pitchFamily="34" charset="0"/>
                <a:cs typeface="Arial" panose="020B0604020202020204" pitchFamily="34" charset="0"/>
              </a:rPr>
              <a:t>Mark McKenna</a:t>
            </a:r>
          </a:p>
          <a:p>
            <a:r>
              <a:rPr lang="en-US" sz="1600" b="1" dirty="0">
                <a:solidFill>
                  <a:schemeClr val="tx2"/>
                </a:solidFill>
                <a:latin typeface="Arial" panose="020B0604020202020204" pitchFamily="34" charset="0"/>
                <a:cs typeface="Arial" panose="020B0604020202020204" pitchFamily="34" charset="0"/>
              </a:rPr>
              <a:t>Allan McLeod</a:t>
            </a:r>
          </a:p>
          <a:p>
            <a:r>
              <a:rPr lang="en-US" sz="1600" b="1" dirty="0">
                <a:solidFill>
                  <a:schemeClr val="tx2"/>
                </a:solidFill>
                <a:latin typeface="Arial" panose="020B0604020202020204" pitchFamily="34" charset="0"/>
                <a:cs typeface="Arial" panose="020B0604020202020204" pitchFamily="34" charset="0"/>
              </a:rPr>
              <a:t>Martin Miller</a:t>
            </a:r>
          </a:p>
          <a:p>
            <a:r>
              <a:rPr lang="en-US" sz="1600" b="1" dirty="0">
                <a:solidFill>
                  <a:schemeClr val="tx2"/>
                </a:solidFill>
                <a:highlight>
                  <a:srgbClr val="FF0000"/>
                </a:highlight>
                <a:latin typeface="Arial" panose="020B0604020202020204" pitchFamily="34" charset="0"/>
                <a:cs typeface="Arial" panose="020B0604020202020204" pitchFamily="34" charset="0"/>
              </a:rPr>
              <a:t>Jeff Moe</a:t>
            </a:r>
          </a:p>
          <a:p>
            <a:r>
              <a:rPr lang="en-US" sz="1600" b="1" dirty="0">
                <a:solidFill>
                  <a:schemeClr val="tx2"/>
                </a:solidFill>
                <a:latin typeface="Arial" panose="020B0604020202020204" pitchFamily="34" charset="0"/>
                <a:cs typeface="Arial" panose="020B0604020202020204" pitchFamily="34" charset="0"/>
              </a:rPr>
              <a:t>Ram Mohan</a:t>
            </a:r>
          </a:p>
          <a:p>
            <a:r>
              <a:rPr lang="en-US" sz="1600" b="1" dirty="0" err="1">
                <a:solidFill>
                  <a:schemeClr val="tx2"/>
                </a:solidFill>
                <a:latin typeface="Arial" panose="020B0604020202020204" pitchFamily="34" charset="0"/>
                <a:cs typeface="Arial" panose="020B0604020202020204" pitchFamily="34" charset="0"/>
              </a:rPr>
              <a:t>Shobana</a:t>
            </a:r>
            <a:r>
              <a:rPr lang="en-US" sz="1600" b="1" dirty="0">
                <a:solidFill>
                  <a:schemeClr val="tx2"/>
                </a:solidFill>
                <a:latin typeface="Arial" panose="020B0604020202020204" pitchFamily="34" charset="0"/>
                <a:cs typeface="Arial" panose="020B0604020202020204" pitchFamily="34" charset="0"/>
              </a:rPr>
              <a:t> </a:t>
            </a:r>
            <a:r>
              <a:rPr lang="en-US" sz="1600" b="1" dirty="0" err="1">
                <a:solidFill>
                  <a:schemeClr val="tx2"/>
                </a:solidFill>
                <a:latin typeface="Arial" panose="020B0604020202020204" pitchFamily="34" charset="0"/>
                <a:cs typeface="Arial" panose="020B0604020202020204" pitchFamily="34" charset="0"/>
              </a:rPr>
              <a:t>Nanakumar</a:t>
            </a:r>
            <a:endParaRPr lang="en-US" sz="1600" b="1" dirty="0">
              <a:solidFill>
                <a:schemeClr val="tx2"/>
              </a:solidFill>
              <a:latin typeface="Arial" panose="020B0604020202020204" pitchFamily="34" charset="0"/>
              <a:cs typeface="Arial" panose="020B0604020202020204" pitchFamily="34" charset="0"/>
            </a:endParaRPr>
          </a:p>
          <a:p>
            <a:r>
              <a:rPr lang="en-US" sz="1600" b="1" dirty="0">
                <a:solidFill>
                  <a:schemeClr val="tx2"/>
                </a:solidFill>
                <a:latin typeface="Arial" panose="020B0604020202020204" pitchFamily="34" charset="0"/>
                <a:cs typeface="Arial" panose="020B0604020202020204" pitchFamily="34" charset="0"/>
              </a:rPr>
              <a:t>Sunil </a:t>
            </a:r>
            <a:r>
              <a:rPr lang="en-US" sz="1600" b="1" dirty="0" err="1">
                <a:solidFill>
                  <a:schemeClr val="tx2"/>
                </a:solidFill>
                <a:latin typeface="Arial" panose="020B0604020202020204" pitchFamily="34" charset="0"/>
                <a:cs typeface="Arial" panose="020B0604020202020204" pitchFamily="34" charset="0"/>
              </a:rPr>
              <a:t>Nethisinghe</a:t>
            </a:r>
            <a:endParaRPr lang="en-US" sz="1600" b="1" dirty="0">
              <a:solidFill>
                <a:schemeClr val="tx2"/>
              </a:solidFill>
              <a:latin typeface="Arial" panose="020B0604020202020204" pitchFamily="34" charset="0"/>
              <a:cs typeface="Arial" panose="020B0604020202020204" pitchFamily="34" charset="0"/>
            </a:endParaRPr>
          </a:p>
          <a:p>
            <a:r>
              <a:rPr lang="en-US" sz="1600" b="1" dirty="0" err="1">
                <a:solidFill>
                  <a:schemeClr val="tx2"/>
                </a:solidFill>
                <a:latin typeface="Arial" panose="020B0604020202020204" pitchFamily="34" charset="0"/>
                <a:cs typeface="Arial" panose="020B0604020202020204" pitchFamily="34" charset="0"/>
              </a:rPr>
              <a:t>Hedeliza</a:t>
            </a:r>
            <a:r>
              <a:rPr lang="en-US" sz="1600" b="1" dirty="0">
                <a:solidFill>
                  <a:schemeClr val="tx2"/>
                </a:solidFill>
                <a:latin typeface="Arial" panose="020B0604020202020204" pitchFamily="34" charset="0"/>
                <a:cs typeface="Arial" panose="020B0604020202020204" pitchFamily="34" charset="0"/>
              </a:rPr>
              <a:t> Ng</a:t>
            </a:r>
          </a:p>
          <a:p>
            <a:r>
              <a:rPr lang="en-US" sz="1600" b="1" dirty="0">
                <a:solidFill>
                  <a:schemeClr val="tx2"/>
                </a:solidFill>
                <a:latin typeface="Arial" panose="020B0604020202020204" pitchFamily="34" charset="0"/>
                <a:cs typeface="Arial" panose="020B0604020202020204" pitchFamily="34" charset="0"/>
              </a:rPr>
              <a:t>Derek Pesta</a:t>
            </a:r>
          </a:p>
          <a:p>
            <a:r>
              <a:rPr lang="en-US" sz="1600" b="1" dirty="0">
                <a:solidFill>
                  <a:schemeClr val="tx2"/>
                </a:solidFill>
                <a:latin typeface="Arial" panose="020B0604020202020204" pitchFamily="34" charset="0"/>
                <a:cs typeface="Arial" panose="020B0604020202020204" pitchFamily="34" charset="0"/>
              </a:rPr>
              <a:t>Hector Picchetti </a:t>
            </a:r>
          </a:p>
          <a:p>
            <a:r>
              <a:rPr lang="en-US" sz="1600" b="1" dirty="0">
                <a:solidFill>
                  <a:schemeClr val="tx2"/>
                </a:solidFill>
                <a:latin typeface="Arial" panose="020B0604020202020204" pitchFamily="34" charset="0"/>
                <a:cs typeface="Arial" panose="020B0604020202020204" pitchFamily="34" charset="0"/>
              </a:rPr>
              <a:t>Bob Pruitt and Susan Black</a:t>
            </a:r>
          </a:p>
          <a:p>
            <a:r>
              <a:rPr lang="en-US" sz="1600" b="1" dirty="0">
                <a:solidFill>
                  <a:schemeClr val="tx2"/>
                </a:solidFill>
                <a:latin typeface="Arial" panose="020B0604020202020204" pitchFamily="34" charset="0"/>
                <a:cs typeface="Arial" panose="020B0604020202020204" pitchFamily="34" charset="0"/>
              </a:rPr>
              <a:t>Recology </a:t>
            </a:r>
          </a:p>
          <a:p>
            <a:r>
              <a:rPr lang="en-US" sz="1600" b="1" dirty="0">
                <a:solidFill>
                  <a:schemeClr val="tx2"/>
                </a:solidFill>
                <a:latin typeface="Arial" panose="020B0604020202020204" pitchFamily="34" charset="0"/>
                <a:cs typeface="Arial" panose="020B0604020202020204" pitchFamily="34" charset="0"/>
              </a:rPr>
              <a:t>Al Rezai</a:t>
            </a:r>
          </a:p>
        </p:txBody>
      </p:sp>
      <p:sp>
        <p:nvSpPr>
          <p:cNvPr id="4" name="TextBox 3">
            <a:extLst>
              <a:ext uri="{FF2B5EF4-FFF2-40B4-BE49-F238E27FC236}">
                <a16:creationId xmlns:a16="http://schemas.microsoft.com/office/drawing/2014/main" id="{826CE266-83F5-8CBB-BCFB-191728762608}"/>
              </a:ext>
            </a:extLst>
          </p:cNvPr>
          <p:cNvSpPr txBox="1"/>
          <p:nvPr/>
        </p:nvSpPr>
        <p:spPr>
          <a:xfrm>
            <a:off x="3091048" y="1925190"/>
            <a:ext cx="2474187" cy="3293209"/>
          </a:xfrm>
          <a:prstGeom prst="rect">
            <a:avLst/>
          </a:prstGeom>
          <a:noFill/>
        </p:spPr>
        <p:txBody>
          <a:bodyPr wrap="square" rtlCol="0">
            <a:spAutoFit/>
          </a:bodyPr>
          <a:lstStyle/>
          <a:p>
            <a:r>
              <a:rPr lang="en-US" sz="1600" b="1" dirty="0">
                <a:solidFill>
                  <a:schemeClr val="tx2"/>
                </a:solidFill>
                <a:latin typeface="Arial" panose="020B0604020202020204" pitchFamily="34" charset="0"/>
                <a:cs typeface="Arial" panose="020B0604020202020204" pitchFamily="34" charset="0"/>
              </a:rPr>
              <a:t>Leon Davis</a:t>
            </a:r>
          </a:p>
          <a:p>
            <a:r>
              <a:rPr lang="en-US" sz="1600" b="1" dirty="0">
                <a:solidFill>
                  <a:schemeClr val="tx2"/>
                </a:solidFill>
                <a:latin typeface="Arial" panose="020B0604020202020204" pitchFamily="34" charset="0"/>
                <a:cs typeface="Arial" panose="020B0604020202020204" pitchFamily="34" charset="0"/>
              </a:rPr>
              <a:t>Jenny Ding</a:t>
            </a:r>
          </a:p>
          <a:p>
            <a:r>
              <a:rPr lang="en-US" sz="1600" b="1" dirty="0">
                <a:solidFill>
                  <a:schemeClr val="tx2"/>
                </a:solidFill>
                <a:latin typeface="Arial" panose="020B0604020202020204" pitchFamily="34" charset="0"/>
                <a:cs typeface="Arial" panose="020B0604020202020204" pitchFamily="34" charset="0"/>
              </a:rPr>
              <a:t>Diana Ding</a:t>
            </a:r>
          </a:p>
          <a:p>
            <a:r>
              <a:rPr lang="en-US" sz="1600" b="1" dirty="0">
                <a:solidFill>
                  <a:schemeClr val="tx2"/>
                </a:solidFill>
                <a:latin typeface="Arial" panose="020B0604020202020204" pitchFamily="34" charset="0"/>
                <a:cs typeface="Arial" panose="020B0604020202020204" pitchFamily="34" charset="0"/>
              </a:rPr>
              <a:t>Roy Dunn</a:t>
            </a:r>
          </a:p>
          <a:p>
            <a:r>
              <a:rPr lang="en-US" sz="1600" b="1" dirty="0">
                <a:solidFill>
                  <a:schemeClr val="tx2"/>
                </a:solidFill>
                <a:latin typeface="Arial" panose="020B0604020202020204" pitchFamily="34" charset="0"/>
                <a:cs typeface="Arial" panose="020B0604020202020204" pitchFamily="34" charset="0"/>
              </a:rPr>
              <a:t>Ron Ellis</a:t>
            </a:r>
          </a:p>
          <a:p>
            <a:r>
              <a:rPr lang="en-US" sz="1600" b="1" dirty="0">
                <a:solidFill>
                  <a:schemeClr val="tx2"/>
                </a:solidFill>
                <a:latin typeface="Arial" panose="020B0604020202020204" pitchFamily="34" charset="0"/>
                <a:cs typeface="Arial" panose="020B0604020202020204" pitchFamily="34" charset="0"/>
              </a:rPr>
              <a:t>Jaclyn Fabre</a:t>
            </a:r>
          </a:p>
          <a:p>
            <a:r>
              <a:rPr lang="en-US" sz="1600" b="1" dirty="0">
                <a:solidFill>
                  <a:schemeClr val="tx2"/>
                </a:solidFill>
                <a:latin typeface="Arial" panose="020B0604020202020204" pitchFamily="34" charset="0"/>
                <a:cs typeface="Arial" panose="020B0604020202020204" pitchFamily="34" charset="0"/>
              </a:rPr>
              <a:t>Jeffrey Foster</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Mike Foulkes</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Don Fox</a:t>
            </a:r>
          </a:p>
          <a:p>
            <a:r>
              <a:rPr lang="en-US" altLang="en-US" sz="1600" b="1" dirty="0">
                <a:latin typeface="Arial" panose="020B0604020202020204" pitchFamily="34" charset="0"/>
                <a:cs typeface="Arial" panose="020B0604020202020204" pitchFamily="34" charset="0"/>
                <a:sym typeface="Arial Black" pitchFamily="34" charset="0"/>
              </a:rPr>
              <a:t>William</a:t>
            </a:r>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 Furniss</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EJ George</a:t>
            </a:r>
          </a:p>
          <a:p>
            <a:r>
              <a:rPr lang="en-US" altLang="en-US" sz="1600" b="1" dirty="0">
                <a:solidFill>
                  <a:schemeClr val="tx2"/>
                </a:solidFill>
                <a:latin typeface="Arial" panose="020B0604020202020204" pitchFamily="34" charset="0"/>
                <a:cs typeface="Arial" panose="020B0604020202020204" pitchFamily="34" charset="0"/>
                <a:sym typeface="Arial Black" pitchFamily="34" charset="0"/>
              </a:rPr>
              <a:t>Roy Gillette</a:t>
            </a:r>
          </a:p>
          <a:p>
            <a:endParaRPr lang="en-US" sz="1600" b="1" dirty="0">
              <a:solidFill>
                <a:schemeClr val="tx2"/>
              </a:solidFill>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EFF3A5B4-4620-67AD-3A0C-E40BA814F7C4}"/>
              </a:ext>
            </a:extLst>
          </p:cNvPr>
          <p:cNvGrpSpPr/>
          <p:nvPr/>
        </p:nvGrpSpPr>
        <p:grpSpPr>
          <a:xfrm>
            <a:off x="657890" y="6096794"/>
            <a:ext cx="3068638" cy="261610"/>
            <a:chOff x="657890" y="6096794"/>
            <a:chExt cx="3068638" cy="261610"/>
          </a:xfrm>
        </p:grpSpPr>
        <p:sp>
          <p:nvSpPr>
            <p:cNvPr id="7" name="Rectangle 6">
              <a:extLst>
                <a:ext uri="{FF2B5EF4-FFF2-40B4-BE49-F238E27FC236}">
                  <a16:creationId xmlns:a16="http://schemas.microsoft.com/office/drawing/2014/main" id="{FB787A75-9A53-4B30-B33E-892D944DD176}"/>
                </a:ext>
              </a:extLst>
            </p:cNvPr>
            <p:cNvSpPr/>
            <p:nvPr/>
          </p:nvSpPr>
          <p:spPr>
            <a:xfrm>
              <a:off x="657890" y="6145759"/>
              <a:ext cx="507206" cy="16368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43F5063-0023-131C-0FDD-539FC198A487}"/>
                </a:ext>
              </a:extLst>
            </p:cNvPr>
            <p:cNvSpPr txBox="1"/>
            <p:nvPr/>
          </p:nvSpPr>
          <p:spPr>
            <a:xfrm>
              <a:off x="1345073" y="6096794"/>
              <a:ext cx="2381455" cy="261610"/>
            </a:xfrm>
            <a:prstGeom prst="rect">
              <a:avLst/>
            </a:prstGeom>
            <a:noFill/>
          </p:spPr>
          <p:txBody>
            <a:bodyPr wrap="square" rtlCol="0">
              <a:spAutoFit/>
            </a:bodyPr>
            <a:lstStyle/>
            <a:p>
              <a:r>
                <a:rPr lang="en-US" sz="1100" dirty="0"/>
                <a:t>Change from Last Year</a:t>
              </a:r>
            </a:p>
          </p:txBody>
        </p:sp>
      </p:grpSp>
    </p:spTree>
    <p:extLst>
      <p:ext uri="{BB962C8B-B14F-4D97-AF65-F5344CB8AC3E}">
        <p14:creationId xmlns:p14="http://schemas.microsoft.com/office/powerpoint/2010/main" val="3086409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F3DF6-8C3E-EB7D-7116-1EAFDEB80642}"/>
              </a:ext>
            </a:extLst>
          </p:cNvPr>
          <p:cNvSpPr>
            <a:spLocks noGrp="1"/>
          </p:cNvSpPr>
          <p:nvPr>
            <p:ph type="title"/>
          </p:nvPr>
        </p:nvSpPr>
        <p:spPr>
          <a:xfrm>
            <a:off x="703173" y="289815"/>
            <a:ext cx="9404723" cy="1400530"/>
          </a:xfrm>
        </p:spPr>
        <p:txBody>
          <a:bodyPr>
            <a:normAutofit/>
          </a:bodyPr>
          <a:lstStyle/>
          <a:p>
            <a:r>
              <a:rPr lang="en-US" b="1" dirty="0"/>
              <a:t>Permanent Fund Donors*</a:t>
            </a:r>
            <a:br>
              <a:rPr lang="en-US" b="1" dirty="0"/>
            </a:br>
            <a:r>
              <a:rPr lang="en-US" sz="4000" b="1" dirty="0"/>
              <a:t>Sapphire - $1,000 Level</a:t>
            </a:r>
            <a:endParaRPr lang="en-US" b="1" dirty="0"/>
          </a:p>
        </p:txBody>
      </p:sp>
      <p:sp>
        <p:nvSpPr>
          <p:cNvPr id="3" name="Slide Number Placeholder 2">
            <a:extLst>
              <a:ext uri="{FF2B5EF4-FFF2-40B4-BE49-F238E27FC236}">
                <a16:creationId xmlns:a16="http://schemas.microsoft.com/office/drawing/2014/main" id="{A3BBB4B4-B2CA-ED74-12C6-BC86DA74B9D9}"/>
              </a:ext>
            </a:extLst>
          </p:cNvPr>
          <p:cNvSpPr>
            <a:spLocks noGrp="1"/>
          </p:cNvSpPr>
          <p:nvPr>
            <p:ph type="sldNum" sz="quarter" idx="12"/>
          </p:nvPr>
        </p:nvSpPr>
        <p:spPr/>
        <p:txBody>
          <a:bodyPr/>
          <a:lstStyle/>
          <a:p>
            <a:fld id="{73B850FF-6169-4056-8077-06FFA93A5366}" type="slidenum">
              <a:rPr lang="en-US" smtClean="0"/>
              <a:t>16</a:t>
            </a:fld>
            <a:endParaRPr lang="en-US"/>
          </a:p>
        </p:txBody>
      </p:sp>
      <p:sp>
        <p:nvSpPr>
          <p:cNvPr id="6" name="Rectangle 5">
            <a:extLst>
              <a:ext uri="{FF2B5EF4-FFF2-40B4-BE49-F238E27FC236}">
                <a16:creationId xmlns:a16="http://schemas.microsoft.com/office/drawing/2014/main" id="{85F041E2-E2FF-DE22-C1C6-62B3EE29A4B3}"/>
              </a:ext>
            </a:extLst>
          </p:cNvPr>
          <p:cNvSpPr/>
          <p:nvPr/>
        </p:nvSpPr>
        <p:spPr>
          <a:xfrm>
            <a:off x="6700614" y="1690688"/>
            <a:ext cx="2299757" cy="338554"/>
          </a:xfrm>
          <a:prstGeom prst="rect">
            <a:avLst/>
          </a:prstGeom>
        </p:spPr>
        <p:txBody>
          <a:bodyPr wrap="square">
            <a:spAutoFit/>
          </a:bodyPr>
          <a:lstStyle/>
          <a:p>
            <a:endParaRPr lang="en-US" altLang="en-US" sz="1600" b="1" dirty="0">
              <a:solidFill>
                <a:schemeClr val="tx2"/>
              </a:solidFill>
              <a:latin typeface="Biome" panose="020B0503030204020804" pitchFamily="34" charset="0"/>
              <a:sym typeface="Arial Black" pitchFamily="34" charset="0"/>
            </a:endParaRPr>
          </a:p>
        </p:txBody>
      </p:sp>
      <p:sp>
        <p:nvSpPr>
          <p:cNvPr id="7" name="TextBox 6">
            <a:extLst>
              <a:ext uri="{FF2B5EF4-FFF2-40B4-BE49-F238E27FC236}">
                <a16:creationId xmlns:a16="http://schemas.microsoft.com/office/drawing/2014/main" id="{10E84D69-05CA-4800-32DF-37AADAB03E17}"/>
              </a:ext>
            </a:extLst>
          </p:cNvPr>
          <p:cNvSpPr txBox="1"/>
          <p:nvPr/>
        </p:nvSpPr>
        <p:spPr>
          <a:xfrm>
            <a:off x="5491387" y="1997839"/>
            <a:ext cx="3322035" cy="3416320"/>
          </a:xfrm>
          <a:prstGeom prst="rect">
            <a:avLst/>
          </a:prstGeom>
          <a:noFill/>
        </p:spPr>
        <p:txBody>
          <a:bodyPr wrap="square" rtlCol="0">
            <a:spAutoFit/>
          </a:bodyPr>
          <a:lstStyle/>
          <a:p>
            <a:r>
              <a:rPr lang="en-US" b="1" dirty="0">
                <a:solidFill>
                  <a:schemeClr val="tx2"/>
                </a:solidFill>
                <a:latin typeface="Arial" panose="020B0604020202020204" pitchFamily="34" charset="0"/>
                <a:cs typeface="Arial" panose="020B0604020202020204" pitchFamily="34" charset="0"/>
              </a:rPr>
              <a:t>Frank Tsui</a:t>
            </a:r>
          </a:p>
          <a:p>
            <a:r>
              <a:rPr lang="en-US" b="1" dirty="0">
                <a:solidFill>
                  <a:schemeClr val="tx2"/>
                </a:solidFill>
                <a:latin typeface="Arial" panose="020B0604020202020204" pitchFamily="34" charset="0"/>
                <a:cs typeface="Arial" panose="020B0604020202020204" pitchFamily="34" charset="0"/>
              </a:rPr>
              <a:t>Bruce Ullman</a:t>
            </a:r>
          </a:p>
          <a:p>
            <a:r>
              <a:rPr lang="en-US" b="1" dirty="0">
                <a:solidFill>
                  <a:schemeClr val="tx2"/>
                </a:solidFill>
                <a:latin typeface="Arial" panose="020B0604020202020204" pitchFamily="34" charset="0"/>
                <a:cs typeface="Arial" panose="020B0604020202020204" pitchFamily="34" charset="0"/>
              </a:rPr>
              <a:t>Savita Vaidhyanathan</a:t>
            </a:r>
          </a:p>
          <a:p>
            <a:r>
              <a:rPr lang="en-US" b="1" dirty="0">
                <a:solidFill>
                  <a:schemeClr val="tx2"/>
                </a:solidFill>
                <a:latin typeface="Arial" panose="020B0604020202020204" pitchFamily="34" charset="0"/>
                <a:cs typeface="Arial" panose="020B0604020202020204" pitchFamily="34" charset="0"/>
              </a:rPr>
              <a:t>Kiran &amp; Rajeev </a:t>
            </a:r>
            <a:r>
              <a:rPr lang="en-US" b="1" dirty="0" err="1">
                <a:solidFill>
                  <a:schemeClr val="tx2"/>
                </a:solidFill>
                <a:latin typeface="Arial" panose="020B0604020202020204" pitchFamily="34" charset="0"/>
                <a:cs typeface="Arial" panose="020B0604020202020204" pitchFamily="34" charset="0"/>
              </a:rPr>
              <a:t>Varshneya</a:t>
            </a:r>
            <a:endParaRPr lang="en-US" b="1" dirty="0">
              <a:solidFill>
                <a:schemeClr val="tx2"/>
              </a:solidFill>
              <a:latin typeface="Arial" panose="020B0604020202020204" pitchFamily="34" charset="0"/>
              <a:cs typeface="Arial" panose="020B0604020202020204" pitchFamily="34" charset="0"/>
            </a:endParaRPr>
          </a:p>
          <a:p>
            <a:r>
              <a:rPr lang="en-US" b="1" dirty="0">
                <a:solidFill>
                  <a:schemeClr val="tx2"/>
                </a:solidFill>
                <a:latin typeface="Arial" panose="020B0604020202020204" pitchFamily="34" charset="0"/>
                <a:cs typeface="Arial" panose="020B0604020202020204" pitchFamily="34" charset="0"/>
              </a:rPr>
              <a:t>Dennis Whittaker</a:t>
            </a:r>
          </a:p>
          <a:p>
            <a:r>
              <a:rPr lang="en-US" b="1" dirty="0">
                <a:solidFill>
                  <a:schemeClr val="tx2"/>
                </a:solidFill>
                <a:latin typeface="Arial" panose="020B0604020202020204" pitchFamily="34" charset="0"/>
                <a:cs typeface="Arial" panose="020B0604020202020204" pitchFamily="34" charset="0"/>
              </a:rPr>
              <a:t>Gilbert Wong</a:t>
            </a:r>
          </a:p>
          <a:p>
            <a:r>
              <a:rPr lang="en-US" b="1" dirty="0">
                <a:solidFill>
                  <a:schemeClr val="tx2"/>
                </a:solidFill>
                <a:latin typeface="Arial" panose="020B0604020202020204" pitchFamily="34" charset="0"/>
                <a:cs typeface="Arial" panose="020B0604020202020204" pitchFamily="34" charset="0"/>
              </a:rPr>
              <a:t>Elsie Wu</a:t>
            </a:r>
          </a:p>
          <a:p>
            <a:r>
              <a:rPr lang="en-US" b="1" dirty="0">
                <a:solidFill>
                  <a:schemeClr val="tx2"/>
                </a:solidFill>
                <a:latin typeface="Arial" panose="020B0604020202020204" pitchFamily="34" charset="0"/>
                <a:cs typeface="Arial" panose="020B0604020202020204" pitchFamily="34" charset="0"/>
              </a:rPr>
              <a:t>Monica Wu</a:t>
            </a:r>
          </a:p>
          <a:p>
            <a:r>
              <a:rPr lang="en-US" b="1" dirty="0">
                <a:solidFill>
                  <a:schemeClr val="tx2"/>
                </a:solidFill>
                <a:latin typeface="Arial" panose="020B0604020202020204" pitchFamily="34" charset="0"/>
                <a:cs typeface="Arial" panose="020B0604020202020204" pitchFamily="34" charset="0"/>
              </a:rPr>
              <a:t>Ed Yang</a:t>
            </a:r>
          </a:p>
          <a:p>
            <a:r>
              <a:rPr lang="en-US" b="1" dirty="0">
                <a:solidFill>
                  <a:schemeClr val="tx2"/>
                </a:solidFill>
                <a:latin typeface="Arial" panose="020B0604020202020204" pitchFamily="34" charset="0"/>
                <a:cs typeface="Arial" panose="020B0604020202020204" pitchFamily="34" charset="0"/>
              </a:rPr>
              <a:t>Larry Yao</a:t>
            </a:r>
          </a:p>
          <a:p>
            <a:r>
              <a:rPr lang="en-US" b="1" dirty="0">
                <a:solidFill>
                  <a:schemeClr val="tx2"/>
                </a:solidFill>
                <a:latin typeface="Arial" panose="020B0604020202020204" pitchFamily="34" charset="0"/>
                <a:cs typeface="Arial" panose="020B0604020202020204" pitchFamily="34" charset="0"/>
              </a:rPr>
              <a:t>Janice Yeh</a:t>
            </a:r>
          </a:p>
          <a:p>
            <a:r>
              <a:rPr lang="en-US" b="1" dirty="0">
                <a:solidFill>
                  <a:schemeClr val="tx2"/>
                </a:solidFill>
                <a:latin typeface="Arial" panose="020B0604020202020204" pitchFamily="34" charset="0"/>
                <a:cs typeface="Arial" panose="020B0604020202020204" pitchFamily="34" charset="0"/>
              </a:rPr>
              <a:t>Sandie Zander</a:t>
            </a:r>
            <a:endParaRPr lang="en-US" sz="1600" b="1" dirty="0">
              <a:solidFill>
                <a:schemeClr val="tx2"/>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C60A71D-CD98-6B42-21D3-A92630927CA3}"/>
              </a:ext>
            </a:extLst>
          </p:cNvPr>
          <p:cNvSpPr txBox="1"/>
          <p:nvPr/>
        </p:nvSpPr>
        <p:spPr>
          <a:xfrm>
            <a:off x="9816200" y="6455394"/>
            <a:ext cx="2567836" cy="307777"/>
          </a:xfrm>
          <a:prstGeom prst="rect">
            <a:avLst/>
          </a:prstGeom>
          <a:noFill/>
        </p:spPr>
        <p:txBody>
          <a:bodyPr wrap="square" rtlCol="0">
            <a:spAutoFit/>
          </a:bodyPr>
          <a:lstStyle/>
          <a:p>
            <a:r>
              <a:rPr lang="en-US" sz="1400" b="1" dirty="0">
                <a:solidFill>
                  <a:srgbClr val="FF0000"/>
                </a:solidFill>
              </a:rPr>
              <a:t>*As of 12/31/2025</a:t>
            </a:r>
          </a:p>
        </p:txBody>
      </p:sp>
      <p:sp>
        <p:nvSpPr>
          <p:cNvPr id="8" name="TextBox 7">
            <a:extLst>
              <a:ext uri="{FF2B5EF4-FFF2-40B4-BE49-F238E27FC236}">
                <a16:creationId xmlns:a16="http://schemas.microsoft.com/office/drawing/2014/main" id="{D09EF2C7-50C6-5485-296A-62876EEC0D59}"/>
              </a:ext>
            </a:extLst>
          </p:cNvPr>
          <p:cNvSpPr txBox="1"/>
          <p:nvPr/>
        </p:nvSpPr>
        <p:spPr>
          <a:xfrm>
            <a:off x="507632" y="1773472"/>
            <a:ext cx="3208157" cy="3970318"/>
          </a:xfrm>
          <a:prstGeom prst="rect">
            <a:avLst/>
          </a:prstGeom>
          <a:noFill/>
        </p:spPr>
        <p:txBody>
          <a:bodyPr wrap="square">
            <a:spAutoFit/>
          </a:bodyPr>
          <a:lstStyle/>
          <a:p>
            <a:r>
              <a:rPr lang="en-US" sz="1800" b="1" dirty="0">
                <a:solidFill>
                  <a:schemeClr val="tx2"/>
                </a:solidFill>
                <a:latin typeface="Arial" panose="020B0604020202020204" pitchFamily="34" charset="0"/>
                <a:cs typeface="Arial" panose="020B0604020202020204" pitchFamily="34" charset="0"/>
              </a:rPr>
              <a:t>Joe Ribera</a:t>
            </a:r>
          </a:p>
          <a:p>
            <a:r>
              <a:rPr lang="en-US" sz="1800" b="1" dirty="0">
                <a:solidFill>
                  <a:schemeClr val="tx2"/>
                </a:solidFill>
                <a:latin typeface="Arial" panose="020B0604020202020204" pitchFamily="34" charset="0"/>
                <a:cs typeface="Arial" panose="020B0604020202020204" pitchFamily="34" charset="0"/>
              </a:rPr>
              <a:t>Janet Riddell</a:t>
            </a:r>
          </a:p>
          <a:p>
            <a:r>
              <a:rPr lang="en-US" b="1" dirty="0">
                <a:solidFill>
                  <a:schemeClr val="tx2"/>
                </a:solidFill>
                <a:highlight>
                  <a:srgbClr val="FF0000"/>
                </a:highlight>
                <a:latin typeface="Arial" panose="020B0604020202020204" pitchFamily="34" charset="0"/>
                <a:cs typeface="Arial" panose="020B0604020202020204" pitchFamily="34" charset="0"/>
              </a:rPr>
              <a:t>Louisa Roberts</a:t>
            </a:r>
            <a:endParaRPr lang="en-US" sz="1800" b="1" dirty="0">
              <a:solidFill>
                <a:schemeClr val="tx2"/>
              </a:solidFill>
              <a:highlight>
                <a:srgbClr val="FF0000"/>
              </a:highlight>
              <a:latin typeface="Arial" panose="020B0604020202020204" pitchFamily="34" charset="0"/>
              <a:cs typeface="Arial" panose="020B0604020202020204" pitchFamily="34" charset="0"/>
            </a:endParaRPr>
          </a:p>
          <a:p>
            <a:r>
              <a:rPr lang="en-US" sz="1800" b="1" dirty="0" err="1">
                <a:solidFill>
                  <a:schemeClr val="tx2"/>
                </a:solidFill>
                <a:latin typeface="Arial" panose="020B0604020202020204" pitchFamily="34" charset="0"/>
                <a:cs typeface="Arial" panose="020B0604020202020204" pitchFamily="34" charset="0"/>
              </a:rPr>
              <a:t>Jerra</a:t>
            </a:r>
            <a:r>
              <a:rPr lang="en-US" sz="1800" b="1" dirty="0">
                <a:solidFill>
                  <a:schemeClr val="tx2"/>
                </a:solidFill>
                <a:latin typeface="Arial" panose="020B0604020202020204" pitchFamily="34" charset="0"/>
                <a:cs typeface="Arial" panose="020B0604020202020204" pitchFamily="34" charset="0"/>
              </a:rPr>
              <a:t> Rowland</a:t>
            </a:r>
          </a:p>
          <a:p>
            <a:r>
              <a:rPr lang="en-US" sz="1800" b="1" dirty="0">
                <a:solidFill>
                  <a:schemeClr val="tx2"/>
                </a:solidFill>
                <a:latin typeface="Arial" panose="020B0604020202020204" pitchFamily="34" charset="0"/>
                <a:cs typeface="Arial" panose="020B0604020202020204" pitchFamily="34" charset="0"/>
              </a:rPr>
              <a:t>Steve Rowley</a:t>
            </a:r>
          </a:p>
          <a:p>
            <a:r>
              <a:rPr lang="en-US" sz="1800" b="1" dirty="0">
                <a:solidFill>
                  <a:schemeClr val="tx2"/>
                </a:solidFill>
                <a:latin typeface="Arial" panose="020B0604020202020204" pitchFamily="34" charset="0"/>
                <a:cs typeface="Arial" panose="020B0604020202020204" pitchFamily="34" charset="0"/>
              </a:rPr>
              <a:t>Alysa &amp; Dino Sakkas</a:t>
            </a:r>
          </a:p>
          <a:p>
            <a:r>
              <a:rPr lang="en-US" sz="1800" b="1" dirty="0">
                <a:solidFill>
                  <a:schemeClr val="tx2"/>
                </a:solidFill>
                <a:latin typeface="Arial" panose="020B0604020202020204" pitchFamily="34" charset="0"/>
                <a:cs typeface="Arial" panose="020B0604020202020204" pitchFamily="34" charset="0"/>
              </a:rPr>
              <a:t>Josh Selo</a:t>
            </a:r>
          </a:p>
          <a:p>
            <a:r>
              <a:rPr lang="en-US" sz="1800" b="1" dirty="0">
                <a:solidFill>
                  <a:schemeClr val="tx2"/>
                </a:solidFill>
                <a:latin typeface="Arial" panose="020B0604020202020204" pitchFamily="34" charset="0"/>
                <a:cs typeface="Arial" panose="020B0604020202020204" pitchFamily="34" charset="0"/>
              </a:rPr>
              <a:t>Frances Seward </a:t>
            </a:r>
          </a:p>
          <a:p>
            <a:r>
              <a:rPr lang="en-US" sz="1800" b="1" dirty="0">
                <a:solidFill>
                  <a:schemeClr val="tx2"/>
                </a:solidFill>
                <a:latin typeface="Arial" panose="020B0604020202020204" pitchFamily="34" charset="0"/>
                <a:cs typeface="Arial" panose="020B0604020202020204" pitchFamily="34" charset="0"/>
              </a:rPr>
              <a:t>Lund Smith</a:t>
            </a:r>
          </a:p>
          <a:p>
            <a:r>
              <a:rPr lang="en-US" sz="1800" b="1" dirty="0">
                <a:solidFill>
                  <a:schemeClr val="tx2"/>
                </a:solidFill>
                <a:latin typeface="Arial" panose="020B0604020202020204" pitchFamily="34" charset="0"/>
                <a:cs typeface="Arial" panose="020B0604020202020204" pitchFamily="34" charset="0"/>
              </a:rPr>
              <a:t>Diane Snow</a:t>
            </a:r>
          </a:p>
          <a:p>
            <a:r>
              <a:rPr lang="en-US" sz="1800" b="1" dirty="0">
                <a:solidFill>
                  <a:schemeClr val="tx2"/>
                </a:solidFill>
                <a:latin typeface="Arial" panose="020B0604020202020204" pitchFamily="34" charset="0"/>
                <a:cs typeface="Arial" panose="020B0604020202020204" pitchFamily="34" charset="0"/>
              </a:rPr>
              <a:t>Jody Solow-Davies</a:t>
            </a:r>
          </a:p>
          <a:p>
            <a:r>
              <a:rPr lang="en-US" sz="1800" b="1" dirty="0">
                <a:solidFill>
                  <a:schemeClr val="tx2"/>
                </a:solidFill>
                <a:latin typeface="Arial" panose="020B0604020202020204" pitchFamily="34" charset="0"/>
                <a:cs typeface="Arial" panose="020B0604020202020204" pitchFamily="34" charset="0"/>
              </a:rPr>
              <a:t>Mike &amp; Marcia Stasi</a:t>
            </a:r>
          </a:p>
          <a:p>
            <a:r>
              <a:rPr lang="en-US" sz="1800" b="1" dirty="0">
                <a:solidFill>
                  <a:schemeClr val="tx2"/>
                </a:solidFill>
                <a:latin typeface="Arial" panose="020B0604020202020204" pitchFamily="34" charset="0"/>
                <a:cs typeface="Arial" panose="020B0604020202020204" pitchFamily="34" charset="0"/>
              </a:rPr>
              <a:t>Scott Stauffer</a:t>
            </a:r>
          </a:p>
          <a:p>
            <a:r>
              <a:rPr lang="en-US" sz="1800" b="1" dirty="0">
                <a:solidFill>
                  <a:schemeClr val="tx2"/>
                </a:solidFill>
                <a:latin typeface="Arial" panose="020B0604020202020204" pitchFamily="34" charset="0"/>
                <a:cs typeface="Arial" panose="020B0604020202020204" pitchFamily="34" charset="0"/>
              </a:rPr>
              <a:t>Terry Sturtevant</a:t>
            </a:r>
          </a:p>
        </p:txBody>
      </p:sp>
      <p:grpSp>
        <p:nvGrpSpPr>
          <p:cNvPr id="4" name="Group 3">
            <a:extLst>
              <a:ext uri="{FF2B5EF4-FFF2-40B4-BE49-F238E27FC236}">
                <a16:creationId xmlns:a16="http://schemas.microsoft.com/office/drawing/2014/main" id="{1387BCE8-60A7-E129-3A2E-3776FD044604}"/>
              </a:ext>
            </a:extLst>
          </p:cNvPr>
          <p:cNvGrpSpPr/>
          <p:nvPr/>
        </p:nvGrpSpPr>
        <p:grpSpPr>
          <a:xfrm>
            <a:off x="657890" y="6096794"/>
            <a:ext cx="3068638" cy="261610"/>
            <a:chOff x="657890" y="6096794"/>
            <a:chExt cx="3068638" cy="261610"/>
          </a:xfrm>
        </p:grpSpPr>
        <p:sp>
          <p:nvSpPr>
            <p:cNvPr id="5" name="Rectangle 4">
              <a:extLst>
                <a:ext uri="{FF2B5EF4-FFF2-40B4-BE49-F238E27FC236}">
                  <a16:creationId xmlns:a16="http://schemas.microsoft.com/office/drawing/2014/main" id="{AD869EE9-8E1F-D8D7-C6EA-BE67A081F16B}"/>
                </a:ext>
              </a:extLst>
            </p:cNvPr>
            <p:cNvSpPr/>
            <p:nvPr/>
          </p:nvSpPr>
          <p:spPr>
            <a:xfrm>
              <a:off x="657890" y="6145759"/>
              <a:ext cx="507206" cy="16368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3F09C5-041A-85CF-82FF-4BB0C8C053CE}"/>
                </a:ext>
              </a:extLst>
            </p:cNvPr>
            <p:cNvSpPr txBox="1"/>
            <p:nvPr/>
          </p:nvSpPr>
          <p:spPr>
            <a:xfrm>
              <a:off x="1345073" y="6096794"/>
              <a:ext cx="2381455" cy="261610"/>
            </a:xfrm>
            <a:prstGeom prst="rect">
              <a:avLst/>
            </a:prstGeom>
            <a:noFill/>
          </p:spPr>
          <p:txBody>
            <a:bodyPr wrap="square" rtlCol="0">
              <a:spAutoFit/>
            </a:bodyPr>
            <a:lstStyle/>
            <a:p>
              <a:r>
                <a:rPr lang="en-US" sz="1100" dirty="0"/>
                <a:t>Change from Last Year</a:t>
              </a:r>
            </a:p>
          </p:txBody>
        </p:sp>
      </p:grpSp>
    </p:spTree>
    <p:extLst>
      <p:ext uri="{BB962C8B-B14F-4D97-AF65-F5344CB8AC3E}">
        <p14:creationId xmlns:p14="http://schemas.microsoft.com/office/powerpoint/2010/main" val="385520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E23F2-8DAA-8842-E92F-E8B8DD5CBA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F4E9A6-FD8F-A971-1ADE-BDD0D8468D8F}"/>
              </a:ext>
            </a:extLst>
          </p:cNvPr>
          <p:cNvSpPr>
            <a:spLocks noGrp="1"/>
          </p:cNvSpPr>
          <p:nvPr>
            <p:ph type="title"/>
          </p:nvPr>
        </p:nvSpPr>
        <p:spPr/>
        <p:txBody>
          <a:bodyPr>
            <a:normAutofit/>
          </a:bodyPr>
          <a:lstStyle/>
          <a:p>
            <a:r>
              <a:rPr lang="en-US" b="1" dirty="0"/>
              <a:t>Permanent Fund Donors*</a:t>
            </a:r>
            <a:br>
              <a:rPr lang="en-US" b="1" dirty="0"/>
            </a:br>
            <a:r>
              <a:rPr lang="en-US" sz="4000" b="1" dirty="0"/>
              <a:t>Jade - $2,500 Level</a:t>
            </a:r>
            <a:endParaRPr lang="en-US" b="1" dirty="0"/>
          </a:p>
        </p:txBody>
      </p:sp>
      <p:sp>
        <p:nvSpPr>
          <p:cNvPr id="4" name="Slide Number Placeholder 3">
            <a:extLst>
              <a:ext uri="{FF2B5EF4-FFF2-40B4-BE49-F238E27FC236}">
                <a16:creationId xmlns:a16="http://schemas.microsoft.com/office/drawing/2014/main" id="{6A636BBF-120A-B194-AA8A-35327ACF5611}"/>
              </a:ext>
            </a:extLst>
          </p:cNvPr>
          <p:cNvSpPr>
            <a:spLocks noGrp="1"/>
          </p:cNvSpPr>
          <p:nvPr>
            <p:ph type="sldNum" sz="quarter" idx="12"/>
          </p:nvPr>
        </p:nvSpPr>
        <p:spPr/>
        <p:txBody>
          <a:bodyPr/>
          <a:lstStyle/>
          <a:p>
            <a:fld id="{73B850FF-6169-4056-8077-06FFA93A5366}" type="slidenum">
              <a:rPr lang="en-US" smtClean="0"/>
              <a:t>17</a:t>
            </a:fld>
            <a:endParaRPr lang="en-US"/>
          </a:p>
        </p:txBody>
      </p:sp>
      <p:sp>
        <p:nvSpPr>
          <p:cNvPr id="9" name="TextBox 8">
            <a:extLst>
              <a:ext uri="{FF2B5EF4-FFF2-40B4-BE49-F238E27FC236}">
                <a16:creationId xmlns:a16="http://schemas.microsoft.com/office/drawing/2014/main" id="{C81E8AB2-BACE-06C6-6AEA-CB332144C46E}"/>
              </a:ext>
            </a:extLst>
          </p:cNvPr>
          <p:cNvSpPr txBox="1"/>
          <p:nvPr/>
        </p:nvSpPr>
        <p:spPr>
          <a:xfrm>
            <a:off x="9816200" y="6455394"/>
            <a:ext cx="2567836" cy="307777"/>
          </a:xfrm>
          <a:prstGeom prst="rect">
            <a:avLst/>
          </a:prstGeom>
          <a:noFill/>
        </p:spPr>
        <p:txBody>
          <a:bodyPr wrap="square" rtlCol="0">
            <a:spAutoFit/>
          </a:bodyPr>
          <a:lstStyle/>
          <a:p>
            <a:r>
              <a:rPr lang="en-US" sz="1400" b="1" dirty="0">
                <a:solidFill>
                  <a:srgbClr val="FF0000"/>
                </a:solidFill>
              </a:rPr>
              <a:t>*As of 12/31/2025</a:t>
            </a:r>
          </a:p>
        </p:txBody>
      </p:sp>
      <p:sp>
        <p:nvSpPr>
          <p:cNvPr id="3" name="TextBox 2">
            <a:extLst>
              <a:ext uri="{FF2B5EF4-FFF2-40B4-BE49-F238E27FC236}">
                <a16:creationId xmlns:a16="http://schemas.microsoft.com/office/drawing/2014/main" id="{5B045A59-4BAD-801E-D094-0F163B1CA280}"/>
              </a:ext>
            </a:extLst>
          </p:cNvPr>
          <p:cNvSpPr txBox="1"/>
          <p:nvPr/>
        </p:nvSpPr>
        <p:spPr>
          <a:xfrm>
            <a:off x="646111" y="1853248"/>
            <a:ext cx="4058432" cy="4401205"/>
          </a:xfrm>
          <a:prstGeom prst="rect">
            <a:avLst/>
          </a:prstGeom>
          <a:noFill/>
        </p:spPr>
        <p:txBody>
          <a:bodyPr wrap="square" rtlCol="0">
            <a:spAutoFit/>
          </a:bodyPr>
          <a:lstStyle/>
          <a:p>
            <a:pPr>
              <a:buSzPct val="77000"/>
              <a:defRPr/>
            </a:pPr>
            <a:r>
              <a:rPr lang="en-US" altLang="en-US" sz="2000" b="1" dirty="0">
                <a:latin typeface="Arial" panose="020B0604020202020204" pitchFamily="34" charset="0"/>
                <a:cs typeface="Arial" panose="020B0604020202020204" pitchFamily="34" charset="0"/>
                <a:sym typeface="Arial Black" pitchFamily="34" charset="0"/>
              </a:rPr>
              <a:t>Donna and Scot Austin</a:t>
            </a:r>
          </a:p>
          <a:p>
            <a:pPr>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Gary Beckstrom</a:t>
            </a:r>
          </a:p>
          <a:p>
            <a:pPr>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Allan Bidwell</a:t>
            </a:r>
          </a:p>
          <a:p>
            <a:pPr>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Gene Bisson</a:t>
            </a:r>
          </a:p>
          <a:p>
            <a:pPr>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Jeanne Bradford</a:t>
            </a:r>
          </a:p>
          <a:p>
            <a:pPr>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Padma Chari</a:t>
            </a:r>
          </a:p>
          <a:p>
            <a:pPr>
              <a:buSzPct val="77000"/>
              <a:defRPr/>
            </a:pPr>
            <a:r>
              <a:rPr lang="en-US" altLang="en-US" sz="2000" b="1" dirty="0">
                <a:solidFill>
                  <a:schemeClr val="tx2"/>
                </a:solidFill>
                <a:highlight>
                  <a:srgbClr val="FF0000"/>
                </a:highlight>
                <a:latin typeface="Arial" panose="020B0604020202020204" pitchFamily="34" charset="0"/>
                <a:cs typeface="Arial" panose="020B0604020202020204" pitchFamily="34" charset="0"/>
                <a:sym typeface="Arial Black" pitchFamily="34" charset="0"/>
              </a:rPr>
              <a:t>Lynn Ching</a:t>
            </a:r>
          </a:p>
          <a:p>
            <a:pPr>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Craig &amp; Joan Cummings</a:t>
            </a:r>
          </a:p>
          <a:p>
            <a:pPr>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George Denise</a:t>
            </a:r>
          </a:p>
          <a:p>
            <a:pPr>
              <a:buSzPct val="77000"/>
              <a:defRPr/>
            </a:pPr>
            <a:r>
              <a:rPr lang="en-US" altLang="en-US" sz="2000" b="1" dirty="0" err="1">
                <a:solidFill>
                  <a:schemeClr val="tx2"/>
                </a:solidFill>
                <a:latin typeface="Arial" panose="020B0604020202020204" pitchFamily="34" charset="0"/>
                <a:cs typeface="Arial" panose="020B0604020202020204" pitchFamily="34" charset="0"/>
                <a:sym typeface="Arial Black" pitchFamily="34" charset="0"/>
              </a:rPr>
              <a:t>Ulku</a:t>
            </a: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 Dogan</a:t>
            </a:r>
          </a:p>
          <a:p>
            <a:pPr>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Tina Ferguson</a:t>
            </a:r>
          </a:p>
          <a:p>
            <a:pPr>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Chuck Harper</a:t>
            </a:r>
          </a:p>
          <a:p>
            <a:pPr>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Annie Ho</a:t>
            </a:r>
          </a:p>
          <a:p>
            <a:endParaRPr lang="en-US" altLang="en-US" sz="2000" b="1" dirty="0">
              <a:solidFill>
                <a:schemeClr val="tx1"/>
              </a:solidFill>
              <a:latin typeface="+mn-lt"/>
              <a:ea typeface="MS PGothic" pitchFamily="34" charset="-128"/>
              <a:sym typeface="Arial Black" pitchFamily="34" charset="0"/>
            </a:endParaRPr>
          </a:p>
        </p:txBody>
      </p:sp>
      <p:sp>
        <p:nvSpPr>
          <p:cNvPr id="10" name="TextBox 9">
            <a:extLst>
              <a:ext uri="{FF2B5EF4-FFF2-40B4-BE49-F238E27FC236}">
                <a16:creationId xmlns:a16="http://schemas.microsoft.com/office/drawing/2014/main" id="{6C9DB2B2-9DF8-5CD8-8817-967DCDFC87D7}"/>
              </a:ext>
            </a:extLst>
          </p:cNvPr>
          <p:cNvSpPr txBox="1"/>
          <p:nvPr/>
        </p:nvSpPr>
        <p:spPr>
          <a:xfrm>
            <a:off x="4191006" y="1853248"/>
            <a:ext cx="3861798" cy="3170099"/>
          </a:xfrm>
          <a:prstGeom prst="rect">
            <a:avLst/>
          </a:prstGeom>
          <a:noFill/>
        </p:spPr>
        <p:txBody>
          <a:bodyPr wrap="square">
            <a:spAutoFit/>
          </a:bodyPr>
          <a:lstStyle/>
          <a:p>
            <a:pPr>
              <a:buSzPct val="77000"/>
              <a:defRPr/>
            </a:pPr>
            <a:r>
              <a:rPr lang="en-US" sz="2000" b="1" dirty="0">
                <a:solidFill>
                  <a:schemeClr val="tx2"/>
                </a:solidFill>
                <a:latin typeface="Arial" panose="020B0604020202020204" pitchFamily="34" charset="0"/>
                <a:cs typeface="Arial" panose="020B0604020202020204" pitchFamily="34" charset="0"/>
              </a:rPr>
              <a:t>Robertson Jones</a:t>
            </a:r>
          </a:p>
          <a:p>
            <a:pPr>
              <a:buSzPct val="77000"/>
              <a:defRPr/>
            </a:pPr>
            <a:r>
              <a:rPr lang="en-US" sz="2000" b="1" dirty="0">
                <a:solidFill>
                  <a:schemeClr val="tx2"/>
                </a:solidFill>
                <a:latin typeface="Arial" panose="020B0604020202020204" pitchFamily="34" charset="0"/>
                <a:cs typeface="Arial" panose="020B0604020202020204" pitchFamily="34" charset="0"/>
              </a:rPr>
              <a:t>Jon Kaplan</a:t>
            </a:r>
          </a:p>
          <a:p>
            <a:pPr>
              <a:buSzPct val="77000"/>
              <a:defRPr/>
            </a:pPr>
            <a:r>
              <a:rPr lang="en-US" sz="2000" b="1" dirty="0">
                <a:solidFill>
                  <a:schemeClr val="tx2"/>
                </a:solidFill>
                <a:latin typeface="Arial" panose="020B0604020202020204" pitchFamily="34" charset="0"/>
                <a:cs typeface="Arial" panose="020B0604020202020204" pitchFamily="34" charset="0"/>
              </a:rPr>
              <a:t>Bill Kerr</a:t>
            </a:r>
          </a:p>
          <a:p>
            <a:pPr>
              <a:buSzPct val="77000"/>
              <a:defRPr/>
            </a:pPr>
            <a:r>
              <a:rPr lang="en-US" sz="2000" b="1" dirty="0">
                <a:solidFill>
                  <a:schemeClr val="tx2"/>
                </a:solidFill>
                <a:latin typeface="Arial" panose="020B0604020202020204" pitchFamily="34" charset="0"/>
                <a:cs typeface="Arial" panose="020B0604020202020204" pitchFamily="34" charset="0"/>
              </a:rPr>
              <a:t>Abbas and Shadi </a:t>
            </a:r>
            <a:r>
              <a:rPr lang="en-US" sz="2000" b="1" dirty="0" err="1">
                <a:solidFill>
                  <a:schemeClr val="tx2"/>
                </a:solidFill>
                <a:latin typeface="Arial" panose="020B0604020202020204" pitchFamily="34" charset="0"/>
                <a:cs typeface="Arial" panose="020B0604020202020204" pitchFamily="34" charset="0"/>
              </a:rPr>
              <a:t>Khoshnevissan</a:t>
            </a:r>
            <a:endParaRPr lang="en-US" sz="2000" b="1" dirty="0">
              <a:solidFill>
                <a:schemeClr val="tx2"/>
              </a:solidFill>
              <a:latin typeface="Arial" panose="020B0604020202020204" pitchFamily="34" charset="0"/>
              <a:cs typeface="Arial" panose="020B0604020202020204" pitchFamily="34" charset="0"/>
            </a:endParaRPr>
          </a:p>
          <a:p>
            <a:pPr>
              <a:buSzPct val="77000"/>
              <a:defRPr/>
            </a:pPr>
            <a:r>
              <a:rPr lang="en-US" sz="2000" b="1" dirty="0">
                <a:solidFill>
                  <a:schemeClr val="tx2"/>
                </a:solidFill>
                <a:latin typeface="Arial" panose="020B0604020202020204" pitchFamily="34" charset="0"/>
                <a:cs typeface="Arial" panose="020B0604020202020204" pitchFamily="34" charset="0"/>
              </a:rPr>
              <a:t>Simon Leong</a:t>
            </a:r>
          </a:p>
          <a:p>
            <a:pPr>
              <a:buSzPct val="77000"/>
              <a:defRPr/>
            </a:pPr>
            <a:r>
              <a:rPr lang="en-US" sz="2000" b="1" dirty="0">
                <a:solidFill>
                  <a:schemeClr val="tx2"/>
                </a:solidFill>
                <a:latin typeface="Arial" panose="020B0604020202020204" pitchFamily="34" charset="0"/>
                <a:cs typeface="Arial" panose="020B0604020202020204" pitchFamily="34" charset="0"/>
              </a:rPr>
              <a:t>George </a:t>
            </a:r>
            <a:r>
              <a:rPr lang="en-US" sz="2000" b="1" dirty="0" err="1">
                <a:solidFill>
                  <a:schemeClr val="tx2"/>
                </a:solidFill>
                <a:latin typeface="Arial" panose="020B0604020202020204" pitchFamily="34" charset="0"/>
                <a:cs typeface="Arial" panose="020B0604020202020204" pitchFamily="34" charset="0"/>
              </a:rPr>
              <a:t>Luchessi</a:t>
            </a:r>
            <a:r>
              <a:rPr lang="en-US" sz="2000" b="1" dirty="0">
                <a:solidFill>
                  <a:schemeClr val="tx2"/>
                </a:solidFill>
                <a:latin typeface="Arial" panose="020B0604020202020204" pitchFamily="34" charset="0"/>
                <a:cs typeface="Arial" panose="020B0604020202020204" pitchFamily="34" charset="0"/>
              </a:rPr>
              <a:t> </a:t>
            </a:r>
          </a:p>
          <a:p>
            <a:pPr>
              <a:buSzPct val="77000"/>
              <a:defRPr/>
            </a:pPr>
            <a:r>
              <a:rPr lang="en-US" sz="2000" b="1" dirty="0">
                <a:solidFill>
                  <a:schemeClr val="tx2"/>
                </a:solidFill>
                <a:latin typeface="Arial" panose="020B0604020202020204" pitchFamily="34" charset="0"/>
                <a:cs typeface="Arial" panose="020B0604020202020204" pitchFamily="34" charset="0"/>
              </a:rPr>
              <a:t>June McCullough  </a:t>
            </a:r>
          </a:p>
          <a:p>
            <a:pPr>
              <a:buSzPct val="77000"/>
              <a:defRPr/>
            </a:pPr>
            <a:r>
              <a:rPr lang="en-US" sz="2000" b="1" dirty="0">
                <a:solidFill>
                  <a:schemeClr val="tx2"/>
                </a:solidFill>
                <a:latin typeface="Arial" panose="020B0604020202020204" pitchFamily="34" charset="0"/>
                <a:cs typeface="Arial" panose="020B0604020202020204" pitchFamily="34" charset="0"/>
              </a:rPr>
              <a:t>Mauri Okamoto-Kearney</a:t>
            </a:r>
          </a:p>
          <a:p>
            <a:pPr>
              <a:buSzPct val="77000"/>
              <a:defRPr/>
            </a:pPr>
            <a:r>
              <a:rPr lang="en-US" sz="2000" b="1" dirty="0">
                <a:solidFill>
                  <a:schemeClr val="tx2"/>
                </a:solidFill>
                <a:latin typeface="Arial" panose="020B0604020202020204" pitchFamily="34" charset="0"/>
                <a:cs typeface="Arial" panose="020B0604020202020204" pitchFamily="34" charset="0"/>
              </a:rPr>
              <a:t>James Rodriguez</a:t>
            </a:r>
          </a:p>
        </p:txBody>
      </p:sp>
      <p:sp>
        <p:nvSpPr>
          <p:cNvPr id="11" name="TextBox 10">
            <a:extLst>
              <a:ext uri="{FF2B5EF4-FFF2-40B4-BE49-F238E27FC236}">
                <a16:creationId xmlns:a16="http://schemas.microsoft.com/office/drawing/2014/main" id="{64721D9C-7470-7C76-5FC8-763EC145F0F1}"/>
              </a:ext>
            </a:extLst>
          </p:cNvPr>
          <p:cNvSpPr txBox="1"/>
          <p:nvPr/>
        </p:nvSpPr>
        <p:spPr>
          <a:xfrm>
            <a:off x="7863167" y="1543287"/>
            <a:ext cx="3861798" cy="3785652"/>
          </a:xfrm>
          <a:prstGeom prst="rect">
            <a:avLst/>
          </a:prstGeom>
          <a:noFill/>
        </p:spPr>
        <p:txBody>
          <a:bodyPr wrap="square" rtlCol="0">
            <a:spAutoFit/>
          </a:bodyPr>
          <a:lstStyle/>
          <a:p>
            <a:pPr>
              <a:buSzPct val="77000"/>
              <a:defRPr/>
            </a:pPr>
            <a:r>
              <a:rPr lang="en-US" sz="2000" b="1" dirty="0">
                <a:solidFill>
                  <a:schemeClr val="tx2"/>
                </a:solidFill>
                <a:highlight>
                  <a:srgbClr val="FF0000"/>
                </a:highlight>
                <a:latin typeface="Arial" panose="020B0604020202020204" pitchFamily="34" charset="0"/>
                <a:cs typeface="Arial" panose="020B0604020202020204" pitchFamily="34" charset="0"/>
              </a:rPr>
              <a:t>Paul Rydberg</a:t>
            </a:r>
          </a:p>
          <a:p>
            <a:pPr>
              <a:buSzPct val="77000"/>
              <a:defRPr/>
            </a:pPr>
            <a:r>
              <a:rPr lang="en-US" sz="2000" b="1" dirty="0">
                <a:solidFill>
                  <a:schemeClr val="tx2"/>
                </a:solidFill>
                <a:latin typeface="Arial" panose="020B0604020202020204" pitchFamily="34" charset="0"/>
                <a:cs typeface="Arial" panose="020B0604020202020204" pitchFamily="34" charset="0"/>
              </a:rPr>
              <a:t>Byron Rovegno</a:t>
            </a:r>
          </a:p>
          <a:p>
            <a:pPr lvl="0">
              <a:buSzPct val="77000"/>
              <a:defRPr/>
            </a:pPr>
            <a:r>
              <a:rPr lang="en-US" sz="2000" b="1" dirty="0">
                <a:solidFill>
                  <a:schemeClr val="tx2"/>
                </a:solidFill>
                <a:latin typeface="Arial" panose="020B0604020202020204" pitchFamily="34" charset="0"/>
                <a:cs typeface="Arial" panose="020B0604020202020204" pitchFamily="34" charset="0"/>
              </a:rPr>
              <a:t>Charlie Schramm</a:t>
            </a:r>
          </a:p>
          <a:p>
            <a:pPr lvl="0">
              <a:buSzPct val="77000"/>
              <a:defRPr/>
            </a:pPr>
            <a:r>
              <a:rPr lang="en-US" sz="2000" b="1" dirty="0" err="1">
                <a:solidFill>
                  <a:schemeClr val="tx2"/>
                </a:solidFill>
                <a:latin typeface="Arial" panose="020B0604020202020204" pitchFamily="34" charset="0"/>
                <a:cs typeface="Arial" panose="020B0604020202020204" pitchFamily="34" charset="0"/>
              </a:rPr>
              <a:t>Jagi</a:t>
            </a:r>
            <a:r>
              <a:rPr lang="en-US" sz="2000" b="1" dirty="0">
                <a:solidFill>
                  <a:schemeClr val="tx2"/>
                </a:solidFill>
                <a:latin typeface="Arial" panose="020B0604020202020204" pitchFamily="34" charset="0"/>
                <a:cs typeface="Arial" panose="020B0604020202020204" pitchFamily="34" charset="0"/>
              </a:rPr>
              <a:t> Shahani</a:t>
            </a:r>
          </a:p>
          <a:p>
            <a:pPr lvl="0">
              <a:buSzPct val="77000"/>
              <a:defRPr/>
            </a:pPr>
            <a:r>
              <a:rPr lang="en-US" sz="2000" b="1" dirty="0">
                <a:solidFill>
                  <a:schemeClr val="tx2"/>
                </a:solidFill>
                <a:latin typeface="Arial" panose="020B0604020202020204" pitchFamily="34" charset="0"/>
                <a:cs typeface="Arial" panose="020B0604020202020204" pitchFamily="34" charset="0"/>
              </a:rPr>
              <a:t>Rod &amp; Britta Sinks</a:t>
            </a:r>
          </a:p>
          <a:p>
            <a:pPr lvl="0">
              <a:buSzPct val="77000"/>
              <a:defRPr/>
            </a:pPr>
            <a:r>
              <a:rPr lang="en-US" sz="2000" b="1" dirty="0">
                <a:solidFill>
                  <a:schemeClr val="tx2"/>
                </a:solidFill>
                <a:latin typeface="Arial" panose="020B0604020202020204" pitchFamily="34" charset="0"/>
                <a:cs typeface="Arial" panose="020B0604020202020204" pitchFamily="34" charset="0"/>
              </a:rPr>
              <a:t>David Stearns</a:t>
            </a:r>
          </a:p>
          <a:p>
            <a:pPr lvl="0">
              <a:buSzPct val="77000"/>
              <a:defRPr/>
            </a:pPr>
            <a:r>
              <a:rPr lang="en-US" sz="2000" b="1" dirty="0">
                <a:solidFill>
                  <a:schemeClr val="tx2"/>
                </a:solidFill>
                <a:latin typeface="Arial" panose="020B0604020202020204" pitchFamily="34" charset="0"/>
                <a:cs typeface="Arial" panose="020B0604020202020204" pitchFamily="34" charset="0"/>
              </a:rPr>
              <a:t>Calvin Wang Foundation</a:t>
            </a:r>
          </a:p>
          <a:p>
            <a:pPr lvl="0">
              <a:buSzPct val="77000"/>
              <a:defRPr/>
            </a:pPr>
            <a:r>
              <a:rPr lang="en-US" sz="2000" b="1" dirty="0">
                <a:solidFill>
                  <a:schemeClr val="tx2"/>
                </a:solidFill>
                <a:latin typeface="Arial" panose="020B0604020202020204" pitchFamily="34" charset="0"/>
                <a:cs typeface="Arial" panose="020B0604020202020204" pitchFamily="34" charset="0"/>
              </a:rPr>
              <a:t>Barry </a:t>
            </a:r>
            <a:r>
              <a:rPr lang="en-US" sz="2000" b="1" dirty="0" err="1">
                <a:solidFill>
                  <a:schemeClr val="tx2"/>
                </a:solidFill>
                <a:latin typeface="Arial" panose="020B0604020202020204" pitchFamily="34" charset="0"/>
                <a:cs typeface="Arial" panose="020B0604020202020204" pitchFamily="34" charset="0"/>
              </a:rPr>
              <a:t>Whall</a:t>
            </a:r>
            <a:r>
              <a:rPr lang="en-US" sz="2000" b="1" dirty="0">
                <a:solidFill>
                  <a:schemeClr val="tx2"/>
                </a:solidFill>
                <a:latin typeface="Arial" panose="020B0604020202020204" pitchFamily="34" charset="0"/>
                <a:cs typeface="Arial" panose="020B0604020202020204" pitchFamily="34" charset="0"/>
              </a:rPr>
              <a:t> &amp; Carol Ozaki</a:t>
            </a:r>
          </a:p>
          <a:p>
            <a:pPr lvl="0">
              <a:buSzPct val="77000"/>
              <a:defRPr/>
            </a:pPr>
            <a:r>
              <a:rPr lang="en-US" sz="2000" b="1" dirty="0">
                <a:solidFill>
                  <a:schemeClr val="tx2"/>
                </a:solidFill>
                <a:latin typeface="Arial" panose="020B0604020202020204" pitchFamily="34" charset="0"/>
                <a:cs typeface="Arial" panose="020B0604020202020204" pitchFamily="34" charset="0"/>
              </a:rPr>
              <a:t>Judy &amp; Bill Wilson</a:t>
            </a:r>
          </a:p>
          <a:p>
            <a:pPr lvl="0">
              <a:buSzPct val="77000"/>
              <a:defRPr/>
            </a:pPr>
            <a:r>
              <a:rPr lang="en-US" sz="2000" b="1" dirty="0">
                <a:solidFill>
                  <a:schemeClr val="tx2"/>
                </a:solidFill>
                <a:latin typeface="Arial" panose="020B0604020202020204" pitchFamily="34" charset="0"/>
                <a:cs typeface="Arial" panose="020B0604020202020204" pitchFamily="34" charset="0"/>
              </a:rPr>
              <a:t>Bill Witmer</a:t>
            </a:r>
          </a:p>
          <a:p>
            <a:pPr lvl="0">
              <a:buSzPct val="77000"/>
              <a:defRPr/>
            </a:pPr>
            <a:r>
              <a:rPr lang="en-US" sz="2000" b="1" dirty="0">
                <a:solidFill>
                  <a:schemeClr val="tx2"/>
                </a:solidFill>
                <a:latin typeface="Arial" panose="020B0604020202020204" pitchFamily="34" charset="0"/>
                <a:cs typeface="Arial" panose="020B0604020202020204" pitchFamily="34" charset="0"/>
              </a:rPr>
              <a:t>Kathy Yates &amp; Peter Troop</a:t>
            </a:r>
          </a:p>
          <a:p>
            <a:pPr lvl="0">
              <a:buSzPct val="77000"/>
              <a:defRPr/>
            </a:pPr>
            <a:r>
              <a:rPr lang="en-US" sz="2000" b="1" dirty="0">
                <a:solidFill>
                  <a:schemeClr val="tx2"/>
                </a:solidFill>
                <a:latin typeface="Arial" panose="020B0604020202020204" pitchFamily="34" charset="0"/>
                <a:cs typeface="Arial" panose="020B0604020202020204" pitchFamily="34" charset="0"/>
              </a:rPr>
              <a:t>Mike Zukin</a:t>
            </a:r>
          </a:p>
        </p:txBody>
      </p:sp>
      <p:grpSp>
        <p:nvGrpSpPr>
          <p:cNvPr id="5" name="Group 4">
            <a:extLst>
              <a:ext uri="{FF2B5EF4-FFF2-40B4-BE49-F238E27FC236}">
                <a16:creationId xmlns:a16="http://schemas.microsoft.com/office/drawing/2014/main" id="{F847CF76-FB0E-0A57-350E-100DC5557517}"/>
              </a:ext>
            </a:extLst>
          </p:cNvPr>
          <p:cNvGrpSpPr/>
          <p:nvPr/>
        </p:nvGrpSpPr>
        <p:grpSpPr>
          <a:xfrm>
            <a:off x="757902" y="6123648"/>
            <a:ext cx="3068638" cy="261610"/>
            <a:chOff x="657890" y="6096794"/>
            <a:chExt cx="3068638" cy="261610"/>
          </a:xfrm>
        </p:grpSpPr>
        <p:sp>
          <p:nvSpPr>
            <p:cNvPr id="6" name="Rectangle 5">
              <a:extLst>
                <a:ext uri="{FF2B5EF4-FFF2-40B4-BE49-F238E27FC236}">
                  <a16:creationId xmlns:a16="http://schemas.microsoft.com/office/drawing/2014/main" id="{95DE4034-A71F-4865-4165-BF093110923E}"/>
                </a:ext>
              </a:extLst>
            </p:cNvPr>
            <p:cNvSpPr/>
            <p:nvPr/>
          </p:nvSpPr>
          <p:spPr>
            <a:xfrm>
              <a:off x="657890" y="6145759"/>
              <a:ext cx="507206" cy="16368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6CCA08E-C84D-E9CF-31DD-A397A06715C6}"/>
                </a:ext>
              </a:extLst>
            </p:cNvPr>
            <p:cNvSpPr txBox="1"/>
            <p:nvPr/>
          </p:nvSpPr>
          <p:spPr>
            <a:xfrm>
              <a:off x="1345073" y="6096794"/>
              <a:ext cx="2381455" cy="261610"/>
            </a:xfrm>
            <a:prstGeom prst="rect">
              <a:avLst/>
            </a:prstGeom>
            <a:noFill/>
          </p:spPr>
          <p:txBody>
            <a:bodyPr wrap="square" rtlCol="0">
              <a:spAutoFit/>
            </a:bodyPr>
            <a:lstStyle/>
            <a:p>
              <a:r>
                <a:rPr lang="en-US" sz="1100" dirty="0"/>
                <a:t>Change from Last Year</a:t>
              </a:r>
            </a:p>
          </p:txBody>
        </p:sp>
      </p:grpSp>
    </p:spTree>
    <p:extLst>
      <p:ext uri="{BB962C8B-B14F-4D97-AF65-F5344CB8AC3E}">
        <p14:creationId xmlns:p14="http://schemas.microsoft.com/office/powerpoint/2010/main" val="1840570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98C5D-2283-E54C-48C1-F292FAEEC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DBB187-EE19-CC90-8667-A3C1ABC4F351}"/>
              </a:ext>
            </a:extLst>
          </p:cNvPr>
          <p:cNvSpPr>
            <a:spLocks noGrp="1"/>
          </p:cNvSpPr>
          <p:nvPr>
            <p:ph type="title"/>
          </p:nvPr>
        </p:nvSpPr>
        <p:spPr/>
        <p:txBody>
          <a:bodyPr>
            <a:normAutofit/>
          </a:bodyPr>
          <a:lstStyle/>
          <a:p>
            <a:r>
              <a:rPr lang="en-US" b="1" dirty="0"/>
              <a:t>Permanent Fund Donors*</a:t>
            </a:r>
            <a:br>
              <a:rPr lang="en-US" b="1" dirty="0"/>
            </a:br>
            <a:r>
              <a:rPr lang="en-US" sz="4000" b="1" dirty="0"/>
              <a:t>Ruby - $5,000 Level</a:t>
            </a:r>
            <a:endParaRPr lang="en-US" b="1" dirty="0"/>
          </a:p>
        </p:txBody>
      </p:sp>
      <p:sp>
        <p:nvSpPr>
          <p:cNvPr id="3" name="Slide Number Placeholder 2">
            <a:extLst>
              <a:ext uri="{FF2B5EF4-FFF2-40B4-BE49-F238E27FC236}">
                <a16:creationId xmlns:a16="http://schemas.microsoft.com/office/drawing/2014/main" id="{A5B1F8E9-5EA4-AF75-1799-3A6D639036EE}"/>
              </a:ext>
            </a:extLst>
          </p:cNvPr>
          <p:cNvSpPr>
            <a:spLocks noGrp="1"/>
          </p:cNvSpPr>
          <p:nvPr>
            <p:ph type="sldNum" sz="quarter" idx="12"/>
          </p:nvPr>
        </p:nvSpPr>
        <p:spPr/>
        <p:txBody>
          <a:bodyPr/>
          <a:lstStyle/>
          <a:p>
            <a:fld id="{73B850FF-6169-4056-8077-06FFA93A5366}" type="slidenum">
              <a:rPr lang="en-US" smtClean="0"/>
              <a:t>18</a:t>
            </a:fld>
            <a:endParaRPr lang="en-US"/>
          </a:p>
        </p:txBody>
      </p:sp>
      <p:sp>
        <p:nvSpPr>
          <p:cNvPr id="9" name="TextBox 8">
            <a:extLst>
              <a:ext uri="{FF2B5EF4-FFF2-40B4-BE49-F238E27FC236}">
                <a16:creationId xmlns:a16="http://schemas.microsoft.com/office/drawing/2014/main" id="{69A5616E-567E-FAEE-6738-E196A812B5CA}"/>
              </a:ext>
            </a:extLst>
          </p:cNvPr>
          <p:cNvSpPr txBox="1"/>
          <p:nvPr/>
        </p:nvSpPr>
        <p:spPr>
          <a:xfrm>
            <a:off x="9816200" y="6455394"/>
            <a:ext cx="2567836" cy="307777"/>
          </a:xfrm>
          <a:prstGeom prst="rect">
            <a:avLst/>
          </a:prstGeom>
          <a:noFill/>
        </p:spPr>
        <p:txBody>
          <a:bodyPr wrap="square" rtlCol="0">
            <a:spAutoFit/>
          </a:bodyPr>
          <a:lstStyle/>
          <a:p>
            <a:r>
              <a:rPr lang="en-US" sz="1400" b="1" dirty="0">
                <a:solidFill>
                  <a:srgbClr val="FF0000"/>
                </a:solidFill>
              </a:rPr>
              <a:t>*As of 12/31/2025</a:t>
            </a:r>
          </a:p>
        </p:txBody>
      </p:sp>
      <p:sp>
        <p:nvSpPr>
          <p:cNvPr id="4" name="TextBox 3">
            <a:extLst>
              <a:ext uri="{FF2B5EF4-FFF2-40B4-BE49-F238E27FC236}">
                <a16:creationId xmlns:a16="http://schemas.microsoft.com/office/drawing/2014/main" id="{7B3A9B8B-5DCE-EE1C-3A09-A7605B025FE1}"/>
              </a:ext>
            </a:extLst>
          </p:cNvPr>
          <p:cNvSpPr txBox="1"/>
          <p:nvPr/>
        </p:nvSpPr>
        <p:spPr>
          <a:xfrm>
            <a:off x="1756367" y="2009384"/>
            <a:ext cx="3769362" cy="2862322"/>
          </a:xfrm>
          <a:prstGeom prst="rect">
            <a:avLst/>
          </a:prstGeom>
          <a:noFill/>
        </p:spPr>
        <p:txBody>
          <a:bodyPr wrap="square" rtlCol="0">
            <a:spAutoFit/>
          </a:bodyPr>
          <a:lstStyle/>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Rich </a:t>
            </a:r>
            <a:r>
              <a:rPr lang="en-US" altLang="en-US" sz="2000" b="1" dirty="0" err="1">
                <a:solidFill>
                  <a:schemeClr val="tx2"/>
                </a:solidFill>
                <a:latin typeface="Arial" panose="020B0604020202020204" pitchFamily="34" charset="0"/>
                <a:cs typeface="Arial" panose="020B0604020202020204" pitchFamily="34" charset="0"/>
                <a:sym typeface="Arial Black" pitchFamily="34" charset="0"/>
              </a:rPr>
              <a:t>Abdalah</a:t>
            </a:r>
            <a:endParaRPr lang="en-US" altLang="en-US" sz="2000" b="1" dirty="0">
              <a:solidFill>
                <a:schemeClr val="tx2"/>
              </a:solidFill>
              <a:latin typeface="Arial" panose="020B0604020202020204" pitchFamily="34" charset="0"/>
              <a:cs typeface="Arial" panose="020B0604020202020204" pitchFamily="34" charset="0"/>
              <a:sym typeface="Arial Black" pitchFamily="34" charset="0"/>
            </a:endParaRP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Zoe Alameda</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David Chui</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Ann Cleaver</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Barbara Fielden</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Liz Gallegos &amp; Joe Glynn</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Robert Harrison</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Doris &amp; Herman </a:t>
            </a:r>
            <a:r>
              <a:rPr lang="en-US" altLang="en-US" sz="2000" b="1" dirty="0" err="1">
                <a:solidFill>
                  <a:schemeClr val="tx2"/>
                </a:solidFill>
                <a:latin typeface="Arial" panose="020B0604020202020204" pitchFamily="34" charset="0"/>
                <a:cs typeface="Arial" panose="020B0604020202020204" pitchFamily="34" charset="0"/>
                <a:sym typeface="Arial Black" pitchFamily="34" charset="0"/>
              </a:rPr>
              <a:t>Hijmans</a:t>
            </a:r>
            <a:endParaRPr lang="en-US" altLang="en-US" sz="2000" b="1" dirty="0">
              <a:solidFill>
                <a:schemeClr val="tx2"/>
              </a:solidFill>
              <a:latin typeface="Arial" panose="020B0604020202020204" pitchFamily="34" charset="0"/>
              <a:cs typeface="Arial" panose="020B0604020202020204" pitchFamily="34" charset="0"/>
              <a:sym typeface="Arial Black" pitchFamily="34" charset="0"/>
            </a:endParaRP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Michelle Hu</a:t>
            </a:r>
          </a:p>
        </p:txBody>
      </p:sp>
      <p:sp>
        <p:nvSpPr>
          <p:cNvPr id="5" name="TextBox 4">
            <a:extLst>
              <a:ext uri="{FF2B5EF4-FFF2-40B4-BE49-F238E27FC236}">
                <a16:creationId xmlns:a16="http://schemas.microsoft.com/office/drawing/2014/main" id="{E50F305F-2DC3-DB9E-DB2C-0F8DFF9D0FD0}"/>
              </a:ext>
            </a:extLst>
          </p:cNvPr>
          <p:cNvSpPr txBox="1"/>
          <p:nvPr/>
        </p:nvSpPr>
        <p:spPr>
          <a:xfrm>
            <a:off x="6353299" y="2009384"/>
            <a:ext cx="3223319" cy="3477875"/>
          </a:xfrm>
          <a:prstGeom prst="rect">
            <a:avLst/>
          </a:prstGeom>
          <a:noFill/>
        </p:spPr>
        <p:txBody>
          <a:bodyPr wrap="square" rtlCol="0">
            <a:spAutoFit/>
          </a:bodyPr>
          <a:lstStyle/>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Gary Jones </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Greg Jow</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Roberta Murai</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Stuart Rosenberg</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Steve Rudd</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Vardy </a:t>
            </a:r>
            <a:r>
              <a:rPr lang="en-US" altLang="en-US" sz="2000" b="1" dirty="0" err="1">
                <a:solidFill>
                  <a:schemeClr val="tx2"/>
                </a:solidFill>
                <a:latin typeface="Arial" panose="020B0604020202020204" pitchFamily="34" charset="0"/>
                <a:cs typeface="Arial" panose="020B0604020202020204" pitchFamily="34" charset="0"/>
                <a:sym typeface="Arial Black" pitchFamily="34" charset="0"/>
              </a:rPr>
              <a:t>Shtein</a:t>
            </a:r>
            <a:endParaRPr lang="en-US" altLang="en-US" sz="2000" b="1" dirty="0">
              <a:solidFill>
                <a:schemeClr val="tx2"/>
              </a:solidFill>
              <a:latin typeface="Arial" panose="020B0604020202020204" pitchFamily="34" charset="0"/>
              <a:cs typeface="Arial" panose="020B0604020202020204" pitchFamily="34" charset="0"/>
              <a:sym typeface="Arial Black" pitchFamily="34" charset="0"/>
            </a:endParaRP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Fran </a:t>
            </a:r>
            <a:r>
              <a:rPr lang="en-US" altLang="en-US" sz="2000" b="1" dirty="0" err="1">
                <a:solidFill>
                  <a:schemeClr val="tx2"/>
                </a:solidFill>
                <a:latin typeface="Arial" panose="020B0604020202020204" pitchFamily="34" charset="0"/>
                <a:cs typeface="Arial" panose="020B0604020202020204" pitchFamily="34" charset="0"/>
                <a:sym typeface="Arial Black" pitchFamily="34" charset="0"/>
              </a:rPr>
              <a:t>Smallson</a:t>
            </a:r>
            <a:endParaRPr lang="en-US" altLang="en-US" sz="2000" b="1" dirty="0">
              <a:solidFill>
                <a:schemeClr val="tx2"/>
              </a:solidFill>
              <a:latin typeface="Arial" panose="020B0604020202020204" pitchFamily="34" charset="0"/>
              <a:cs typeface="Arial" panose="020B0604020202020204" pitchFamily="34" charset="0"/>
              <a:sym typeface="Arial Black" pitchFamily="34" charset="0"/>
            </a:endParaRP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Wendell Stephens</a:t>
            </a:r>
          </a:p>
          <a:p>
            <a:pPr marL="0" lvl="1">
              <a:buSzPct val="77000"/>
              <a:defRPr/>
            </a:pPr>
            <a:r>
              <a:rPr lang="en-US" altLang="en-US" sz="2000" b="1" dirty="0">
                <a:solidFill>
                  <a:schemeClr val="tx2"/>
                </a:solidFill>
                <a:highlight>
                  <a:srgbClr val="FF0000"/>
                </a:highlight>
                <a:latin typeface="Arial" panose="020B0604020202020204" pitchFamily="34" charset="0"/>
                <a:cs typeface="Arial" panose="020B0604020202020204" pitchFamily="34" charset="0"/>
                <a:sym typeface="Arial Black" pitchFamily="34" charset="0"/>
              </a:rPr>
              <a:t>Dana Stern</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George Tyson</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Irv Webster</a:t>
            </a:r>
          </a:p>
        </p:txBody>
      </p:sp>
      <p:grpSp>
        <p:nvGrpSpPr>
          <p:cNvPr id="6" name="Group 5">
            <a:extLst>
              <a:ext uri="{FF2B5EF4-FFF2-40B4-BE49-F238E27FC236}">
                <a16:creationId xmlns:a16="http://schemas.microsoft.com/office/drawing/2014/main" id="{4CEB4233-B8AB-EC46-7C50-97CE91D813F1}"/>
              </a:ext>
            </a:extLst>
          </p:cNvPr>
          <p:cNvGrpSpPr/>
          <p:nvPr/>
        </p:nvGrpSpPr>
        <p:grpSpPr>
          <a:xfrm>
            <a:off x="657890" y="6096794"/>
            <a:ext cx="3068638" cy="261610"/>
            <a:chOff x="657890" y="6096794"/>
            <a:chExt cx="3068638" cy="261610"/>
          </a:xfrm>
        </p:grpSpPr>
        <p:sp>
          <p:nvSpPr>
            <p:cNvPr id="7" name="Rectangle 6">
              <a:extLst>
                <a:ext uri="{FF2B5EF4-FFF2-40B4-BE49-F238E27FC236}">
                  <a16:creationId xmlns:a16="http://schemas.microsoft.com/office/drawing/2014/main" id="{643FCE4A-789C-13B2-152B-4236A33B101D}"/>
                </a:ext>
              </a:extLst>
            </p:cNvPr>
            <p:cNvSpPr/>
            <p:nvPr/>
          </p:nvSpPr>
          <p:spPr>
            <a:xfrm>
              <a:off x="657890" y="6145759"/>
              <a:ext cx="507206" cy="16368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E352DEA-2FFD-CB0B-00CB-0AE32176B977}"/>
                </a:ext>
              </a:extLst>
            </p:cNvPr>
            <p:cNvSpPr txBox="1"/>
            <p:nvPr/>
          </p:nvSpPr>
          <p:spPr>
            <a:xfrm>
              <a:off x="1345073" y="6096794"/>
              <a:ext cx="2381455" cy="261610"/>
            </a:xfrm>
            <a:prstGeom prst="rect">
              <a:avLst/>
            </a:prstGeom>
            <a:noFill/>
          </p:spPr>
          <p:txBody>
            <a:bodyPr wrap="square" rtlCol="0">
              <a:spAutoFit/>
            </a:bodyPr>
            <a:lstStyle/>
            <a:p>
              <a:r>
                <a:rPr lang="en-US" sz="1100" dirty="0"/>
                <a:t>Change from Last Year</a:t>
              </a:r>
            </a:p>
          </p:txBody>
        </p:sp>
      </p:grpSp>
    </p:spTree>
    <p:extLst>
      <p:ext uri="{BB962C8B-B14F-4D97-AF65-F5344CB8AC3E}">
        <p14:creationId xmlns:p14="http://schemas.microsoft.com/office/powerpoint/2010/main" val="355670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4AA2D-9975-7A77-C907-4C19461BE8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7F2FBF-977E-AC32-F337-51971B241161}"/>
              </a:ext>
            </a:extLst>
          </p:cNvPr>
          <p:cNvSpPr>
            <a:spLocks noGrp="1"/>
          </p:cNvSpPr>
          <p:nvPr>
            <p:ph type="title"/>
          </p:nvPr>
        </p:nvSpPr>
        <p:spPr/>
        <p:txBody>
          <a:bodyPr>
            <a:normAutofit/>
          </a:bodyPr>
          <a:lstStyle/>
          <a:p>
            <a:r>
              <a:rPr lang="en-US" b="1" dirty="0"/>
              <a:t>Permanent Fund Donors*</a:t>
            </a:r>
            <a:br>
              <a:rPr lang="en-US" b="1" dirty="0"/>
            </a:br>
            <a:r>
              <a:rPr lang="en-US" sz="4000" b="1" dirty="0"/>
              <a:t>Diamond - $10,000 Level</a:t>
            </a:r>
            <a:endParaRPr lang="en-US" b="1" dirty="0"/>
          </a:p>
        </p:txBody>
      </p:sp>
      <p:sp>
        <p:nvSpPr>
          <p:cNvPr id="4" name="Slide Number Placeholder 3">
            <a:extLst>
              <a:ext uri="{FF2B5EF4-FFF2-40B4-BE49-F238E27FC236}">
                <a16:creationId xmlns:a16="http://schemas.microsoft.com/office/drawing/2014/main" id="{CAE29F5D-39CC-CDA3-3465-A1D1FAC702F9}"/>
              </a:ext>
            </a:extLst>
          </p:cNvPr>
          <p:cNvSpPr>
            <a:spLocks noGrp="1"/>
          </p:cNvSpPr>
          <p:nvPr>
            <p:ph type="sldNum" sz="quarter" idx="12"/>
          </p:nvPr>
        </p:nvSpPr>
        <p:spPr/>
        <p:txBody>
          <a:bodyPr/>
          <a:lstStyle/>
          <a:p>
            <a:fld id="{73B850FF-6169-4056-8077-06FFA93A5366}" type="slidenum">
              <a:rPr lang="en-US" smtClean="0"/>
              <a:t>19</a:t>
            </a:fld>
            <a:endParaRPr lang="en-US"/>
          </a:p>
        </p:txBody>
      </p:sp>
      <p:sp>
        <p:nvSpPr>
          <p:cNvPr id="9" name="TextBox 8">
            <a:extLst>
              <a:ext uri="{FF2B5EF4-FFF2-40B4-BE49-F238E27FC236}">
                <a16:creationId xmlns:a16="http://schemas.microsoft.com/office/drawing/2014/main" id="{7ABC18C6-973A-C39A-BF66-54795C31BFC3}"/>
              </a:ext>
            </a:extLst>
          </p:cNvPr>
          <p:cNvSpPr txBox="1"/>
          <p:nvPr/>
        </p:nvSpPr>
        <p:spPr>
          <a:xfrm>
            <a:off x="9816200" y="6455394"/>
            <a:ext cx="2567836" cy="307777"/>
          </a:xfrm>
          <a:prstGeom prst="rect">
            <a:avLst/>
          </a:prstGeom>
          <a:noFill/>
        </p:spPr>
        <p:txBody>
          <a:bodyPr wrap="square" rtlCol="0">
            <a:spAutoFit/>
          </a:bodyPr>
          <a:lstStyle/>
          <a:p>
            <a:r>
              <a:rPr lang="en-US" sz="1400" b="1" dirty="0">
                <a:solidFill>
                  <a:srgbClr val="FF0000"/>
                </a:solidFill>
              </a:rPr>
              <a:t>*As of 12/31/2025</a:t>
            </a:r>
          </a:p>
        </p:txBody>
      </p:sp>
      <p:sp>
        <p:nvSpPr>
          <p:cNvPr id="3" name="TextBox 2">
            <a:extLst>
              <a:ext uri="{FF2B5EF4-FFF2-40B4-BE49-F238E27FC236}">
                <a16:creationId xmlns:a16="http://schemas.microsoft.com/office/drawing/2014/main" id="{C9C41D5F-A67C-A8D0-3A25-711CECF83384}"/>
              </a:ext>
            </a:extLst>
          </p:cNvPr>
          <p:cNvSpPr txBox="1"/>
          <p:nvPr/>
        </p:nvSpPr>
        <p:spPr>
          <a:xfrm>
            <a:off x="2016690" y="2097197"/>
            <a:ext cx="4396636" cy="3785652"/>
          </a:xfrm>
          <a:prstGeom prst="rect">
            <a:avLst/>
          </a:prstGeom>
          <a:noFill/>
        </p:spPr>
        <p:txBody>
          <a:bodyPr wrap="square" rtlCol="0">
            <a:spAutoFit/>
          </a:bodyPr>
          <a:lstStyle/>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Steve Andrews</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Chopra, Ajay &amp; Shyamoli Banerjee</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James &amp; Barbara Black </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Nick &amp; Susan Bogdanovich</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Melonie &amp; Paul Brophy</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Mark Burns</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Amy Chan</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Helene &amp; Jim Davis</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John Gatto</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John Giovanola</a:t>
            </a:r>
          </a:p>
          <a:p>
            <a:pPr marL="0" lvl="1">
              <a:buSzPct val="77000"/>
              <a:defRPr/>
            </a:pPr>
            <a:r>
              <a:rPr lang="en-US" altLang="en-US" sz="2000" b="1" dirty="0">
                <a:highlight>
                  <a:srgbClr val="FF0000"/>
                </a:highlight>
                <a:latin typeface="Arial" panose="020B0604020202020204" pitchFamily="34" charset="0"/>
                <a:cs typeface="Arial" panose="020B0604020202020204" pitchFamily="34" charset="0"/>
                <a:sym typeface="Arial Black" pitchFamily="34" charset="0"/>
              </a:rPr>
              <a:t>Richard Greif</a:t>
            </a:r>
          </a:p>
          <a:p>
            <a:pPr marL="0" lvl="1">
              <a:buSzPct val="77000"/>
              <a:defRPr/>
            </a:pPr>
            <a:endParaRPr lang="en-US" altLang="en-US" sz="2000" b="1" dirty="0">
              <a:solidFill>
                <a:schemeClr val="tx2"/>
              </a:solidFill>
              <a:latin typeface="Arial" panose="020B0604020202020204" pitchFamily="34" charset="0"/>
              <a:cs typeface="Arial" panose="020B0604020202020204" pitchFamily="34" charset="0"/>
              <a:sym typeface="Arial Black" pitchFamily="34" charset="0"/>
            </a:endParaRPr>
          </a:p>
        </p:txBody>
      </p:sp>
      <p:sp>
        <p:nvSpPr>
          <p:cNvPr id="6" name="TextBox 5">
            <a:extLst>
              <a:ext uri="{FF2B5EF4-FFF2-40B4-BE49-F238E27FC236}">
                <a16:creationId xmlns:a16="http://schemas.microsoft.com/office/drawing/2014/main" id="{4594C1F6-B15C-7D81-3326-AFC7877CAA1E}"/>
              </a:ext>
            </a:extLst>
          </p:cNvPr>
          <p:cNvSpPr txBox="1"/>
          <p:nvPr/>
        </p:nvSpPr>
        <p:spPr>
          <a:xfrm>
            <a:off x="7066275" y="2097197"/>
            <a:ext cx="2989344" cy="2862322"/>
          </a:xfrm>
          <a:prstGeom prst="rect">
            <a:avLst/>
          </a:prstGeom>
          <a:noFill/>
        </p:spPr>
        <p:txBody>
          <a:bodyPr wrap="square" rtlCol="0">
            <a:spAutoFit/>
          </a:bodyPr>
          <a:lstStyle/>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Bev &amp; Phil Lenihan</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Orrin Mahoney</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Kathy Nellis</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Bryon &amp; Crystal Rea</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Darryl Stow</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Steve Ting</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Eleanor Watanabe</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Milt Wehrman</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Hung Wei</a:t>
            </a:r>
          </a:p>
        </p:txBody>
      </p:sp>
      <p:grpSp>
        <p:nvGrpSpPr>
          <p:cNvPr id="5" name="Group 4">
            <a:extLst>
              <a:ext uri="{FF2B5EF4-FFF2-40B4-BE49-F238E27FC236}">
                <a16:creationId xmlns:a16="http://schemas.microsoft.com/office/drawing/2014/main" id="{B9A85B9B-D2F9-8C13-BC21-C1AD0DA9BEE1}"/>
              </a:ext>
            </a:extLst>
          </p:cNvPr>
          <p:cNvGrpSpPr/>
          <p:nvPr/>
        </p:nvGrpSpPr>
        <p:grpSpPr>
          <a:xfrm>
            <a:off x="657890" y="6096794"/>
            <a:ext cx="3068638" cy="261610"/>
            <a:chOff x="657890" y="6096794"/>
            <a:chExt cx="3068638" cy="261610"/>
          </a:xfrm>
        </p:grpSpPr>
        <p:sp>
          <p:nvSpPr>
            <p:cNvPr id="7" name="Rectangle 6">
              <a:extLst>
                <a:ext uri="{FF2B5EF4-FFF2-40B4-BE49-F238E27FC236}">
                  <a16:creationId xmlns:a16="http://schemas.microsoft.com/office/drawing/2014/main" id="{3F7465F1-28D6-7547-23E3-6527FA03063B}"/>
                </a:ext>
              </a:extLst>
            </p:cNvPr>
            <p:cNvSpPr/>
            <p:nvPr/>
          </p:nvSpPr>
          <p:spPr>
            <a:xfrm>
              <a:off x="657890" y="6145759"/>
              <a:ext cx="507206" cy="16368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244A2EF-887C-F3DF-F860-37910C14F36C}"/>
                </a:ext>
              </a:extLst>
            </p:cNvPr>
            <p:cNvSpPr txBox="1"/>
            <p:nvPr/>
          </p:nvSpPr>
          <p:spPr>
            <a:xfrm>
              <a:off x="1345073" y="6096794"/>
              <a:ext cx="2381455" cy="261610"/>
            </a:xfrm>
            <a:prstGeom prst="rect">
              <a:avLst/>
            </a:prstGeom>
            <a:noFill/>
          </p:spPr>
          <p:txBody>
            <a:bodyPr wrap="square" rtlCol="0">
              <a:spAutoFit/>
            </a:bodyPr>
            <a:lstStyle/>
            <a:p>
              <a:r>
                <a:rPr lang="en-US" sz="1100" dirty="0"/>
                <a:t>Change from Last Year</a:t>
              </a:r>
            </a:p>
          </p:txBody>
        </p:sp>
      </p:grpSp>
    </p:spTree>
    <p:extLst>
      <p:ext uri="{BB962C8B-B14F-4D97-AF65-F5344CB8AC3E}">
        <p14:creationId xmlns:p14="http://schemas.microsoft.com/office/powerpoint/2010/main" val="2098629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C2761-CF7C-391E-6123-E40AF4F54DAC}"/>
              </a:ext>
            </a:extLst>
          </p:cNvPr>
          <p:cNvSpPr>
            <a:spLocks noGrp="1"/>
          </p:cNvSpPr>
          <p:nvPr>
            <p:ph type="title"/>
          </p:nvPr>
        </p:nvSpPr>
        <p:spPr/>
        <p:txBody>
          <a:bodyPr>
            <a:normAutofit fontScale="90000"/>
          </a:bodyPr>
          <a:lstStyle/>
          <a:p>
            <a:r>
              <a:rPr lang="en-US" b="1" dirty="0"/>
              <a:t>Overview</a:t>
            </a:r>
            <a:br>
              <a:rPr lang="en-US" b="1" dirty="0"/>
            </a:br>
            <a:r>
              <a:rPr lang="en-US" sz="4400" b="1" dirty="0"/>
              <a:t>Structure</a:t>
            </a:r>
            <a:endParaRPr lang="en-US" b="1" dirty="0"/>
          </a:p>
        </p:txBody>
      </p:sp>
      <p:sp>
        <p:nvSpPr>
          <p:cNvPr id="3" name="Slide Number Placeholder 2">
            <a:extLst>
              <a:ext uri="{FF2B5EF4-FFF2-40B4-BE49-F238E27FC236}">
                <a16:creationId xmlns:a16="http://schemas.microsoft.com/office/drawing/2014/main" id="{A40A160A-80A3-9123-4BEE-377EF85A2D94}"/>
              </a:ext>
            </a:extLst>
          </p:cNvPr>
          <p:cNvSpPr>
            <a:spLocks noGrp="1"/>
          </p:cNvSpPr>
          <p:nvPr>
            <p:ph type="sldNum" sz="quarter" idx="12"/>
          </p:nvPr>
        </p:nvSpPr>
        <p:spPr/>
        <p:txBody>
          <a:bodyPr/>
          <a:lstStyle/>
          <a:p>
            <a:fld id="{73B850FF-6169-4056-8077-06FFA93A5366}" type="slidenum">
              <a:rPr lang="en-US" smtClean="0"/>
              <a:t>2</a:t>
            </a:fld>
            <a:endParaRPr lang="en-US"/>
          </a:p>
        </p:txBody>
      </p:sp>
      <p:sp>
        <p:nvSpPr>
          <p:cNvPr id="4" name="Oval 3">
            <a:extLst>
              <a:ext uri="{FF2B5EF4-FFF2-40B4-BE49-F238E27FC236}">
                <a16:creationId xmlns:a16="http://schemas.microsoft.com/office/drawing/2014/main" id="{575AEC54-1ABB-973C-0FEB-03A1AC0EF6D9}"/>
              </a:ext>
            </a:extLst>
          </p:cNvPr>
          <p:cNvSpPr/>
          <p:nvPr/>
        </p:nvSpPr>
        <p:spPr>
          <a:xfrm>
            <a:off x="2830882" y="538619"/>
            <a:ext cx="6626269" cy="631938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3FEBD3D-8D71-DBB4-2117-ECE29407672F}"/>
              </a:ext>
            </a:extLst>
          </p:cNvPr>
          <p:cNvSpPr txBox="1"/>
          <p:nvPr/>
        </p:nvSpPr>
        <p:spPr>
          <a:xfrm>
            <a:off x="3356553" y="2321372"/>
            <a:ext cx="5672137" cy="2862322"/>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All Cupertino Rotarians are members of the Cupertino Rotary Endowment Foundation (CREF)</a:t>
            </a:r>
          </a:p>
        </p:txBody>
      </p:sp>
      <p:sp>
        <p:nvSpPr>
          <p:cNvPr id="6" name="TextBox 5">
            <a:extLst>
              <a:ext uri="{FF2B5EF4-FFF2-40B4-BE49-F238E27FC236}">
                <a16:creationId xmlns:a16="http://schemas.microsoft.com/office/drawing/2014/main" id="{770F0A8F-21D7-1F8E-C139-858CDC694B98}"/>
              </a:ext>
            </a:extLst>
          </p:cNvPr>
          <p:cNvSpPr txBox="1"/>
          <p:nvPr/>
        </p:nvSpPr>
        <p:spPr>
          <a:xfrm>
            <a:off x="9234292" y="1449126"/>
            <a:ext cx="2743200" cy="1384995"/>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Cupertino Rotary Club: 501 (c)(4)</a:t>
            </a:r>
          </a:p>
        </p:txBody>
      </p:sp>
      <p:sp>
        <p:nvSpPr>
          <p:cNvPr id="7" name="TextBox 6">
            <a:extLst>
              <a:ext uri="{FF2B5EF4-FFF2-40B4-BE49-F238E27FC236}">
                <a16:creationId xmlns:a16="http://schemas.microsoft.com/office/drawing/2014/main" id="{B0A0F16D-07DC-9D3A-CC7A-6A5DEF6B9B6B}"/>
              </a:ext>
            </a:extLst>
          </p:cNvPr>
          <p:cNvSpPr txBox="1"/>
          <p:nvPr/>
        </p:nvSpPr>
        <p:spPr>
          <a:xfrm>
            <a:off x="-42277" y="2942912"/>
            <a:ext cx="2743200" cy="954107"/>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CREF: </a:t>
            </a:r>
          </a:p>
          <a:p>
            <a:pPr algn="ctr"/>
            <a:r>
              <a:rPr lang="en-US" sz="2800" b="1" dirty="0">
                <a:latin typeface="Arial" panose="020B0604020202020204" pitchFamily="34" charset="0"/>
                <a:cs typeface="Arial" panose="020B0604020202020204" pitchFamily="34" charset="0"/>
              </a:rPr>
              <a:t>501 (c)(3)</a:t>
            </a:r>
          </a:p>
        </p:txBody>
      </p:sp>
      <p:sp>
        <p:nvSpPr>
          <p:cNvPr id="8" name="TextBox 7">
            <a:extLst>
              <a:ext uri="{FF2B5EF4-FFF2-40B4-BE49-F238E27FC236}">
                <a16:creationId xmlns:a16="http://schemas.microsoft.com/office/drawing/2014/main" id="{A7037F3C-F94D-6FE5-F707-60935AB0C48D}"/>
              </a:ext>
            </a:extLst>
          </p:cNvPr>
          <p:cNvSpPr txBox="1"/>
          <p:nvPr/>
        </p:nvSpPr>
        <p:spPr>
          <a:xfrm>
            <a:off x="395303" y="4003882"/>
            <a:ext cx="2172744" cy="2031325"/>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Tax Exempt Org</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Funds Charitable Projects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Donations may be Tax Deductible</a:t>
            </a:r>
          </a:p>
        </p:txBody>
      </p:sp>
      <p:sp>
        <p:nvSpPr>
          <p:cNvPr id="9" name="TextBox 8">
            <a:extLst>
              <a:ext uri="{FF2B5EF4-FFF2-40B4-BE49-F238E27FC236}">
                <a16:creationId xmlns:a16="http://schemas.microsoft.com/office/drawing/2014/main" id="{9207F467-41AC-6692-CC99-1EB1036C6208}"/>
              </a:ext>
            </a:extLst>
          </p:cNvPr>
          <p:cNvSpPr txBox="1"/>
          <p:nvPr/>
        </p:nvSpPr>
        <p:spPr>
          <a:xfrm>
            <a:off x="9657568" y="3002773"/>
            <a:ext cx="2268972" cy="2585323"/>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Tax Exempt Org</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Covers non-charitable expenses – e.g., Operational Expenses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Donations are not Tax Deductible</a:t>
            </a:r>
          </a:p>
        </p:txBody>
      </p:sp>
    </p:spTree>
    <p:extLst>
      <p:ext uri="{BB962C8B-B14F-4D97-AF65-F5344CB8AC3E}">
        <p14:creationId xmlns:p14="http://schemas.microsoft.com/office/powerpoint/2010/main" val="3519000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AD7A2-EDB3-A64A-5B04-DD1D225C6F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FC4198-F04C-C0D7-6390-13804E3680F6}"/>
              </a:ext>
            </a:extLst>
          </p:cNvPr>
          <p:cNvSpPr>
            <a:spLocks noGrp="1"/>
          </p:cNvSpPr>
          <p:nvPr>
            <p:ph type="title"/>
          </p:nvPr>
        </p:nvSpPr>
        <p:spPr>
          <a:xfrm>
            <a:off x="646111" y="332008"/>
            <a:ext cx="10390488" cy="1400530"/>
          </a:xfrm>
        </p:spPr>
        <p:txBody>
          <a:bodyPr>
            <a:normAutofit fontScale="90000"/>
          </a:bodyPr>
          <a:lstStyle/>
          <a:p>
            <a:r>
              <a:rPr lang="en-US" b="1" dirty="0"/>
              <a:t>Permanent Fund Donors*</a:t>
            </a:r>
            <a:br>
              <a:rPr lang="en-US" b="1" dirty="0"/>
            </a:br>
            <a:r>
              <a:rPr lang="en-US" sz="4000" b="1" dirty="0"/>
              <a:t>Platinum - $25,000 Level &amp; Gold - $100,000</a:t>
            </a:r>
            <a:endParaRPr lang="en-US" b="1" dirty="0"/>
          </a:p>
        </p:txBody>
      </p:sp>
      <p:sp>
        <p:nvSpPr>
          <p:cNvPr id="3" name="Slide Number Placeholder 2">
            <a:extLst>
              <a:ext uri="{FF2B5EF4-FFF2-40B4-BE49-F238E27FC236}">
                <a16:creationId xmlns:a16="http://schemas.microsoft.com/office/drawing/2014/main" id="{17CDD3A6-6D1E-1B17-F697-A16A8A1E9B4C}"/>
              </a:ext>
            </a:extLst>
          </p:cNvPr>
          <p:cNvSpPr>
            <a:spLocks noGrp="1"/>
          </p:cNvSpPr>
          <p:nvPr>
            <p:ph type="sldNum" sz="quarter" idx="12"/>
          </p:nvPr>
        </p:nvSpPr>
        <p:spPr/>
        <p:txBody>
          <a:bodyPr/>
          <a:lstStyle/>
          <a:p>
            <a:fld id="{73B850FF-6169-4056-8077-06FFA93A5366}" type="slidenum">
              <a:rPr lang="en-US" smtClean="0"/>
              <a:t>20</a:t>
            </a:fld>
            <a:endParaRPr lang="en-US"/>
          </a:p>
        </p:txBody>
      </p:sp>
      <p:sp>
        <p:nvSpPr>
          <p:cNvPr id="4" name="Rectangle 42">
            <a:extLst>
              <a:ext uri="{FF2B5EF4-FFF2-40B4-BE49-F238E27FC236}">
                <a16:creationId xmlns:a16="http://schemas.microsoft.com/office/drawing/2014/main" id="{96E2D8F1-7752-75B3-19DE-7FA79A12CFA6}"/>
              </a:ext>
            </a:extLst>
          </p:cNvPr>
          <p:cNvSpPr txBox="1">
            <a:spLocks noChangeArrowheads="1"/>
          </p:cNvSpPr>
          <p:nvPr/>
        </p:nvSpPr>
        <p:spPr bwMode="auto">
          <a:xfrm>
            <a:off x="1155401" y="1709924"/>
            <a:ext cx="3967059" cy="648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13208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46188" lvl="3" indent="0" eaLnBrk="1" hangingPunct="1">
              <a:buSzPct val="77000"/>
              <a:buNone/>
              <a:defRPr/>
            </a:pPr>
            <a:endParaRPr lang="en-US" altLang="en-US" sz="400" dirty="0">
              <a:solidFill>
                <a:schemeClr val="bg1">
                  <a:lumMod val="50000"/>
                </a:schemeClr>
              </a:solidFill>
              <a:latin typeface="Arial Black" pitchFamily="34" charset="0"/>
              <a:sym typeface="Arial Black" pitchFamily="34" charset="0"/>
            </a:endParaRPr>
          </a:p>
          <a:p>
            <a:pPr marL="39688" indent="0" algn="ctr" eaLnBrk="1" hangingPunct="1">
              <a:spcBef>
                <a:spcPts val="0"/>
              </a:spcBef>
              <a:buSzPct val="77000"/>
              <a:buNone/>
              <a:defRPr/>
            </a:pPr>
            <a:r>
              <a:rPr lang="en-US" altLang="en-US" b="1" u="sng" dirty="0">
                <a:solidFill>
                  <a:schemeClr val="tx2">
                    <a:lumMod val="75000"/>
                  </a:schemeClr>
                </a:solidFill>
                <a:latin typeface="Arial" panose="020B0604020202020204" pitchFamily="34" charset="0"/>
                <a:cs typeface="Arial" panose="020B0604020202020204" pitchFamily="34" charset="0"/>
                <a:sym typeface="Arial Black" pitchFamily="34" charset="0"/>
              </a:rPr>
              <a:t>Platinum Donors</a:t>
            </a:r>
          </a:p>
        </p:txBody>
      </p:sp>
      <p:sp>
        <p:nvSpPr>
          <p:cNvPr id="5" name="TextBox 4">
            <a:extLst>
              <a:ext uri="{FF2B5EF4-FFF2-40B4-BE49-F238E27FC236}">
                <a16:creationId xmlns:a16="http://schemas.microsoft.com/office/drawing/2014/main" id="{3538EC11-737A-1AE3-6C48-5E25FE1DFB47}"/>
              </a:ext>
            </a:extLst>
          </p:cNvPr>
          <p:cNvSpPr txBox="1"/>
          <p:nvPr/>
        </p:nvSpPr>
        <p:spPr>
          <a:xfrm>
            <a:off x="957952" y="2238855"/>
            <a:ext cx="5138048" cy="4093428"/>
          </a:xfrm>
          <a:prstGeom prst="rect">
            <a:avLst/>
          </a:prstGeom>
          <a:noFill/>
        </p:spPr>
        <p:txBody>
          <a:bodyPr wrap="square" rtlCol="0">
            <a:spAutoFit/>
          </a:bodyPr>
          <a:lstStyle/>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Don and Sally Allen</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Larry Dean</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Dana Drysdale</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G. Gerald &amp; Mildred M. Fitzgerald Trust </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Tom Hall</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Dick </a:t>
            </a:r>
            <a:r>
              <a:rPr lang="en-US" altLang="en-US" sz="2000" b="1" dirty="0" err="1">
                <a:solidFill>
                  <a:schemeClr val="tx2"/>
                </a:solidFill>
                <a:latin typeface="Arial" panose="020B0604020202020204" pitchFamily="34" charset="0"/>
                <a:cs typeface="Arial" panose="020B0604020202020204" pitchFamily="34" charset="0"/>
                <a:sym typeface="Arial Black" pitchFamily="34" charset="0"/>
              </a:rPr>
              <a:t>Lohmiller</a:t>
            </a: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 Memorial Fund</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Jo Lucey</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Barbara McArthur</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Don Sun Family Trust</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James &amp; Elaine Triolo</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Walker Family Fund</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Paul Weiss</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Rose Ann Woolpert</a:t>
            </a:r>
          </a:p>
        </p:txBody>
      </p:sp>
      <p:sp>
        <p:nvSpPr>
          <p:cNvPr id="7" name="Rectangle 42">
            <a:extLst>
              <a:ext uri="{FF2B5EF4-FFF2-40B4-BE49-F238E27FC236}">
                <a16:creationId xmlns:a16="http://schemas.microsoft.com/office/drawing/2014/main" id="{8AFD7786-4820-9CB8-820A-63DC8154BCD7}"/>
              </a:ext>
            </a:extLst>
          </p:cNvPr>
          <p:cNvSpPr txBox="1">
            <a:spLocks noChangeArrowheads="1"/>
          </p:cNvSpPr>
          <p:nvPr/>
        </p:nvSpPr>
        <p:spPr bwMode="auto">
          <a:xfrm>
            <a:off x="6293449" y="1732538"/>
            <a:ext cx="3517019" cy="648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13208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46188" lvl="3" indent="0" eaLnBrk="1" hangingPunct="1">
              <a:buSzPct val="77000"/>
              <a:buNone/>
              <a:defRPr/>
            </a:pPr>
            <a:endParaRPr lang="en-US" altLang="en-US" sz="400" dirty="0">
              <a:solidFill>
                <a:schemeClr val="bg1"/>
              </a:solidFill>
              <a:latin typeface="Arial Black" pitchFamily="34" charset="0"/>
              <a:sym typeface="Arial Black" pitchFamily="34" charset="0"/>
            </a:endParaRPr>
          </a:p>
          <a:p>
            <a:pPr marL="39688" indent="0" algn="ctr" eaLnBrk="1" hangingPunct="1">
              <a:spcBef>
                <a:spcPts val="0"/>
              </a:spcBef>
              <a:buSzPct val="77000"/>
              <a:buNone/>
              <a:defRPr/>
            </a:pPr>
            <a:r>
              <a:rPr lang="en-US" altLang="en-US" b="1" u="sng" dirty="0">
                <a:solidFill>
                  <a:srgbClr val="AD8F5F"/>
                </a:solidFill>
                <a:latin typeface="Arial" panose="020B0604020202020204" pitchFamily="34" charset="0"/>
                <a:cs typeface="Arial" panose="020B0604020202020204" pitchFamily="34" charset="0"/>
                <a:sym typeface="Arial Black" pitchFamily="34" charset="0"/>
              </a:rPr>
              <a:t>Gold Donors</a:t>
            </a:r>
          </a:p>
        </p:txBody>
      </p:sp>
      <p:sp>
        <p:nvSpPr>
          <p:cNvPr id="10" name="TextBox 9">
            <a:extLst>
              <a:ext uri="{FF2B5EF4-FFF2-40B4-BE49-F238E27FC236}">
                <a16:creationId xmlns:a16="http://schemas.microsoft.com/office/drawing/2014/main" id="{1B3B2A1E-1768-63B5-0638-7EA5057E0268}"/>
              </a:ext>
            </a:extLst>
          </p:cNvPr>
          <p:cNvSpPr txBox="1"/>
          <p:nvPr/>
        </p:nvSpPr>
        <p:spPr>
          <a:xfrm>
            <a:off x="6444941" y="2377855"/>
            <a:ext cx="4533733" cy="2862322"/>
          </a:xfrm>
          <a:prstGeom prst="rect">
            <a:avLst/>
          </a:prstGeom>
          <a:noFill/>
        </p:spPr>
        <p:txBody>
          <a:bodyPr wrap="square" rtlCol="0">
            <a:spAutoFit/>
          </a:bodyPr>
          <a:lstStyle/>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Bob &amp; Pat Adams</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Connie Chao &amp; Steve Onishi</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Jayne Ham</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Jim &amp; Pat Jackson Legacy Fund</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Hsing Kung</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Lowenthal Family Fund</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Marj Mancuso</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Dick Randall</a:t>
            </a:r>
          </a:p>
          <a:p>
            <a:pPr marL="0" lvl="1">
              <a:buSzPct val="77000"/>
              <a:defRPr/>
            </a:pPr>
            <a:r>
              <a:rPr lang="en-US" altLang="en-US" sz="2000" b="1" dirty="0">
                <a:solidFill>
                  <a:schemeClr val="tx2"/>
                </a:solidFill>
                <a:latin typeface="Arial" panose="020B0604020202020204" pitchFamily="34" charset="0"/>
                <a:cs typeface="Arial" panose="020B0604020202020204" pitchFamily="34" charset="0"/>
                <a:sym typeface="Arial Black" pitchFamily="34" charset="0"/>
              </a:rPr>
              <a:t>Its &amp; Marian Uenaka Legacy Fund</a:t>
            </a:r>
          </a:p>
        </p:txBody>
      </p:sp>
      <p:sp>
        <p:nvSpPr>
          <p:cNvPr id="6" name="TextBox 5">
            <a:extLst>
              <a:ext uri="{FF2B5EF4-FFF2-40B4-BE49-F238E27FC236}">
                <a16:creationId xmlns:a16="http://schemas.microsoft.com/office/drawing/2014/main" id="{3F583A04-7F1E-63CA-63C2-F640ABD662EC}"/>
              </a:ext>
            </a:extLst>
          </p:cNvPr>
          <p:cNvSpPr txBox="1"/>
          <p:nvPr/>
        </p:nvSpPr>
        <p:spPr>
          <a:xfrm>
            <a:off x="9816200" y="6455394"/>
            <a:ext cx="2567836" cy="307777"/>
          </a:xfrm>
          <a:prstGeom prst="rect">
            <a:avLst/>
          </a:prstGeom>
          <a:noFill/>
        </p:spPr>
        <p:txBody>
          <a:bodyPr wrap="square" rtlCol="0">
            <a:spAutoFit/>
          </a:bodyPr>
          <a:lstStyle/>
          <a:p>
            <a:r>
              <a:rPr lang="en-US" sz="1400" b="1" dirty="0">
                <a:solidFill>
                  <a:srgbClr val="FF0000"/>
                </a:solidFill>
              </a:rPr>
              <a:t>*As of 12/31/2025</a:t>
            </a:r>
          </a:p>
        </p:txBody>
      </p:sp>
      <p:grpSp>
        <p:nvGrpSpPr>
          <p:cNvPr id="8" name="Group 7">
            <a:extLst>
              <a:ext uri="{FF2B5EF4-FFF2-40B4-BE49-F238E27FC236}">
                <a16:creationId xmlns:a16="http://schemas.microsoft.com/office/drawing/2014/main" id="{E6783D69-4981-4150-4796-211449A61F2F}"/>
              </a:ext>
            </a:extLst>
          </p:cNvPr>
          <p:cNvGrpSpPr/>
          <p:nvPr/>
        </p:nvGrpSpPr>
        <p:grpSpPr>
          <a:xfrm>
            <a:off x="6645331" y="6070673"/>
            <a:ext cx="3068638" cy="261610"/>
            <a:chOff x="657890" y="6096794"/>
            <a:chExt cx="3068638" cy="261610"/>
          </a:xfrm>
        </p:grpSpPr>
        <p:sp>
          <p:nvSpPr>
            <p:cNvPr id="9" name="Rectangle 8">
              <a:extLst>
                <a:ext uri="{FF2B5EF4-FFF2-40B4-BE49-F238E27FC236}">
                  <a16:creationId xmlns:a16="http://schemas.microsoft.com/office/drawing/2014/main" id="{E4D25B2D-A0F0-D695-0245-E659A19F4151}"/>
                </a:ext>
              </a:extLst>
            </p:cNvPr>
            <p:cNvSpPr/>
            <p:nvPr/>
          </p:nvSpPr>
          <p:spPr>
            <a:xfrm>
              <a:off x="657890" y="6145759"/>
              <a:ext cx="507206" cy="16368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3A0DB7E-5D8C-F8A7-4220-DC323636F325}"/>
                </a:ext>
              </a:extLst>
            </p:cNvPr>
            <p:cNvSpPr txBox="1"/>
            <p:nvPr/>
          </p:nvSpPr>
          <p:spPr>
            <a:xfrm>
              <a:off x="1345073" y="6096794"/>
              <a:ext cx="2381455" cy="261610"/>
            </a:xfrm>
            <a:prstGeom prst="rect">
              <a:avLst/>
            </a:prstGeom>
            <a:noFill/>
          </p:spPr>
          <p:txBody>
            <a:bodyPr wrap="square" rtlCol="0">
              <a:spAutoFit/>
            </a:bodyPr>
            <a:lstStyle/>
            <a:p>
              <a:r>
                <a:rPr lang="en-US" sz="1100" dirty="0"/>
                <a:t>Change from Last Year</a:t>
              </a:r>
            </a:p>
          </p:txBody>
        </p:sp>
      </p:grpSp>
    </p:spTree>
    <p:extLst>
      <p:ext uri="{BB962C8B-B14F-4D97-AF65-F5344CB8AC3E}">
        <p14:creationId xmlns:p14="http://schemas.microsoft.com/office/powerpoint/2010/main" val="228439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a:extLst>
            <a:ext uri="{FF2B5EF4-FFF2-40B4-BE49-F238E27FC236}">
              <a16:creationId xmlns:a16="http://schemas.microsoft.com/office/drawing/2014/main" id="{ABA29779-CA2E-3DA6-BEB3-A12C722D805D}"/>
            </a:ext>
          </a:extLst>
        </p:cNvPr>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59EC6FFF-3949-4638-A265-B1515909B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E4D8FA-C8AE-C726-7D52-78EE0EF93BCA}"/>
              </a:ext>
            </a:extLst>
          </p:cNvPr>
          <p:cNvSpPr>
            <a:spLocks noGrp="1"/>
          </p:cNvSpPr>
          <p:nvPr>
            <p:ph type="ctrTitle"/>
          </p:nvPr>
        </p:nvSpPr>
        <p:spPr>
          <a:xfrm>
            <a:off x="988694" y="1063416"/>
            <a:ext cx="6034406" cy="4811730"/>
          </a:xfrm>
        </p:spPr>
        <p:txBody>
          <a:bodyPr anchor="ctr">
            <a:normAutofit/>
          </a:bodyPr>
          <a:lstStyle/>
          <a:p>
            <a:pPr algn="r"/>
            <a:r>
              <a:rPr lang="en-US" sz="6600" dirty="0"/>
              <a:t>CREF </a:t>
            </a:r>
            <a:br>
              <a:rPr lang="en-US" sz="6600" dirty="0"/>
            </a:br>
            <a:r>
              <a:rPr lang="en-US" sz="6600" dirty="0"/>
              <a:t>Major Gift Donors</a:t>
            </a:r>
          </a:p>
        </p:txBody>
      </p:sp>
      <p:sp>
        <p:nvSpPr>
          <p:cNvPr id="7" name="Rectangle 6">
            <a:extLst>
              <a:ext uri="{FF2B5EF4-FFF2-40B4-BE49-F238E27FC236}">
                <a16:creationId xmlns:a16="http://schemas.microsoft.com/office/drawing/2014/main" id="{8C05BC5F-3118-49D0-B18C-5D9CC922C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0733" y="0"/>
            <a:ext cx="321564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title 3">
            <a:extLst>
              <a:ext uri="{FF2B5EF4-FFF2-40B4-BE49-F238E27FC236}">
                <a16:creationId xmlns:a16="http://schemas.microsoft.com/office/drawing/2014/main" id="{35BDD673-A256-3EAB-2FD8-DAB4DD6EB54E}"/>
              </a:ext>
            </a:extLst>
          </p:cNvPr>
          <p:cNvSpPr>
            <a:spLocks noGrp="1"/>
          </p:cNvSpPr>
          <p:nvPr>
            <p:ph type="subTitle" idx="1"/>
          </p:nvPr>
        </p:nvSpPr>
        <p:spPr>
          <a:xfrm>
            <a:off x="7885882" y="1553226"/>
            <a:ext cx="2591618" cy="4922730"/>
          </a:xfrm>
        </p:spPr>
        <p:txBody>
          <a:bodyPr anchor="ctr">
            <a:normAutofit/>
          </a:bodyPr>
          <a:lstStyle/>
          <a:p>
            <a:r>
              <a:rPr lang="en-US" sz="2800" b="1" dirty="0"/>
              <a:t>Padma Chari</a:t>
            </a:r>
          </a:p>
          <a:p>
            <a:endParaRPr lang="en-US" sz="2800" b="1" dirty="0"/>
          </a:p>
          <a:p>
            <a:r>
              <a:rPr lang="en-US" sz="2800" b="1" i="1" dirty="0">
                <a:cs typeface="Arial" panose="020B0604020202020204" pitchFamily="34" charset="0"/>
              </a:rPr>
              <a:t>Directed Giving</a:t>
            </a:r>
          </a:p>
          <a:p>
            <a:endParaRPr lang="en-US" dirty="0"/>
          </a:p>
          <a:p>
            <a:endParaRPr lang="en-US" dirty="0"/>
          </a:p>
        </p:txBody>
      </p:sp>
      <p:sp>
        <p:nvSpPr>
          <p:cNvPr id="8" name="Rectangle 7">
            <a:extLst>
              <a:ext uri="{FF2B5EF4-FFF2-40B4-BE49-F238E27FC236}">
                <a16:creationId xmlns:a16="http://schemas.microsoft.com/office/drawing/2014/main" id="{9A4B1E59-3C8A-453C-B841-6AB3B0CF7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53344" y="0"/>
            <a:ext cx="1438656" cy="6858000"/>
          </a:xfrm>
          <a:prstGeom prst="rect">
            <a:avLst/>
          </a:prstGeom>
          <a:solidFill>
            <a:schemeClr val="bg2">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Slide Number Placeholder 2">
            <a:extLst>
              <a:ext uri="{FF2B5EF4-FFF2-40B4-BE49-F238E27FC236}">
                <a16:creationId xmlns:a16="http://schemas.microsoft.com/office/drawing/2014/main" id="{A4B8EA2A-38FF-DC61-A45C-60C28563DC33}"/>
              </a:ext>
            </a:extLst>
          </p:cNvPr>
          <p:cNvSpPr>
            <a:spLocks noGrp="1"/>
          </p:cNvSpPr>
          <p:nvPr>
            <p:ph type="sldNum" sz="quarter" idx="12"/>
          </p:nvPr>
        </p:nvSpPr>
        <p:spPr>
          <a:xfrm>
            <a:off x="11053573" y="295729"/>
            <a:ext cx="838199" cy="767687"/>
          </a:xfrm>
        </p:spPr>
        <p:txBody>
          <a:bodyPr>
            <a:normAutofit/>
          </a:bodyPr>
          <a:lstStyle/>
          <a:p>
            <a:pPr>
              <a:spcAft>
                <a:spcPts val="600"/>
              </a:spcAft>
            </a:pPr>
            <a:fld id="{73B850FF-6169-4056-8077-06FFA93A5366}" type="slidenum">
              <a:rPr lang="en-US">
                <a:solidFill>
                  <a:srgbClr val="FFFFFF"/>
                </a:solidFill>
              </a:rPr>
              <a:pPr>
                <a:spcAft>
                  <a:spcPts val="600"/>
                </a:spcAft>
              </a:pPr>
              <a:t>21</a:t>
            </a:fld>
            <a:endParaRPr lang="en-US">
              <a:solidFill>
                <a:srgbClr val="FFFFFF"/>
              </a:solidFill>
            </a:endParaRPr>
          </a:p>
        </p:txBody>
      </p:sp>
    </p:spTree>
    <p:extLst>
      <p:ext uri="{BB962C8B-B14F-4D97-AF65-F5344CB8AC3E}">
        <p14:creationId xmlns:p14="http://schemas.microsoft.com/office/powerpoint/2010/main" val="3897045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888B0-F5A9-EC69-3CEC-BE099FAA2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3A4DC7-05F4-364C-7395-6E1268F5111B}"/>
              </a:ext>
            </a:extLst>
          </p:cNvPr>
          <p:cNvSpPr>
            <a:spLocks noGrp="1"/>
          </p:cNvSpPr>
          <p:nvPr>
            <p:ph type="title"/>
          </p:nvPr>
        </p:nvSpPr>
        <p:spPr/>
        <p:txBody>
          <a:bodyPr>
            <a:normAutofit/>
          </a:bodyPr>
          <a:lstStyle/>
          <a:p>
            <a:r>
              <a:rPr lang="en-US" b="1" dirty="0"/>
              <a:t>MAJOR GIFTS</a:t>
            </a:r>
          </a:p>
        </p:txBody>
      </p:sp>
      <p:sp>
        <p:nvSpPr>
          <p:cNvPr id="4" name="Slide Number Placeholder 3">
            <a:extLst>
              <a:ext uri="{FF2B5EF4-FFF2-40B4-BE49-F238E27FC236}">
                <a16:creationId xmlns:a16="http://schemas.microsoft.com/office/drawing/2014/main" id="{2FBEBF17-C7FC-7662-B0E4-0BB898CDC2BC}"/>
              </a:ext>
            </a:extLst>
          </p:cNvPr>
          <p:cNvSpPr>
            <a:spLocks noGrp="1"/>
          </p:cNvSpPr>
          <p:nvPr>
            <p:ph type="sldNum" sz="quarter" idx="12"/>
          </p:nvPr>
        </p:nvSpPr>
        <p:spPr/>
        <p:txBody>
          <a:bodyPr/>
          <a:lstStyle/>
          <a:p>
            <a:fld id="{73B850FF-6169-4056-8077-06FFA93A5366}" type="slidenum">
              <a:rPr lang="en-US" smtClean="0"/>
              <a:t>22</a:t>
            </a:fld>
            <a:endParaRPr lang="en-US"/>
          </a:p>
        </p:txBody>
      </p:sp>
      <p:sp>
        <p:nvSpPr>
          <p:cNvPr id="3" name="TextBox 2">
            <a:extLst>
              <a:ext uri="{FF2B5EF4-FFF2-40B4-BE49-F238E27FC236}">
                <a16:creationId xmlns:a16="http://schemas.microsoft.com/office/drawing/2014/main" id="{42147DC1-2240-0BF6-67EE-E0E2D622738F}"/>
              </a:ext>
            </a:extLst>
          </p:cNvPr>
          <p:cNvSpPr txBox="1"/>
          <p:nvPr/>
        </p:nvSpPr>
        <p:spPr>
          <a:xfrm>
            <a:off x="1386044" y="1264305"/>
            <a:ext cx="8815643" cy="4329390"/>
          </a:xfrm>
          <a:prstGeom prst="rect">
            <a:avLst/>
          </a:prstGeom>
          <a:noFill/>
        </p:spPr>
        <p:txBody>
          <a:bodyPr wrap="square" rtlCol="0">
            <a:spAutoFit/>
          </a:bodyPr>
          <a:lstStyle/>
          <a:p>
            <a:pPr>
              <a:tabLst>
                <a:tab pos="3779838" algn="l"/>
              </a:tabLst>
            </a:pPr>
            <a:r>
              <a:rPr lang="en-US" sz="2800" b="1" u="sng" dirty="0">
                <a:solidFill>
                  <a:schemeClr val="tx1"/>
                </a:solidFill>
                <a:latin typeface="Arial" panose="020B0604020202020204" pitchFamily="34" charset="0"/>
                <a:cs typeface="Arial" panose="020B0604020202020204" pitchFamily="34" charset="0"/>
              </a:rPr>
              <a:t>Agreement Name</a:t>
            </a:r>
            <a:r>
              <a:rPr lang="en-US" sz="2800" b="1" dirty="0">
                <a:solidFill>
                  <a:schemeClr val="tx1"/>
                </a:solidFill>
                <a:latin typeface="Arial" panose="020B0604020202020204" pitchFamily="34" charset="0"/>
                <a:cs typeface="Arial" panose="020B0604020202020204" pitchFamily="34" charset="0"/>
              </a:rPr>
              <a:t>	</a:t>
            </a:r>
            <a:r>
              <a:rPr lang="en-US" sz="2800" b="1" u="sng" dirty="0">
                <a:solidFill>
                  <a:schemeClr val="tx1"/>
                </a:solidFill>
                <a:latin typeface="Arial" panose="020B0604020202020204" pitchFamily="34" charset="0"/>
                <a:cs typeface="Arial" panose="020B0604020202020204" pitchFamily="34" charset="0"/>
              </a:rPr>
              <a:t>Donor Agreement</a:t>
            </a:r>
          </a:p>
          <a:p>
            <a:pPr>
              <a:tabLst>
                <a:tab pos="3779838" algn="l"/>
              </a:tabLst>
            </a:pPr>
            <a:endParaRPr lang="en-US" sz="400" dirty="0">
              <a:solidFill>
                <a:schemeClr val="tx1"/>
              </a:solidFill>
              <a:latin typeface="Biome" panose="020B0503030204020804" pitchFamily="34" charset="0"/>
              <a:cs typeface="Biome" panose="020B0503030204020804" pitchFamily="34" charset="0"/>
            </a:endParaRPr>
          </a:p>
          <a:p>
            <a:pPr>
              <a:spcBef>
                <a:spcPts val="400"/>
              </a:spcBef>
              <a:spcAft>
                <a:spcPts val="400"/>
              </a:spcAft>
              <a:tabLst>
                <a:tab pos="3779838" algn="l"/>
              </a:tabLst>
            </a:pPr>
            <a:r>
              <a:rPr lang="en-US" b="1" dirty="0">
                <a:solidFill>
                  <a:schemeClr val="tx1"/>
                </a:solidFill>
                <a:latin typeface="Arial" panose="020B0604020202020204" pitchFamily="34" charset="0"/>
                <a:cs typeface="Arial" panose="020B0604020202020204" pitchFamily="34" charset="0"/>
              </a:rPr>
              <a:t>Adams Family Fund	TRF and our AOS’s</a:t>
            </a:r>
          </a:p>
          <a:p>
            <a:pPr>
              <a:spcBef>
                <a:spcPts val="400"/>
              </a:spcBef>
              <a:spcAft>
                <a:spcPts val="400"/>
              </a:spcAft>
              <a:tabLst>
                <a:tab pos="3779838" algn="l"/>
              </a:tabLst>
            </a:pPr>
            <a:r>
              <a:rPr lang="en-US" b="1" dirty="0">
                <a:solidFill>
                  <a:schemeClr val="tx1"/>
                </a:solidFill>
                <a:latin typeface="Arial" panose="020B0604020202020204" pitchFamily="34" charset="0"/>
                <a:cs typeface="Arial" panose="020B0604020202020204" pitchFamily="34" charset="0"/>
              </a:rPr>
              <a:t>Chao &amp; Onishi Living Legacy	De Anza student - UC Berkeley Scholarships</a:t>
            </a:r>
          </a:p>
          <a:p>
            <a:pPr>
              <a:spcBef>
                <a:spcPts val="400"/>
              </a:spcBef>
              <a:spcAft>
                <a:spcPts val="400"/>
              </a:spcAft>
              <a:tabLst>
                <a:tab pos="3779838" algn="l"/>
              </a:tabLst>
            </a:pPr>
            <a:r>
              <a:rPr lang="en-US" b="1" dirty="0">
                <a:solidFill>
                  <a:schemeClr val="tx1"/>
                </a:solidFill>
                <a:latin typeface="Arial" panose="020B0604020202020204" pitchFamily="34" charset="0"/>
                <a:cs typeface="Arial" panose="020B0604020202020204" pitchFamily="34" charset="0"/>
              </a:rPr>
              <a:t>Ham Living Legacy	TRF and our AOS’s</a:t>
            </a:r>
          </a:p>
          <a:p>
            <a:pPr>
              <a:spcBef>
                <a:spcPts val="400"/>
              </a:spcBef>
              <a:spcAft>
                <a:spcPts val="400"/>
              </a:spcAft>
              <a:tabLst>
                <a:tab pos="3779838" algn="l"/>
              </a:tabLst>
            </a:pPr>
            <a:r>
              <a:rPr lang="en-US" b="1" dirty="0">
                <a:solidFill>
                  <a:schemeClr val="tx1"/>
                </a:solidFill>
                <a:latin typeface="Arial" panose="020B0604020202020204" pitchFamily="34" charset="0"/>
                <a:cs typeface="Arial" panose="020B0604020202020204" pitchFamily="34" charset="0"/>
              </a:rPr>
              <a:t>Jackson Family Fund	De Anza Education Students </a:t>
            </a:r>
          </a:p>
          <a:p>
            <a:pPr>
              <a:spcBef>
                <a:spcPts val="400"/>
              </a:spcBef>
              <a:spcAft>
                <a:spcPts val="400"/>
              </a:spcAft>
              <a:tabLst>
                <a:tab pos="3779838" algn="l"/>
              </a:tabLst>
            </a:pPr>
            <a:r>
              <a:rPr lang="en-US" b="1" dirty="0" err="1">
                <a:solidFill>
                  <a:schemeClr val="tx1"/>
                </a:solidFill>
                <a:latin typeface="Arial" panose="020B0604020202020204" pitchFamily="34" charset="0"/>
                <a:cs typeface="Arial" panose="020B0604020202020204" pitchFamily="34" charset="0"/>
              </a:rPr>
              <a:t>Lohmiller</a:t>
            </a:r>
            <a:r>
              <a:rPr lang="en-US" b="1" dirty="0">
                <a:solidFill>
                  <a:schemeClr val="tx1"/>
                </a:solidFill>
                <a:latin typeface="Arial" panose="020B0604020202020204" pitchFamily="34" charset="0"/>
                <a:cs typeface="Arial" panose="020B0604020202020204" pitchFamily="34" charset="0"/>
              </a:rPr>
              <a:t> Fund	Investment Proceeds to WCS</a:t>
            </a:r>
          </a:p>
          <a:p>
            <a:pPr>
              <a:spcBef>
                <a:spcPts val="400"/>
              </a:spcBef>
              <a:spcAft>
                <a:spcPts val="400"/>
              </a:spcAft>
              <a:tabLst>
                <a:tab pos="3779838" algn="l"/>
              </a:tabLst>
            </a:pPr>
            <a:r>
              <a:rPr lang="en-US" b="1" dirty="0">
                <a:solidFill>
                  <a:schemeClr val="tx1"/>
                </a:solidFill>
                <a:latin typeface="Arial" panose="020B0604020202020204" pitchFamily="34" charset="0"/>
                <a:cs typeface="Arial" panose="020B0604020202020204" pitchFamily="34" charset="0"/>
              </a:rPr>
              <a:t>Lowenthal Living Legacy	Sponsors the Club Fundraisers &amp; TRF</a:t>
            </a:r>
          </a:p>
          <a:p>
            <a:pPr>
              <a:spcBef>
                <a:spcPts val="400"/>
              </a:spcBef>
              <a:spcAft>
                <a:spcPts val="400"/>
              </a:spcAft>
              <a:tabLst>
                <a:tab pos="3779838" algn="l"/>
              </a:tabLst>
            </a:pPr>
            <a:r>
              <a:rPr lang="en-US" b="1" dirty="0">
                <a:solidFill>
                  <a:schemeClr val="tx1"/>
                </a:solidFill>
                <a:latin typeface="Arial" panose="020B0604020202020204" pitchFamily="34" charset="0"/>
                <a:cs typeface="Arial" panose="020B0604020202020204" pitchFamily="34" charset="0"/>
              </a:rPr>
              <a:t>Uenaka De Anza Fund	De Anza College Vocational Scholarships</a:t>
            </a:r>
          </a:p>
          <a:p>
            <a:pPr>
              <a:spcBef>
                <a:spcPts val="400"/>
              </a:spcBef>
              <a:spcAft>
                <a:spcPts val="400"/>
              </a:spcAft>
              <a:tabLst>
                <a:tab pos="3779838" algn="l"/>
              </a:tabLst>
            </a:pPr>
            <a:r>
              <a:rPr lang="en-US" b="1" dirty="0">
                <a:solidFill>
                  <a:schemeClr val="tx1"/>
                </a:solidFill>
                <a:latin typeface="Arial" panose="020B0604020202020204" pitchFamily="34" charset="0"/>
                <a:cs typeface="Arial" panose="020B0604020202020204" pitchFamily="34" charset="0"/>
              </a:rPr>
              <a:t>Uenaka SJS scholarships	San Jose State Scholarships</a:t>
            </a:r>
          </a:p>
          <a:p>
            <a:pPr>
              <a:spcBef>
                <a:spcPts val="400"/>
              </a:spcBef>
              <a:spcAft>
                <a:spcPts val="400"/>
              </a:spcAft>
              <a:tabLst>
                <a:tab pos="3779838" algn="l"/>
              </a:tabLst>
            </a:pPr>
            <a:r>
              <a:rPr lang="en-US" b="1" dirty="0">
                <a:solidFill>
                  <a:schemeClr val="tx1"/>
                </a:solidFill>
                <a:latin typeface="Arial" panose="020B0604020202020204" pitchFamily="34" charset="0"/>
                <a:cs typeface="Arial" panose="020B0604020202020204" pitchFamily="34" charset="0"/>
              </a:rPr>
              <a:t>Walker Family Fund	Investment Proceeds to WCS </a:t>
            </a:r>
          </a:p>
          <a:p>
            <a:pPr>
              <a:spcBef>
                <a:spcPts val="400"/>
              </a:spcBef>
              <a:spcAft>
                <a:spcPts val="400"/>
              </a:spcAft>
              <a:tabLst>
                <a:tab pos="3779838" algn="l"/>
              </a:tabLst>
            </a:pPr>
            <a:endParaRPr lang="en-US" b="1" dirty="0">
              <a:solidFill>
                <a:schemeClr val="tx1"/>
              </a:solidFill>
              <a:cs typeface="Arial" panose="020B0604020202020204" pitchFamily="34" charset="0"/>
            </a:endParaRPr>
          </a:p>
        </p:txBody>
      </p:sp>
      <p:sp>
        <p:nvSpPr>
          <p:cNvPr id="6" name="TextBox 5">
            <a:extLst>
              <a:ext uri="{FF2B5EF4-FFF2-40B4-BE49-F238E27FC236}">
                <a16:creationId xmlns:a16="http://schemas.microsoft.com/office/drawing/2014/main" id="{E1926597-E264-CA5B-768D-96F1AB17A6C4}"/>
              </a:ext>
            </a:extLst>
          </p:cNvPr>
          <p:cNvSpPr txBox="1"/>
          <p:nvPr/>
        </p:nvSpPr>
        <p:spPr>
          <a:xfrm>
            <a:off x="516909" y="5467693"/>
            <a:ext cx="11132295" cy="923330"/>
          </a:xfrm>
          <a:prstGeom prst="rect">
            <a:avLst/>
          </a:prstGeom>
          <a:solidFill>
            <a:srgbClr val="FFFF00"/>
          </a:solidFill>
          <a:ln>
            <a:solidFill>
              <a:schemeClr val="tx1"/>
            </a:solidFill>
          </a:ln>
        </p:spPr>
        <p:txBody>
          <a:bodyPr wrap="square">
            <a:spAutoFit/>
          </a:bodyPr>
          <a:lstStyle/>
          <a:p>
            <a:pPr algn="ctr"/>
            <a:r>
              <a:rPr lang="en-US" b="1" dirty="0">
                <a:solidFill>
                  <a:schemeClr val="bg1"/>
                </a:solidFill>
                <a:latin typeface="Arial" panose="020B0604020202020204" pitchFamily="34" charset="0"/>
                <a:cs typeface="Arial" panose="020B0604020202020204" pitchFamily="34" charset="0"/>
              </a:rPr>
              <a:t>These agreements have added more than $1.9M to the Permanent Fund	</a:t>
            </a:r>
          </a:p>
          <a:p>
            <a:pPr algn="ctr"/>
            <a:r>
              <a:rPr lang="en-US" b="1" dirty="0">
                <a:solidFill>
                  <a:schemeClr val="bg1"/>
                </a:solidFill>
                <a:latin typeface="Arial" panose="020B0604020202020204" pitchFamily="34" charset="0"/>
                <a:cs typeface="Arial" panose="020B0604020202020204" pitchFamily="34" charset="0"/>
              </a:rPr>
              <a:t>To qualify for a new donor agreement, the named fund must have a cumulative donation of $100,000 or more</a:t>
            </a:r>
            <a:r>
              <a:rPr lang="en-US" b="1" dirty="0">
                <a:solidFill>
                  <a:schemeClr val="bg1"/>
                </a:solidFill>
              </a:rPr>
              <a:t>	</a:t>
            </a:r>
          </a:p>
        </p:txBody>
      </p:sp>
    </p:spTree>
    <p:extLst>
      <p:ext uri="{BB962C8B-B14F-4D97-AF65-F5344CB8AC3E}">
        <p14:creationId xmlns:p14="http://schemas.microsoft.com/office/powerpoint/2010/main" val="1290154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a:extLst>
            <a:ext uri="{FF2B5EF4-FFF2-40B4-BE49-F238E27FC236}">
              <a16:creationId xmlns:a16="http://schemas.microsoft.com/office/drawing/2014/main" id="{EF228407-7079-FCFB-0731-200D4EF8C58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9EC6FFF-3949-4638-A265-B1515909B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9DBB80-2CEA-BF6B-BCBE-C0219B5D043A}"/>
              </a:ext>
            </a:extLst>
          </p:cNvPr>
          <p:cNvSpPr>
            <a:spLocks noGrp="1"/>
          </p:cNvSpPr>
          <p:nvPr>
            <p:ph type="ctrTitle"/>
          </p:nvPr>
        </p:nvSpPr>
        <p:spPr>
          <a:xfrm>
            <a:off x="268817" y="1714770"/>
            <a:ext cx="7023100" cy="4811730"/>
          </a:xfrm>
        </p:spPr>
        <p:txBody>
          <a:bodyPr anchor="ctr">
            <a:normAutofit fontScale="90000"/>
          </a:bodyPr>
          <a:lstStyle/>
          <a:p>
            <a:pPr algn="r"/>
            <a:r>
              <a:rPr lang="en-US" sz="6600" dirty="0"/>
              <a:t>CREF </a:t>
            </a:r>
            <a:br>
              <a:rPr lang="en-US" sz="6600" dirty="0"/>
            </a:br>
            <a:r>
              <a:rPr lang="en-US" sz="6600" dirty="0"/>
              <a:t>Legacy Society Donors</a:t>
            </a:r>
            <a:br>
              <a:rPr lang="en-US" sz="6600" dirty="0"/>
            </a:br>
            <a:br>
              <a:rPr lang="en-US" sz="6600" dirty="0"/>
            </a:br>
            <a:r>
              <a:rPr lang="en-US" sz="2700" i="1" dirty="0">
                <a:latin typeface="Arial" panose="020B0604020202020204" pitchFamily="34" charset="0"/>
                <a:cs typeface="Arial" panose="020B0604020202020204" pitchFamily="34" charset="0"/>
              </a:rPr>
              <a:t>“We aspire to making great change. </a:t>
            </a:r>
            <a:br>
              <a:rPr lang="en-US" sz="2700" i="1" dirty="0">
                <a:latin typeface="Arial" panose="020B0604020202020204" pitchFamily="34" charset="0"/>
                <a:cs typeface="Arial" panose="020B0604020202020204" pitchFamily="34" charset="0"/>
              </a:rPr>
            </a:br>
            <a:r>
              <a:rPr lang="en-US" sz="2700" i="1" dirty="0">
                <a:latin typeface="Arial" panose="020B0604020202020204" pitchFamily="34" charset="0"/>
                <a:cs typeface="Arial" panose="020B0604020202020204" pitchFamily="34" charset="0"/>
              </a:rPr>
              <a:t>Our Legacy gifts turn dreams into reality.”</a:t>
            </a:r>
            <a:br>
              <a:rPr lang="en-US" sz="2700" i="1" dirty="0">
                <a:latin typeface="Arial" panose="020B0604020202020204" pitchFamily="34" charset="0"/>
                <a:cs typeface="Arial" panose="020B0604020202020204" pitchFamily="34" charset="0"/>
              </a:rPr>
            </a:br>
            <a:endParaRPr lang="en-US" sz="6600" dirty="0"/>
          </a:p>
        </p:txBody>
      </p:sp>
      <p:sp>
        <p:nvSpPr>
          <p:cNvPr id="11" name="Rectangle 10">
            <a:extLst>
              <a:ext uri="{FF2B5EF4-FFF2-40B4-BE49-F238E27FC236}">
                <a16:creationId xmlns:a16="http://schemas.microsoft.com/office/drawing/2014/main" id="{8C05BC5F-3118-49D0-B18C-5D9CC922C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0733" y="0"/>
            <a:ext cx="321564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title 3">
            <a:extLst>
              <a:ext uri="{FF2B5EF4-FFF2-40B4-BE49-F238E27FC236}">
                <a16:creationId xmlns:a16="http://schemas.microsoft.com/office/drawing/2014/main" id="{62073B93-DE88-1549-0AEE-83891AB80991}"/>
              </a:ext>
            </a:extLst>
          </p:cNvPr>
          <p:cNvSpPr>
            <a:spLocks noGrp="1"/>
          </p:cNvSpPr>
          <p:nvPr>
            <p:ph type="subTitle" idx="1"/>
          </p:nvPr>
        </p:nvSpPr>
        <p:spPr>
          <a:xfrm>
            <a:off x="7885882" y="1063416"/>
            <a:ext cx="2591618" cy="4811730"/>
          </a:xfrm>
        </p:spPr>
        <p:txBody>
          <a:bodyPr anchor="ctr">
            <a:normAutofit/>
          </a:bodyPr>
          <a:lstStyle/>
          <a:p>
            <a:r>
              <a:rPr lang="en-US" b="1" dirty="0"/>
              <a:t>Dana Drysdale</a:t>
            </a:r>
          </a:p>
          <a:p>
            <a:endParaRPr lang="en-US" b="1" dirty="0"/>
          </a:p>
          <a:p>
            <a:r>
              <a:rPr lang="en-US" b="1" i="1" dirty="0">
                <a:cs typeface="Arial" panose="020B0604020202020204" pitchFamily="34" charset="0"/>
              </a:rPr>
              <a:t>Directed Giving</a:t>
            </a:r>
          </a:p>
          <a:p>
            <a:endParaRPr lang="en-US" dirty="0"/>
          </a:p>
          <a:p>
            <a:endParaRPr lang="en-US" dirty="0"/>
          </a:p>
        </p:txBody>
      </p:sp>
      <p:sp>
        <p:nvSpPr>
          <p:cNvPr id="13" name="Rectangle 12">
            <a:extLst>
              <a:ext uri="{FF2B5EF4-FFF2-40B4-BE49-F238E27FC236}">
                <a16:creationId xmlns:a16="http://schemas.microsoft.com/office/drawing/2014/main" id="{9A4B1E59-3C8A-453C-B841-6AB3B0CF7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53344" y="0"/>
            <a:ext cx="1438656" cy="6858000"/>
          </a:xfrm>
          <a:prstGeom prst="rect">
            <a:avLst/>
          </a:prstGeom>
          <a:solidFill>
            <a:schemeClr val="bg2">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Slide Number Placeholder 2">
            <a:extLst>
              <a:ext uri="{FF2B5EF4-FFF2-40B4-BE49-F238E27FC236}">
                <a16:creationId xmlns:a16="http://schemas.microsoft.com/office/drawing/2014/main" id="{53BA341B-9982-5DFF-B2FE-7D19A9E2D4C6}"/>
              </a:ext>
            </a:extLst>
          </p:cNvPr>
          <p:cNvSpPr>
            <a:spLocks noGrp="1"/>
          </p:cNvSpPr>
          <p:nvPr>
            <p:ph type="sldNum" sz="quarter" idx="12"/>
          </p:nvPr>
        </p:nvSpPr>
        <p:spPr>
          <a:xfrm>
            <a:off x="11053573" y="295729"/>
            <a:ext cx="838199" cy="767687"/>
          </a:xfrm>
        </p:spPr>
        <p:txBody>
          <a:bodyPr>
            <a:normAutofit/>
          </a:bodyPr>
          <a:lstStyle/>
          <a:p>
            <a:pPr>
              <a:spcAft>
                <a:spcPts val="600"/>
              </a:spcAft>
            </a:pPr>
            <a:fld id="{73B850FF-6169-4056-8077-06FFA93A5366}" type="slidenum">
              <a:rPr lang="en-US">
                <a:solidFill>
                  <a:srgbClr val="FFFFFF"/>
                </a:solidFill>
              </a:rPr>
              <a:pPr>
                <a:spcAft>
                  <a:spcPts val="600"/>
                </a:spcAft>
              </a:pPr>
              <a:t>23</a:t>
            </a:fld>
            <a:endParaRPr lang="en-US">
              <a:solidFill>
                <a:srgbClr val="FFFFFF"/>
              </a:solidFill>
            </a:endParaRPr>
          </a:p>
        </p:txBody>
      </p:sp>
    </p:spTree>
    <p:extLst>
      <p:ext uri="{BB962C8B-B14F-4D97-AF65-F5344CB8AC3E}">
        <p14:creationId xmlns:p14="http://schemas.microsoft.com/office/powerpoint/2010/main" val="1318272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55285-8341-E4FB-1180-7643825BDE6F}"/>
              </a:ext>
            </a:extLst>
          </p:cNvPr>
          <p:cNvSpPr>
            <a:spLocks noGrp="1"/>
          </p:cNvSpPr>
          <p:nvPr>
            <p:ph type="title"/>
          </p:nvPr>
        </p:nvSpPr>
        <p:spPr/>
        <p:txBody>
          <a:bodyPr/>
          <a:lstStyle/>
          <a:p>
            <a:r>
              <a:rPr lang="en-US" b="1" dirty="0"/>
              <a:t>Legacy Society = Planned Giving</a:t>
            </a:r>
          </a:p>
        </p:txBody>
      </p:sp>
      <p:sp>
        <p:nvSpPr>
          <p:cNvPr id="4" name="Content Placeholder 2">
            <a:extLst>
              <a:ext uri="{FF2B5EF4-FFF2-40B4-BE49-F238E27FC236}">
                <a16:creationId xmlns:a16="http://schemas.microsoft.com/office/drawing/2014/main" id="{4E3E93E7-BE68-05A5-E369-2CBCBED45325}"/>
              </a:ext>
            </a:extLst>
          </p:cNvPr>
          <p:cNvSpPr>
            <a:spLocks noGrp="1"/>
          </p:cNvSpPr>
          <p:nvPr>
            <p:ph idx="1"/>
          </p:nvPr>
        </p:nvSpPr>
        <p:spPr>
          <a:xfrm>
            <a:off x="964640" y="1690688"/>
            <a:ext cx="6030892" cy="4576297"/>
          </a:xfrm>
        </p:spPr>
        <p:txBody>
          <a:bodyPr>
            <a:normAutofit fontScale="25000" lnSpcReduction="20000"/>
          </a:bodyPr>
          <a:lstStyle/>
          <a:p>
            <a:pPr>
              <a:lnSpc>
                <a:spcPct val="120000"/>
              </a:lnSpc>
              <a:spcBef>
                <a:spcPts val="600"/>
              </a:spcBef>
              <a:buClr>
                <a:schemeClr val="tx1"/>
              </a:buClr>
              <a:defRPr/>
            </a:pPr>
            <a:r>
              <a:rPr lang="en-US" sz="11200" b="1" dirty="0">
                <a:solidFill>
                  <a:schemeClr val="tx1"/>
                </a:solidFill>
              </a:rPr>
              <a:t>Will or Trust</a:t>
            </a:r>
          </a:p>
          <a:p>
            <a:pPr>
              <a:lnSpc>
                <a:spcPct val="120000"/>
              </a:lnSpc>
              <a:spcBef>
                <a:spcPts val="600"/>
              </a:spcBef>
              <a:buClr>
                <a:schemeClr val="tx1"/>
              </a:buClr>
              <a:defRPr/>
            </a:pPr>
            <a:r>
              <a:rPr lang="en-US" sz="9600" b="1" dirty="0">
                <a:solidFill>
                  <a:schemeClr val="tx1"/>
                </a:solidFill>
              </a:rPr>
              <a:t>Becoming More Common - Beneficiary or Interest:</a:t>
            </a:r>
          </a:p>
          <a:p>
            <a:pPr lvl="1">
              <a:lnSpc>
                <a:spcPct val="120000"/>
              </a:lnSpc>
              <a:spcBef>
                <a:spcPts val="600"/>
              </a:spcBef>
              <a:buClr>
                <a:schemeClr val="tx1"/>
              </a:buClr>
              <a:defRPr/>
            </a:pPr>
            <a:r>
              <a:rPr lang="en-US" sz="8000" b="1" dirty="0">
                <a:solidFill>
                  <a:schemeClr val="tx1"/>
                </a:solidFill>
              </a:rPr>
              <a:t>Annuity (Easy to do)</a:t>
            </a:r>
          </a:p>
          <a:p>
            <a:pPr lvl="1">
              <a:lnSpc>
                <a:spcPct val="120000"/>
              </a:lnSpc>
              <a:spcBef>
                <a:spcPts val="600"/>
              </a:spcBef>
              <a:buClr>
                <a:schemeClr val="tx1"/>
              </a:buClr>
              <a:defRPr/>
            </a:pPr>
            <a:r>
              <a:rPr lang="en-US" sz="8000" b="1" dirty="0">
                <a:solidFill>
                  <a:schemeClr val="tx1"/>
                </a:solidFill>
              </a:rPr>
              <a:t>401K or IRA  (Easy to do)</a:t>
            </a:r>
          </a:p>
          <a:p>
            <a:pPr lvl="2">
              <a:lnSpc>
                <a:spcPct val="120000"/>
              </a:lnSpc>
              <a:spcBef>
                <a:spcPts val="600"/>
              </a:spcBef>
              <a:buClr>
                <a:schemeClr val="tx1"/>
              </a:buClr>
              <a:defRPr/>
            </a:pPr>
            <a:r>
              <a:rPr lang="en-US" sz="8000" b="1" dirty="0">
                <a:solidFill>
                  <a:schemeClr val="tx1"/>
                </a:solidFill>
              </a:rPr>
              <a:t>Also direct contribution (Perm Fund)</a:t>
            </a:r>
          </a:p>
          <a:p>
            <a:pPr lvl="1">
              <a:lnSpc>
                <a:spcPct val="120000"/>
              </a:lnSpc>
              <a:spcBef>
                <a:spcPts val="600"/>
              </a:spcBef>
              <a:buClr>
                <a:schemeClr val="tx1"/>
              </a:buClr>
              <a:defRPr/>
            </a:pPr>
            <a:r>
              <a:rPr lang="en-US" sz="8000" b="1" dirty="0">
                <a:solidFill>
                  <a:schemeClr val="tx1"/>
                </a:solidFill>
              </a:rPr>
              <a:t>Charitable Remainder Trust</a:t>
            </a:r>
          </a:p>
          <a:p>
            <a:pPr lvl="1">
              <a:lnSpc>
                <a:spcPct val="120000"/>
              </a:lnSpc>
              <a:spcBef>
                <a:spcPts val="600"/>
              </a:spcBef>
              <a:buClr>
                <a:schemeClr val="tx1"/>
              </a:buClr>
              <a:defRPr/>
            </a:pPr>
            <a:r>
              <a:rPr lang="en-US" sz="8000" b="1" dirty="0">
                <a:solidFill>
                  <a:schemeClr val="tx1"/>
                </a:solidFill>
              </a:rPr>
              <a:t>Insurance Policy Beneficiary</a:t>
            </a:r>
          </a:p>
          <a:p>
            <a:pPr lvl="1">
              <a:lnSpc>
                <a:spcPct val="120000"/>
              </a:lnSpc>
              <a:spcBef>
                <a:spcPts val="600"/>
              </a:spcBef>
              <a:buClr>
                <a:schemeClr val="tx1"/>
              </a:buClr>
              <a:defRPr/>
            </a:pPr>
            <a:r>
              <a:rPr lang="en-US" sz="8000" b="1" dirty="0">
                <a:solidFill>
                  <a:schemeClr val="tx1"/>
                </a:solidFill>
              </a:rPr>
              <a:t>Financial, Investment, Stocks</a:t>
            </a:r>
          </a:p>
          <a:p>
            <a:pPr lvl="1">
              <a:lnSpc>
                <a:spcPct val="120000"/>
              </a:lnSpc>
              <a:spcBef>
                <a:spcPts val="600"/>
              </a:spcBef>
              <a:buClr>
                <a:schemeClr val="tx1"/>
              </a:buClr>
              <a:defRPr/>
            </a:pPr>
            <a:r>
              <a:rPr lang="en-US" sz="8000" b="1" dirty="0">
                <a:solidFill>
                  <a:schemeClr val="tx1"/>
                </a:solidFill>
              </a:rPr>
              <a:t>Retirement Funds</a:t>
            </a:r>
          </a:p>
          <a:p>
            <a:pPr lvl="1">
              <a:lnSpc>
                <a:spcPct val="120000"/>
              </a:lnSpc>
              <a:spcBef>
                <a:spcPts val="600"/>
              </a:spcBef>
              <a:buClr>
                <a:schemeClr val="tx1"/>
              </a:buClr>
              <a:defRPr/>
            </a:pPr>
            <a:r>
              <a:rPr lang="en-US" sz="8000" b="1" dirty="0">
                <a:solidFill>
                  <a:schemeClr val="tx1"/>
                </a:solidFill>
              </a:rPr>
              <a:t>Real Estate </a:t>
            </a:r>
            <a:br>
              <a:rPr lang="en-US" sz="8000" dirty="0"/>
            </a:br>
            <a:endParaRPr lang="en-US" sz="8000" dirty="0"/>
          </a:p>
        </p:txBody>
      </p:sp>
      <p:sp>
        <p:nvSpPr>
          <p:cNvPr id="3" name="Slide Number Placeholder 2">
            <a:extLst>
              <a:ext uri="{FF2B5EF4-FFF2-40B4-BE49-F238E27FC236}">
                <a16:creationId xmlns:a16="http://schemas.microsoft.com/office/drawing/2014/main" id="{316D71D3-F5F7-6143-697B-AD9C44FC91DE}"/>
              </a:ext>
            </a:extLst>
          </p:cNvPr>
          <p:cNvSpPr>
            <a:spLocks noGrp="1"/>
          </p:cNvSpPr>
          <p:nvPr>
            <p:ph type="sldNum" sz="quarter" idx="12"/>
          </p:nvPr>
        </p:nvSpPr>
        <p:spPr/>
        <p:txBody>
          <a:bodyPr/>
          <a:lstStyle/>
          <a:p>
            <a:fld id="{73B850FF-6169-4056-8077-06FFA93A5366}" type="slidenum">
              <a:rPr lang="en-US" smtClean="0"/>
              <a:t>24</a:t>
            </a:fld>
            <a:endParaRPr lang="en-US"/>
          </a:p>
        </p:txBody>
      </p:sp>
      <p:sp>
        <p:nvSpPr>
          <p:cNvPr id="6" name="TextBox 5">
            <a:extLst>
              <a:ext uri="{FF2B5EF4-FFF2-40B4-BE49-F238E27FC236}">
                <a16:creationId xmlns:a16="http://schemas.microsoft.com/office/drawing/2014/main" id="{C20DDA01-674B-F8DD-D6AB-C4E99DC8B0D6}"/>
              </a:ext>
            </a:extLst>
          </p:cNvPr>
          <p:cNvSpPr txBox="1"/>
          <p:nvPr/>
        </p:nvSpPr>
        <p:spPr>
          <a:xfrm>
            <a:off x="7368080" y="2593841"/>
            <a:ext cx="4208744" cy="1384995"/>
          </a:xfrm>
          <a:prstGeom prst="rect">
            <a:avLst/>
          </a:prstGeom>
          <a:solidFill>
            <a:srgbClr val="FFFF00"/>
          </a:solidFill>
        </p:spPr>
        <p:txBody>
          <a:bodyPr wrap="square" rtlCol="0">
            <a:spAutoFit/>
          </a:bodyPr>
          <a:lstStyle/>
          <a:p>
            <a:pPr algn="ctr"/>
            <a:r>
              <a:rPr lang="en-US" sz="2800" b="1" dirty="0">
                <a:solidFill>
                  <a:schemeClr val="bg1"/>
                </a:solidFill>
                <a:latin typeface="Arial" panose="020B0604020202020204" pitchFamily="34" charset="0"/>
                <a:cs typeface="Arial" panose="020B0604020202020204" pitchFamily="34" charset="0"/>
              </a:rPr>
              <a:t>Dana Drysdale</a:t>
            </a: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 Legacy Society Chair for Additional Info</a:t>
            </a:r>
          </a:p>
        </p:txBody>
      </p:sp>
    </p:spTree>
    <p:extLst>
      <p:ext uri="{BB962C8B-B14F-4D97-AF65-F5344CB8AC3E}">
        <p14:creationId xmlns:p14="http://schemas.microsoft.com/office/powerpoint/2010/main" val="2631565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7B3AC-E970-5765-4F73-7A3DF4DAA66E}"/>
              </a:ext>
            </a:extLst>
          </p:cNvPr>
          <p:cNvSpPr>
            <a:spLocks noGrp="1"/>
          </p:cNvSpPr>
          <p:nvPr>
            <p:ph type="title"/>
          </p:nvPr>
        </p:nvSpPr>
        <p:spPr>
          <a:xfrm>
            <a:off x="746212" y="290158"/>
            <a:ext cx="9404723" cy="1400530"/>
          </a:xfrm>
        </p:spPr>
        <p:txBody>
          <a:bodyPr>
            <a:normAutofit/>
          </a:bodyPr>
          <a:lstStyle/>
          <a:p>
            <a:r>
              <a:rPr lang="en-US" b="1" dirty="0"/>
              <a:t>Legacy Society</a:t>
            </a:r>
            <a:br>
              <a:rPr lang="en-US" b="1" dirty="0"/>
            </a:br>
            <a:r>
              <a:rPr lang="en-US" b="1" dirty="0"/>
              <a:t>$1,000,000+ Expectancy</a:t>
            </a:r>
          </a:p>
        </p:txBody>
      </p:sp>
      <p:sp>
        <p:nvSpPr>
          <p:cNvPr id="4" name="Rectangle 42">
            <a:extLst>
              <a:ext uri="{FF2B5EF4-FFF2-40B4-BE49-F238E27FC236}">
                <a16:creationId xmlns:a16="http://schemas.microsoft.com/office/drawing/2014/main" id="{3CC4C386-A479-AEA4-BC1E-4E463046BD3D}"/>
              </a:ext>
            </a:extLst>
          </p:cNvPr>
          <p:cNvSpPr>
            <a:spLocks noGrp="1" noChangeArrowheads="1"/>
          </p:cNvSpPr>
          <p:nvPr>
            <p:ph idx="1"/>
          </p:nvPr>
        </p:nvSpPr>
        <p:spPr>
          <a:xfrm>
            <a:off x="1045048" y="1724815"/>
            <a:ext cx="3124200" cy="3952220"/>
          </a:xfrm>
        </p:spPr>
        <p:txBody>
          <a:bodyPr vert="horz" lIns="91440" tIns="45720" rIns="132080" bIns="45720" rtlCol="0" anchor="t">
            <a:noAutofit/>
          </a:bodyPr>
          <a:lstStyle/>
          <a:p>
            <a:pPr marL="0" indent="0">
              <a:lnSpc>
                <a:spcPct val="100000"/>
              </a:lnSpc>
              <a:spcBef>
                <a:spcPts val="600"/>
              </a:spcBef>
              <a:buNone/>
              <a:defRPr/>
            </a:pPr>
            <a:r>
              <a:rPr lang="en-US" sz="1800" b="1" dirty="0">
                <a:sym typeface="Arial" charset="0"/>
              </a:rPr>
              <a:t>Bob &amp; Pat Adams</a:t>
            </a:r>
          </a:p>
          <a:p>
            <a:pPr marL="0" indent="0">
              <a:lnSpc>
                <a:spcPct val="100000"/>
              </a:lnSpc>
              <a:spcBef>
                <a:spcPts val="600"/>
              </a:spcBef>
              <a:buNone/>
              <a:defRPr/>
            </a:pPr>
            <a:r>
              <a:rPr lang="en-US" sz="1800" b="1" dirty="0">
                <a:sym typeface="Arial" charset="0"/>
              </a:rPr>
              <a:t>Sally Allen</a:t>
            </a:r>
          </a:p>
          <a:p>
            <a:pPr marL="0" indent="0">
              <a:lnSpc>
                <a:spcPct val="100000"/>
              </a:lnSpc>
              <a:spcBef>
                <a:spcPts val="600"/>
              </a:spcBef>
              <a:buNone/>
              <a:defRPr/>
            </a:pPr>
            <a:r>
              <a:rPr lang="en-US" sz="1800" b="1" dirty="0">
                <a:cs typeface="Arial"/>
                <a:sym typeface="Arial" charset="0"/>
              </a:rPr>
              <a:t>Steve</a:t>
            </a:r>
            <a:r>
              <a:rPr lang="en-US" sz="1800" b="1" dirty="0">
                <a:sym typeface="Arial" charset="0"/>
              </a:rPr>
              <a:t> &amp; Suzi Andrews</a:t>
            </a:r>
          </a:p>
          <a:p>
            <a:pPr marL="0" indent="0">
              <a:lnSpc>
                <a:spcPct val="100000"/>
              </a:lnSpc>
              <a:spcBef>
                <a:spcPts val="600"/>
              </a:spcBef>
              <a:buNone/>
              <a:defRPr/>
            </a:pPr>
            <a:r>
              <a:rPr lang="en-US" sz="1800" b="1" dirty="0">
                <a:sym typeface="Arial" charset="0"/>
              </a:rPr>
              <a:t>Nick &amp; Susan Bogdanovich</a:t>
            </a:r>
          </a:p>
          <a:p>
            <a:pPr marL="0" indent="0">
              <a:lnSpc>
                <a:spcPct val="100000"/>
              </a:lnSpc>
              <a:spcBef>
                <a:spcPts val="600"/>
              </a:spcBef>
              <a:buNone/>
              <a:defRPr/>
            </a:pPr>
            <a:r>
              <a:rPr lang="en-US" sz="1800" b="1" dirty="0">
                <a:sym typeface="Arial" charset="0"/>
              </a:rPr>
              <a:t>Ann &amp; Joe Cleaver</a:t>
            </a:r>
          </a:p>
          <a:p>
            <a:pPr marL="0" indent="0">
              <a:lnSpc>
                <a:spcPct val="100000"/>
              </a:lnSpc>
              <a:spcBef>
                <a:spcPts val="600"/>
              </a:spcBef>
              <a:buNone/>
              <a:defRPr/>
            </a:pPr>
            <a:r>
              <a:rPr lang="en-US" altLang="en-US" sz="1800" b="1" dirty="0"/>
              <a:t>Jim &amp; Helene Davis</a:t>
            </a:r>
          </a:p>
          <a:p>
            <a:pPr marL="0" indent="0">
              <a:lnSpc>
                <a:spcPct val="100000"/>
              </a:lnSpc>
              <a:spcBef>
                <a:spcPts val="600"/>
              </a:spcBef>
              <a:buNone/>
              <a:defRPr/>
            </a:pPr>
            <a:r>
              <a:rPr lang="en-US" altLang="en-US" sz="1800" b="1" dirty="0"/>
              <a:t>Larry &amp; Laurie Dean</a:t>
            </a:r>
          </a:p>
          <a:p>
            <a:pPr marL="0" indent="0">
              <a:lnSpc>
                <a:spcPct val="100000"/>
              </a:lnSpc>
              <a:spcBef>
                <a:spcPts val="600"/>
              </a:spcBef>
              <a:buNone/>
              <a:defRPr/>
            </a:pPr>
            <a:r>
              <a:rPr lang="en-US" altLang="en-US" sz="1800" b="1" dirty="0"/>
              <a:t>Joe &amp; Liz Gallegos-Glynn </a:t>
            </a:r>
          </a:p>
          <a:p>
            <a:pPr marL="0" indent="0">
              <a:lnSpc>
                <a:spcPct val="100000"/>
              </a:lnSpc>
              <a:spcBef>
                <a:spcPts val="600"/>
              </a:spcBef>
              <a:buNone/>
              <a:defRPr/>
            </a:pPr>
            <a:r>
              <a:rPr lang="en-US" altLang="en-US" sz="1800" b="1" dirty="0"/>
              <a:t>Marc &amp; Cherryll Haberman</a:t>
            </a:r>
          </a:p>
          <a:p>
            <a:pPr marL="0" indent="0">
              <a:lnSpc>
                <a:spcPct val="100000"/>
              </a:lnSpc>
              <a:spcBef>
                <a:spcPts val="600"/>
              </a:spcBef>
              <a:buNone/>
              <a:defRPr/>
            </a:pPr>
            <a:r>
              <a:rPr lang="en-US" altLang="en-US" sz="1800" b="1" dirty="0"/>
              <a:t>Tom &amp; </a:t>
            </a:r>
            <a:r>
              <a:rPr lang="en-US" altLang="en-US" sz="1800" b="1" dirty="0" err="1"/>
              <a:t>Eleane</a:t>
            </a:r>
            <a:r>
              <a:rPr lang="en-US" altLang="en-US" sz="1800" b="1" dirty="0"/>
              <a:t> Hal</a:t>
            </a:r>
            <a:r>
              <a:rPr lang="en-US" altLang="en-US" sz="1800" dirty="0"/>
              <a:t>l</a:t>
            </a:r>
            <a:endParaRPr lang="en-US" altLang="en-US" sz="1800" dirty="0">
              <a:solidFill>
                <a:srgbClr val="FFFFFF"/>
              </a:solidFill>
            </a:endParaRPr>
          </a:p>
          <a:p>
            <a:pPr marL="0" indent="0">
              <a:lnSpc>
                <a:spcPct val="100000"/>
              </a:lnSpc>
              <a:spcBef>
                <a:spcPts val="600"/>
              </a:spcBef>
              <a:buNone/>
              <a:defRPr/>
            </a:pPr>
            <a:endParaRPr lang="en-US" sz="1800" dirty="0">
              <a:sym typeface="Arial" charset="0"/>
            </a:endParaRPr>
          </a:p>
        </p:txBody>
      </p:sp>
      <p:sp>
        <p:nvSpPr>
          <p:cNvPr id="3" name="Slide Number Placeholder 2">
            <a:extLst>
              <a:ext uri="{FF2B5EF4-FFF2-40B4-BE49-F238E27FC236}">
                <a16:creationId xmlns:a16="http://schemas.microsoft.com/office/drawing/2014/main" id="{7D036F4C-8447-49CD-9EBF-3AD30A58AC7D}"/>
              </a:ext>
            </a:extLst>
          </p:cNvPr>
          <p:cNvSpPr>
            <a:spLocks noGrp="1"/>
          </p:cNvSpPr>
          <p:nvPr>
            <p:ph type="sldNum" sz="quarter" idx="12"/>
          </p:nvPr>
        </p:nvSpPr>
        <p:spPr/>
        <p:txBody>
          <a:bodyPr/>
          <a:lstStyle/>
          <a:p>
            <a:fld id="{73B850FF-6169-4056-8077-06FFA93A5366}" type="slidenum">
              <a:rPr lang="en-US" smtClean="0"/>
              <a:t>25</a:t>
            </a:fld>
            <a:endParaRPr lang="en-US"/>
          </a:p>
        </p:txBody>
      </p:sp>
      <p:sp>
        <p:nvSpPr>
          <p:cNvPr id="5" name="Rectangle 3">
            <a:extLst>
              <a:ext uri="{FF2B5EF4-FFF2-40B4-BE49-F238E27FC236}">
                <a16:creationId xmlns:a16="http://schemas.microsoft.com/office/drawing/2014/main" id="{B830E7C8-B762-8A2E-A6BF-647C12D230DC}"/>
              </a:ext>
            </a:extLst>
          </p:cNvPr>
          <p:cNvSpPr>
            <a:spLocks noChangeArrowheads="1"/>
          </p:cNvSpPr>
          <p:nvPr/>
        </p:nvSpPr>
        <p:spPr bwMode="auto">
          <a:xfrm>
            <a:off x="4460309" y="1690688"/>
            <a:ext cx="3240653"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171450" indent="-171450" eaLnBrk="0" hangingPunct="0">
              <a:spcBef>
                <a:spcPts val="700"/>
              </a:spcBef>
              <a:buSzPct val="90000"/>
              <a:buChar char="•"/>
              <a:defRPr sz="3000">
                <a:solidFill>
                  <a:schemeClr val="tx1"/>
                </a:solidFill>
                <a:latin typeface="Arial" panose="020B0604020202020204" pitchFamily="34" charset="0"/>
                <a:ea typeface="ヒラギノ角ゴ ProN W3" charset="-128"/>
                <a:sym typeface="Arial" panose="020B0604020202020204" pitchFamily="34" charset="0"/>
              </a:defRPr>
            </a:lvl1pPr>
            <a:lvl2pPr marL="742950" indent="-285750" eaLnBrk="0" hangingPunct="0">
              <a:spcBef>
                <a:spcPts val="600"/>
              </a:spcBef>
              <a:buSzPct val="100000"/>
              <a:buFont typeface="Arial" panose="020B0604020202020204" pitchFamily="34" charset="0"/>
              <a:buChar char="–"/>
              <a:defRPr sz="2600">
                <a:solidFill>
                  <a:schemeClr val="tx1"/>
                </a:solidFill>
                <a:latin typeface="Arial" panose="020B0604020202020204" pitchFamily="34" charset="0"/>
                <a:ea typeface="ヒラギノ角ゴ ProN W3" charset="-128"/>
                <a:sym typeface="Arial" panose="020B0604020202020204" pitchFamily="34" charset="0"/>
              </a:defRPr>
            </a:lvl2pPr>
            <a:lvl3pPr marL="1143000" indent="-228600" eaLnBrk="0" hangingPunct="0">
              <a:spcBef>
                <a:spcPts val="600"/>
              </a:spcBef>
              <a:buSzPct val="90000"/>
              <a:buFont typeface="Arial" panose="020B0604020202020204" pitchFamily="34" charset="0"/>
              <a:buChar char="–"/>
              <a:defRPr sz="2200">
                <a:solidFill>
                  <a:schemeClr val="tx1"/>
                </a:solidFill>
                <a:latin typeface="Arial" panose="020B0604020202020204" pitchFamily="34" charset="0"/>
                <a:ea typeface="ヒラギノ角ゴ ProN W3" charset="-128"/>
                <a:sym typeface="Arial" panose="020B0604020202020204" pitchFamily="34" charset="0"/>
              </a:defRPr>
            </a:lvl3pPr>
            <a:lvl4pPr marL="1600200" indent="-228600" eaLnBrk="0" hangingPunct="0">
              <a:spcBef>
                <a:spcPts val="500"/>
              </a:spcBef>
              <a:buSzPct val="10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4pPr>
            <a:lvl5pPr marL="2057400" indent="-228600" eaLnBrk="0" hangingPunct="0">
              <a:spcBef>
                <a:spcPts val="500"/>
              </a:spcBef>
              <a:buSzPct val="9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ts val="500"/>
              </a:spcBef>
              <a:spcAft>
                <a:spcPct val="0"/>
              </a:spcAft>
              <a:buSzPct val="9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ts val="500"/>
              </a:spcBef>
              <a:spcAft>
                <a:spcPct val="0"/>
              </a:spcAft>
              <a:buSzPct val="9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ts val="500"/>
              </a:spcBef>
              <a:spcAft>
                <a:spcPct val="0"/>
              </a:spcAft>
              <a:buSzPct val="9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ts val="500"/>
              </a:spcBef>
              <a:spcAft>
                <a:spcPct val="0"/>
              </a:spcAft>
              <a:buSzPct val="9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9pPr>
          </a:lstStyle>
          <a:p>
            <a:pPr marL="0" indent="0"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Jayne Ham</a:t>
            </a:r>
          </a:p>
          <a:p>
            <a:pPr marL="0" indent="0"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Chuck &amp; Nancy Harper</a:t>
            </a:r>
          </a:p>
          <a:p>
            <a:pPr marL="0" indent="0"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Leslie &amp; Ron Hay</a:t>
            </a:r>
          </a:p>
          <a:p>
            <a:pPr marL="0" indent="0"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Jackson Legacy</a:t>
            </a:r>
          </a:p>
          <a:p>
            <a:pPr marL="0" indent="0"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Hsing Kung</a:t>
            </a:r>
          </a:p>
          <a:p>
            <a:pPr marL="0" indent="0"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Beverly &amp; Phil Lenihan</a:t>
            </a:r>
          </a:p>
          <a:p>
            <a:pPr marL="0" indent="0"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Kay Lohmiller</a:t>
            </a:r>
          </a:p>
          <a:p>
            <a:pPr marL="0" indent="0"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Richard &amp; Ellen Lowenthal</a:t>
            </a:r>
          </a:p>
          <a:p>
            <a:pPr marL="0" indent="0"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Orrin &amp; Carolyn Mahoney</a:t>
            </a:r>
          </a:p>
          <a:p>
            <a:pPr marL="0" indent="0"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Marj Mancuso</a:t>
            </a:r>
          </a:p>
          <a:p>
            <a:pPr marL="0" indent="0"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Kathy </a:t>
            </a:r>
            <a:r>
              <a:rPr lang="en-US" altLang="en-US" sz="1800" b="1" dirty="0" err="1">
                <a:solidFill>
                  <a:schemeClr val="tx2"/>
                </a:solidFill>
                <a:ea typeface="+mn-ea"/>
                <a:cs typeface="Arial" panose="020B0604020202020204" pitchFamily="34" charset="0"/>
              </a:rPr>
              <a:t>Nellis</a:t>
            </a:r>
            <a:endParaRPr lang="en-US" altLang="en-US" sz="1800" b="1" dirty="0">
              <a:solidFill>
                <a:schemeClr val="tx2"/>
              </a:solidFill>
              <a:ea typeface="+mn-ea"/>
              <a:cs typeface="Arial" panose="020B0604020202020204" pitchFamily="34" charset="0"/>
            </a:endParaRPr>
          </a:p>
        </p:txBody>
      </p:sp>
      <p:sp>
        <p:nvSpPr>
          <p:cNvPr id="6" name="Rectangle 1">
            <a:extLst>
              <a:ext uri="{FF2B5EF4-FFF2-40B4-BE49-F238E27FC236}">
                <a16:creationId xmlns:a16="http://schemas.microsoft.com/office/drawing/2014/main" id="{28CA56B3-0E9A-C909-E519-5E42164F6FA6}"/>
              </a:ext>
            </a:extLst>
          </p:cNvPr>
          <p:cNvSpPr>
            <a:spLocks noChangeArrowheads="1"/>
          </p:cNvSpPr>
          <p:nvPr/>
        </p:nvSpPr>
        <p:spPr bwMode="auto">
          <a:xfrm>
            <a:off x="8104172" y="1311934"/>
            <a:ext cx="3331048"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eaLnBrk="0" hangingPunct="0">
              <a:spcBef>
                <a:spcPts val="700"/>
              </a:spcBef>
              <a:buSzPct val="90000"/>
              <a:buChar char="•"/>
              <a:defRPr sz="3000">
                <a:solidFill>
                  <a:schemeClr val="tx1"/>
                </a:solidFill>
                <a:latin typeface="Arial" panose="020B0604020202020204" pitchFamily="34" charset="0"/>
                <a:ea typeface="ヒラギノ角ゴ ProN W3" charset="-128"/>
                <a:sym typeface="Arial" panose="020B0604020202020204" pitchFamily="34" charset="0"/>
              </a:defRPr>
            </a:lvl1pPr>
            <a:lvl2pPr marL="742950" indent="-285750" eaLnBrk="0" hangingPunct="0">
              <a:spcBef>
                <a:spcPts val="600"/>
              </a:spcBef>
              <a:buSzPct val="100000"/>
              <a:buFont typeface="Arial" panose="020B0604020202020204" pitchFamily="34" charset="0"/>
              <a:buChar char="–"/>
              <a:defRPr sz="2600">
                <a:solidFill>
                  <a:schemeClr val="tx1"/>
                </a:solidFill>
                <a:latin typeface="Arial" panose="020B0604020202020204" pitchFamily="34" charset="0"/>
                <a:ea typeface="ヒラギノ角ゴ ProN W3" charset="-128"/>
                <a:sym typeface="Arial" panose="020B0604020202020204" pitchFamily="34" charset="0"/>
              </a:defRPr>
            </a:lvl2pPr>
            <a:lvl3pPr marL="1143000" indent="-228600" eaLnBrk="0" hangingPunct="0">
              <a:spcBef>
                <a:spcPts val="600"/>
              </a:spcBef>
              <a:buSzPct val="90000"/>
              <a:buFont typeface="Arial" panose="020B0604020202020204" pitchFamily="34" charset="0"/>
              <a:buChar char="–"/>
              <a:defRPr sz="2200">
                <a:solidFill>
                  <a:schemeClr val="tx1"/>
                </a:solidFill>
                <a:latin typeface="Arial" panose="020B0604020202020204" pitchFamily="34" charset="0"/>
                <a:ea typeface="ヒラギノ角ゴ ProN W3" charset="-128"/>
                <a:sym typeface="Arial" panose="020B0604020202020204" pitchFamily="34" charset="0"/>
              </a:defRPr>
            </a:lvl3pPr>
            <a:lvl4pPr marL="1600200" indent="-228600" eaLnBrk="0" hangingPunct="0">
              <a:spcBef>
                <a:spcPts val="500"/>
              </a:spcBef>
              <a:buSzPct val="10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4pPr>
            <a:lvl5pPr marL="2057400" indent="-228600" eaLnBrk="0" hangingPunct="0">
              <a:spcBef>
                <a:spcPts val="500"/>
              </a:spcBef>
              <a:buSzPct val="9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5pPr>
            <a:lvl6pPr marL="2514600" indent="-228600" eaLnBrk="0" fontAlgn="base" hangingPunct="0">
              <a:spcBef>
                <a:spcPts val="500"/>
              </a:spcBef>
              <a:spcAft>
                <a:spcPct val="0"/>
              </a:spcAft>
              <a:buSzPct val="9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6pPr>
            <a:lvl7pPr marL="2971800" indent="-228600" eaLnBrk="0" fontAlgn="base" hangingPunct="0">
              <a:spcBef>
                <a:spcPts val="500"/>
              </a:spcBef>
              <a:spcAft>
                <a:spcPct val="0"/>
              </a:spcAft>
              <a:buSzPct val="9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7pPr>
            <a:lvl8pPr marL="3429000" indent="-228600" eaLnBrk="0" fontAlgn="base" hangingPunct="0">
              <a:spcBef>
                <a:spcPts val="500"/>
              </a:spcBef>
              <a:spcAft>
                <a:spcPct val="0"/>
              </a:spcAft>
              <a:buSzPct val="9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8pPr>
            <a:lvl9pPr marL="3886200" indent="-228600" eaLnBrk="0" fontAlgn="base" hangingPunct="0">
              <a:spcBef>
                <a:spcPts val="500"/>
              </a:spcBef>
              <a:spcAft>
                <a:spcPct val="0"/>
              </a:spcAft>
              <a:buSzPct val="90000"/>
              <a:buFont typeface="Arial" panose="020B0604020202020204" pitchFamily="34" charset="0"/>
              <a:buChar char="–"/>
              <a:defRPr>
                <a:solidFill>
                  <a:schemeClr val="tx1"/>
                </a:solidFill>
                <a:latin typeface="Arial" panose="020B0604020202020204" pitchFamily="34" charset="0"/>
                <a:ea typeface="ヒラギノ角ゴ ProN W3" charset="-128"/>
                <a:sym typeface="Arial" panose="020B0604020202020204" pitchFamily="34" charset="0"/>
              </a:defRPr>
            </a:lvl9pPr>
          </a:lstStyle>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Janet Riddell</a:t>
            </a:r>
          </a:p>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Jerra Rowland</a:t>
            </a:r>
          </a:p>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Frances Seward</a:t>
            </a:r>
          </a:p>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Wendell &amp; Pam Stephens</a:t>
            </a:r>
          </a:p>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Dana Stern</a:t>
            </a:r>
          </a:p>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Darryl &amp; Dorothy Stow</a:t>
            </a:r>
          </a:p>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Steve &amp; Jeannie Ting</a:t>
            </a:r>
          </a:p>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Peter Troop &amp; Kathy Yates</a:t>
            </a:r>
          </a:p>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Jim Walker</a:t>
            </a:r>
          </a:p>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Eleanor &amp; Mas Watanabe</a:t>
            </a:r>
          </a:p>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Hung Wei</a:t>
            </a:r>
          </a:p>
          <a:p>
            <a:pPr eaLnBrk="1" hangingPunct="1">
              <a:spcBef>
                <a:spcPts val="600"/>
              </a:spcBef>
              <a:buClr>
                <a:schemeClr val="accent5"/>
              </a:buClr>
              <a:buSzTx/>
              <a:buNone/>
              <a:defRPr/>
            </a:pPr>
            <a:r>
              <a:rPr lang="en-US" altLang="en-US" sz="1800" b="1" dirty="0">
                <a:solidFill>
                  <a:schemeClr val="tx2"/>
                </a:solidFill>
                <a:ea typeface="+mn-ea"/>
                <a:cs typeface="Arial" panose="020B0604020202020204" pitchFamily="34" charset="0"/>
              </a:rPr>
              <a:t>Bill &amp; Judy Wilson</a:t>
            </a:r>
          </a:p>
          <a:p>
            <a:pPr eaLnBrk="1" hangingPunct="1">
              <a:spcBef>
                <a:spcPts val="600"/>
              </a:spcBef>
              <a:buClr>
                <a:schemeClr val="accent5"/>
              </a:buClr>
              <a:buSzTx/>
              <a:buNone/>
              <a:defRPr/>
            </a:pPr>
            <a:r>
              <a:rPr lang="en-US" altLang="en-US" sz="1800" b="1">
                <a:solidFill>
                  <a:schemeClr val="tx2"/>
                </a:solidFill>
                <a:ea typeface="+mn-ea"/>
                <a:cs typeface="Arial" panose="020B0604020202020204" pitchFamily="34" charset="0"/>
              </a:rPr>
              <a:t>Anonymous</a:t>
            </a:r>
            <a:endParaRPr lang="en-US" altLang="en-US" sz="1800" b="1" dirty="0">
              <a:solidFill>
                <a:schemeClr val="tx2"/>
              </a:solidFill>
              <a:ea typeface="+mn-ea"/>
              <a:cs typeface="Arial" panose="020B0604020202020204" pitchFamily="34" charset="0"/>
            </a:endParaRPr>
          </a:p>
        </p:txBody>
      </p:sp>
      <p:sp>
        <p:nvSpPr>
          <p:cNvPr id="8" name="TextBox 7">
            <a:extLst>
              <a:ext uri="{FF2B5EF4-FFF2-40B4-BE49-F238E27FC236}">
                <a16:creationId xmlns:a16="http://schemas.microsoft.com/office/drawing/2014/main" id="{BBF3440D-A01E-0DBC-CD17-421044C86467}"/>
              </a:ext>
            </a:extLst>
          </p:cNvPr>
          <p:cNvSpPr txBox="1"/>
          <p:nvPr/>
        </p:nvSpPr>
        <p:spPr>
          <a:xfrm>
            <a:off x="-221647" y="6308209"/>
            <a:ext cx="8781789" cy="400110"/>
          </a:xfrm>
          <a:prstGeom prst="rect">
            <a:avLst/>
          </a:prstGeom>
          <a:noFill/>
        </p:spPr>
        <p:txBody>
          <a:bodyPr wrap="square">
            <a:spAutoFit/>
          </a:bodyPr>
          <a:lstStyle/>
          <a:p>
            <a:pPr algn="ctr"/>
            <a:r>
              <a:rPr lang="en-US" sz="2000" b="1" dirty="0">
                <a:latin typeface="Biome" panose="020B0503030204020804" pitchFamily="34" charset="0"/>
              </a:rPr>
              <a:t>“Planned Gifts Investing in the Future Today”</a:t>
            </a:r>
          </a:p>
        </p:txBody>
      </p:sp>
    </p:spTree>
    <p:extLst>
      <p:ext uri="{BB962C8B-B14F-4D97-AF65-F5344CB8AC3E}">
        <p14:creationId xmlns:p14="http://schemas.microsoft.com/office/powerpoint/2010/main" val="275447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C7045-884C-079D-A726-8BDB94DD2385}"/>
              </a:ext>
            </a:extLst>
          </p:cNvPr>
          <p:cNvSpPr>
            <a:spLocks noGrp="1"/>
          </p:cNvSpPr>
          <p:nvPr>
            <p:ph type="ctrTitle"/>
          </p:nvPr>
        </p:nvSpPr>
        <p:spPr>
          <a:xfrm>
            <a:off x="1524000" y="-77787"/>
            <a:ext cx="10137732" cy="2387600"/>
          </a:xfrm>
        </p:spPr>
        <p:txBody>
          <a:bodyPr>
            <a:normAutofit/>
          </a:bodyPr>
          <a:lstStyle/>
          <a:p>
            <a:r>
              <a:rPr lang="en-US" sz="6000" b="1" dirty="0">
                <a:solidFill>
                  <a:srgbClr val="FFFF00"/>
                </a:solidFill>
              </a:rPr>
              <a:t>Cupertino Rotary Endowment Foundation</a:t>
            </a:r>
          </a:p>
        </p:txBody>
      </p:sp>
      <p:sp>
        <p:nvSpPr>
          <p:cNvPr id="4" name="Slide Number Placeholder 3">
            <a:extLst>
              <a:ext uri="{FF2B5EF4-FFF2-40B4-BE49-F238E27FC236}">
                <a16:creationId xmlns:a16="http://schemas.microsoft.com/office/drawing/2014/main" id="{979C608E-B9C3-4CB5-5CCA-D452B34C253C}"/>
              </a:ext>
            </a:extLst>
          </p:cNvPr>
          <p:cNvSpPr>
            <a:spLocks noGrp="1"/>
          </p:cNvSpPr>
          <p:nvPr>
            <p:ph type="sldNum" sz="quarter" idx="12"/>
          </p:nvPr>
        </p:nvSpPr>
        <p:spPr/>
        <p:txBody>
          <a:bodyPr/>
          <a:lstStyle/>
          <a:p>
            <a:fld id="{73B850FF-6169-4056-8077-06FFA93A5366}" type="slidenum">
              <a:rPr lang="en-US" smtClean="0"/>
              <a:t>26</a:t>
            </a:fld>
            <a:endParaRPr lang="en-US"/>
          </a:p>
        </p:txBody>
      </p:sp>
      <p:sp>
        <p:nvSpPr>
          <p:cNvPr id="5" name="TextBox 4">
            <a:extLst>
              <a:ext uri="{FF2B5EF4-FFF2-40B4-BE49-F238E27FC236}">
                <a16:creationId xmlns:a16="http://schemas.microsoft.com/office/drawing/2014/main" id="{697EF7D4-5EA4-EFD3-8A05-BC2808B9820D}"/>
              </a:ext>
            </a:extLst>
          </p:cNvPr>
          <p:cNvSpPr txBox="1"/>
          <p:nvPr/>
        </p:nvSpPr>
        <p:spPr>
          <a:xfrm>
            <a:off x="1693069" y="2670751"/>
            <a:ext cx="9244012" cy="3754874"/>
          </a:xfrm>
          <a:prstGeom prst="rect">
            <a:avLst/>
          </a:prstGeom>
          <a:noFill/>
        </p:spPr>
        <p:txBody>
          <a:bodyPr wrap="square" rtlCol="0">
            <a:spAutoFit/>
          </a:bodyPr>
          <a:lstStyle/>
          <a:p>
            <a:pPr>
              <a:spcBef>
                <a:spcPts val="600"/>
              </a:spcBef>
              <a:spcAft>
                <a:spcPts val="1200"/>
              </a:spcAft>
            </a:pPr>
            <a:r>
              <a:rPr lang="en-US" sz="2800" b="1" dirty="0"/>
              <a:t>A Special Thank You to:</a:t>
            </a:r>
          </a:p>
          <a:p>
            <a:pPr marL="342900" indent="-342900">
              <a:spcBef>
                <a:spcPts val="600"/>
              </a:spcBef>
              <a:spcAft>
                <a:spcPts val="600"/>
              </a:spcAft>
              <a:buFont typeface="Arial" panose="020B0604020202020204" pitchFamily="34" charset="0"/>
              <a:buChar char="•"/>
            </a:pPr>
            <a:r>
              <a:rPr lang="en-US" sz="2400" b="1" dirty="0"/>
              <a:t>The CREF Board for their support over this past year</a:t>
            </a:r>
          </a:p>
          <a:p>
            <a:pPr marL="342900" indent="-342900">
              <a:spcBef>
                <a:spcPts val="600"/>
              </a:spcBef>
              <a:spcAft>
                <a:spcPts val="600"/>
              </a:spcAft>
              <a:buFont typeface="Arial" panose="020B0604020202020204" pitchFamily="34" charset="0"/>
              <a:buChar char="•"/>
            </a:pPr>
            <a:r>
              <a:rPr lang="en-US" sz="2400" b="1" dirty="0"/>
              <a:t>The Fundraiser Event Chairs/Co-Chairs</a:t>
            </a:r>
            <a:r>
              <a:rPr lang="en-US" sz="2400" b="1"/>
              <a:t>/Committees </a:t>
            </a:r>
            <a:r>
              <a:rPr lang="en-US" sz="2400" b="1" dirty="0"/>
              <a:t>– Golf Tournament, Global Elegance, Fall Festival, and Levi Stadium Fundraisers</a:t>
            </a:r>
          </a:p>
          <a:p>
            <a:pPr algn="ctr"/>
            <a:r>
              <a:rPr lang="en-US" sz="2800" b="1" u="sng" dirty="0">
                <a:solidFill>
                  <a:srgbClr val="FFFF00"/>
                </a:solidFill>
              </a:rPr>
              <a:t>AND Most of ALL:</a:t>
            </a:r>
          </a:p>
          <a:p>
            <a:r>
              <a:rPr lang="en-US" sz="2800" b="1" u="sng" dirty="0">
                <a:solidFill>
                  <a:srgbClr val="FFFF00"/>
                </a:solidFill>
              </a:rPr>
              <a:t>To the many generous donors and volunteers who have and continue to support our Foundation!</a:t>
            </a:r>
          </a:p>
        </p:txBody>
      </p:sp>
    </p:spTree>
    <p:extLst>
      <p:ext uri="{BB962C8B-B14F-4D97-AF65-F5344CB8AC3E}">
        <p14:creationId xmlns:p14="http://schemas.microsoft.com/office/powerpoint/2010/main" val="254298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0B2F3-9524-441D-901E-EB20DDAC9EBB}"/>
              </a:ext>
            </a:extLst>
          </p:cNvPr>
          <p:cNvSpPr>
            <a:spLocks noGrp="1"/>
          </p:cNvSpPr>
          <p:nvPr>
            <p:ph type="title"/>
          </p:nvPr>
        </p:nvSpPr>
        <p:spPr>
          <a:xfrm>
            <a:off x="838200" y="82425"/>
            <a:ext cx="9372600" cy="888179"/>
          </a:xfrm>
        </p:spPr>
        <p:txBody>
          <a:bodyPr>
            <a:normAutofit/>
          </a:bodyPr>
          <a:lstStyle/>
          <a:p>
            <a:pPr algn="ctr">
              <a:defRPr/>
            </a:pPr>
            <a:r>
              <a:rPr lang="en-US" b="1" dirty="0">
                <a:latin typeface="Times New Roman" panose="02020603050405020304" pitchFamily="18" charset="0"/>
                <a:cs typeface="Times New Roman" panose="02020603050405020304" pitchFamily="18" charset="0"/>
              </a:rPr>
              <a:t>CREF Annual Meeting</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E6B8BB6-1BCC-46C1-8AD5-31F1191E6B64}"/>
              </a:ext>
            </a:extLst>
          </p:cNvPr>
          <p:cNvSpPr>
            <a:spLocks noGrp="1"/>
          </p:cNvSpPr>
          <p:nvPr>
            <p:ph idx="1"/>
          </p:nvPr>
        </p:nvSpPr>
        <p:spPr>
          <a:xfrm>
            <a:off x="1828800" y="1295401"/>
            <a:ext cx="5629275" cy="4972997"/>
          </a:xfrm>
        </p:spPr>
        <p:txBody>
          <a:bodyPr>
            <a:normAutofit lnSpcReduction="10000"/>
          </a:bodyPr>
          <a:lstStyle/>
          <a:p>
            <a:pPr>
              <a:spcBef>
                <a:spcPts val="0"/>
              </a:spcBef>
              <a:spcAft>
                <a:spcPts val="300"/>
              </a:spcAft>
              <a:defRPr/>
            </a:pPr>
            <a:r>
              <a:rPr lang="en-US" b="1" dirty="0">
                <a:cs typeface="Arial" panose="020B0604020202020204" pitchFamily="34" charset="0"/>
              </a:rPr>
              <a:t>3 minutes – Steve 		</a:t>
            </a:r>
            <a:r>
              <a:rPr lang="en-US" dirty="0">
                <a:cs typeface="Arial" panose="020B0604020202020204" pitchFamily="34" charset="0"/>
              </a:rPr>
              <a:t>(Slides 1-5)</a:t>
            </a:r>
          </a:p>
          <a:p>
            <a:pPr lvl="1">
              <a:spcBef>
                <a:spcPts val="0"/>
              </a:spcBef>
              <a:spcAft>
                <a:spcPts val="300"/>
              </a:spcAft>
              <a:buFont typeface="Arial" panose="020B0604020202020204" pitchFamily="34" charset="0"/>
              <a:buChar char="•"/>
              <a:defRPr/>
            </a:pPr>
            <a:r>
              <a:rPr lang="en-US" dirty="0">
                <a:cs typeface="Arial" panose="020B0604020202020204" pitchFamily="34" charset="0"/>
              </a:rPr>
              <a:t>Overview - Club and CREF</a:t>
            </a:r>
            <a:endParaRPr lang="en-US" sz="1600" dirty="0">
              <a:cs typeface="Arial" panose="020B0604020202020204" pitchFamily="34" charset="0"/>
            </a:endParaRPr>
          </a:p>
          <a:p>
            <a:pPr lvl="1">
              <a:spcBef>
                <a:spcPts val="0"/>
              </a:spcBef>
              <a:spcAft>
                <a:spcPts val="300"/>
              </a:spcAft>
              <a:buFont typeface="Arial" panose="020B0604020202020204" pitchFamily="34" charset="0"/>
              <a:buChar char="•"/>
              <a:defRPr/>
            </a:pPr>
            <a:r>
              <a:rPr lang="en-US" dirty="0">
                <a:cs typeface="Arial" panose="020B0604020202020204" pitchFamily="34" charset="0"/>
              </a:rPr>
              <a:t>CREF Responsibilities</a:t>
            </a:r>
          </a:p>
          <a:p>
            <a:pPr>
              <a:spcBef>
                <a:spcPts val="600"/>
              </a:spcBef>
              <a:spcAft>
                <a:spcPts val="300"/>
              </a:spcAft>
              <a:defRPr/>
            </a:pPr>
            <a:r>
              <a:rPr lang="en-US" b="1" dirty="0">
                <a:cs typeface="Arial" panose="020B0604020202020204" pitchFamily="34" charset="0"/>
              </a:rPr>
              <a:t>6 minutes – Byron 		</a:t>
            </a:r>
            <a:r>
              <a:rPr lang="en-US" dirty="0">
                <a:cs typeface="Arial" panose="020B0604020202020204" pitchFamily="34" charset="0"/>
              </a:rPr>
              <a:t>(Slides 6-12)</a:t>
            </a:r>
          </a:p>
          <a:p>
            <a:pPr lvl="1">
              <a:spcBef>
                <a:spcPts val="0"/>
              </a:spcBef>
              <a:spcAft>
                <a:spcPts val="300"/>
              </a:spcAft>
              <a:buFont typeface="Arial" panose="020B0604020202020204" pitchFamily="34" charset="0"/>
              <a:buChar char="•"/>
              <a:defRPr/>
            </a:pPr>
            <a:r>
              <a:rPr lang="en-US" dirty="0">
                <a:cs typeface="Arial" panose="020B0604020202020204" pitchFamily="34" charset="0"/>
              </a:rPr>
              <a:t>Permanent Fund </a:t>
            </a:r>
            <a:r>
              <a:rPr lang="en-US" dirty="0">
                <a:latin typeface="Times New Roman" panose="02020603050405020304" pitchFamily="18" charset="0"/>
                <a:cs typeface="Times New Roman" panose="02020603050405020304" pitchFamily="18" charset="0"/>
              </a:rPr>
              <a:t>}</a:t>
            </a:r>
            <a:endParaRPr lang="en-US" dirty="0">
              <a:cs typeface="Arial" panose="020B0604020202020204" pitchFamily="34" charset="0"/>
            </a:endParaRPr>
          </a:p>
          <a:p>
            <a:pPr>
              <a:spcBef>
                <a:spcPts val="600"/>
              </a:spcBef>
              <a:spcAft>
                <a:spcPts val="300"/>
              </a:spcAft>
              <a:defRPr/>
            </a:pPr>
            <a:r>
              <a:rPr lang="en-US" sz="1900" b="1" dirty="0"/>
              <a:t>2 minutes – </a:t>
            </a:r>
            <a:r>
              <a:rPr lang="en-US" sz="1700" b="1" dirty="0"/>
              <a:t>Barbara</a:t>
            </a:r>
            <a:r>
              <a:rPr lang="en-US" sz="1900" b="1" dirty="0"/>
              <a:t> 		</a:t>
            </a:r>
            <a:r>
              <a:rPr lang="en-US" dirty="0">
                <a:cs typeface="Arial" panose="020B0604020202020204" pitchFamily="34" charset="0"/>
              </a:rPr>
              <a:t>(Slides 13-14)</a:t>
            </a:r>
          </a:p>
          <a:p>
            <a:pPr lvl="1">
              <a:spcBef>
                <a:spcPts val="0"/>
              </a:spcBef>
              <a:spcAft>
                <a:spcPts val="300"/>
              </a:spcAft>
              <a:buFont typeface="Arial" panose="020B0604020202020204" pitchFamily="34" charset="0"/>
              <a:buChar char="•"/>
              <a:defRPr/>
            </a:pPr>
            <a:r>
              <a:rPr lang="en-US" dirty="0">
                <a:cs typeface="Arial" panose="020B0604020202020204" pitchFamily="34" charset="0"/>
              </a:rPr>
              <a:t>Charitable Status</a:t>
            </a:r>
            <a:endParaRPr lang="en-US" sz="1200" dirty="0">
              <a:cs typeface="Arial" panose="020B0604020202020204" pitchFamily="34" charset="0"/>
            </a:endParaRPr>
          </a:p>
          <a:p>
            <a:pPr>
              <a:spcBef>
                <a:spcPts val="600"/>
              </a:spcBef>
              <a:spcAft>
                <a:spcPts val="300"/>
              </a:spcAft>
              <a:defRPr/>
            </a:pPr>
            <a:r>
              <a:rPr lang="en-US" b="1" dirty="0">
                <a:cs typeface="Arial" panose="020B0604020202020204" pitchFamily="34" charset="0"/>
              </a:rPr>
              <a:t>5 minutes – Padma		</a:t>
            </a:r>
            <a:r>
              <a:rPr lang="en-US" dirty="0">
                <a:cs typeface="Arial" panose="020B0604020202020204" pitchFamily="34" charset="0"/>
              </a:rPr>
              <a:t>(Slides 15-23)</a:t>
            </a:r>
          </a:p>
          <a:p>
            <a:pPr lvl="1">
              <a:spcBef>
                <a:spcPts val="0"/>
              </a:spcBef>
              <a:spcAft>
                <a:spcPts val="300"/>
              </a:spcAft>
              <a:buFont typeface="Arial" panose="020B0604020202020204" pitchFamily="34" charset="0"/>
              <a:buChar char="•"/>
              <a:defRPr/>
            </a:pPr>
            <a:r>
              <a:rPr lang="en-US" dirty="0">
                <a:cs typeface="Arial" panose="020B0604020202020204" pitchFamily="34" charset="0"/>
              </a:rPr>
              <a:t>Thank You to our Permanent Fund Donors</a:t>
            </a:r>
            <a:endParaRPr lang="en-US" sz="1200" dirty="0">
              <a:cs typeface="Arial" panose="020B0604020202020204" pitchFamily="34" charset="0"/>
            </a:endParaRPr>
          </a:p>
          <a:p>
            <a:pPr lvl="1">
              <a:spcBef>
                <a:spcPts val="0"/>
              </a:spcBef>
              <a:spcAft>
                <a:spcPts val="300"/>
              </a:spcAft>
              <a:buFont typeface="Arial" panose="020B0604020202020204" pitchFamily="34" charset="0"/>
              <a:buChar char="•"/>
              <a:defRPr/>
            </a:pPr>
            <a:r>
              <a:rPr lang="en-US" dirty="0">
                <a:cs typeface="Arial" panose="020B0604020202020204" pitchFamily="34" charset="0"/>
              </a:rPr>
              <a:t>Thank You to our Major Gift Donors</a:t>
            </a:r>
            <a:endParaRPr lang="en-US" sz="1200" dirty="0">
              <a:cs typeface="Arial" panose="020B0604020202020204" pitchFamily="34" charset="0"/>
            </a:endParaRPr>
          </a:p>
          <a:p>
            <a:pPr>
              <a:spcBef>
                <a:spcPts val="600"/>
              </a:spcBef>
              <a:spcAft>
                <a:spcPts val="300"/>
              </a:spcAft>
              <a:defRPr/>
            </a:pPr>
            <a:r>
              <a:rPr lang="en-US" b="1" dirty="0">
                <a:cs typeface="Arial" panose="020B0604020202020204" pitchFamily="34" charset="0"/>
              </a:rPr>
              <a:t>2 minutes – Dana 		</a:t>
            </a:r>
            <a:r>
              <a:rPr lang="en-US" dirty="0">
                <a:cs typeface="Arial" panose="020B0604020202020204" pitchFamily="34" charset="0"/>
              </a:rPr>
              <a:t>(Slides 24-26)</a:t>
            </a:r>
          </a:p>
          <a:p>
            <a:pPr lvl="1">
              <a:spcBef>
                <a:spcPts val="0"/>
              </a:spcBef>
              <a:spcAft>
                <a:spcPts val="300"/>
              </a:spcAft>
              <a:buFont typeface="Arial" panose="020B0604020202020204" pitchFamily="34" charset="0"/>
              <a:buChar char="•"/>
              <a:defRPr/>
            </a:pPr>
            <a:r>
              <a:rPr lang="en-US" dirty="0">
                <a:cs typeface="Arial" panose="020B0604020202020204" pitchFamily="34" charset="0"/>
              </a:rPr>
              <a:t>Thank You  - Legacy Society Members</a:t>
            </a:r>
            <a:endParaRPr lang="en-US" sz="1200" b="1" dirty="0">
              <a:cs typeface="Arial" panose="020B0604020202020204" pitchFamily="34" charset="0"/>
            </a:endParaRPr>
          </a:p>
          <a:p>
            <a:pPr>
              <a:spcBef>
                <a:spcPts val="600"/>
              </a:spcBef>
              <a:spcAft>
                <a:spcPts val="300"/>
              </a:spcAft>
              <a:defRPr/>
            </a:pPr>
            <a:r>
              <a:rPr lang="en-US" b="1" dirty="0">
                <a:cs typeface="Arial" panose="020B0604020202020204" pitchFamily="34" charset="0"/>
              </a:rPr>
              <a:t>1 minute – </a:t>
            </a:r>
            <a:r>
              <a:rPr lang="en-US" sz="2100" b="1" dirty="0">
                <a:cs typeface="Arial" panose="020B0604020202020204" pitchFamily="34" charset="0"/>
              </a:rPr>
              <a:t>Steve 		</a:t>
            </a:r>
            <a:r>
              <a:rPr lang="en-US" dirty="0">
                <a:cs typeface="Arial" panose="020B0604020202020204" pitchFamily="34" charset="0"/>
              </a:rPr>
              <a:t>(</a:t>
            </a:r>
            <a:r>
              <a:rPr lang="en-US">
                <a:cs typeface="Arial" panose="020B0604020202020204" pitchFamily="34" charset="0"/>
              </a:rPr>
              <a:t>Slide 27)</a:t>
            </a:r>
            <a:endParaRPr lang="en-US" dirty="0">
              <a:cs typeface="Arial" panose="020B0604020202020204" pitchFamily="34" charset="0"/>
            </a:endParaRPr>
          </a:p>
          <a:p>
            <a:pPr lvl="1">
              <a:spcBef>
                <a:spcPts val="0"/>
              </a:spcBef>
              <a:spcAft>
                <a:spcPts val="300"/>
              </a:spcAft>
              <a:buFont typeface="Arial" panose="020B0604020202020204" pitchFamily="34" charset="0"/>
              <a:buChar char="•"/>
              <a:defRPr/>
            </a:pPr>
            <a:r>
              <a:rPr lang="en-US" dirty="0">
                <a:cs typeface="Arial" panose="020B0604020202020204" pitchFamily="34" charset="0"/>
              </a:rPr>
              <a:t>Wrap up &amp; Thank you to all attendees</a:t>
            </a:r>
          </a:p>
          <a:p>
            <a:pPr marL="0" indent="0">
              <a:spcBef>
                <a:spcPts val="0"/>
              </a:spcBef>
              <a:buNone/>
              <a:defRPr/>
            </a:pPr>
            <a:endParaRPr lang="en-US" sz="900" b="1" dirty="0">
              <a:cs typeface="Arial" panose="020B0604020202020204" pitchFamily="34" charset="0"/>
            </a:endParaRPr>
          </a:p>
          <a:p>
            <a:pPr marL="0" indent="0">
              <a:spcBef>
                <a:spcPts val="0"/>
              </a:spcBef>
              <a:buNone/>
              <a:defRPr/>
            </a:pPr>
            <a:endParaRPr lang="en-US" dirty="0">
              <a:cs typeface="Arial" panose="020B0604020202020204" pitchFamily="34" charset="0"/>
            </a:endParaRPr>
          </a:p>
        </p:txBody>
      </p:sp>
      <p:sp>
        <p:nvSpPr>
          <p:cNvPr id="4" name="Slide Number Placeholder 3">
            <a:extLst>
              <a:ext uri="{FF2B5EF4-FFF2-40B4-BE49-F238E27FC236}">
                <a16:creationId xmlns:a16="http://schemas.microsoft.com/office/drawing/2014/main" id="{5F88AC2E-C770-84C5-325D-55CE58E7B773}"/>
              </a:ext>
            </a:extLst>
          </p:cNvPr>
          <p:cNvSpPr>
            <a:spLocks noGrp="1"/>
          </p:cNvSpPr>
          <p:nvPr>
            <p:ph type="sldNum" sz="quarter" idx="12"/>
          </p:nvPr>
        </p:nvSpPr>
        <p:spPr/>
        <p:txBody>
          <a:bodyPr/>
          <a:lstStyle/>
          <a:p>
            <a:fld id="{73B850FF-6169-4056-8077-06FFA93A5366}" type="slidenum">
              <a:rPr lang="en-US" smtClean="0"/>
              <a:t>27</a:t>
            </a:fld>
            <a:endParaRPr lang="en-US"/>
          </a:p>
        </p:txBody>
      </p:sp>
      <p:sp>
        <p:nvSpPr>
          <p:cNvPr id="5" name="TextBox 4">
            <a:extLst>
              <a:ext uri="{FF2B5EF4-FFF2-40B4-BE49-F238E27FC236}">
                <a16:creationId xmlns:a16="http://schemas.microsoft.com/office/drawing/2014/main" id="{15620F0F-B2B0-8599-494A-F502AAA8BAF4}"/>
              </a:ext>
            </a:extLst>
          </p:cNvPr>
          <p:cNvSpPr txBox="1"/>
          <p:nvPr/>
        </p:nvSpPr>
        <p:spPr>
          <a:xfrm>
            <a:off x="7922419" y="1643063"/>
            <a:ext cx="1357312" cy="2850356"/>
          </a:xfrm>
          <a:prstGeom prst="rect">
            <a:avLst/>
          </a:prstGeom>
          <a:noFill/>
        </p:spPr>
        <p:txBody>
          <a:bodyPr wrap="square" rtlCol="0">
            <a:spAutoFit/>
          </a:bodyPr>
          <a:lstStyle/>
          <a:p>
            <a:endParaRPr lang="en-US" dirty="0"/>
          </a:p>
        </p:txBody>
      </p:sp>
      <p:sp>
        <p:nvSpPr>
          <p:cNvPr id="6" name="Right Brace 5">
            <a:extLst>
              <a:ext uri="{FF2B5EF4-FFF2-40B4-BE49-F238E27FC236}">
                <a16:creationId xmlns:a16="http://schemas.microsoft.com/office/drawing/2014/main" id="{E4A70B7D-8C33-DB2B-1B8F-8A2458625F7F}"/>
              </a:ext>
            </a:extLst>
          </p:cNvPr>
          <p:cNvSpPr/>
          <p:nvPr/>
        </p:nvSpPr>
        <p:spPr>
          <a:xfrm>
            <a:off x="6875842" y="1372463"/>
            <a:ext cx="1297781" cy="4636293"/>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1CBE9A11-2ED6-F094-32FC-583E236C42DF}"/>
              </a:ext>
            </a:extLst>
          </p:cNvPr>
          <p:cNvSpPr txBox="1"/>
          <p:nvPr/>
        </p:nvSpPr>
        <p:spPr>
          <a:xfrm>
            <a:off x="8424828" y="3429000"/>
            <a:ext cx="3350419" cy="523220"/>
          </a:xfrm>
          <a:prstGeom prst="rect">
            <a:avLst/>
          </a:prstGeom>
          <a:noFill/>
        </p:spPr>
        <p:txBody>
          <a:bodyPr wrap="square" rtlCol="0">
            <a:spAutoFit/>
          </a:bodyPr>
          <a:lstStyle/>
          <a:p>
            <a:r>
              <a:rPr lang="en-US" sz="2800" b="1" dirty="0"/>
              <a:t>21 Minutes Total</a:t>
            </a:r>
          </a:p>
        </p:txBody>
      </p:sp>
    </p:spTree>
    <p:extLst>
      <p:ext uri="{BB962C8B-B14F-4D97-AF65-F5344CB8AC3E}">
        <p14:creationId xmlns:p14="http://schemas.microsoft.com/office/powerpoint/2010/main" val="1701807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E0201-A55C-C564-555D-0D375F030A9E}"/>
              </a:ext>
            </a:extLst>
          </p:cNvPr>
          <p:cNvSpPr>
            <a:spLocks noGrp="1"/>
          </p:cNvSpPr>
          <p:nvPr>
            <p:ph type="title"/>
          </p:nvPr>
        </p:nvSpPr>
        <p:spPr>
          <a:xfrm>
            <a:off x="646111" y="314752"/>
            <a:ext cx="9404723" cy="1400530"/>
          </a:xfrm>
        </p:spPr>
        <p:txBody>
          <a:bodyPr>
            <a:normAutofit/>
          </a:bodyPr>
          <a:lstStyle/>
          <a:p>
            <a:r>
              <a:rPr lang="en-US" b="1" dirty="0"/>
              <a:t>Overview </a:t>
            </a:r>
            <a:br>
              <a:rPr lang="en-US" b="1" dirty="0"/>
            </a:br>
            <a:r>
              <a:rPr lang="en-US" sz="3200" b="1" dirty="0"/>
              <a:t>Follow the Money</a:t>
            </a:r>
            <a:endParaRPr lang="en-US" b="1" dirty="0"/>
          </a:p>
        </p:txBody>
      </p:sp>
      <p:sp>
        <p:nvSpPr>
          <p:cNvPr id="3" name="Slide Number Placeholder 2">
            <a:extLst>
              <a:ext uri="{FF2B5EF4-FFF2-40B4-BE49-F238E27FC236}">
                <a16:creationId xmlns:a16="http://schemas.microsoft.com/office/drawing/2014/main" id="{3D4A9484-7BBB-D8BB-AE56-F0250B489635}"/>
              </a:ext>
            </a:extLst>
          </p:cNvPr>
          <p:cNvSpPr>
            <a:spLocks noGrp="1"/>
          </p:cNvSpPr>
          <p:nvPr>
            <p:ph type="sldNum" sz="quarter" idx="12"/>
          </p:nvPr>
        </p:nvSpPr>
        <p:spPr/>
        <p:txBody>
          <a:bodyPr/>
          <a:lstStyle/>
          <a:p>
            <a:fld id="{73B850FF-6169-4056-8077-06FFA93A5366}" type="slidenum">
              <a:rPr lang="en-US" smtClean="0"/>
              <a:t>3</a:t>
            </a:fld>
            <a:endParaRPr lang="en-US"/>
          </a:p>
        </p:txBody>
      </p:sp>
      <p:grpSp>
        <p:nvGrpSpPr>
          <p:cNvPr id="22" name="Group 21">
            <a:extLst>
              <a:ext uri="{FF2B5EF4-FFF2-40B4-BE49-F238E27FC236}">
                <a16:creationId xmlns:a16="http://schemas.microsoft.com/office/drawing/2014/main" id="{8DA14C1D-DADE-C123-62C4-98E26D3FB462}"/>
              </a:ext>
            </a:extLst>
          </p:cNvPr>
          <p:cNvGrpSpPr/>
          <p:nvPr/>
        </p:nvGrpSpPr>
        <p:grpSpPr>
          <a:xfrm>
            <a:off x="646111" y="1885588"/>
            <a:ext cx="1623096" cy="3781369"/>
            <a:chOff x="646111" y="1885588"/>
            <a:chExt cx="1623096" cy="3781369"/>
          </a:xfrm>
        </p:grpSpPr>
        <p:pic>
          <p:nvPicPr>
            <p:cNvPr id="4" name="Picture 3">
              <a:extLst>
                <a:ext uri="{FF2B5EF4-FFF2-40B4-BE49-F238E27FC236}">
                  <a16:creationId xmlns:a16="http://schemas.microsoft.com/office/drawing/2014/main" id="{574F266F-0177-F665-69CD-959632D1DF47}"/>
                </a:ext>
              </a:extLst>
            </p:cNvPr>
            <p:cNvPicPr>
              <a:picLocks noChangeAspect="1"/>
            </p:cNvPicPr>
            <p:nvPr/>
          </p:nvPicPr>
          <p:blipFill>
            <a:blip r:embed="rId3">
              <a:duotone>
                <a:prstClr val="black"/>
                <a:schemeClr val="accent4">
                  <a:tint val="45000"/>
                  <a:satMod val="400000"/>
                </a:schemeClr>
              </a:duotone>
            </a:blip>
            <a:stretch>
              <a:fillRect/>
            </a:stretch>
          </p:blipFill>
          <p:spPr>
            <a:xfrm>
              <a:off x="1204958" y="1885588"/>
              <a:ext cx="749339" cy="444523"/>
            </a:xfrm>
            <a:prstGeom prst="rect">
              <a:avLst/>
            </a:prstGeom>
          </p:spPr>
        </p:pic>
        <p:sp>
          <p:nvSpPr>
            <p:cNvPr id="6" name="TextBox 5">
              <a:extLst>
                <a:ext uri="{FF2B5EF4-FFF2-40B4-BE49-F238E27FC236}">
                  <a16:creationId xmlns:a16="http://schemas.microsoft.com/office/drawing/2014/main" id="{658246CF-1EEE-F2C8-8D7B-6526E39DA3B2}"/>
                </a:ext>
              </a:extLst>
            </p:cNvPr>
            <p:cNvSpPr txBox="1"/>
            <p:nvPr/>
          </p:nvSpPr>
          <p:spPr>
            <a:xfrm>
              <a:off x="1168682" y="2609626"/>
              <a:ext cx="989556"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DUES</a:t>
              </a:r>
            </a:p>
          </p:txBody>
        </p:sp>
        <p:sp>
          <p:nvSpPr>
            <p:cNvPr id="7" name="TextBox 6">
              <a:extLst>
                <a:ext uri="{FF2B5EF4-FFF2-40B4-BE49-F238E27FC236}">
                  <a16:creationId xmlns:a16="http://schemas.microsoft.com/office/drawing/2014/main" id="{460609D8-ADAD-225A-DB82-06DE941EB4D3}"/>
                </a:ext>
              </a:extLst>
            </p:cNvPr>
            <p:cNvSpPr txBox="1"/>
            <p:nvPr/>
          </p:nvSpPr>
          <p:spPr>
            <a:xfrm>
              <a:off x="646111" y="3851075"/>
              <a:ext cx="1623096" cy="1815882"/>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Rotary Club</a:t>
              </a:r>
            </a:p>
            <a:p>
              <a:pPr algn="ctr"/>
              <a:r>
                <a:rPr lang="en-US" sz="24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Non-charitable Expenses)</a:t>
              </a:r>
              <a:endParaRPr lang="en-US" sz="2400" dirty="0">
                <a:latin typeface="Arial" panose="020B0604020202020204" pitchFamily="34" charset="0"/>
                <a:cs typeface="Arial" panose="020B0604020202020204" pitchFamily="34" charset="0"/>
              </a:endParaRPr>
            </a:p>
          </p:txBody>
        </p:sp>
        <p:sp>
          <p:nvSpPr>
            <p:cNvPr id="8" name="Arrow: Down 7">
              <a:extLst>
                <a:ext uri="{FF2B5EF4-FFF2-40B4-BE49-F238E27FC236}">
                  <a16:creationId xmlns:a16="http://schemas.microsoft.com/office/drawing/2014/main" id="{E6202A3A-AD98-3448-06D4-018F3D3A8CC0}"/>
                </a:ext>
              </a:extLst>
            </p:cNvPr>
            <p:cNvSpPr/>
            <p:nvPr/>
          </p:nvSpPr>
          <p:spPr>
            <a:xfrm>
              <a:off x="1338489" y="2978958"/>
              <a:ext cx="374670" cy="79239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8058CAFC-5C5C-F49A-058E-15D4B33508C2}"/>
              </a:ext>
            </a:extLst>
          </p:cNvPr>
          <p:cNvGrpSpPr/>
          <p:nvPr/>
        </p:nvGrpSpPr>
        <p:grpSpPr>
          <a:xfrm>
            <a:off x="2916205" y="1885588"/>
            <a:ext cx="2508472" cy="3301901"/>
            <a:chOff x="2916205" y="1885588"/>
            <a:chExt cx="2508472" cy="3301901"/>
          </a:xfrm>
        </p:grpSpPr>
        <p:pic>
          <p:nvPicPr>
            <p:cNvPr id="9" name="Picture 8">
              <a:extLst>
                <a:ext uri="{FF2B5EF4-FFF2-40B4-BE49-F238E27FC236}">
                  <a16:creationId xmlns:a16="http://schemas.microsoft.com/office/drawing/2014/main" id="{FFC5902A-6F40-DF5B-687A-DD2B62ADF0C3}"/>
                </a:ext>
              </a:extLst>
            </p:cNvPr>
            <p:cNvPicPr>
              <a:picLocks noChangeAspect="1"/>
            </p:cNvPicPr>
            <p:nvPr/>
          </p:nvPicPr>
          <p:blipFill>
            <a:blip r:embed="rId3">
              <a:duotone>
                <a:prstClr val="black"/>
                <a:schemeClr val="accent4">
                  <a:tint val="45000"/>
                  <a:satMod val="400000"/>
                </a:schemeClr>
              </a:duotone>
            </a:blip>
            <a:stretch>
              <a:fillRect/>
            </a:stretch>
          </p:blipFill>
          <p:spPr>
            <a:xfrm>
              <a:off x="3795772" y="1885588"/>
              <a:ext cx="749339" cy="444523"/>
            </a:xfrm>
            <a:prstGeom prst="rect">
              <a:avLst/>
            </a:prstGeom>
          </p:spPr>
        </p:pic>
        <p:sp>
          <p:nvSpPr>
            <p:cNvPr id="10" name="TextBox 9">
              <a:extLst>
                <a:ext uri="{FF2B5EF4-FFF2-40B4-BE49-F238E27FC236}">
                  <a16:creationId xmlns:a16="http://schemas.microsoft.com/office/drawing/2014/main" id="{B71417D5-E360-2923-8274-98C742F15ECC}"/>
                </a:ext>
              </a:extLst>
            </p:cNvPr>
            <p:cNvSpPr txBox="1"/>
            <p:nvPr/>
          </p:nvSpPr>
          <p:spPr>
            <a:xfrm>
              <a:off x="3862999" y="2500983"/>
              <a:ext cx="989556"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TRF</a:t>
              </a:r>
            </a:p>
          </p:txBody>
        </p:sp>
        <p:sp>
          <p:nvSpPr>
            <p:cNvPr id="11" name="TextBox 10">
              <a:extLst>
                <a:ext uri="{FF2B5EF4-FFF2-40B4-BE49-F238E27FC236}">
                  <a16:creationId xmlns:a16="http://schemas.microsoft.com/office/drawing/2014/main" id="{D24A50AC-2422-AE0A-FF35-C99E1804ED73}"/>
                </a:ext>
              </a:extLst>
            </p:cNvPr>
            <p:cNvSpPr txBox="1"/>
            <p:nvPr/>
          </p:nvSpPr>
          <p:spPr>
            <a:xfrm>
              <a:off x="2916205" y="3802494"/>
              <a:ext cx="2508472" cy="138499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The Rotary Foundation</a:t>
              </a:r>
            </a:p>
            <a:p>
              <a:pPr algn="ctr"/>
              <a:r>
                <a:rPr lang="en-US" dirty="0">
                  <a:latin typeface="Arial" panose="020B0604020202020204" pitchFamily="34" charset="0"/>
                  <a:cs typeface="Arial" panose="020B0604020202020204" pitchFamily="34" charset="0"/>
                </a:rPr>
                <a:t>(Rotary International Projects)</a:t>
              </a:r>
            </a:p>
          </p:txBody>
        </p:sp>
        <p:sp>
          <p:nvSpPr>
            <p:cNvPr id="12" name="Arrow: Down 11">
              <a:extLst>
                <a:ext uri="{FF2B5EF4-FFF2-40B4-BE49-F238E27FC236}">
                  <a16:creationId xmlns:a16="http://schemas.microsoft.com/office/drawing/2014/main" id="{EEF1785D-E760-3522-498F-5554A614548B}"/>
                </a:ext>
              </a:extLst>
            </p:cNvPr>
            <p:cNvSpPr/>
            <p:nvPr/>
          </p:nvSpPr>
          <p:spPr>
            <a:xfrm>
              <a:off x="3983107" y="2940205"/>
              <a:ext cx="374670" cy="79239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Box 28">
            <a:extLst>
              <a:ext uri="{FF2B5EF4-FFF2-40B4-BE49-F238E27FC236}">
                <a16:creationId xmlns:a16="http://schemas.microsoft.com/office/drawing/2014/main" id="{C322F134-17D2-5529-17E7-AC3E9CB7CB12}"/>
              </a:ext>
            </a:extLst>
          </p:cNvPr>
          <p:cNvSpPr txBox="1"/>
          <p:nvPr/>
        </p:nvSpPr>
        <p:spPr>
          <a:xfrm>
            <a:off x="3194137" y="5904333"/>
            <a:ext cx="7328914" cy="382739"/>
          </a:xfrm>
          <a:prstGeom prst="rect">
            <a:avLst/>
          </a:prstGeom>
          <a:solidFill>
            <a:srgbClr val="FFFF00"/>
          </a:solidFill>
          <a:ln>
            <a:solidFill>
              <a:schemeClr val="tx1"/>
            </a:solidFill>
          </a:ln>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Charitable</a:t>
            </a:r>
          </a:p>
        </p:txBody>
      </p:sp>
      <p:grpSp>
        <p:nvGrpSpPr>
          <p:cNvPr id="24" name="Group 23">
            <a:extLst>
              <a:ext uri="{FF2B5EF4-FFF2-40B4-BE49-F238E27FC236}">
                <a16:creationId xmlns:a16="http://schemas.microsoft.com/office/drawing/2014/main" id="{52951406-9F21-111B-9E1E-A5901E2CAB89}"/>
              </a:ext>
            </a:extLst>
          </p:cNvPr>
          <p:cNvGrpSpPr/>
          <p:nvPr/>
        </p:nvGrpSpPr>
        <p:grpSpPr>
          <a:xfrm>
            <a:off x="5828225" y="409631"/>
            <a:ext cx="4122967" cy="4552035"/>
            <a:chOff x="5828225" y="409631"/>
            <a:chExt cx="4122967" cy="4552035"/>
          </a:xfrm>
        </p:grpSpPr>
        <p:pic>
          <p:nvPicPr>
            <p:cNvPr id="13" name="Picture 12">
              <a:extLst>
                <a:ext uri="{FF2B5EF4-FFF2-40B4-BE49-F238E27FC236}">
                  <a16:creationId xmlns:a16="http://schemas.microsoft.com/office/drawing/2014/main" id="{D3478223-5676-7BA1-8E7A-5FD4C5EBF448}"/>
                </a:ext>
              </a:extLst>
            </p:cNvPr>
            <p:cNvPicPr>
              <a:picLocks noChangeAspect="1"/>
            </p:cNvPicPr>
            <p:nvPr/>
          </p:nvPicPr>
          <p:blipFill>
            <a:blip r:embed="rId3">
              <a:duotone>
                <a:prstClr val="black"/>
                <a:schemeClr val="accent4">
                  <a:tint val="45000"/>
                  <a:satMod val="400000"/>
                </a:schemeClr>
              </a:duotone>
            </a:blip>
            <a:stretch>
              <a:fillRect/>
            </a:stretch>
          </p:blipFill>
          <p:spPr>
            <a:xfrm>
              <a:off x="7431828" y="701089"/>
              <a:ext cx="749339" cy="444523"/>
            </a:xfrm>
            <a:prstGeom prst="rect">
              <a:avLst/>
            </a:prstGeom>
          </p:spPr>
        </p:pic>
        <p:sp>
          <p:nvSpPr>
            <p:cNvPr id="14" name="TextBox 13">
              <a:extLst>
                <a:ext uri="{FF2B5EF4-FFF2-40B4-BE49-F238E27FC236}">
                  <a16:creationId xmlns:a16="http://schemas.microsoft.com/office/drawing/2014/main" id="{1B7AEE21-32EA-AA3F-1966-2056BE87AB99}"/>
                </a:ext>
              </a:extLst>
            </p:cNvPr>
            <p:cNvSpPr txBox="1"/>
            <p:nvPr/>
          </p:nvSpPr>
          <p:spPr>
            <a:xfrm>
              <a:off x="5828225" y="1218101"/>
              <a:ext cx="3956543" cy="1754326"/>
            </a:xfrm>
            <a:prstGeom prst="rect">
              <a:avLst/>
            </a:prstGeom>
            <a:noFill/>
          </p:spPr>
          <p:txBody>
            <a:bodyPr wrap="square" rtlCol="0">
              <a:spAutoFit/>
            </a:bodyPr>
            <a:lstStyle/>
            <a:p>
              <a:pPr algn="ctr"/>
              <a:r>
                <a:rPr lang="en-US" b="1" dirty="0">
                  <a:solidFill>
                    <a:srgbClr val="FFFF00"/>
                  </a:solidFill>
                  <a:latin typeface="Arial" panose="020B0604020202020204" pitchFamily="34" charset="0"/>
                  <a:cs typeface="Arial" panose="020B0604020202020204" pitchFamily="34" charset="0"/>
                </a:rPr>
                <a:t>Capital Campaigns</a:t>
              </a:r>
            </a:p>
            <a:p>
              <a:pPr algn="ctr"/>
              <a:r>
                <a:rPr lang="en-US" b="1" dirty="0">
                  <a:solidFill>
                    <a:srgbClr val="FFFF00"/>
                  </a:solidFill>
                  <a:latin typeface="Arial" panose="020B0604020202020204" pitchFamily="34" charset="0"/>
                  <a:cs typeface="Arial" panose="020B0604020202020204" pitchFamily="34" charset="0"/>
                </a:rPr>
                <a:t>Donations</a:t>
              </a:r>
            </a:p>
            <a:p>
              <a:pPr algn="ctr"/>
              <a:r>
                <a:rPr lang="en-US" b="1" dirty="0">
                  <a:solidFill>
                    <a:srgbClr val="FFFF00"/>
                  </a:solidFill>
                  <a:latin typeface="Arial" panose="020B0604020202020204" pitchFamily="34" charset="0"/>
                  <a:cs typeface="Arial" panose="020B0604020202020204" pitchFamily="34" charset="0"/>
                </a:rPr>
                <a:t>Fundraisers</a:t>
              </a:r>
            </a:p>
            <a:p>
              <a:pPr algn="ctr"/>
              <a:r>
                <a:rPr lang="en-US" sz="1800" b="1" dirty="0">
                  <a:solidFill>
                    <a:srgbClr val="FFFF00"/>
                  </a:solidFill>
                  <a:latin typeface="Arial" panose="020B0604020202020204" pitchFamily="34" charset="0"/>
                  <a:cs typeface="Arial" panose="020B0604020202020204" pitchFamily="34" charset="0"/>
                </a:rPr>
                <a:t>‘In Honor Of’ &amp; ‘Memorial’ Funds</a:t>
              </a:r>
              <a:endParaRPr lang="en-US" b="1" dirty="0">
                <a:solidFill>
                  <a:srgbClr val="FFFF00"/>
                </a:solidFill>
                <a:latin typeface="Arial" panose="020B0604020202020204" pitchFamily="34" charset="0"/>
                <a:cs typeface="Arial" panose="020B0604020202020204" pitchFamily="34" charset="0"/>
              </a:endParaRPr>
            </a:p>
            <a:p>
              <a:pPr algn="ctr"/>
              <a:r>
                <a:rPr lang="en-US" b="1" dirty="0">
                  <a:solidFill>
                    <a:srgbClr val="FFFF00"/>
                  </a:solidFill>
                  <a:latin typeface="Arial" panose="020B0604020202020204" pitchFamily="34" charset="0"/>
                  <a:cs typeface="Arial" panose="020B0604020202020204" pitchFamily="34" charset="0"/>
                </a:rPr>
                <a:t>Sponsorships</a:t>
              </a:r>
            </a:p>
            <a:p>
              <a:pPr algn="ctr"/>
              <a:r>
                <a:rPr lang="en-US" b="1" dirty="0">
                  <a:solidFill>
                    <a:srgbClr val="FFFF00"/>
                  </a:solidFill>
                  <a:latin typeface="Arial" panose="020B0604020202020204" pitchFamily="34" charset="0"/>
                  <a:cs typeface="Arial" panose="020B0604020202020204" pitchFamily="34" charset="0"/>
                </a:rPr>
                <a:t>Legacy Gifts</a:t>
              </a:r>
            </a:p>
          </p:txBody>
        </p:sp>
        <p:sp>
          <p:nvSpPr>
            <p:cNvPr id="15" name="TextBox 14">
              <a:extLst>
                <a:ext uri="{FF2B5EF4-FFF2-40B4-BE49-F238E27FC236}">
                  <a16:creationId xmlns:a16="http://schemas.microsoft.com/office/drawing/2014/main" id="{D081A537-FA84-3D73-64A9-BCAC4A17015B}"/>
                </a:ext>
              </a:extLst>
            </p:cNvPr>
            <p:cNvSpPr txBox="1"/>
            <p:nvPr/>
          </p:nvSpPr>
          <p:spPr>
            <a:xfrm>
              <a:off x="6321810" y="3885414"/>
              <a:ext cx="3140079" cy="1015663"/>
            </a:xfrm>
            <a:prstGeom prst="rect">
              <a:avLst/>
            </a:prstGeom>
            <a:noFill/>
          </p:spPr>
          <p:txBody>
            <a:bodyPr wrap="square" rtlCol="0">
              <a:spAutoFit/>
            </a:bodyPr>
            <a:lstStyle/>
            <a:p>
              <a:pPr algn="ctr"/>
              <a:r>
                <a:rPr lang="en-US" sz="2400" b="1" dirty="0">
                  <a:solidFill>
                    <a:srgbClr val="FFFF00"/>
                  </a:solidFill>
                  <a:latin typeface="Arial" panose="020B0604020202020204" pitchFamily="34" charset="0"/>
                  <a:cs typeface="Arial" panose="020B0604020202020204" pitchFamily="34" charset="0"/>
                </a:rPr>
                <a:t>CREF</a:t>
              </a:r>
            </a:p>
            <a:p>
              <a:pPr algn="ctr"/>
              <a:r>
                <a:rPr lang="en-US" dirty="0">
                  <a:solidFill>
                    <a:srgbClr val="FFFF00"/>
                  </a:solidFill>
                  <a:latin typeface="Arial" panose="020B0604020202020204" pitchFamily="34" charset="0"/>
                  <a:cs typeface="Arial" panose="020B0604020202020204" pitchFamily="34" charset="0"/>
                </a:rPr>
                <a:t>(Local &amp; International Projects, Permanent Fund) </a:t>
              </a:r>
            </a:p>
          </p:txBody>
        </p:sp>
        <p:sp>
          <p:nvSpPr>
            <p:cNvPr id="17" name="Arrow: Down 16">
              <a:extLst>
                <a:ext uri="{FF2B5EF4-FFF2-40B4-BE49-F238E27FC236}">
                  <a16:creationId xmlns:a16="http://schemas.microsoft.com/office/drawing/2014/main" id="{ABCF5DA3-7B3B-D10C-0DA3-1F896621EE88}"/>
                </a:ext>
              </a:extLst>
            </p:cNvPr>
            <p:cNvSpPr/>
            <p:nvPr/>
          </p:nvSpPr>
          <p:spPr>
            <a:xfrm>
              <a:off x="7619163" y="2972427"/>
              <a:ext cx="374670" cy="792399"/>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7756D49-E522-2818-ADE4-8041EE84CA1B}"/>
                </a:ext>
              </a:extLst>
            </p:cNvPr>
            <p:cNvSpPr/>
            <p:nvPr/>
          </p:nvSpPr>
          <p:spPr>
            <a:xfrm>
              <a:off x="5939194" y="409631"/>
              <a:ext cx="4011998" cy="4552035"/>
            </a:xfrm>
            <a:prstGeom prst="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Arrow: Down 19">
            <a:extLst>
              <a:ext uri="{FF2B5EF4-FFF2-40B4-BE49-F238E27FC236}">
                <a16:creationId xmlns:a16="http://schemas.microsoft.com/office/drawing/2014/main" id="{0BDBC8DE-13E9-EE01-3ED8-CD4C3B9257AC}"/>
              </a:ext>
            </a:extLst>
          </p:cNvPr>
          <p:cNvSpPr/>
          <p:nvPr/>
        </p:nvSpPr>
        <p:spPr>
          <a:xfrm>
            <a:off x="3994352" y="5353295"/>
            <a:ext cx="449100" cy="508780"/>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Down 20">
            <a:extLst>
              <a:ext uri="{FF2B5EF4-FFF2-40B4-BE49-F238E27FC236}">
                <a16:creationId xmlns:a16="http://schemas.microsoft.com/office/drawing/2014/main" id="{50EE1137-15B1-7461-FBDC-81E9B788A405}"/>
              </a:ext>
            </a:extLst>
          </p:cNvPr>
          <p:cNvSpPr/>
          <p:nvPr/>
        </p:nvSpPr>
        <p:spPr>
          <a:xfrm>
            <a:off x="7665159" y="5291521"/>
            <a:ext cx="449100" cy="508780"/>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0834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0"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D2FB1-81F0-F6E7-F207-466FAD3E2E2F}"/>
              </a:ext>
            </a:extLst>
          </p:cNvPr>
          <p:cNvSpPr>
            <a:spLocks noGrp="1"/>
          </p:cNvSpPr>
          <p:nvPr>
            <p:ph type="title"/>
          </p:nvPr>
        </p:nvSpPr>
        <p:spPr/>
        <p:txBody>
          <a:bodyPr/>
          <a:lstStyle/>
          <a:p>
            <a:r>
              <a:rPr lang="en-US" sz="3600" b="1" dirty="0"/>
              <a:t>CREF Board of Directors Responsibilities</a:t>
            </a:r>
          </a:p>
        </p:txBody>
      </p:sp>
      <p:sp>
        <p:nvSpPr>
          <p:cNvPr id="3" name="Content Placeholder 2">
            <a:extLst>
              <a:ext uri="{FF2B5EF4-FFF2-40B4-BE49-F238E27FC236}">
                <a16:creationId xmlns:a16="http://schemas.microsoft.com/office/drawing/2014/main" id="{ED391EB9-0A9C-D022-FFF5-77EA808E9649}"/>
              </a:ext>
            </a:extLst>
          </p:cNvPr>
          <p:cNvSpPr>
            <a:spLocks noGrp="1"/>
          </p:cNvSpPr>
          <p:nvPr>
            <p:ph idx="1"/>
          </p:nvPr>
        </p:nvSpPr>
        <p:spPr>
          <a:xfrm>
            <a:off x="877843" y="1440494"/>
            <a:ext cx="10312896" cy="4795380"/>
          </a:xfrm>
        </p:spPr>
        <p:txBody>
          <a:bodyPr>
            <a:normAutofit lnSpcReduction="10000"/>
          </a:bodyPr>
          <a:lstStyle/>
          <a:p>
            <a:pPr>
              <a:lnSpc>
                <a:spcPct val="100000"/>
              </a:lnSpc>
              <a:spcBef>
                <a:spcPts val="1200"/>
              </a:spcBef>
              <a:spcAft>
                <a:spcPts val="1200"/>
              </a:spcAft>
            </a:pPr>
            <a:r>
              <a:rPr lang="en-US" sz="2400" b="1" dirty="0"/>
              <a:t>Manage the Permanent Fund for the long-term funding of the Club’s charitable giving.</a:t>
            </a:r>
          </a:p>
          <a:p>
            <a:pPr>
              <a:lnSpc>
                <a:spcPct val="100000"/>
              </a:lnSpc>
              <a:spcBef>
                <a:spcPts val="1200"/>
              </a:spcBef>
              <a:spcAft>
                <a:spcPts val="1200"/>
              </a:spcAft>
            </a:pPr>
            <a:r>
              <a:rPr lang="en-US" sz="2400" b="1" dirty="0"/>
              <a:t>Manage the allocation of Charitable Funds for the Club’s charitable giving (e.g., AOS funding, End Polio, etc.)</a:t>
            </a:r>
          </a:p>
          <a:p>
            <a:pPr>
              <a:lnSpc>
                <a:spcPct val="100000"/>
              </a:lnSpc>
              <a:spcBef>
                <a:spcPts val="1200"/>
              </a:spcBef>
              <a:spcAft>
                <a:spcPts val="1200"/>
              </a:spcAft>
            </a:pPr>
            <a:r>
              <a:rPr lang="en-US" sz="2400" b="1" dirty="0"/>
              <a:t>Sponsor the Club’s fundraising events (Golf Tournament, Global Elegance, Silicon Valley Fall Festival, Levi Stadium Concession Stand) for potential tax benefits for donors.</a:t>
            </a:r>
          </a:p>
          <a:p>
            <a:pPr>
              <a:lnSpc>
                <a:spcPct val="100000"/>
              </a:lnSpc>
              <a:spcBef>
                <a:spcPts val="1200"/>
              </a:spcBef>
              <a:spcAft>
                <a:spcPts val="1200"/>
              </a:spcAft>
            </a:pPr>
            <a:r>
              <a:rPr lang="en-US" sz="2400" b="1" dirty="0"/>
              <a:t>Ensure that Charitable Funds are spent on Charitable Projects.</a:t>
            </a:r>
          </a:p>
          <a:p>
            <a:pPr>
              <a:lnSpc>
                <a:spcPct val="100000"/>
              </a:lnSpc>
              <a:spcBef>
                <a:spcPts val="1200"/>
              </a:spcBef>
              <a:spcAft>
                <a:spcPts val="1200"/>
              </a:spcAft>
            </a:pPr>
            <a:r>
              <a:rPr lang="en-US" sz="2400" b="1" dirty="0"/>
              <a:t>Manage and Promote the Permanent Fund Capital Campaigns, and  inspire Permanent Fund Donors and Legacy Members.</a:t>
            </a:r>
          </a:p>
        </p:txBody>
      </p:sp>
      <p:sp>
        <p:nvSpPr>
          <p:cNvPr id="4" name="Slide Number Placeholder 3">
            <a:extLst>
              <a:ext uri="{FF2B5EF4-FFF2-40B4-BE49-F238E27FC236}">
                <a16:creationId xmlns:a16="http://schemas.microsoft.com/office/drawing/2014/main" id="{EF935132-3B64-FAC8-5314-3C0381FE222D}"/>
              </a:ext>
            </a:extLst>
          </p:cNvPr>
          <p:cNvSpPr>
            <a:spLocks noGrp="1"/>
          </p:cNvSpPr>
          <p:nvPr>
            <p:ph type="sldNum" sz="quarter" idx="12"/>
          </p:nvPr>
        </p:nvSpPr>
        <p:spPr/>
        <p:txBody>
          <a:bodyPr/>
          <a:lstStyle/>
          <a:p>
            <a:fld id="{73B850FF-6169-4056-8077-06FFA93A5366}" type="slidenum">
              <a:rPr lang="en-US" smtClean="0"/>
              <a:t>4</a:t>
            </a:fld>
            <a:endParaRPr lang="en-US"/>
          </a:p>
        </p:txBody>
      </p:sp>
    </p:spTree>
    <p:extLst>
      <p:ext uri="{BB962C8B-B14F-4D97-AF65-F5344CB8AC3E}">
        <p14:creationId xmlns:p14="http://schemas.microsoft.com/office/powerpoint/2010/main" val="193979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rgbClr val="FFCC66"/>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rgbClr val="FFCC66"/>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rgbClr val="FFCC66"/>
                                      </p:to>
                                    </p:animClr>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3" end="3"/>
                                            </p:txEl>
                                          </p:spTgt>
                                        </p:tgtEl>
                                        <p:attrNameLst>
                                          <p:attrName>ppt_c</p:attrName>
                                        </p:attrNameLst>
                                      </p:cBhvr>
                                      <p:to>
                                        <a:srgbClr val="FFCC66"/>
                                      </p:to>
                                    </p:animClr>
                                  </p:sub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4" end="4"/>
                                            </p:txEl>
                                          </p:spTgt>
                                        </p:tgtEl>
                                        <p:attrNameLst>
                                          <p:attrName>ppt_c</p:attrName>
                                        </p:attrNameLst>
                                      </p:cBhvr>
                                      <p:to>
                                        <a:srgbClr val="FFCC6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9EC6FFF-3949-4638-A265-B1515909B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063724-BD94-9E7D-FB6B-344BC6CE08F1}"/>
              </a:ext>
            </a:extLst>
          </p:cNvPr>
          <p:cNvSpPr>
            <a:spLocks noGrp="1"/>
          </p:cNvSpPr>
          <p:nvPr>
            <p:ph type="ctrTitle"/>
          </p:nvPr>
        </p:nvSpPr>
        <p:spPr>
          <a:xfrm>
            <a:off x="988694" y="1063416"/>
            <a:ext cx="6034406" cy="4811730"/>
          </a:xfrm>
        </p:spPr>
        <p:txBody>
          <a:bodyPr anchor="ctr">
            <a:normAutofit/>
          </a:bodyPr>
          <a:lstStyle/>
          <a:p>
            <a:pPr algn="r"/>
            <a:r>
              <a:rPr lang="en-US" sz="6600"/>
              <a:t>The Permanent Fund</a:t>
            </a:r>
          </a:p>
        </p:txBody>
      </p:sp>
      <p:sp>
        <p:nvSpPr>
          <p:cNvPr id="11" name="Rectangle 10">
            <a:extLst>
              <a:ext uri="{FF2B5EF4-FFF2-40B4-BE49-F238E27FC236}">
                <a16:creationId xmlns:a16="http://schemas.microsoft.com/office/drawing/2014/main" id="{8C05BC5F-3118-49D0-B18C-5D9CC922C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0733" y="0"/>
            <a:ext cx="321564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title 3">
            <a:extLst>
              <a:ext uri="{FF2B5EF4-FFF2-40B4-BE49-F238E27FC236}">
                <a16:creationId xmlns:a16="http://schemas.microsoft.com/office/drawing/2014/main" id="{101306A4-DFD3-F72E-6E61-9FC296E0566C}"/>
              </a:ext>
            </a:extLst>
          </p:cNvPr>
          <p:cNvSpPr>
            <a:spLocks noGrp="1"/>
          </p:cNvSpPr>
          <p:nvPr>
            <p:ph type="subTitle" idx="1"/>
          </p:nvPr>
        </p:nvSpPr>
        <p:spPr>
          <a:xfrm>
            <a:off x="7885882" y="1063416"/>
            <a:ext cx="2591618" cy="4811730"/>
          </a:xfrm>
        </p:spPr>
        <p:txBody>
          <a:bodyPr anchor="ctr">
            <a:normAutofit/>
          </a:bodyPr>
          <a:lstStyle/>
          <a:p>
            <a:r>
              <a:rPr lang="en-US" sz="2800" b="1" dirty="0"/>
              <a:t>Byron Rovegno</a:t>
            </a:r>
          </a:p>
        </p:txBody>
      </p:sp>
      <p:sp>
        <p:nvSpPr>
          <p:cNvPr id="13" name="Rectangle 12">
            <a:extLst>
              <a:ext uri="{FF2B5EF4-FFF2-40B4-BE49-F238E27FC236}">
                <a16:creationId xmlns:a16="http://schemas.microsoft.com/office/drawing/2014/main" id="{9A4B1E59-3C8A-453C-B841-6AB3B0CF7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53344" y="0"/>
            <a:ext cx="1438656" cy="6858000"/>
          </a:xfrm>
          <a:prstGeom prst="rect">
            <a:avLst/>
          </a:prstGeom>
          <a:solidFill>
            <a:schemeClr val="bg2">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Slide Number Placeholder 2">
            <a:extLst>
              <a:ext uri="{FF2B5EF4-FFF2-40B4-BE49-F238E27FC236}">
                <a16:creationId xmlns:a16="http://schemas.microsoft.com/office/drawing/2014/main" id="{1E7DDAF4-D80D-D89E-92F3-D567390973AC}"/>
              </a:ext>
            </a:extLst>
          </p:cNvPr>
          <p:cNvSpPr>
            <a:spLocks noGrp="1"/>
          </p:cNvSpPr>
          <p:nvPr>
            <p:ph type="sldNum" sz="quarter" idx="12"/>
          </p:nvPr>
        </p:nvSpPr>
        <p:spPr>
          <a:xfrm>
            <a:off x="11053573" y="295729"/>
            <a:ext cx="838199" cy="767687"/>
          </a:xfrm>
        </p:spPr>
        <p:txBody>
          <a:bodyPr>
            <a:normAutofit/>
          </a:bodyPr>
          <a:lstStyle/>
          <a:p>
            <a:pPr>
              <a:spcAft>
                <a:spcPts val="600"/>
              </a:spcAft>
            </a:pPr>
            <a:fld id="{73B850FF-6169-4056-8077-06FFA93A5366}" type="slidenum">
              <a:rPr lang="en-US">
                <a:solidFill>
                  <a:srgbClr val="FFFFFF"/>
                </a:solidFill>
              </a:rPr>
              <a:pPr>
                <a:spcAft>
                  <a:spcPts val="600"/>
                </a:spcAft>
              </a:pPr>
              <a:t>5</a:t>
            </a:fld>
            <a:endParaRPr lang="en-US">
              <a:solidFill>
                <a:srgbClr val="FFFFFF"/>
              </a:solidFill>
            </a:endParaRPr>
          </a:p>
        </p:txBody>
      </p:sp>
    </p:spTree>
    <p:extLst>
      <p:ext uri="{BB962C8B-B14F-4D97-AF65-F5344CB8AC3E}">
        <p14:creationId xmlns:p14="http://schemas.microsoft.com/office/powerpoint/2010/main" val="3877564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1AB3-DB22-46B7-59DA-B03505312AC3}"/>
              </a:ext>
            </a:extLst>
          </p:cNvPr>
          <p:cNvSpPr>
            <a:spLocks noGrp="1"/>
          </p:cNvSpPr>
          <p:nvPr>
            <p:ph type="title"/>
          </p:nvPr>
        </p:nvSpPr>
        <p:spPr/>
        <p:txBody>
          <a:bodyPr/>
          <a:lstStyle/>
          <a:p>
            <a:pPr algn="ctr"/>
            <a:r>
              <a:rPr lang="en-US" b="1" dirty="0"/>
              <a:t>What is the Permanent Fund?</a:t>
            </a:r>
          </a:p>
        </p:txBody>
      </p:sp>
      <p:sp>
        <p:nvSpPr>
          <p:cNvPr id="3" name="Content Placeholder 2">
            <a:extLst>
              <a:ext uri="{FF2B5EF4-FFF2-40B4-BE49-F238E27FC236}">
                <a16:creationId xmlns:a16="http://schemas.microsoft.com/office/drawing/2014/main" id="{C912D3AF-748D-347D-417D-D9F8AB480722}"/>
              </a:ext>
            </a:extLst>
          </p:cNvPr>
          <p:cNvSpPr>
            <a:spLocks noGrp="1"/>
          </p:cNvSpPr>
          <p:nvPr>
            <p:ph idx="1"/>
          </p:nvPr>
        </p:nvSpPr>
        <p:spPr>
          <a:xfrm>
            <a:off x="1103312" y="1453020"/>
            <a:ext cx="10087427" cy="4795380"/>
          </a:xfrm>
        </p:spPr>
        <p:txBody>
          <a:bodyPr>
            <a:normAutofit fontScale="77500" lnSpcReduction="20000"/>
          </a:bodyPr>
          <a:lstStyle/>
          <a:p>
            <a:pPr marL="0" indent="0" algn="ctr">
              <a:buNone/>
            </a:pPr>
            <a:r>
              <a:rPr lang="en-US" sz="4000" b="1" dirty="0">
                <a:solidFill>
                  <a:schemeClr val="tx1"/>
                </a:solidFill>
                <a:ea typeface="Calibri" panose="020F0502020204030204" pitchFamily="34" charset="0"/>
              </a:rPr>
              <a:t>Endowment</a:t>
            </a:r>
          </a:p>
          <a:p>
            <a:pPr marL="457200" indent="-457200">
              <a:buFont typeface="Arial" panose="020B0604020202020204" pitchFamily="34" charset="0"/>
              <a:buChar char="•"/>
            </a:pPr>
            <a:endParaRPr lang="en-US" sz="1400" dirty="0">
              <a:solidFill>
                <a:schemeClr val="tx1"/>
              </a:solidFill>
              <a:ea typeface="Calibri" panose="020F0502020204030204" pitchFamily="34" charset="0"/>
            </a:endParaRPr>
          </a:p>
          <a:p>
            <a:pPr marL="0" indent="0">
              <a:buNone/>
            </a:pPr>
            <a:r>
              <a:rPr lang="en-US" sz="2800" b="1" dirty="0">
                <a:ea typeface="Calibri" panose="020F0502020204030204" pitchFamily="34" charset="0"/>
              </a:rPr>
              <a:t>CREF’s </a:t>
            </a:r>
            <a:r>
              <a:rPr lang="en-US" sz="2800" b="1" dirty="0">
                <a:solidFill>
                  <a:schemeClr val="tx1"/>
                </a:solidFill>
                <a:ea typeface="Calibri" panose="020F0502020204030204" pitchFamily="34" charset="0"/>
              </a:rPr>
              <a:t>endowment is designed to keep the principal amount intact to perpetuity while the income is used to support the Club’s </a:t>
            </a:r>
            <a:r>
              <a:rPr lang="en-US" sz="2800" b="1" i="1" u="sng" dirty="0">
                <a:solidFill>
                  <a:schemeClr val="tx1"/>
                </a:solidFill>
                <a:ea typeface="Calibri" panose="020F0502020204030204" pitchFamily="34" charset="0"/>
              </a:rPr>
              <a:t>charitable activities</a:t>
            </a:r>
            <a:r>
              <a:rPr lang="en-US" sz="2800" b="1" dirty="0">
                <a:solidFill>
                  <a:schemeClr val="tx1"/>
                </a:solidFill>
                <a:ea typeface="Calibri" panose="020F0502020204030204" pitchFamily="34" charset="0"/>
              </a:rPr>
              <a:t> to perpetuity.  </a:t>
            </a:r>
            <a:r>
              <a:rPr lang="en-US" b="1" dirty="0">
                <a:solidFill>
                  <a:schemeClr val="tx1"/>
                </a:solidFill>
                <a:ea typeface="Calibri" panose="020F0502020204030204" pitchFamily="34" charset="0"/>
              </a:rPr>
              <a:t>To achieve this we regularly:</a:t>
            </a:r>
            <a:endParaRPr lang="en-US" sz="2800" b="1" dirty="0">
              <a:solidFill>
                <a:schemeClr val="tx1"/>
              </a:solidFill>
              <a:ea typeface="Calibri" panose="020F0502020204030204" pitchFamily="34" charset="0"/>
            </a:endParaRPr>
          </a:p>
          <a:p>
            <a:pPr marL="457200" indent="-457200">
              <a:buFont typeface="Arial" panose="020B0604020202020204" pitchFamily="34" charset="0"/>
              <a:buChar char="•"/>
            </a:pPr>
            <a:endParaRPr lang="en-US" sz="900" b="1" dirty="0">
              <a:solidFill>
                <a:schemeClr val="tx1"/>
              </a:solidFill>
              <a:ea typeface="Calibri" panose="020F0502020204030204" pitchFamily="34" charset="0"/>
            </a:endParaRPr>
          </a:p>
          <a:p>
            <a:pPr marL="914400" lvl="1" indent="-457200">
              <a:buFont typeface="Arial" panose="020B0604020202020204" pitchFamily="34" charset="0"/>
              <a:buChar char="•"/>
            </a:pPr>
            <a:r>
              <a:rPr lang="en-US" sz="2800" b="1" dirty="0">
                <a:solidFill>
                  <a:schemeClr val="tx1"/>
                </a:solidFill>
                <a:ea typeface="Calibri" panose="020F0502020204030204" pitchFamily="34" charset="0"/>
              </a:rPr>
              <a:t>Increase the Fund’s principal through donations, capital campaigns, and legacy gifts.</a:t>
            </a:r>
          </a:p>
          <a:p>
            <a:pPr marL="457200" indent="-457200">
              <a:buFont typeface="Arial" panose="020B0604020202020204" pitchFamily="34" charset="0"/>
              <a:buChar char="•"/>
            </a:pPr>
            <a:endParaRPr lang="en-US" sz="1200" b="1" dirty="0">
              <a:solidFill>
                <a:schemeClr val="tx1"/>
              </a:solidFill>
              <a:ea typeface="Calibri" panose="020F0502020204030204" pitchFamily="34" charset="0"/>
            </a:endParaRPr>
          </a:p>
          <a:p>
            <a:pPr marL="914400" lvl="1" indent="-457200">
              <a:buFont typeface="Arial" panose="020B0604020202020204" pitchFamily="34" charset="0"/>
              <a:buChar char="•"/>
            </a:pPr>
            <a:r>
              <a:rPr lang="en-US" sz="2800" b="1" dirty="0">
                <a:solidFill>
                  <a:schemeClr val="tx1"/>
                </a:solidFill>
                <a:ea typeface="Calibri" panose="020F0502020204030204" pitchFamily="34" charset="0"/>
              </a:rPr>
              <a:t>Invest the principal with the </a:t>
            </a:r>
            <a:r>
              <a:rPr lang="en-US" sz="2800" b="1" i="1" u="sng" dirty="0">
                <a:solidFill>
                  <a:schemeClr val="tx1"/>
                </a:solidFill>
                <a:ea typeface="Calibri" panose="020F0502020204030204" pitchFamily="34" charset="0"/>
              </a:rPr>
              <a:t>long-term</a:t>
            </a:r>
            <a:r>
              <a:rPr lang="en-US" sz="2800" b="1" i="1" dirty="0">
                <a:solidFill>
                  <a:schemeClr val="tx1"/>
                </a:solidFill>
                <a:ea typeface="Calibri" panose="020F0502020204030204" pitchFamily="34" charset="0"/>
              </a:rPr>
              <a:t> </a:t>
            </a:r>
            <a:r>
              <a:rPr lang="en-US" sz="2800" b="1" dirty="0">
                <a:solidFill>
                  <a:schemeClr val="tx1"/>
                </a:solidFill>
                <a:ea typeface="Calibri" panose="020F0502020204030204" pitchFamily="34" charset="0"/>
              </a:rPr>
              <a:t>objective of generating growth while preserving principal. </a:t>
            </a:r>
          </a:p>
          <a:p>
            <a:pPr marL="457200" indent="-457200">
              <a:buFont typeface="Arial" panose="020B0604020202020204" pitchFamily="34" charset="0"/>
              <a:buChar char="•"/>
            </a:pPr>
            <a:endParaRPr lang="en-US" sz="1400" b="1" dirty="0">
              <a:solidFill>
                <a:schemeClr val="tx1"/>
              </a:solidFill>
              <a:ea typeface="Calibri" panose="020F0502020204030204" pitchFamily="34" charset="0"/>
            </a:endParaRPr>
          </a:p>
          <a:p>
            <a:pPr marL="914400" lvl="1" indent="-457200">
              <a:buFont typeface="Arial" panose="020B0604020202020204" pitchFamily="34" charset="0"/>
              <a:buChar char="•"/>
            </a:pPr>
            <a:r>
              <a:rPr lang="en-US" sz="2800" b="1" dirty="0">
                <a:solidFill>
                  <a:schemeClr val="tx1"/>
                </a:solidFill>
                <a:ea typeface="Calibri" panose="020F0502020204030204" pitchFamily="34" charset="0"/>
              </a:rPr>
              <a:t>Manage funds to provide the Club with a </a:t>
            </a:r>
            <a:r>
              <a:rPr lang="en-US" sz="2800" b="1" i="1" u="sng" dirty="0">
                <a:solidFill>
                  <a:schemeClr val="tx1"/>
                </a:solidFill>
                <a:ea typeface="Calibri" panose="020F0502020204030204" pitchFamily="34" charset="0"/>
              </a:rPr>
              <a:t>predictable and growing stream</a:t>
            </a:r>
            <a:r>
              <a:rPr lang="en-US" sz="2800" b="1" dirty="0">
                <a:solidFill>
                  <a:schemeClr val="tx1"/>
                </a:solidFill>
                <a:ea typeface="Calibri" panose="020F0502020204030204" pitchFamily="34" charset="0"/>
              </a:rPr>
              <a:t> of annual distributions that support its charitable activities. </a:t>
            </a:r>
            <a:endParaRPr lang="en-US" sz="2800" b="1" dirty="0">
              <a:solidFill>
                <a:schemeClr val="tx1"/>
              </a:solidFill>
              <a:latin typeface="Calibri" panose="020F0502020204030204" pitchFamily="34" charset="0"/>
              <a:ea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A920E346-1234-16DB-D90E-6DFF36AA8463}"/>
              </a:ext>
            </a:extLst>
          </p:cNvPr>
          <p:cNvSpPr>
            <a:spLocks noGrp="1"/>
          </p:cNvSpPr>
          <p:nvPr>
            <p:ph type="sldNum" sz="quarter" idx="12"/>
          </p:nvPr>
        </p:nvSpPr>
        <p:spPr/>
        <p:txBody>
          <a:bodyPr/>
          <a:lstStyle/>
          <a:p>
            <a:fld id="{73B850FF-6169-4056-8077-06FFA93A5366}" type="slidenum">
              <a:rPr lang="en-US" smtClean="0"/>
              <a:t>6</a:t>
            </a:fld>
            <a:endParaRPr lang="en-US"/>
          </a:p>
        </p:txBody>
      </p:sp>
    </p:spTree>
    <p:extLst>
      <p:ext uri="{BB962C8B-B14F-4D97-AF65-F5344CB8AC3E}">
        <p14:creationId xmlns:p14="http://schemas.microsoft.com/office/powerpoint/2010/main" val="3903952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12160-C1EE-B9E6-E91E-4150BD8790AD}"/>
              </a:ext>
            </a:extLst>
          </p:cNvPr>
          <p:cNvSpPr>
            <a:spLocks noGrp="1"/>
          </p:cNvSpPr>
          <p:nvPr>
            <p:ph type="title"/>
          </p:nvPr>
        </p:nvSpPr>
        <p:spPr/>
        <p:txBody>
          <a:bodyPr/>
          <a:lstStyle/>
          <a:p>
            <a:pPr algn="ctr"/>
            <a:r>
              <a:rPr lang="en-US" b="1" dirty="0"/>
              <a:t>Permanent Fund Annual Growth</a:t>
            </a:r>
          </a:p>
        </p:txBody>
      </p:sp>
      <p:sp>
        <p:nvSpPr>
          <p:cNvPr id="3" name="Slide Number Placeholder 2">
            <a:extLst>
              <a:ext uri="{FF2B5EF4-FFF2-40B4-BE49-F238E27FC236}">
                <a16:creationId xmlns:a16="http://schemas.microsoft.com/office/drawing/2014/main" id="{0FB72EE3-FF47-016D-EE8C-A060565727B4}"/>
              </a:ext>
            </a:extLst>
          </p:cNvPr>
          <p:cNvSpPr>
            <a:spLocks noGrp="1"/>
          </p:cNvSpPr>
          <p:nvPr>
            <p:ph type="sldNum" sz="quarter" idx="12"/>
          </p:nvPr>
        </p:nvSpPr>
        <p:spPr/>
        <p:txBody>
          <a:bodyPr/>
          <a:lstStyle/>
          <a:p>
            <a:fld id="{73B850FF-6169-4056-8077-06FFA93A5366}" type="slidenum">
              <a:rPr lang="en-US" smtClean="0"/>
              <a:t>7</a:t>
            </a:fld>
            <a:endParaRPr lang="en-US"/>
          </a:p>
        </p:txBody>
      </p:sp>
      <p:graphicFrame>
        <p:nvGraphicFramePr>
          <p:cNvPr id="8" name="Chart 7">
            <a:extLst>
              <a:ext uri="{FF2B5EF4-FFF2-40B4-BE49-F238E27FC236}">
                <a16:creationId xmlns:a16="http://schemas.microsoft.com/office/drawing/2014/main" id="{B64C75D5-EECA-D174-59B5-0A7CBAC01133}"/>
              </a:ext>
            </a:extLst>
          </p:cNvPr>
          <p:cNvGraphicFramePr>
            <a:graphicFrameLocks/>
          </p:cNvGraphicFramePr>
          <p:nvPr>
            <p:extLst>
              <p:ext uri="{D42A27DB-BD31-4B8C-83A1-F6EECF244321}">
                <p14:modId xmlns:p14="http://schemas.microsoft.com/office/powerpoint/2010/main" val="1940001230"/>
              </p:ext>
            </p:extLst>
          </p:nvPr>
        </p:nvGraphicFramePr>
        <p:xfrm>
          <a:off x="514569" y="906427"/>
          <a:ext cx="10544628" cy="54988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915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9DF2BCC-7925-48F7-8CDC-BF5ED6BD1C68}"/>
              </a:ext>
            </a:extLst>
          </p:cNvPr>
          <p:cNvSpPr/>
          <p:nvPr/>
        </p:nvSpPr>
        <p:spPr>
          <a:xfrm>
            <a:off x="1524000" y="1027332"/>
            <a:ext cx="9144000" cy="1877437"/>
          </a:xfrm>
          <a:prstGeom prst="rect">
            <a:avLst/>
          </a:prstGeom>
        </p:spPr>
        <p:txBody>
          <a:bodyPr wrap="square">
            <a:spAutoFit/>
          </a:bodyPr>
          <a:lstStyle/>
          <a:p>
            <a:pPr algn="ctr">
              <a:spcBef>
                <a:spcPts val="0"/>
              </a:spcBef>
              <a:spcAft>
                <a:spcPts val="0"/>
              </a:spcAft>
              <a:defRPr/>
            </a:pPr>
            <a:r>
              <a:rPr lang="en-US" sz="2000" dirty="0">
                <a:latin typeface="Arial" panose="020B0604020202020204" pitchFamily="34" charset="0"/>
                <a:ea typeface="Calibri" panose="020F0502020204030204" pitchFamily="34" charset="0"/>
                <a:cs typeface="Arial" panose="020B0604020202020204" pitchFamily="34" charset="0"/>
              </a:rPr>
              <a:t>(As 12/31/25</a:t>
            </a:r>
            <a:r>
              <a:rPr lang="en-US" sz="2000" dirty="0">
                <a:effectLst/>
                <a:latin typeface="Arial" panose="020B0604020202020204" pitchFamily="34" charset="0"/>
                <a:ea typeface="Times New Roman" panose="02020603050405020304" pitchFamily="18" charset="0"/>
                <a:cs typeface="Arial" panose="020B0604020202020204" pitchFamily="34" charset="0"/>
              </a:rPr>
              <a:t>)</a:t>
            </a:r>
          </a:p>
          <a:p>
            <a:pPr algn="ctr">
              <a:spcBef>
                <a:spcPts val="0"/>
              </a:spcBef>
              <a:spcAft>
                <a:spcPts val="0"/>
              </a:spcAft>
              <a:defRPr/>
            </a:pPr>
            <a:r>
              <a:rPr lang="en-US" sz="2400" dirty="0">
                <a:latin typeface="Arial" panose="020B0604020202020204" pitchFamily="34" charset="0"/>
                <a:ea typeface="Calibri" panose="020F0502020204030204" pitchFamily="34" charset="0"/>
                <a:cs typeface="Arial" panose="020B0604020202020204" pitchFamily="34" charset="0"/>
              </a:rPr>
              <a:t>The Investment Committee meets regularly with our advisor to monitor and manage investments to achieve our goals. </a:t>
            </a:r>
          </a:p>
          <a:p>
            <a:pPr algn="ctr">
              <a:spcBef>
                <a:spcPts val="0"/>
              </a:spcBef>
              <a:spcAft>
                <a:spcPts val="0"/>
              </a:spcAft>
              <a:defRPr/>
            </a:pPr>
            <a:r>
              <a:rPr lang="en-US" sz="2400" dirty="0">
                <a:latin typeface="Arial" panose="020B0604020202020204" pitchFamily="34" charset="0"/>
                <a:ea typeface="Calibri" panose="020F0502020204030204" pitchFamily="34" charset="0"/>
                <a:cs typeface="Arial" panose="020B0604020202020204" pitchFamily="34" charset="0"/>
              </a:rPr>
              <a:t>The IC oversees the Permanent Fund valued at $3.9M  and the Charitable Giving Account valued at $0.4M</a:t>
            </a:r>
          </a:p>
        </p:txBody>
      </p:sp>
      <p:sp>
        <p:nvSpPr>
          <p:cNvPr id="5" name="Rectangle 4">
            <a:extLst>
              <a:ext uri="{FF2B5EF4-FFF2-40B4-BE49-F238E27FC236}">
                <a16:creationId xmlns:a16="http://schemas.microsoft.com/office/drawing/2014/main" id="{B1442332-3F1D-48D4-9B04-EB5A5EE5FE7B}"/>
              </a:ext>
            </a:extLst>
          </p:cNvPr>
          <p:cNvSpPr/>
          <p:nvPr/>
        </p:nvSpPr>
        <p:spPr>
          <a:xfrm>
            <a:off x="3528631" y="381001"/>
            <a:ext cx="5134739" cy="646331"/>
          </a:xfrm>
          <a:prstGeom prst="rect">
            <a:avLst/>
          </a:prstGeom>
        </p:spPr>
        <p:txBody>
          <a:bodyPr wrap="none">
            <a:spAutoFit/>
          </a:bodyPr>
          <a:lstStyle/>
          <a:p>
            <a:pPr algn="ctr" defTabSz="457200" fontAlgn="auto">
              <a:spcBef>
                <a:spcPts val="0"/>
              </a:spcBef>
              <a:spcAft>
                <a:spcPts val="0"/>
              </a:spcAft>
              <a:defRPr/>
            </a:pPr>
            <a:r>
              <a:rPr lang="en-US" sz="3600" b="1" dirty="0">
                <a:latin typeface="Arial" panose="020B0604020202020204" pitchFamily="34" charset="0"/>
                <a:cs typeface="Arial" panose="020B0604020202020204" pitchFamily="34" charset="0"/>
              </a:rPr>
              <a:t>Investment Committee</a:t>
            </a:r>
          </a:p>
        </p:txBody>
      </p:sp>
      <p:sp>
        <p:nvSpPr>
          <p:cNvPr id="10" name="TextBox 9">
            <a:extLst>
              <a:ext uri="{FF2B5EF4-FFF2-40B4-BE49-F238E27FC236}">
                <a16:creationId xmlns:a16="http://schemas.microsoft.com/office/drawing/2014/main" id="{16909291-8DE9-4488-A475-52C68635A843}"/>
              </a:ext>
            </a:extLst>
          </p:cNvPr>
          <p:cNvSpPr txBox="1"/>
          <p:nvPr/>
        </p:nvSpPr>
        <p:spPr>
          <a:xfrm>
            <a:off x="2603843" y="3167412"/>
            <a:ext cx="7230229" cy="3170099"/>
          </a:xfrm>
          <a:prstGeom prst="rect">
            <a:avLst/>
          </a:prstGeom>
          <a:noFill/>
        </p:spPr>
        <p:txBody>
          <a:bodyPr wrap="square" rtlCol="0">
            <a:spAutoFit/>
          </a:bodyPr>
          <a:lstStyle/>
          <a:p>
            <a:pPr algn="ctr">
              <a:spcBef>
                <a:spcPts val="0"/>
              </a:spcBef>
              <a:spcAft>
                <a:spcPts val="0"/>
              </a:spcAft>
              <a:defRPr/>
            </a:pPr>
            <a:r>
              <a:rPr lang="en-US" sz="2000" b="1" u="sng" dirty="0">
                <a:latin typeface="Arial" panose="020B0604020202020204" pitchFamily="34" charset="0"/>
                <a:ea typeface="Calibri" panose="020F0502020204030204" pitchFamily="34" charset="0"/>
                <a:cs typeface="Arial" panose="020B0604020202020204" pitchFamily="34" charset="0"/>
              </a:rPr>
              <a:t>Current PF Investment Allocation</a:t>
            </a:r>
            <a:r>
              <a:rPr lang="en-US" sz="2000" dirty="0">
                <a:latin typeface="Arial" panose="020B0604020202020204" pitchFamily="34" charset="0"/>
                <a:ea typeface="Calibri" panose="020F0502020204030204" pitchFamily="34" charset="0"/>
                <a:cs typeface="Arial" panose="020B0604020202020204" pitchFamily="34" charset="0"/>
              </a:rPr>
              <a:t>:</a:t>
            </a:r>
          </a:p>
          <a:p>
            <a:pPr>
              <a:spcBef>
                <a:spcPts val="0"/>
              </a:spcBef>
              <a:spcAft>
                <a:spcPts val="0"/>
              </a:spcAft>
              <a:tabLst>
                <a:tab pos="1889125" algn="l"/>
                <a:tab pos="4860925" algn="l"/>
                <a:tab pos="6980238" algn="l"/>
              </a:tabLst>
              <a:defRPr/>
            </a:pPr>
            <a:r>
              <a:rPr lang="en-US" sz="2000" dirty="0">
                <a:latin typeface="Arial" panose="020B0604020202020204" pitchFamily="34" charset="0"/>
                <a:ea typeface="Calibri" panose="020F0502020204030204" pitchFamily="34" charset="0"/>
                <a:cs typeface="Arial" panose="020B0604020202020204" pitchFamily="34" charset="0"/>
              </a:rPr>
              <a:t>US Equities	.  .  .  .  .  .  .  .  .  .  .  .  .  .  .  .  .  .  .  .  .  . 64% </a:t>
            </a:r>
          </a:p>
          <a:p>
            <a:pPr>
              <a:spcBef>
                <a:spcPts val="0"/>
              </a:spcBef>
              <a:spcAft>
                <a:spcPts val="0"/>
              </a:spcAft>
              <a:tabLst>
                <a:tab pos="1889125" algn="l"/>
                <a:tab pos="4860925" algn="l"/>
                <a:tab pos="6980238" algn="l"/>
              </a:tabLst>
              <a:defRPr/>
            </a:pPr>
            <a:r>
              <a:rPr lang="en-US" sz="2000" dirty="0">
                <a:latin typeface="Arial" panose="020B0604020202020204" pitchFamily="34" charset="0"/>
                <a:ea typeface="Calibri" panose="020F0502020204030204" pitchFamily="34" charset="0"/>
                <a:cs typeface="Arial" panose="020B0604020202020204" pitchFamily="34" charset="0"/>
              </a:rPr>
              <a:t>Alternative Investments .  .  .  .  .  .  .  .  .  .  .  .  .  .  .  .  .  .  8% </a:t>
            </a:r>
          </a:p>
          <a:p>
            <a:pPr>
              <a:spcBef>
                <a:spcPts val="0"/>
              </a:spcBef>
              <a:spcAft>
                <a:spcPts val="0"/>
              </a:spcAft>
              <a:tabLst>
                <a:tab pos="1889125" algn="l"/>
                <a:tab pos="4860925" algn="l"/>
                <a:tab pos="6980238" algn="l"/>
              </a:tabLst>
              <a:defRPr/>
            </a:pPr>
            <a:r>
              <a:rPr lang="en-US" sz="2000" dirty="0">
                <a:latin typeface="Arial" panose="020B0604020202020204" pitchFamily="34" charset="0"/>
                <a:ea typeface="Calibri" panose="020F0502020204030204" pitchFamily="34" charset="0"/>
                <a:cs typeface="Arial" panose="020B0604020202020204" pitchFamily="34" charset="0"/>
              </a:rPr>
              <a:t>Fixed Income  &amp; Cash.  .  .  .  .  .   .  .  .  .  .  .  .  .  .  .  .  .   28% </a:t>
            </a:r>
          </a:p>
          <a:p>
            <a:pPr>
              <a:spcBef>
                <a:spcPts val="0"/>
              </a:spcBef>
              <a:spcAft>
                <a:spcPts val="0"/>
              </a:spcAft>
              <a:tabLst>
                <a:tab pos="1889125" algn="l"/>
                <a:tab pos="4860925" algn="l"/>
                <a:tab pos="6980238" algn="l"/>
              </a:tabLst>
              <a:defRPr/>
            </a:pPr>
            <a:endParaRPr lang="en-US" sz="2000" dirty="0">
              <a:latin typeface="Arial" panose="020B0604020202020204" pitchFamily="34" charset="0"/>
              <a:ea typeface="Calibri" panose="020F0502020204030204" pitchFamily="34" charset="0"/>
              <a:cs typeface="Arial" panose="020B0604020202020204" pitchFamily="34" charset="0"/>
            </a:endParaRPr>
          </a:p>
          <a:p>
            <a:pPr algn="ctr">
              <a:spcBef>
                <a:spcPts val="0"/>
              </a:spcBef>
              <a:spcAft>
                <a:spcPts val="0"/>
              </a:spcAft>
              <a:defRPr/>
            </a:pPr>
            <a:r>
              <a:rPr lang="en-US" sz="2000" b="1" u="sng" dirty="0">
                <a:latin typeface="Arial" panose="020B0604020202020204" pitchFamily="34" charset="0"/>
                <a:ea typeface="Calibri" panose="020F0502020204030204" pitchFamily="34" charset="0"/>
                <a:cs typeface="Arial" panose="020B0604020202020204" pitchFamily="34" charset="0"/>
              </a:rPr>
              <a:t>Current CG Investment Allocation</a:t>
            </a:r>
            <a:r>
              <a:rPr lang="en-US" sz="2000" dirty="0">
                <a:latin typeface="Arial" panose="020B0604020202020204" pitchFamily="34" charset="0"/>
                <a:ea typeface="Calibri" panose="020F0502020204030204" pitchFamily="34" charset="0"/>
                <a:cs typeface="Arial" panose="020B0604020202020204" pitchFamily="34" charset="0"/>
              </a:rPr>
              <a:t>:</a:t>
            </a:r>
          </a:p>
          <a:p>
            <a:pPr>
              <a:spcBef>
                <a:spcPts val="0"/>
              </a:spcBef>
              <a:spcAft>
                <a:spcPts val="0"/>
              </a:spcAft>
              <a:tabLst>
                <a:tab pos="1889125" algn="l"/>
                <a:tab pos="4860925" algn="l"/>
                <a:tab pos="6980238" algn="l"/>
              </a:tabLst>
              <a:defRPr/>
            </a:pPr>
            <a:r>
              <a:rPr lang="en-US" sz="2000" dirty="0">
                <a:latin typeface="Arial" panose="020B0604020202020204" pitchFamily="34" charset="0"/>
                <a:ea typeface="Calibri" panose="020F0502020204030204" pitchFamily="34" charset="0"/>
                <a:cs typeface="Arial" panose="020B0604020202020204" pitchFamily="34" charset="0"/>
              </a:rPr>
              <a:t>US Government issues.  .  .  .  .  .  .  .  .  .  .  .  .  .  .  .  .  .  100% </a:t>
            </a:r>
          </a:p>
          <a:p>
            <a:pPr>
              <a:spcBef>
                <a:spcPts val="0"/>
              </a:spcBef>
              <a:spcAft>
                <a:spcPts val="0"/>
              </a:spcAft>
              <a:tabLst>
                <a:tab pos="1889125" algn="l"/>
                <a:tab pos="4860925" algn="l"/>
                <a:tab pos="6980238" algn="l"/>
              </a:tabLst>
              <a:defRPr/>
            </a:pPr>
            <a:r>
              <a:rPr lang="en-US" sz="2000" i="1" u="sng" dirty="0">
                <a:latin typeface="Arial" panose="020B0604020202020204" pitchFamily="34" charset="0"/>
                <a:ea typeface="Calibri" panose="020F0502020204030204" pitchFamily="34" charset="0"/>
                <a:cs typeface="Arial" panose="020B0604020202020204" pitchFamily="34" charset="0"/>
              </a:rPr>
              <a:t>Money is transferred from the PF to the CG annually for ultimate distribution to the Club.</a:t>
            </a:r>
            <a:r>
              <a:rPr lang="en-US" sz="2000" dirty="0">
                <a:latin typeface="Arial" panose="020B0604020202020204" pitchFamily="34" charset="0"/>
                <a:ea typeface="Calibri" panose="020F0502020204030204" pitchFamily="34" charset="0"/>
                <a:cs typeface="Arial" panose="020B0604020202020204" pitchFamily="34" charset="0"/>
              </a:rPr>
              <a:t> It currently earns 4% interest.</a:t>
            </a:r>
          </a:p>
          <a:p>
            <a:pPr>
              <a:spcBef>
                <a:spcPts val="0"/>
              </a:spcBef>
              <a:spcAft>
                <a:spcPts val="0"/>
              </a:spcAft>
              <a:tabLst>
                <a:tab pos="1889125" algn="l"/>
                <a:tab pos="4860925" algn="l"/>
                <a:tab pos="6980238" algn="l"/>
              </a:tabLst>
              <a:defRPr/>
            </a:pPr>
            <a:endParaRPr lang="en-US" sz="2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5ECAFF6A-337E-5630-B3F9-D89882FF05E6}"/>
              </a:ext>
            </a:extLst>
          </p:cNvPr>
          <p:cNvSpPr>
            <a:spLocks noGrp="1"/>
          </p:cNvSpPr>
          <p:nvPr>
            <p:ph type="sldNum" sz="quarter" idx="12"/>
          </p:nvPr>
        </p:nvSpPr>
        <p:spPr/>
        <p:txBody>
          <a:bodyPr/>
          <a:lstStyle/>
          <a:p>
            <a:fld id="{73B850FF-6169-4056-8077-06FFA93A5366}" type="slidenum">
              <a:rPr lang="en-US" smtClean="0"/>
              <a:t>8</a:t>
            </a:fld>
            <a:endParaRPr lang="en-US"/>
          </a:p>
        </p:txBody>
      </p:sp>
    </p:spTree>
    <p:extLst>
      <p:ext uri="{BB962C8B-B14F-4D97-AF65-F5344CB8AC3E}">
        <p14:creationId xmlns:p14="http://schemas.microsoft.com/office/powerpoint/2010/main" val="3286630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CB94A1-F325-431C-8C5B-6CFAFDF58B38}"/>
              </a:ext>
            </a:extLst>
          </p:cNvPr>
          <p:cNvSpPr txBox="1"/>
          <p:nvPr/>
        </p:nvSpPr>
        <p:spPr>
          <a:xfrm>
            <a:off x="2260592" y="356141"/>
            <a:ext cx="7614585" cy="830997"/>
          </a:xfrm>
          <a:prstGeom prst="rect">
            <a:avLst/>
          </a:prstGeom>
          <a:noFill/>
        </p:spPr>
        <p:txBody>
          <a:bodyPr wrap="none" rtlCol="0">
            <a:spAutoFit/>
          </a:bodyPr>
          <a:lstStyle/>
          <a:p>
            <a:pPr algn="ctr" defTabSz="457200" fontAlgn="auto">
              <a:spcBef>
                <a:spcPts val="0"/>
              </a:spcBef>
              <a:spcAft>
                <a:spcPts val="0"/>
              </a:spcAft>
              <a:defRPr/>
            </a:pPr>
            <a:r>
              <a:rPr lang="en-US" sz="4800" b="1" dirty="0">
                <a:latin typeface="Arial" panose="020B0604020202020204" pitchFamily="34" charset="0"/>
                <a:cs typeface="Arial" panose="020B0604020202020204" pitchFamily="34" charset="0"/>
              </a:rPr>
              <a:t>CREF Financial Structure</a:t>
            </a:r>
          </a:p>
        </p:txBody>
      </p:sp>
      <p:sp>
        <p:nvSpPr>
          <p:cNvPr id="22" name="TextBox 21">
            <a:extLst>
              <a:ext uri="{FF2B5EF4-FFF2-40B4-BE49-F238E27FC236}">
                <a16:creationId xmlns:a16="http://schemas.microsoft.com/office/drawing/2014/main" id="{EC641D0E-6E84-494A-8501-09FE7D9CB0F4}"/>
              </a:ext>
            </a:extLst>
          </p:cNvPr>
          <p:cNvSpPr txBox="1"/>
          <p:nvPr/>
        </p:nvSpPr>
        <p:spPr>
          <a:xfrm>
            <a:off x="6419437" y="1354881"/>
            <a:ext cx="3805850" cy="1631216"/>
          </a:xfrm>
          <a:prstGeom prst="rect">
            <a:avLst/>
          </a:prstGeom>
          <a:noFill/>
        </p:spPr>
        <p:txBody>
          <a:bodyPr wrap="none" rtlCol="0">
            <a:spAutoFit/>
          </a:bodyPr>
          <a:lstStyle/>
          <a:p>
            <a:pPr algn="ctr" defTabSz="457200" fontAlgn="auto">
              <a:spcBef>
                <a:spcPts val="0"/>
              </a:spcBef>
              <a:spcAft>
                <a:spcPts val="0"/>
              </a:spcAft>
              <a:defRPr/>
            </a:pPr>
            <a:r>
              <a:rPr lang="en-US" sz="2000" b="1" u="sng" dirty="0">
                <a:latin typeface="Arial" panose="020B0604020202020204" pitchFamily="34" charset="0"/>
                <a:cs typeface="Arial" panose="020B0604020202020204" pitchFamily="34" charset="0"/>
              </a:rPr>
              <a:t>Traditional Club Fundraisers</a:t>
            </a:r>
          </a:p>
          <a:p>
            <a:pPr algn="ctr" defTabSz="457200" fontAlgn="auto">
              <a:spcBef>
                <a:spcPts val="0"/>
              </a:spcBef>
              <a:spcAft>
                <a:spcPts val="0"/>
              </a:spcAft>
              <a:defRPr/>
            </a:pPr>
            <a:r>
              <a:rPr lang="en-US" sz="2000" b="1" dirty="0">
                <a:latin typeface="Arial" panose="020B0604020202020204" pitchFamily="34" charset="0"/>
                <a:cs typeface="Arial" panose="020B0604020202020204" pitchFamily="34" charset="0"/>
              </a:rPr>
              <a:t>Levi Stadium</a:t>
            </a:r>
          </a:p>
          <a:p>
            <a:pPr algn="ctr" defTabSz="457200" fontAlgn="auto">
              <a:spcBef>
                <a:spcPts val="0"/>
              </a:spcBef>
              <a:spcAft>
                <a:spcPts val="0"/>
              </a:spcAft>
              <a:defRPr/>
            </a:pPr>
            <a:r>
              <a:rPr lang="en-US" sz="2000" b="1" dirty="0">
                <a:latin typeface="Arial" panose="020B0604020202020204" pitchFamily="34" charset="0"/>
                <a:cs typeface="Arial" panose="020B0604020202020204" pitchFamily="34" charset="0"/>
              </a:rPr>
              <a:t>Fall Festival</a:t>
            </a:r>
          </a:p>
          <a:p>
            <a:pPr algn="ctr" defTabSz="457200" fontAlgn="auto">
              <a:spcBef>
                <a:spcPts val="0"/>
              </a:spcBef>
              <a:spcAft>
                <a:spcPts val="0"/>
              </a:spcAft>
              <a:defRPr/>
            </a:pPr>
            <a:r>
              <a:rPr lang="en-US" sz="2000" b="1" dirty="0">
                <a:latin typeface="Arial" panose="020B0604020202020204" pitchFamily="34" charset="0"/>
                <a:cs typeface="Arial" panose="020B0604020202020204" pitchFamily="34" charset="0"/>
              </a:rPr>
              <a:t>Global Elegance</a:t>
            </a:r>
          </a:p>
          <a:p>
            <a:pPr algn="ctr" defTabSz="457200" fontAlgn="auto">
              <a:spcBef>
                <a:spcPts val="0"/>
              </a:spcBef>
              <a:spcAft>
                <a:spcPts val="0"/>
              </a:spcAft>
              <a:defRPr/>
            </a:pPr>
            <a:r>
              <a:rPr lang="en-US" sz="2000" b="1" dirty="0">
                <a:latin typeface="Arial" panose="020B0604020202020204" pitchFamily="34" charset="0"/>
                <a:cs typeface="Arial" panose="020B0604020202020204" pitchFamily="34" charset="0"/>
              </a:rPr>
              <a:t>Golf Tournament</a:t>
            </a:r>
          </a:p>
        </p:txBody>
      </p:sp>
      <p:cxnSp>
        <p:nvCxnSpPr>
          <p:cNvPr id="25" name="Straight Arrow Connector 24">
            <a:extLst>
              <a:ext uri="{FF2B5EF4-FFF2-40B4-BE49-F238E27FC236}">
                <a16:creationId xmlns:a16="http://schemas.microsoft.com/office/drawing/2014/main" id="{A8E1FE30-3EBC-48F2-A0AC-085DD9B698DF}"/>
              </a:ext>
            </a:extLst>
          </p:cNvPr>
          <p:cNvCxnSpPr>
            <a:cxnSpLocks/>
          </p:cNvCxnSpPr>
          <p:nvPr/>
        </p:nvCxnSpPr>
        <p:spPr>
          <a:xfrm>
            <a:off x="8255357" y="3026767"/>
            <a:ext cx="0" cy="43612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6E9395E-A4CC-4791-BF5A-B35799AF697D}"/>
              </a:ext>
            </a:extLst>
          </p:cNvPr>
          <p:cNvSpPr txBox="1"/>
          <p:nvPr/>
        </p:nvSpPr>
        <p:spPr>
          <a:xfrm>
            <a:off x="1574607" y="1613836"/>
            <a:ext cx="4302781" cy="1323439"/>
          </a:xfrm>
          <a:prstGeom prst="rect">
            <a:avLst/>
          </a:prstGeom>
          <a:noFill/>
        </p:spPr>
        <p:txBody>
          <a:bodyPr wrap="none" rtlCol="0">
            <a:spAutoFit/>
          </a:bodyPr>
          <a:lstStyle/>
          <a:p>
            <a:pPr algn="ctr" defTabSz="457200" fontAlgn="auto">
              <a:spcBef>
                <a:spcPts val="0"/>
              </a:spcBef>
              <a:spcAft>
                <a:spcPts val="0"/>
              </a:spcAft>
              <a:defRPr/>
            </a:pPr>
            <a:r>
              <a:rPr lang="en-US" sz="2000" b="1" dirty="0">
                <a:latin typeface="Arial" panose="020B0604020202020204" pitchFamily="34" charset="0"/>
                <a:cs typeface="Arial" panose="020B0604020202020204" pitchFamily="34" charset="0"/>
              </a:rPr>
              <a:t>Donations</a:t>
            </a:r>
          </a:p>
          <a:p>
            <a:pPr algn="ctr" defTabSz="457200" fontAlgn="auto">
              <a:spcBef>
                <a:spcPts val="0"/>
              </a:spcBef>
              <a:spcAft>
                <a:spcPts val="0"/>
              </a:spcAft>
              <a:defRPr/>
            </a:pPr>
            <a:r>
              <a:rPr lang="en-US" sz="2000" b="1" dirty="0">
                <a:latin typeface="Arial" panose="020B0604020202020204" pitchFamily="34" charset="0"/>
                <a:cs typeface="Arial" panose="020B0604020202020204" pitchFamily="34" charset="0"/>
              </a:rPr>
              <a:t>Capital Campaigns</a:t>
            </a:r>
          </a:p>
          <a:p>
            <a:pPr algn="ctr" defTabSz="457200" fontAlgn="auto">
              <a:spcBef>
                <a:spcPts val="0"/>
              </a:spcBef>
              <a:spcAft>
                <a:spcPts val="0"/>
              </a:spcAft>
              <a:defRPr/>
            </a:pPr>
            <a:r>
              <a:rPr lang="en-US" sz="2000" b="1" dirty="0">
                <a:latin typeface="Arial" panose="020B0604020202020204" pitchFamily="34" charset="0"/>
                <a:cs typeface="Arial" panose="020B0604020202020204" pitchFamily="34" charset="0"/>
              </a:rPr>
              <a:t>Legacy Gifts</a:t>
            </a:r>
          </a:p>
          <a:p>
            <a:pPr algn="ctr" defTabSz="457200" fontAlgn="auto">
              <a:spcBef>
                <a:spcPts val="0"/>
              </a:spcBef>
              <a:spcAft>
                <a:spcPts val="0"/>
              </a:spcAft>
              <a:defRPr/>
            </a:pPr>
            <a:r>
              <a:rPr lang="en-US" sz="2000" b="1" dirty="0">
                <a:latin typeface="Arial" panose="020B0604020202020204" pitchFamily="34" charset="0"/>
                <a:cs typeface="Arial" panose="020B0604020202020204" pitchFamily="34" charset="0"/>
              </a:rPr>
              <a:t>‘In Honor Of’ &amp; ‘Memorial’ Funds</a:t>
            </a:r>
          </a:p>
        </p:txBody>
      </p:sp>
      <p:cxnSp>
        <p:nvCxnSpPr>
          <p:cNvPr id="17" name="Straight Arrow Connector 16">
            <a:extLst>
              <a:ext uri="{FF2B5EF4-FFF2-40B4-BE49-F238E27FC236}">
                <a16:creationId xmlns:a16="http://schemas.microsoft.com/office/drawing/2014/main" id="{66492BB9-26D6-4D17-8714-B41386675990}"/>
              </a:ext>
            </a:extLst>
          </p:cNvPr>
          <p:cNvCxnSpPr>
            <a:cxnSpLocks/>
          </p:cNvCxnSpPr>
          <p:nvPr/>
        </p:nvCxnSpPr>
        <p:spPr>
          <a:xfrm>
            <a:off x="3733800" y="2877366"/>
            <a:ext cx="0" cy="51880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E53C9A0-D554-4957-82E1-37CD92AEB619}"/>
              </a:ext>
            </a:extLst>
          </p:cNvPr>
          <p:cNvSpPr/>
          <p:nvPr/>
        </p:nvSpPr>
        <p:spPr>
          <a:xfrm>
            <a:off x="2179660" y="3462887"/>
            <a:ext cx="3127525" cy="2653458"/>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defRPr/>
            </a:pPr>
            <a:endParaRPr lang="en-US">
              <a:solidFill>
                <a:prstClr val="white"/>
              </a:solidFill>
              <a:latin typeface="Calibri" panose="020F0502020204030204"/>
            </a:endParaRPr>
          </a:p>
        </p:txBody>
      </p:sp>
      <p:sp>
        <p:nvSpPr>
          <p:cNvPr id="7" name="TextBox 6">
            <a:extLst>
              <a:ext uri="{FF2B5EF4-FFF2-40B4-BE49-F238E27FC236}">
                <a16:creationId xmlns:a16="http://schemas.microsoft.com/office/drawing/2014/main" id="{29220F6A-5162-4E24-B83C-C0A37FEE17A0}"/>
              </a:ext>
            </a:extLst>
          </p:cNvPr>
          <p:cNvSpPr txBox="1"/>
          <p:nvPr/>
        </p:nvSpPr>
        <p:spPr>
          <a:xfrm>
            <a:off x="2227302" y="3533565"/>
            <a:ext cx="3032239" cy="738664"/>
          </a:xfrm>
          <a:prstGeom prst="rect">
            <a:avLst/>
          </a:prstGeom>
          <a:solidFill>
            <a:srgbClr val="FFFF99"/>
          </a:solidFill>
        </p:spPr>
        <p:txBody>
          <a:bodyPr wrap="square" rtlCol="0">
            <a:spAutoFit/>
          </a:bodyPr>
          <a:lstStyle/>
          <a:p>
            <a:pPr algn="ctr" defTabSz="457200" fontAlgn="auto">
              <a:spcBef>
                <a:spcPts val="0"/>
              </a:spcBef>
              <a:spcAft>
                <a:spcPts val="0"/>
              </a:spcAft>
              <a:defRPr/>
            </a:pPr>
            <a:r>
              <a:rPr lang="en-US" sz="2400" b="1" dirty="0">
                <a:solidFill>
                  <a:prstClr val="black"/>
                </a:solidFill>
                <a:latin typeface="Arial" panose="020B0604020202020204" pitchFamily="34" charset="0"/>
                <a:cs typeface="Arial" panose="020B0604020202020204" pitchFamily="34" charset="0"/>
              </a:rPr>
              <a:t>Permanent Fund</a:t>
            </a:r>
          </a:p>
          <a:p>
            <a:pPr algn="ctr" defTabSz="457200" fontAlgn="auto">
              <a:spcBef>
                <a:spcPts val="0"/>
              </a:spcBef>
              <a:spcAft>
                <a:spcPts val="0"/>
              </a:spcAft>
              <a:defRPr/>
            </a:pPr>
            <a:r>
              <a:rPr lang="en-US" b="1" dirty="0">
                <a:solidFill>
                  <a:prstClr val="black"/>
                </a:solidFill>
                <a:latin typeface="Arial" panose="020B0604020202020204" pitchFamily="34" charset="0"/>
                <a:cs typeface="Arial" panose="020B0604020202020204" pitchFamily="34" charset="0"/>
              </a:rPr>
              <a:t>(the Endowment)</a:t>
            </a:r>
          </a:p>
        </p:txBody>
      </p:sp>
      <p:sp>
        <p:nvSpPr>
          <p:cNvPr id="4" name="TextBox 3">
            <a:extLst>
              <a:ext uri="{FF2B5EF4-FFF2-40B4-BE49-F238E27FC236}">
                <a16:creationId xmlns:a16="http://schemas.microsoft.com/office/drawing/2014/main" id="{8AA7EAB9-AE6E-48DF-ACC4-05BD3DB86498}"/>
              </a:ext>
            </a:extLst>
          </p:cNvPr>
          <p:cNvSpPr txBox="1"/>
          <p:nvPr/>
        </p:nvSpPr>
        <p:spPr>
          <a:xfrm>
            <a:off x="2179660" y="4478026"/>
            <a:ext cx="3143168" cy="830997"/>
          </a:xfrm>
          <a:prstGeom prst="rect">
            <a:avLst/>
          </a:prstGeom>
          <a:noFill/>
        </p:spPr>
        <p:txBody>
          <a:bodyPr wrap="square" rtlCol="0">
            <a:spAutoFit/>
          </a:bodyPr>
          <a:lstStyle/>
          <a:p>
            <a:pPr algn="ctr" defTabSz="457200" fontAlgn="auto">
              <a:spcBef>
                <a:spcPts val="0"/>
              </a:spcBef>
              <a:spcAft>
                <a:spcPts val="0"/>
              </a:spcAft>
              <a:defRPr/>
            </a:pPr>
            <a:r>
              <a:rPr lang="en-US" sz="1600" b="1" i="1" dirty="0">
                <a:solidFill>
                  <a:prstClr val="black"/>
                </a:solidFill>
                <a:latin typeface="Arial" panose="020B0604020202020204" pitchFamily="34" charset="0"/>
                <a:cs typeface="Arial" panose="020B0604020202020204" pitchFamily="34" charset="0"/>
              </a:rPr>
              <a:t>Invested with Morgan Stanley for </a:t>
            </a:r>
          </a:p>
          <a:p>
            <a:pPr algn="ctr" defTabSz="457200" fontAlgn="auto">
              <a:spcBef>
                <a:spcPts val="0"/>
              </a:spcBef>
              <a:spcAft>
                <a:spcPts val="0"/>
              </a:spcAft>
              <a:defRPr/>
            </a:pPr>
            <a:r>
              <a:rPr lang="en-US" sz="1600" b="1" i="1" dirty="0">
                <a:solidFill>
                  <a:prstClr val="black"/>
                </a:solidFill>
                <a:latin typeface="Arial" panose="020B0604020202020204" pitchFamily="34" charset="0"/>
                <a:cs typeface="Arial" panose="020B0604020202020204" pitchFamily="34" charset="0"/>
              </a:rPr>
              <a:t>Safety &amp; Growth</a:t>
            </a:r>
          </a:p>
        </p:txBody>
      </p:sp>
      <p:sp>
        <p:nvSpPr>
          <p:cNvPr id="46" name="Rectangle 45">
            <a:extLst>
              <a:ext uri="{FF2B5EF4-FFF2-40B4-BE49-F238E27FC236}">
                <a16:creationId xmlns:a16="http://schemas.microsoft.com/office/drawing/2014/main" id="{B49341FB-B0ED-4CE1-9212-BE66E47B6FC1}"/>
              </a:ext>
            </a:extLst>
          </p:cNvPr>
          <p:cNvSpPr/>
          <p:nvPr/>
        </p:nvSpPr>
        <p:spPr>
          <a:xfrm>
            <a:off x="2386013" y="5444597"/>
            <a:ext cx="2458661" cy="584775"/>
          </a:xfrm>
          <a:prstGeom prst="rect">
            <a:avLst/>
          </a:prstGeom>
        </p:spPr>
        <p:txBody>
          <a:bodyPr wrap="square">
            <a:spAutoFit/>
          </a:bodyPr>
          <a:lstStyle/>
          <a:p>
            <a:pPr algn="r" defTabSz="457200">
              <a:defRPr/>
            </a:pPr>
            <a:r>
              <a:rPr lang="en-US" sz="3200" b="1" dirty="0">
                <a:solidFill>
                  <a:schemeClr val="accent5">
                    <a:lumMod val="75000"/>
                  </a:schemeClr>
                </a:solidFill>
                <a:latin typeface="Arial" panose="020B0604020202020204" pitchFamily="34" charset="0"/>
                <a:cs typeface="Arial" panose="020B0604020202020204" pitchFamily="34" charset="0"/>
              </a:rPr>
              <a:t>$3,921,919*</a:t>
            </a:r>
          </a:p>
        </p:txBody>
      </p:sp>
      <p:sp>
        <p:nvSpPr>
          <p:cNvPr id="40" name="Rectangle 39">
            <a:extLst>
              <a:ext uri="{FF2B5EF4-FFF2-40B4-BE49-F238E27FC236}">
                <a16:creationId xmlns:a16="http://schemas.microsoft.com/office/drawing/2014/main" id="{C62EBC99-A62D-4545-B0FD-012A86106E22}"/>
              </a:ext>
            </a:extLst>
          </p:cNvPr>
          <p:cNvSpPr/>
          <p:nvPr/>
        </p:nvSpPr>
        <p:spPr>
          <a:xfrm>
            <a:off x="6603046" y="3477645"/>
            <a:ext cx="3551903" cy="2653458"/>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defRPr/>
            </a:pPr>
            <a:endParaRPr lang="en-US">
              <a:solidFill>
                <a:prstClr val="white"/>
              </a:solidFill>
              <a:latin typeface="Calibri" panose="020F0502020204030204"/>
            </a:endParaRPr>
          </a:p>
        </p:txBody>
      </p:sp>
      <p:sp>
        <p:nvSpPr>
          <p:cNvPr id="20" name="TextBox 19">
            <a:extLst>
              <a:ext uri="{FF2B5EF4-FFF2-40B4-BE49-F238E27FC236}">
                <a16:creationId xmlns:a16="http://schemas.microsoft.com/office/drawing/2014/main" id="{74A00878-C070-4020-B967-F09194E0AED1}"/>
              </a:ext>
            </a:extLst>
          </p:cNvPr>
          <p:cNvSpPr txBox="1"/>
          <p:nvPr/>
        </p:nvSpPr>
        <p:spPr>
          <a:xfrm>
            <a:off x="6603046" y="3632243"/>
            <a:ext cx="3505841" cy="830997"/>
          </a:xfrm>
          <a:prstGeom prst="rect">
            <a:avLst/>
          </a:prstGeom>
          <a:solidFill>
            <a:srgbClr val="FFFF99"/>
          </a:solidFill>
        </p:spPr>
        <p:txBody>
          <a:bodyPr wrap="square" rtlCol="0">
            <a:spAutoFit/>
          </a:bodyPr>
          <a:lstStyle/>
          <a:p>
            <a:pPr algn="ctr" defTabSz="457200" fontAlgn="auto">
              <a:spcBef>
                <a:spcPts val="0"/>
              </a:spcBef>
              <a:spcAft>
                <a:spcPts val="0"/>
              </a:spcAft>
              <a:defRPr/>
            </a:pPr>
            <a:r>
              <a:rPr lang="en-US" sz="2400" b="1" dirty="0">
                <a:solidFill>
                  <a:prstClr val="black"/>
                </a:solidFill>
                <a:latin typeface="Arial" panose="020B0604020202020204" pitchFamily="34" charset="0"/>
                <a:cs typeface="Arial" panose="020B0604020202020204" pitchFamily="34" charset="0"/>
              </a:rPr>
              <a:t>Charitable Giving Account</a:t>
            </a:r>
          </a:p>
        </p:txBody>
      </p:sp>
      <p:sp>
        <p:nvSpPr>
          <p:cNvPr id="39" name="TextBox 38">
            <a:extLst>
              <a:ext uri="{FF2B5EF4-FFF2-40B4-BE49-F238E27FC236}">
                <a16:creationId xmlns:a16="http://schemas.microsoft.com/office/drawing/2014/main" id="{CC8A7982-09E4-4AFB-95E0-046F973FCB55}"/>
              </a:ext>
            </a:extLst>
          </p:cNvPr>
          <p:cNvSpPr txBox="1"/>
          <p:nvPr/>
        </p:nvSpPr>
        <p:spPr>
          <a:xfrm>
            <a:off x="6743349" y="4477376"/>
            <a:ext cx="3071675" cy="830997"/>
          </a:xfrm>
          <a:prstGeom prst="rect">
            <a:avLst/>
          </a:prstGeom>
          <a:noFill/>
        </p:spPr>
        <p:txBody>
          <a:bodyPr wrap="none" rtlCol="0">
            <a:spAutoFit/>
          </a:bodyPr>
          <a:lstStyle/>
          <a:p>
            <a:pPr algn="ctr" defTabSz="457200" fontAlgn="auto">
              <a:spcBef>
                <a:spcPts val="0"/>
              </a:spcBef>
              <a:spcAft>
                <a:spcPts val="0"/>
              </a:spcAft>
              <a:defRPr/>
            </a:pPr>
            <a:r>
              <a:rPr lang="en-US" sz="1600" b="1" i="1" dirty="0">
                <a:solidFill>
                  <a:prstClr val="black"/>
                </a:solidFill>
                <a:latin typeface="Arial" panose="020B0604020202020204" pitchFamily="34" charset="0"/>
                <a:cs typeface="Arial" panose="020B0604020202020204" pitchFamily="34" charset="0"/>
              </a:rPr>
              <a:t>Invested with Morgan Stanley</a:t>
            </a:r>
          </a:p>
          <a:p>
            <a:pPr algn="ctr" defTabSz="457200" fontAlgn="auto">
              <a:spcBef>
                <a:spcPts val="0"/>
              </a:spcBef>
              <a:spcAft>
                <a:spcPts val="0"/>
              </a:spcAft>
              <a:defRPr/>
            </a:pPr>
            <a:r>
              <a:rPr lang="en-US" sz="1600" b="1" i="1" dirty="0">
                <a:solidFill>
                  <a:prstClr val="black"/>
                </a:solidFill>
                <a:latin typeface="Arial" panose="020B0604020202020204" pitchFamily="34" charset="0"/>
                <a:cs typeface="Arial" panose="020B0604020202020204" pitchFamily="34" charset="0"/>
              </a:rPr>
              <a:t> for </a:t>
            </a:r>
            <a:br>
              <a:rPr lang="en-US" sz="1600" b="1" i="1" dirty="0">
                <a:solidFill>
                  <a:prstClr val="black"/>
                </a:solidFill>
                <a:latin typeface="Arial" panose="020B0604020202020204" pitchFamily="34" charset="0"/>
                <a:cs typeface="Arial" panose="020B0604020202020204" pitchFamily="34" charset="0"/>
              </a:rPr>
            </a:br>
            <a:r>
              <a:rPr lang="en-US" sz="1600" b="1" i="1" dirty="0">
                <a:solidFill>
                  <a:prstClr val="black"/>
                </a:solidFill>
                <a:latin typeface="Arial" panose="020B0604020202020204" pitchFamily="34" charset="0"/>
                <a:cs typeface="Arial" panose="020B0604020202020204" pitchFamily="34" charset="0"/>
              </a:rPr>
              <a:t>Safety &amp; Liquidity</a:t>
            </a:r>
          </a:p>
        </p:txBody>
      </p:sp>
      <p:sp>
        <p:nvSpPr>
          <p:cNvPr id="47" name="Rectangle 46">
            <a:extLst>
              <a:ext uri="{FF2B5EF4-FFF2-40B4-BE49-F238E27FC236}">
                <a16:creationId xmlns:a16="http://schemas.microsoft.com/office/drawing/2014/main" id="{1E461AEF-35FB-427C-B90A-D64FA97C2EB4}"/>
              </a:ext>
            </a:extLst>
          </p:cNvPr>
          <p:cNvSpPr/>
          <p:nvPr/>
        </p:nvSpPr>
        <p:spPr>
          <a:xfrm>
            <a:off x="7093744" y="5451211"/>
            <a:ext cx="2280207" cy="584775"/>
          </a:xfrm>
          <a:prstGeom prst="rect">
            <a:avLst/>
          </a:prstGeom>
        </p:spPr>
        <p:txBody>
          <a:bodyPr wrap="square">
            <a:spAutoFit/>
          </a:bodyPr>
          <a:lstStyle/>
          <a:p>
            <a:pPr algn="r" defTabSz="457200" fontAlgn="auto">
              <a:spcBef>
                <a:spcPts val="0"/>
              </a:spcBef>
              <a:spcAft>
                <a:spcPts val="0"/>
              </a:spcAft>
              <a:defRPr/>
            </a:pPr>
            <a:r>
              <a:rPr lang="en-US" sz="3200" b="1" dirty="0">
                <a:solidFill>
                  <a:schemeClr val="accent5">
                    <a:lumMod val="75000"/>
                  </a:schemeClr>
                </a:solidFill>
                <a:latin typeface="Arial" panose="020B0604020202020204" pitchFamily="34" charset="0"/>
                <a:cs typeface="Arial" panose="020B0604020202020204" pitchFamily="34" charset="0"/>
              </a:rPr>
              <a:t>$386,426*</a:t>
            </a:r>
          </a:p>
        </p:txBody>
      </p:sp>
      <p:sp>
        <p:nvSpPr>
          <p:cNvPr id="48" name="Rectangle 47">
            <a:extLst>
              <a:ext uri="{FF2B5EF4-FFF2-40B4-BE49-F238E27FC236}">
                <a16:creationId xmlns:a16="http://schemas.microsoft.com/office/drawing/2014/main" id="{8AE3ECC8-6C95-4855-8BF8-844E3E042C10}"/>
              </a:ext>
            </a:extLst>
          </p:cNvPr>
          <p:cNvSpPr/>
          <p:nvPr/>
        </p:nvSpPr>
        <p:spPr>
          <a:xfrm>
            <a:off x="3371851" y="6207783"/>
            <a:ext cx="5701350" cy="400110"/>
          </a:xfrm>
          <a:prstGeom prst="rect">
            <a:avLst/>
          </a:prstGeom>
        </p:spPr>
        <p:txBody>
          <a:bodyPr wrap="square">
            <a:spAutoFit/>
          </a:bodyPr>
          <a:lstStyle/>
          <a:p>
            <a:pPr algn="r" defTabSz="457200" fontAlgn="auto">
              <a:spcBef>
                <a:spcPts val="0"/>
              </a:spcBef>
              <a:spcAft>
                <a:spcPts val="0"/>
              </a:spcAft>
              <a:defRPr/>
            </a:pPr>
            <a:r>
              <a:rPr lang="en-US" sz="2000" b="1" dirty="0">
                <a:latin typeface="Arial" panose="020B0604020202020204" pitchFamily="34" charset="0"/>
                <a:cs typeface="Arial" panose="020B0604020202020204" pitchFamily="34" charset="0"/>
              </a:rPr>
              <a:t>*</a:t>
            </a:r>
            <a:r>
              <a:rPr lang="en-US" sz="2000" b="1" dirty="0">
                <a:solidFill>
                  <a:schemeClr val="tx1"/>
                </a:solidFill>
                <a:latin typeface="Arial" panose="020B0604020202020204" pitchFamily="34" charset="0"/>
                <a:cs typeface="Arial" panose="020B0604020202020204" pitchFamily="34" charset="0"/>
              </a:rPr>
              <a:t>Total Assets as of Dec 31, 2025 = $4,290,345</a:t>
            </a:r>
            <a:endParaRPr lang="en-US" sz="1000" b="1" dirty="0">
              <a:solidFill>
                <a:schemeClr val="tx1"/>
              </a:solidFill>
              <a:latin typeface="Arial" panose="020B0604020202020204" pitchFamily="34" charset="0"/>
              <a:cs typeface="Arial" panose="020B0604020202020204" pitchFamily="34" charset="0"/>
            </a:endParaRPr>
          </a:p>
        </p:txBody>
      </p:sp>
      <p:cxnSp>
        <p:nvCxnSpPr>
          <p:cNvPr id="6" name="Straight Arrow Connector 5">
            <a:extLst>
              <a:ext uri="{FF2B5EF4-FFF2-40B4-BE49-F238E27FC236}">
                <a16:creationId xmlns:a16="http://schemas.microsoft.com/office/drawing/2014/main" id="{23AB9625-4D27-4A4D-B88A-A1263F6D7103}"/>
              </a:ext>
            </a:extLst>
          </p:cNvPr>
          <p:cNvCxnSpPr/>
          <p:nvPr/>
        </p:nvCxnSpPr>
        <p:spPr>
          <a:xfrm flipV="1">
            <a:off x="5562600" y="4484842"/>
            <a:ext cx="914400" cy="44620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30824F4-D3BE-4C4C-9410-67D712114E00}"/>
              </a:ext>
            </a:extLst>
          </p:cNvPr>
          <p:cNvSpPr txBox="1"/>
          <p:nvPr/>
        </p:nvSpPr>
        <p:spPr>
          <a:xfrm rot="20045926">
            <a:off x="5191965" y="4003851"/>
            <a:ext cx="1364142" cy="677108"/>
          </a:xfrm>
          <a:prstGeom prst="rect">
            <a:avLst/>
          </a:prstGeom>
          <a:noFill/>
        </p:spPr>
        <p:txBody>
          <a:bodyPr wrap="square" rtlCol="0">
            <a:spAutoFit/>
          </a:bodyPr>
          <a:lstStyle/>
          <a:p>
            <a:pPr algn="ctr">
              <a:defRPr/>
            </a:pPr>
            <a:r>
              <a:rPr lang="en-US" sz="2000" b="1" dirty="0">
                <a:latin typeface="Calibri" panose="020F0502020204030204"/>
              </a:rPr>
              <a:t>Annual</a:t>
            </a:r>
            <a:r>
              <a:rPr lang="en-US" b="1" dirty="0">
                <a:solidFill>
                  <a:prstClr val="black"/>
                </a:solidFill>
                <a:latin typeface="Calibri" panose="020F0502020204030204"/>
              </a:rPr>
              <a:t> </a:t>
            </a:r>
            <a:r>
              <a:rPr lang="en-US" b="1" dirty="0">
                <a:latin typeface="Calibri" panose="020F0502020204030204"/>
              </a:rPr>
              <a:t>distribution</a:t>
            </a:r>
          </a:p>
        </p:txBody>
      </p:sp>
      <p:grpSp>
        <p:nvGrpSpPr>
          <p:cNvPr id="14" name="Group 13">
            <a:extLst>
              <a:ext uri="{FF2B5EF4-FFF2-40B4-BE49-F238E27FC236}">
                <a16:creationId xmlns:a16="http://schemas.microsoft.com/office/drawing/2014/main" id="{41983FB2-096A-4A25-8A38-29E7C54025B6}"/>
              </a:ext>
            </a:extLst>
          </p:cNvPr>
          <p:cNvGrpSpPr/>
          <p:nvPr/>
        </p:nvGrpSpPr>
        <p:grpSpPr>
          <a:xfrm>
            <a:off x="5943600" y="1494567"/>
            <a:ext cx="0" cy="4518380"/>
            <a:chOff x="4343400" y="1480708"/>
            <a:chExt cx="0" cy="4518380"/>
          </a:xfrm>
        </p:grpSpPr>
        <p:cxnSp>
          <p:nvCxnSpPr>
            <p:cNvPr id="5" name="Straight Connector 4">
              <a:extLst>
                <a:ext uri="{FF2B5EF4-FFF2-40B4-BE49-F238E27FC236}">
                  <a16:creationId xmlns:a16="http://schemas.microsoft.com/office/drawing/2014/main" id="{A4F86794-4593-4C4F-8A15-D58398B3099A}"/>
                </a:ext>
              </a:extLst>
            </p:cNvPr>
            <p:cNvCxnSpPr>
              <a:cxnSpLocks/>
            </p:cNvCxnSpPr>
            <p:nvPr/>
          </p:nvCxnSpPr>
          <p:spPr>
            <a:xfrm>
              <a:off x="4343400" y="1480708"/>
              <a:ext cx="0" cy="2405492"/>
            </a:xfrm>
            <a:prstGeom prst="line">
              <a:avLst/>
            </a:prstGeom>
            <a:ln w="57150">
              <a:prstDash val="lgDash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5F5E397-4CB8-4D78-A14C-D910BAF509A4}"/>
                </a:ext>
              </a:extLst>
            </p:cNvPr>
            <p:cNvCxnSpPr>
              <a:cxnSpLocks/>
            </p:cNvCxnSpPr>
            <p:nvPr/>
          </p:nvCxnSpPr>
          <p:spPr>
            <a:xfrm>
              <a:off x="4343400" y="4903333"/>
              <a:ext cx="0" cy="1095755"/>
            </a:xfrm>
            <a:prstGeom prst="line">
              <a:avLst/>
            </a:prstGeom>
            <a:ln w="57150">
              <a:prstDash val="lgDashDot"/>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67D55BC3-F2BD-E226-5DB0-B2800E9E1294}"/>
              </a:ext>
            </a:extLst>
          </p:cNvPr>
          <p:cNvSpPr>
            <a:spLocks noGrp="1"/>
          </p:cNvSpPr>
          <p:nvPr>
            <p:ph type="sldNum" sz="quarter" idx="12"/>
          </p:nvPr>
        </p:nvSpPr>
        <p:spPr/>
        <p:txBody>
          <a:bodyPr/>
          <a:lstStyle/>
          <a:p>
            <a:fld id="{73B850FF-6169-4056-8077-06FFA93A5366}" type="slidenum">
              <a:rPr lang="en-US" smtClean="0"/>
              <a:t>9</a:t>
            </a:fld>
            <a:endParaRPr lang="en-US"/>
          </a:p>
        </p:txBody>
      </p:sp>
    </p:spTree>
    <p:extLst>
      <p:ext uri="{BB962C8B-B14F-4D97-AF65-F5344CB8AC3E}">
        <p14:creationId xmlns:p14="http://schemas.microsoft.com/office/powerpoint/2010/main" val="385816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Sheets">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B4C6E7"/>
    </a:accent5>
    <a:accent6>
      <a:srgbClr val="70AD47"/>
    </a:accent6>
    <a:hlink>
      <a:srgbClr val="0563C1"/>
    </a:hlink>
    <a:folHlink>
      <a:srgbClr val="0563C1"/>
    </a:folHlink>
  </a:clrScheme>
  <a:fontScheme name="Sheets">
    <a:majorFont>
      <a:latin typeface="Calibri"/>
      <a:ea typeface="Calibri"/>
      <a:cs typeface="Calibri"/>
    </a:majorFont>
    <a:minorFont>
      <a:latin typeface="Calibri"/>
      <a:ea typeface="Calibri"/>
      <a:cs typeface="Calib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Sheets">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B4C6E7"/>
    </a:accent5>
    <a:accent6>
      <a:srgbClr val="70AD47"/>
    </a:accent6>
    <a:hlink>
      <a:srgbClr val="0563C1"/>
    </a:hlink>
    <a:folHlink>
      <a:srgbClr val="0563C1"/>
    </a:folHlink>
  </a:clrScheme>
  <a:fontScheme name="Sheets">
    <a:majorFont>
      <a:latin typeface="Calibri"/>
      <a:ea typeface="Calibri"/>
      <a:cs typeface="Calibri"/>
    </a:majorFont>
    <a:minorFont>
      <a:latin typeface="Calibri"/>
      <a:ea typeface="Calibri"/>
      <a:cs typeface="Calib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2096</TotalTime>
  <Words>2006</Words>
  <Application>Microsoft Office PowerPoint</Application>
  <PresentationFormat>Widescreen</PresentationFormat>
  <Paragraphs>458</Paragraphs>
  <Slides>27</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Aptos</vt:lpstr>
      <vt:lpstr>Arial</vt:lpstr>
      <vt:lpstr>Arial Black</vt:lpstr>
      <vt:lpstr>Biome</vt:lpstr>
      <vt:lpstr>Calibri</vt:lpstr>
      <vt:lpstr>Century Gothic</vt:lpstr>
      <vt:lpstr>Times New Roman</vt:lpstr>
      <vt:lpstr>Wingdings 3</vt:lpstr>
      <vt:lpstr>Ion</vt:lpstr>
      <vt:lpstr>CREF Annual Meeting</vt:lpstr>
      <vt:lpstr>Overview Structure</vt:lpstr>
      <vt:lpstr>Overview  Follow the Money</vt:lpstr>
      <vt:lpstr>CREF Board of Directors Responsibilities</vt:lpstr>
      <vt:lpstr>The Permanent Fund</vt:lpstr>
      <vt:lpstr>What is the Permanent Fund?</vt:lpstr>
      <vt:lpstr>Permanent Fund Annual Growth</vt:lpstr>
      <vt:lpstr>PowerPoint Presentation</vt:lpstr>
      <vt:lpstr>PowerPoint Presentation</vt:lpstr>
      <vt:lpstr>PowerPoint Presentation</vt:lpstr>
      <vt:lpstr>PowerPoint Presentation</vt:lpstr>
      <vt:lpstr>Ensure Charitable Status</vt:lpstr>
      <vt:lpstr>PowerPoint Presentation</vt:lpstr>
      <vt:lpstr>CREF Permanent Fund Donors</vt:lpstr>
      <vt:lpstr>Permanent Fund Donors* Sapphire - $1,000 Level</vt:lpstr>
      <vt:lpstr>Permanent Fund Donors* Sapphire - $1,000 Level</vt:lpstr>
      <vt:lpstr>Permanent Fund Donors* Jade - $2,500 Level</vt:lpstr>
      <vt:lpstr>Permanent Fund Donors* Ruby - $5,000 Level</vt:lpstr>
      <vt:lpstr>Permanent Fund Donors* Diamond - $10,000 Level</vt:lpstr>
      <vt:lpstr>Permanent Fund Donors* Platinum - $25,000 Level &amp; Gold - $100,000</vt:lpstr>
      <vt:lpstr>CREF  Major Gift Donors</vt:lpstr>
      <vt:lpstr>MAJOR GIFTS</vt:lpstr>
      <vt:lpstr>CREF  Legacy Society Donors  “We aspire to making great change.  Our Legacy gifts turn dreams into reality.” </vt:lpstr>
      <vt:lpstr>Legacy Society = Planned Giving</vt:lpstr>
      <vt:lpstr>Legacy Society $1,000,000+ Expectancy</vt:lpstr>
      <vt:lpstr>Cupertino Rotary Endowment Foundation</vt:lpstr>
      <vt:lpstr>CREF Annual Meeting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Onishi</dc:creator>
  <cp:lastModifiedBy>Steve Onishi</cp:lastModifiedBy>
  <cp:revision>41</cp:revision>
  <cp:lastPrinted>2025-02-04T23:54:06Z</cp:lastPrinted>
  <dcterms:created xsi:type="dcterms:W3CDTF">2025-01-16T21:32:55Z</dcterms:created>
  <dcterms:modified xsi:type="dcterms:W3CDTF">2026-05-21T21:07:35Z</dcterms:modified>
</cp:coreProperties>
</file>