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handoutMasterIdLst>
    <p:handoutMasterId r:id="rId26"/>
  </p:handoutMasterIdLst>
  <p:sldIdLst>
    <p:sldId id="256" r:id="rId2"/>
    <p:sldId id="257" r:id="rId3"/>
    <p:sldId id="272" r:id="rId4"/>
    <p:sldId id="278" r:id="rId5"/>
    <p:sldId id="268" r:id="rId6"/>
    <p:sldId id="290" r:id="rId7"/>
    <p:sldId id="291" r:id="rId8"/>
    <p:sldId id="273" r:id="rId9"/>
    <p:sldId id="289" r:id="rId10"/>
    <p:sldId id="276" r:id="rId11"/>
    <p:sldId id="275" r:id="rId12"/>
    <p:sldId id="279" r:id="rId13"/>
    <p:sldId id="285" r:id="rId14"/>
    <p:sldId id="269" r:id="rId15"/>
    <p:sldId id="274" r:id="rId16"/>
    <p:sldId id="284" r:id="rId17"/>
    <p:sldId id="281" r:id="rId18"/>
    <p:sldId id="283" r:id="rId19"/>
    <p:sldId id="277" r:id="rId20"/>
    <p:sldId id="286" r:id="rId21"/>
    <p:sldId id="287" r:id="rId22"/>
    <p:sldId id="288" r:id="rId23"/>
    <p:sldId id="28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13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9C7354-550E-463A-B722-0A12757DB3FA}" type="datetimeFigureOut">
              <a:rPr lang="en-US" smtClean="0"/>
              <a:t>9/11/2012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5FFF21-953E-4028-A537-35DF8145B229}" type="slidenum">
              <a:rPr lang="en-US" smtClean="0"/>
              <a:t>‹#›</a:t>
            </a:fld>
            <a:endParaRPr lang="en-US" dirty="0"/>
          </a:p>
        </p:txBody>
      </p:sp>
    </p:spTree>
    <p:extLst>
      <p:ext uri="{BB962C8B-B14F-4D97-AF65-F5344CB8AC3E}">
        <p14:creationId xmlns:p14="http://schemas.microsoft.com/office/powerpoint/2010/main" val="2133819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16B536-775A-B64B-9AFB-C5C5A2FF5BE2}" type="datetimeFigureOut">
              <a:rPr lang="en-US" smtClean="0"/>
              <a:t>9/11/2012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6BBC40-DD37-9C42-82D8-DA4D18CFFF9F}" type="slidenum">
              <a:rPr lang="en-US" smtClean="0"/>
              <a:t>‹#›</a:t>
            </a:fld>
            <a:endParaRPr lang="en-US" dirty="0"/>
          </a:p>
        </p:txBody>
      </p:sp>
    </p:spTree>
    <p:extLst>
      <p:ext uri="{BB962C8B-B14F-4D97-AF65-F5344CB8AC3E}">
        <p14:creationId xmlns:p14="http://schemas.microsoft.com/office/powerpoint/2010/main" val="19421659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BBC40-DD37-9C42-82D8-DA4D18CFFF9F}" type="slidenum">
              <a:rPr lang="en-US" smtClean="0"/>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follow-up on our survey</a:t>
            </a:r>
            <a:r>
              <a:rPr lang="en-US" baseline="0" dirty="0" smtClean="0"/>
              <a:t> from this years events.  We will survey our members on community service activities</a:t>
            </a:r>
            <a:endParaRPr lang="en-US" dirty="0"/>
          </a:p>
        </p:txBody>
      </p:sp>
      <p:sp>
        <p:nvSpPr>
          <p:cNvPr id="4" name="Slide Number Placeholder 3"/>
          <p:cNvSpPr>
            <a:spLocks noGrp="1"/>
          </p:cNvSpPr>
          <p:nvPr>
            <p:ph type="sldNum" sz="quarter" idx="10"/>
          </p:nvPr>
        </p:nvSpPr>
        <p:spPr/>
        <p:txBody>
          <a:bodyPr/>
          <a:lstStyle/>
          <a:p>
            <a:fld id="{5A6BBC40-DD37-9C42-82D8-DA4D18CFFF9F}" type="slidenum">
              <a:rPr lang="en-US" smtClean="0"/>
              <a:t>2</a:t>
            </a:fld>
            <a:endParaRPr lang="en-US" dirty="0"/>
          </a:p>
        </p:txBody>
      </p:sp>
    </p:spTree>
    <p:extLst>
      <p:ext uri="{BB962C8B-B14F-4D97-AF65-F5344CB8AC3E}">
        <p14:creationId xmlns:p14="http://schemas.microsoft.com/office/powerpoint/2010/main" val="246931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5154D-2FF4-484E-A599-BC23A4DE9DC8}" type="slidenum">
              <a:rPr lang="en-US" smtClean="0"/>
              <a:pPr/>
              <a:t>‹#›</a:t>
            </a:fld>
            <a:endParaRPr lang="en-US" dirty="0"/>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dirty="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Click icon to add picture</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Click icon to add picture</a:t>
            </a:r>
            <a:endParaRPr dirty="0"/>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dirty="0" smtClean="0"/>
              <a:t>Click icon to add picture</a:t>
            </a:r>
            <a:endParaRPr dirty="0"/>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dirty="0" smtClean="0"/>
              <a:t>Click icon to add picture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D1309BC9-EB00-0C4D-9B79-5DFD91616014}" type="datetimeFigureOut">
              <a:rPr lang="en-US" smtClean="0"/>
              <a:pPr/>
              <a:t>9/11/2012</a:t>
            </a:fld>
            <a:endParaRPr lang="en-US" dirty="0"/>
          </a:p>
        </p:txBody>
      </p:sp>
      <p:sp>
        <p:nvSpPr>
          <p:cNvPr id="5" name="Footer Placeholder 4"/>
          <p:cNvSpPr>
            <a:spLocks noGrp="1"/>
          </p:cNvSpPr>
          <p:nvPr>
            <p:ph type="ftr" sz="quarter" idx="11"/>
          </p:nvPr>
        </p:nvSpPr>
        <p:spPr>
          <a:xfrm>
            <a:off x="7238999" y="6356350"/>
            <a:ext cx="1446213"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9D5154D-2FF4-484E-A599-BC23A4DE9DC8}" type="slidenum">
              <a:rPr lang="en-US" smtClean="0"/>
              <a:pPr/>
              <a:t>‹#›</a:t>
            </a:fld>
            <a:endParaRPr lang="en-US" dirty="0"/>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dirty="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D5154D-2FF4-484E-A599-BC23A4DE9DC8}" type="slidenum">
              <a:rPr lang="en-US" smtClean="0"/>
              <a:pPr/>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1309BC9-EB00-0C4D-9B79-5DFD91616014}" type="datetimeFigureOut">
              <a:rPr lang="en-US" smtClean="0"/>
              <a:pPr/>
              <a:t>9/11/2012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D5154D-2FF4-484E-A599-BC23A4DE9DC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D1309BC9-EB00-0C4D-9B79-5DFD91616014}" type="datetimeFigureOut">
              <a:rPr lang="en-US" smtClean="0"/>
              <a:pPr/>
              <a:t>9/11/2012</a:t>
            </a:fld>
            <a:endParaRPr lang="en-US" dirty="0"/>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F9D5154D-2FF4-484E-A599-BC23A4DE9DC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Rotary Club of St. Paul</a:t>
            </a:r>
            <a:br>
              <a:rPr lang="en-US" dirty="0" smtClean="0"/>
            </a:br>
            <a:r>
              <a:rPr lang="en-US" dirty="0" smtClean="0"/>
              <a:t> Club Assembly</a:t>
            </a:r>
            <a:endParaRPr lang="en-US" dirty="0"/>
          </a:p>
        </p:txBody>
      </p:sp>
      <p:sp>
        <p:nvSpPr>
          <p:cNvPr id="3" name="Subtitle 2"/>
          <p:cNvSpPr>
            <a:spLocks noGrp="1"/>
          </p:cNvSpPr>
          <p:nvPr>
            <p:ph type="subTitle" idx="1"/>
          </p:nvPr>
        </p:nvSpPr>
        <p:spPr/>
        <p:txBody>
          <a:bodyPr>
            <a:normAutofit/>
          </a:bodyPr>
          <a:lstStyle/>
          <a:p>
            <a:r>
              <a:rPr lang="en-US" sz="3200" dirty="0" smtClean="0"/>
              <a:t>September 11, 2012</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Administration</a:t>
            </a:r>
            <a:br>
              <a:rPr lang="en-US" dirty="0" smtClean="0"/>
            </a:br>
            <a:r>
              <a:rPr lang="en-US" sz="2400" dirty="0" smtClean="0"/>
              <a:t>Chuck Whitaker - Laurie Murphy</a:t>
            </a:r>
            <a:endParaRPr lang="en-US" sz="2400" dirty="0"/>
          </a:p>
        </p:txBody>
      </p:sp>
      <p:sp>
        <p:nvSpPr>
          <p:cNvPr id="3" name="Content Placeholder 2"/>
          <p:cNvSpPr>
            <a:spLocks noGrp="1"/>
          </p:cNvSpPr>
          <p:nvPr>
            <p:ph idx="1"/>
          </p:nvPr>
        </p:nvSpPr>
        <p:spPr/>
        <p:txBody>
          <a:bodyPr>
            <a:normAutofit fontScale="55000" lnSpcReduction="20000"/>
          </a:bodyPr>
          <a:lstStyle/>
          <a:p>
            <a:pPr lvl="0" fontAlgn="t"/>
            <a:r>
              <a:rPr lang="en-US" b="1" dirty="0"/>
              <a:t>Public Relations</a:t>
            </a:r>
            <a:r>
              <a:rPr lang="en-US" dirty="0"/>
              <a:t/>
            </a:r>
            <a:br>
              <a:rPr lang="en-US" dirty="0"/>
            </a:br>
            <a:r>
              <a:rPr lang="en-US" dirty="0"/>
              <a:t>Carol Bufton (chair)</a:t>
            </a:r>
          </a:p>
          <a:p>
            <a:pPr lvl="0" fontAlgn="t"/>
            <a:r>
              <a:rPr lang="en-US" b="1" dirty="0"/>
              <a:t>Member Services</a:t>
            </a:r>
            <a:r>
              <a:rPr lang="en-US" dirty="0"/>
              <a:t/>
            </a:r>
            <a:br>
              <a:rPr lang="en-US" dirty="0"/>
            </a:br>
            <a:r>
              <a:rPr lang="en-US" dirty="0"/>
              <a:t>Laurie Murphy (chair) </a:t>
            </a:r>
          </a:p>
          <a:p>
            <a:pPr lvl="0" fontAlgn="t"/>
            <a:r>
              <a:rPr lang="en-US" b="1" dirty="0"/>
              <a:t>Programs</a:t>
            </a:r>
            <a:r>
              <a:rPr lang="en-US" dirty="0"/>
              <a:t/>
            </a:r>
            <a:br>
              <a:rPr lang="en-US" dirty="0"/>
            </a:br>
            <a:r>
              <a:rPr lang="en-US" dirty="0"/>
              <a:t>John Guthmann (chair</a:t>
            </a:r>
            <a:r>
              <a:rPr lang="en-US" dirty="0" smtClean="0"/>
              <a:t>),</a:t>
            </a:r>
            <a:endParaRPr lang="en-US" dirty="0"/>
          </a:p>
          <a:p>
            <a:pPr lvl="0" fontAlgn="t"/>
            <a:r>
              <a:rPr lang="en-US" b="1" dirty="0"/>
              <a:t>Saint Paul Rotary Foundation</a:t>
            </a:r>
            <a:r>
              <a:rPr lang="en-US" dirty="0"/>
              <a:t/>
            </a:r>
            <a:br>
              <a:rPr lang="en-US" dirty="0"/>
            </a:br>
            <a:r>
              <a:rPr lang="en-US" dirty="0"/>
              <a:t>Jim Kosmo (chair)</a:t>
            </a:r>
          </a:p>
          <a:p>
            <a:pPr lvl="0" fontAlgn="t"/>
            <a:r>
              <a:rPr lang="en-US" b="1" dirty="0"/>
              <a:t>Foundation Coordination</a:t>
            </a:r>
            <a:r>
              <a:rPr lang="en-US" dirty="0"/>
              <a:t/>
            </a:r>
            <a:br>
              <a:rPr lang="en-US" dirty="0"/>
            </a:br>
            <a:r>
              <a:rPr lang="en-US" dirty="0"/>
              <a:t>Bill Handschin (chair)</a:t>
            </a:r>
          </a:p>
          <a:p>
            <a:pPr lvl="0" fontAlgn="t"/>
            <a:r>
              <a:rPr lang="en-US" b="1" dirty="0" smtClean="0"/>
              <a:t>Technology/Webmaster</a:t>
            </a:r>
            <a:r>
              <a:rPr lang="en-US" dirty="0"/>
              <a:t/>
            </a:r>
            <a:br>
              <a:rPr lang="en-US" dirty="0"/>
            </a:br>
            <a:r>
              <a:rPr lang="en-US" dirty="0"/>
              <a:t>Dan McKeown (chair)</a:t>
            </a:r>
          </a:p>
          <a:p>
            <a:endParaRPr lang="en-US" dirty="0"/>
          </a:p>
          <a:p>
            <a:endParaRPr lang="en-US" dirty="0" smtClean="0"/>
          </a:p>
        </p:txBody>
      </p:sp>
    </p:spTree>
    <p:extLst>
      <p:ext uri="{BB962C8B-B14F-4D97-AF65-F5344CB8AC3E}">
        <p14:creationId xmlns:p14="http://schemas.microsoft.com/office/powerpoint/2010/main" val="2854426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Service Activities</a:t>
            </a:r>
            <a:br>
              <a:rPr lang="en-US" dirty="0" smtClean="0"/>
            </a:br>
            <a:r>
              <a:rPr lang="en-US" sz="2400" dirty="0" smtClean="0"/>
              <a:t>James Delamater – Armando Camacho</a:t>
            </a:r>
            <a:endParaRPr lang="en-US" sz="2400" dirty="0"/>
          </a:p>
        </p:txBody>
      </p:sp>
      <p:sp>
        <p:nvSpPr>
          <p:cNvPr id="3" name="Content Placeholder 2"/>
          <p:cNvSpPr>
            <a:spLocks noGrp="1"/>
          </p:cNvSpPr>
          <p:nvPr>
            <p:ph idx="1"/>
          </p:nvPr>
        </p:nvSpPr>
        <p:spPr/>
        <p:txBody>
          <a:bodyPr>
            <a:normAutofit lnSpcReduction="10000"/>
          </a:bodyPr>
          <a:lstStyle/>
          <a:p>
            <a:pPr lvl="1" fontAlgn="t"/>
            <a:r>
              <a:rPr lang="en-US" b="1" dirty="0"/>
              <a:t>Events</a:t>
            </a:r>
            <a:r>
              <a:rPr lang="en-US" dirty="0"/>
              <a:t/>
            </a:r>
            <a:br>
              <a:rPr lang="en-US" dirty="0"/>
            </a:br>
            <a:r>
              <a:rPr lang="en-US" dirty="0"/>
              <a:t>Geoff Kaufmann</a:t>
            </a:r>
            <a:r>
              <a:rPr lang="en-US" b="1" dirty="0"/>
              <a:t> </a:t>
            </a:r>
            <a:r>
              <a:rPr lang="en-US" dirty="0"/>
              <a:t>(co-chair), Michael-jon Pease (co-chair)</a:t>
            </a:r>
            <a:br>
              <a:rPr lang="en-US" dirty="0"/>
            </a:br>
            <a:r>
              <a:rPr lang="en-US" dirty="0" smtClean="0"/>
              <a:t>Objective</a:t>
            </a:r>
            <a:r>
              <a:rPr lang="en-US" dirty="0"/>
              <a:t>: Manage the club's social events to promote fun and fellowship</a:t>
            </a:r>
            <a:r>
              <a:rPr lang="en-US" dirty="0" smtClean="0"/>
              <a:t>.</a:t>
            </a:r>
          </a:p>
          <a:p>
            <a:pPr lvl="1" fontAlgn="t"/>
            <a:r>
              <a:rPr lang="en-US" b="1" dirty="0" smtClean="0"/>
              <a:t>Silent </a:t>
            </a:r>
            <a:r>
              <a:rPr lang="en-US" b="1" dirty="0"/>
              <a:t>Auction</a:t>
            </a:r>
            <a:r>
              <a:rPr lang="en-US" dirty="0"/>
              <a:t/>
            </a:r>
            <a:br>
              <a:rPr lang="en-US" dirty="0"/>
            </a:br>
            <a:r>
              <a:rPr lang="en-US" dirty="0"/>
              <a:t>Trixie Goldberg (co-chair); Sarah Kolar (co-chair)</a:t>
            </a:r>
            <a:endParaRPr lang="en-US" sz="3200" dirty="0"/>
          </a:p>
          <a:p>
            <a:pPr lvl="1" fontAlgn="t"/>
            <a:r>
              <a:rPr lang="en-US" b="1" dirty="0"/>
              <a:t>Rose Sale</a:t>
            </a:r>
            <a:r>
              <a:rPr lang="en-US" dirty="0"/>
              <a:t/>
            </a:r>
            <a:br>
              <a:rPr lang="en-US" dirty="0"/>
            </a:br>
            <a:r>
              <a:rPr lang="en-US" dirty="0"/>
              <a:t>Carla Hauge, Debra Katzmark, Scott Van</a:t>
            </a:r>
            <a:br>
              <a:rPr lang="en-US" dirty="0"/>
            </a:br>
            <a:r>
              <a:rPr lang="en-US" dirty="0" smtClean="0"/>
              <a:t>Objective</a:t>
            </a:r>
            <a:r>
              <a:rPr lang="en-US" dirty="0"/>
              <a:t>: Manage the annual Rose Sale as the key fundraiser for the Saint Paul Rotary Foundation. </a:t>
            </a:r>
            <a:endParaRPr lang="en-US" sz="3200" dirty="0"/>
          </a:p>
          <a:p>
            <a:endParaRPr lang="en-US" dirty="0" smtClean="0"/>
          </a:p>
        </p:txBody>
      </p:sp>
    </p:spTree>
    <p:extLst>
      <p:ext uri="{BB962C8B-B14F-4D97-AF65-F5344CB8AC3E}">
        <p14:creationId xmlns:p14="http://schemas.microsoft.com/office/powerpoint/2010/main" val="285442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Service Activities Goals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a:t>Work with the various event committee chairs to make sure we have committee chair-persons in place for 2012 and 2013, because leadership succession is important to keep our events viable for the long term. </a:t>
            </a:r>
          </a:p>
          <a:p>
            <a:pPr lvl="0"/>
            <a:r>
              <a:rPr lang="en-US" dirty="0"/>
              <a:t>Make sure the current year chair-persons debrief the current year event including notes and emails about the organization and execution of the event, so the next year chair –person doesn’t need to “reinvent the wheel” to run the event in future years.</a:t>
            </a:r>
          </a:p>
          <a:p>
            <a:pPr lvl="0"/>
            <a:r>
              <a:rPr lang="en-US" dirty="0"/>
              <a:t>We will create a debriefing summary sheet for the current chairperson to complete to make it easier to create a report. Upon receipt of the de brief sheet we will post the event details in the club runner for future committee use.  </a:t>
            </a:r>
          </a:p>
          <a:p>
            <a:endParaRPr lang="en-US" dirty="0" smtClean="0"/>
          </a:p>
        </p:txBody>
      </p:sp>
    </p:spTree>
    <p:extLst>
      <p:ext uri="{BB962C8B-B14F-4D97-AF65-F5344CB8AC3E}">
        <p14:creationId xmlns:p14="http://schemas.microsoft.com/office/powerpoint/2010/main" val="2290517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a:t>
            </a:r>
            <a:br>
              <a:rPr lang="en-US" dirty="0" smtClean="0"/>
            </a:br>
            <a:r>
              <a:rPr lang="en-US" sz="2400" dirty="0" smtClean="0"/>
              <a:t>Shelly Rucks – Mick White</a:t>
            </a:r>
            <a:endParaRPr lang="en-US" sz="2400" dirty="0"/>
          </a:p>
        </p:txBody>
      </p:sp>
      <p:sp>
        <p:nvSpPr>
          <p:cNvPr id="3" name="Content Placeholder 2"/>
          <p:cNvSpPr>
            <a:spLocks noGrp="1"/>
          </p:cNvSpPr>
          <p:nvPr>
            <p:ph idx="1"/>
          </p:nvPr>
        </p:nvSpPr>
        <p:spPr/>
        <p:txBody>
          <a:bodyPr>
            <a:normAutofit/>
          </a:bodyPr>
          <a:lstStyle/>
          <a:p>
            <a:r>
              <a:rPr lang="en-US" dirty="0" smtClean="0"/>
              <a:t>Committee – </a:t>
            </a:r>
            <a:r>
              <a:rPr lang="en-US" dirty="0"/>
              <a:t>Membership Committee Summary:</a:t>
            </a:r>
          </a:p>
          <a:p>
            <a:r>
              <a:rPr lang="en-US" dirty="0"/>
              <a:t> </a:t>
            </a:r>
            <a:r>
              <a:rPr lang="en-US" dirty="0" smtClean="0"/>
              <a:t>Recruitment </a:t>
            </a:r>
            <a:r>
              <a:rPr lang="en-US" dirty="0"/>
              <a:t> </a:t>
            </a:r>
            <a:r>
              <a:rPr lang="en-US" dirty="0" smtClean="0"/>
              <a:t>- Chair Blaine Niven</a:t>
            </a:r>
            <a:endParaRPr lang="en-US" dirty="0"/>
          </a:p>
          <a:p>
            <a:r>
              <a:rPr lang="en-US" dirty="0" smtClean="0"/>
              <a:t> Retention – Chair – Mindee Kastelic</a:t>
            </a:r>
            <a:endParaRPr lang="en-US" dirty="0"/>
          </a:p>
          <a:p>
            <a:r>
              <a:rPr lang="en-US" dirty="0"/>
              <a:t> </a:t>
            </a:r>
            <a:r>
              <a:rPr lang="en-US" dirty="0" smtClean="0"/>
              <a:t>Orientation – Chair – Tony Scheuerman &amp; Al Uniacke</a:t>
            </a:r>
            <a:endParaRPr lang="en-US" dirty="0"/>
          </a:p>
          <a:p>
            <a:endParaRPr lang="en-US" dirty="0" smtClean="0"/>
          </a:p>
        </p:txBody>
      </p:sp>
    </p:spTree>
    <p:extLst>
      <p:ext uri="{BB962C8B-B14F-4D97-AF65-F5344CB8AC3E}">
        <p14:creationId xmlns:p14="http://schemas.microsoft.com/office/powerpoint/2010/main" val="2789451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goals</a:t>
            </a:r>
            <a:endParaRPr lang="en-US" dirty="0"/>
          </a:p>
        </p:txBody>
      </p:sp>
      <p:sp>
        <p:nvSpPr>
          <p:cNvPr id="3" name="Content Placeholder 2"/>
          <p:cNvSpPr>
            <a:spLocks noGrp="1"/>
          </p:cNvSpPr>
          <p:nvPr>
            <p:ph idx="1"/>
          </p:nvPr>
        </p:nvSpPr>
        <p:spPr/>
        <p:txBody>
          <a:bodyPr>
            <a:normAutofit fontScale="70000" lnSpcReduction="20000"/>
          </a:bodyPr>
          <a:lstStyle/>
          <a:p>
            <a:r>
              <a:rPr lang="en-US" dirty="0"/>
              <a:t/>
            </a:r>
            <a:br>
              <a:rPr lang="en-US" dirty="0"/>
            </a:br>
            <a:r>
              <a:rPr lang="en-US" dirty="0"/>
              <a:t>1)  Create a warm, welcoming environment for guests to choose to join Club 10 </a:t>
            </a:r>
          </a:p>
          <a:p>
            <a:endParaRPr lang="en-US" dirty="0"/>
          </a:p>
          <a:p>
            <a:r>
              <a:rPr lang="en-US" dirty="0"/>
              <a:t>2)  Engage new Rotarians to become involved with our Club and find areas of interest</a:t>
            </a:r>
          </a:p>
          <a:p>
            <a:endParaRPr lang="en-US" dirty="0"/>
          </a:p>
          <a:p>
            <a:r>
              <a:rPr lang="en-US" dirty="0"/>
              <a:t>3)  Ensure all members remain engaged and active, valuing their membership.</a:t>
            </a:r>
          </a:p>
          <a:p>
            <a:endParaRPr lang="en-US" dirty="0"/>
          </a:p>
          <a:p>
            <a:r>
              <a:rPr lang="en-US" dirty="0" smtClean="0"/>
              <a:t>Measures:  One </a:t>
            </a:r>
            <a:r>
              <a:rPr lang="en-US" dirty="0"/>
              <a:t>more new member a month than last </a:t>
            </a:r>
            <a:r>
              <a:rPr lang="en-US" dirty="0" smtClean="0"/>
              <a:t>year, 3</a:t>
            </a:r>
            <a:r>
              <a:rPr lang="en-US" dirty="0"/>
              <a:t>% improved retention</a:t>
            </a:r>
          </a:p>
          <a:p>
            <a:endParaRPr lang="en-US" dirty="0"/>
          </a:p>
        </p:txBody>
      </p:sp>
    </p:spTree>
    <p:extLst>
      <p:ext uri="{BB962C8B-B14F-4D97-AF65-F5344CB8AC3E}">
        <p14:creationId xmlns:p14="http://schemas.microsoft.com/office/powerpoint/2010/main" val="3816955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Budget</a:t>
            </a:r>
            <a:br>
              <a:rPr lang="en-US" dirty="0" smtClean="0"/>
            </a:br>
            <a:r>
              <a:rPr lang="en-US" sz="2400" dirty="0" smtClean="0"/>
              <a:t>Randy Kroll</a:t>
            </a:r>
            <a:endParaRPr lang="en-US" sz="2400" dirty="0"/>
          </a:p>
        </p:txBody>
      </p:sp>
      <p:sp>
        <p:nvSpPr>
          <p:cNvPr id="3" name="Content Placeholder 2"/>
          <p:cNvSpPr>
            <a:spLocks noGrp="1"/>
          </p:cNvSpPr>
          <p:nvPr>
            <p:ph idx="1"/>
          </p:nvPr>
        </p:nvSpPr>
        <p:spPr/>
        <p:txBody>
          <a:bodyPr>
            <a:normAutofit/>
          </a:bodyPr>
          <a:lstStyle/>
          <a:p>
            <a:endParaRPr lang="en-US"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293" y="2256008"/>
            <a:ext cx="4981575"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4426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46" y="889371"/>
            <a:ext cx="5724525" cy="5968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3223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56" y="1795663"/>
            <a:ext cx="741045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86548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54" y="1762973"/>
            <a:ext cx="4486275"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1029" y="1762973"/>
            <a:ext cx="3724275" cy="2390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0682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Foundation</a:t>
            </a:r>
            <a:br>
              <a:rPr lang="en-US" dirty="0" smtClean="0"/>
            </a:br>
            <a:r>
              <a:rPr lang="en-US" sz="2400" dirty="0" smtClean="0"/>
              <a:t>Doug Hartford</a:t>
            </a:r>
            <a:endParaRPr lang="en-US" sz="2400" dirty="0"/>
          </a:p>
        </p:txBody>
      </p:sp>
      <p:sp>
        <p:nvSpPr>
          <p:cNvPr id="3" name="Content Placeholder 2"/>
          <p:cNvSpPr>
            <a:spLocks noGrp="1"/>
          </p:cNvSpPr>
          <p:nvPr>
            <p:ph idx="1"/>
          </p:nvPr>
        </p:nvSpPr>
        <p:spPr/>
        <p:txBody>
          <a:bodyPr>
            <a:normAutofit/>
          </a:bodyPr>
          <a:lstStyle/>
          <a:p>
            <a:r>
              <a:rPr lang="en-US" sz="2400" b="1" i="1" dirty="0"/>
              <a:t>PURPOSE:</a:t>
            </a:r>
            <a:br>
              <a:rPr lang="en-US" sz="2400" b="1" i="1" dirty="0"/>
            </a:br>
            <a:r>
              <a:rPr lang="en-US" sz="2400" dirty="0"/>
              <a:t>To support programs/service activities of the Rotary Club of St. Paul and other Rotary programs as determined by the Board of the SPRF or the direction of donors.</a:t>
            </a:r>
          </a:p>
          <a:p>
            <a:r>
              <a:rPr lang="en-US" dirty="0"/>
              <a:t> </a:t>
            </a:r>
          </a:p>
          <a:p>
            <a:endParaRPr lang="en-US" dirty="0" smtClean="0"/>
          </a:p>
        </p:txBody>
      </p:sp>
    </p:spTree>
    <p:extLst>
      <p:ext uri="{BB962C8B-B14F-4D97-AF65-F5344CB8AC3E}">
        <p14:creationId xmlns:p14="http://schemas.microsoft.com/office/powerpoint/2010/main" val="1274967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marL="0" indent="0">
              <a:buNone/>
            </a:pPr>
            <a:r>
              <a:rPr lang="en-US" dirty="0" smtClean="0"/>
              <a:t>Enhance Member Experience – Fellowship &amp; Community Service</a:t>
            </a:r>
          </a:p>
          <a:p>
            <a:pPr marL="0" indent="0">
              <a:buNone/>
            </a:pPr>
            <a:r>
              <a:rPr lang="en-US" dirty="0" smtClean="0"/>
              <a:t>Mentor New Members to get involved</a:t>
            </a:r>
          </a:p>
          <a:p>
            <a:pPr marL="0" indent="0">
              <a:buNone/>
            </a:pPr>
            <a:r>
              <a:rPr lang="en-US" dirty="0" smtClean="0"/>
              <a:t>Grow Membership to 200</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Foundation</a:t>
            </a:r>
            <a:br>
              <a:rPr lang="en-US" dirty="0" smtClean="0"/>
            </a:br>
            <a:r>
              <a:rPr lang="en-US" sz="2400" dirty="0" smtClean="0"/>
              <a:t>Where the $ come from</a:t>
            </a:r>
            <a:endParaRPr lang="en-US" sz="2400" dirty="0"/>
          </a:p>
        </p:txBody>
      </p:sp>
      <p:sp>
        <p:nvSpPr>
          <p:cNvPr id="3" name="Content Placeholder 2"/>
          <p:cNvSpPr>
            <a:spLocks noGrp="1"/>
          </p:cNvSpPr>
          <p:nvPr>
            <p:ph idx="1"/>
          </p:nvPr>
        </p:nvSpPr>
        <p:spPr>
          <a:xfrm>
            <a:off x="739775" y="2177144"/>
            <a:ext cx="7662864" cy="3860120"/>
          </a:xfrm>
        </p:spPr>
        <p:txBody>
          <a:bodyPr>
            <a:normAutofit fontScale="85000" lnSpcReduction="20000"/>
          </a:bodyPr>
          <a:lstStyle/>
          <a:p>
            <a:pPr>
              <a:lnSpc>
                <a:spcPct val="120000"/>
              </a:lnSpc>
            </a:pPr>
            <a:r>
              <a:rPr lang="en-US" sz="2800" b="1" i="1" dirty="0"/>
              <a:t>Individual Gifts</a:t>
            </a:r>
          </a:p>
          <a:p>
            <a:pPr lvl="1">
              <a:lnSpc>
                <a:spcPct val="120000"/>
              </a:lnSpc>
            </a:pPr>
            <a:r>
              <a:rPr lang="en-US" b="1" dirty="0"/>
              <a:t>Annual appeal</a:t>
            </a:r>
          </a:p>
          <a:p>
            <a:pPr lvl="1">
              <a:lnSpc>
                <a:spcPct val="120000"/>
              </a:lnSpc>
            </a:pPr>
            <a:r>
              <a:rPr lang="en-US" b="1" dirty="0"/>
              <a:t>Designated gifts/bequests</a:t>
            </a:r>
          </a:p>
          <a:p>
            <a:pPr>
              <a:lnSpc>
                <a:spcPct val="120000"/>
              </a:lnSpc>
            </a:pPr>
            <a:r>
              <a:rPr lang="en-US" sz="2800" b="1" i="1" dirty="0"/>
              <a:t>Fund Raising Projects</a:t>
            </a:r>
          </a:p>
          <a:p>
            <a:pPr lvl="1">
              <a:lnSpc>
                <a:spcPct val="120000"/>
              </a:lnSpc>
            </a:pPr>
            <a:r>
              <a:rPr lang="en-US" b="1" dirty="0"/>
              <a:t>Rose Sale</a:t>
            </a:r>
          </a:p>
          <a:p>
            <a:pPr lvl="1">
              <a:lnSpc>
                <a:spcPct val="120000"/>
              </a:lnSpc>
            </a:pPr>
            <a:r>
              <a:rPr lang="en-US" b="1" dirty="0"/>
              <a:t>Silent Auction</a:t>
            </a:r>
          </a:p>
          <a:p>
            <a:pPr>
              <a:lnSpc>
                <a:spcPct val="120000"/>
              </a:lnSpc>
            </a:pPr>
            <a:r>
              <a:rPr lang="en-US" sz="2800" b="1" i="1" dirty="0"/>
              <a:t>Grants</a:t>
            </a:r>
          </a:p>
          <a:p>
            <a:pPr>
              <a:lnSpc>
                <a:spcPct val="120000"/>
              </a:lnSpc>
            </a:pPr>
            <a:r>
              <a:rPr lang="en-US" sz="2800" b="1" i="1" dirty="0" smtClean="0"/>
              <a:t>Earnings</a:t>
            </a:r>
            <a:r>
              <a:rPr lang="en-US" dirty="0"/>
              <a:t> </a:t>
            </a:r>
          </a:p>
          <a:p>
            <a:endParaRPr lang="en-US" dirty="0" smtClean="0"/>
          </a:p>
        </p:txBody>
      </p:sp>
    </p:spTree>
    <p:extLst>
      <p:ext uri="{BB962C8B-B14F-4D97-AF65-F5344CB8AC3E}">
        <p14:creationId xmlns:p14="http://schemas.microsoft.com/office/powerpoint/2010/main" val="2363966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Foundation</a:t>
            </a:r>
            <a:br>
              <a:rPr lang="en-US" dirty="0" smtClean="0"/>
            </a:br>
            <a:r>
              <a:rPr lang="en-US" sz="2400" dirty="0" smtClean="0"/>
              <a:t>Where the $ Go</a:t>
            </a:r>
            <a:endParaRPr lang="en-US" sz="2400" dirty="0"/>
          </a:p>
        </p:txBody>
      </p:sp>
      <p:sp>
        <p:nvSpPr>
          <p:cNvPr id="3" name="Content Placeholder 2"/>
          <p:cNvSpPr>
            <a:spLocks noGrp="1"/>
          </p:cNvSpPr>
          <p:nvPr>
            <p:ph idx="1"/>
          </p:nvPr>
        </p:nvSpPr>
        <p:spPr/>
        <p:txBody>
          <a:bodyPr>
            <a:normAutofit fontScale="92500" lnSpcReduction="20000"/>
          </a:bodyPr>
          <a:lstStyle/>
          <a:p>
            <a:pPr>
              <a:lnSpc>
                <a:spcPct val="130000"/>
              </a:lnSpc>
            </a:pPr>
            <a:r>
              <a:rPr lang="en-US" dirty="0"/>
              <a:t> </a:t>
            </a:r>
            <a:r>
              <a:rPr lang="en-US" sz="2800" b="1" i="1" dirty="0"/>
              <a:t>Direct Club/SPRF Support</a:t>
            </a:r>
          </a:p>
          <a:p>
            <a:pPr lvl="1">
              <a:lnSpc>
                <a:spcPct val="130000"/>
              </a:lnSpc>
            </a:pPr>
            <a:r>
              <a:rPr lang="en-US" b="1" dirty="0"/>
              <a:t>Club/SPRF Administration</a:t>
            </a:r>
          </a:p>
          <a:p>
            <a:pPr lvl="1">
              <a:lnSpc>
                <a:spcPct val="130000"/>
              </a:lnSpc>
            </a:pPr>
            <a:r>
              <a:rPr lang="en-US" b="1" dirty="0"/>
              <a:t> Club Service Projects</a:t>
            </a:r>
          </a:p>
          <a:p>
            <a:pPr>
              <a:lnSpc>
                <a:spcPct val="130000"/>
              </a:lnSpc>
            </a:pPr>
            <a:r>
              <a:rPr lang="en-US" sz="2800" b="1" i="1" dirty="0"/>
              <a:t>Specific Projects</a:t>
            </a:r>
          </a:p>
          <a:p>
            <a:pPr lvl="1">
              <a:lnSpc>
                <a:spcPct val="130000"/>
              </a:lnSpc>
            </a:pPr>
            <a:r>
              <a:rPr lang="en-US" b="1" dirty="0"/>
              <a:t>Club Requests</a:t>
            </a:r>
          </a:p>
          <a:p>
            <a:pPr lvl="1">
              <a:lnSpc>
                <a:spcPct val="130000"/>
              </a:lnSpc>
            </a:pPr>
            <a:r>
              <a:rPr lang="en-US" b="1" dirty="0"/>
              <a:t>Donor Designated</a:t>
            </a:r>
          </a:p>
          <a:p>
            <a:pPr lvl="1">
              <a:lnSpc>
                <a:spcPct val="130000"/>
              </a:lnSpc>
            </a:pPr>
            <a:r>
              <a:rPr lang="en-US" b="1" dirty="0"/>
              <a:t>Board Determined</a:t>
            </a:r>
          </a:p>
          <a:p>
            <a:endParaRPr lang="en-US" dirty="0"/>
          </a:p>
          <a:p>
            <a:endParaRPr lang="en-US" dirty="0" smtClean="0"/>
          </a:p>
        </p:txBody>
      </p:sp>
    </p:spTree>
    <p:extLst>
      <p:ext uri="{BB962C8B-B14F-4D97-AF65-F5344CB8AC3E}">
        <p14:creationId xmlns:p14="http://schemas.microsoft.com/office/powerpoint/2010/main" val="3609756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Foundation</a:t>
            </a:r>
            <a:br>
              <a:rPr lang="en-US" dirty="0" smtClean="0"/>
            </a:br>
            <a:r>
              <a:rPr lang="en-US" sz="2400" dirty="0" smtClean="0"/>
              <a:t>Budget 2012-2013</a:t>
            </a:r>
            <a:endParaRPr lang="en-US" sz="2400" dirty="0"/>
          </a:p>
        </p:txBody>
      </p:sp>
      <p:sp>
        <p:nvSpPr>
          <p:cNvPr id="3" name="Content Placeholder 2"/>
          <p:cNvSpPr>
            <a:spLocks noGrp="1"/>
          </p:cNvSpPr>
          <p:nvPr>
            <p:ph idx="1"/>
          </p:nvPr>
        </p:nvSpPr>
        <p:spPr>
          <a:xfrm>
            <a:off x="739775" y="2166258"/>
            <a:ext cx="7662864" cy="3871006"/>
          </a:xfrm>
        </p:spPr>
        <p:txBody>
          <a:bodyPr>
            <a:normAutofit fontScale="92500" lnSpcReduction="20000"/>
          </a:bodyPr>
          <a:lstStyle/>
          <a:p>
            <a:pPr>
              <a:lnSpc>
                <a:spcPct val="120000"/>
              </a:lnSpc>
            </a:pPr>
            <a:r>
              <a:rPr lang="en-US" sz="2800" b="1" i="1" dirty="0"/>
              <a:t>Income (change from 2011-12)</a:t>
            </a:r>
          </a:p>
          <a:p>
            <a:pPr lvl="1">
              <a:lnSpc>
                <a:spcPct val="120000"/>
              </a:lnSpc>
            </a:pPr>
            <a:r>
              <a:rPr lang="en-US" b="1" dirty="0"/>
              <a:t>Annual Fund - $30,000 (+$5k)</a:t>
            </a:r>
          </a:p>
          <a:p>
            <a:pPr lvl="1">
              <a:lnSpc>
                <a:spcPct val="120000"/>
              </a:lnSpc>
            </a:pPr>
            <a:r>
              <a:rPr lang="en-US" b="1" dirty="0"/>
              <a:t>Rose Sale Net - $9,000 (no change)</a:t>
            </a:r>
          </a:p>
          <a:p>
            <a:pPr lvl="1">
              <a:lnSpc>
                <a:spcPct val="120000"/>
              </a:lnSpc>
            </a:pPr>
            <a:r>
              <a:rPr lang="en-US" b="1" dirty="0"/>
              <a:t>Silent Auction - $18,000 (no Change)</a:t>
            </a:r>
          </a:p>
          <a:p>
            <a:pPr lvl="1">
              <a:lnSpc>
                <a:spcPct val="120000"/>
              </a:lnSpc>
            </a:pPr>
            <a:r>
              <a:rPr lang="en-US" b="1" dirty="0"/>
              <a:t>Earnings - $6,000 (+$5,801)</a:t>
            </a:r>
          </a:p>
          <a:p>
            <a:pPr>
              <a:lnSpc>
                <a:spcPct val="120000"/>
              </a:lnSpc>
            </a:pPr>
            <a:r>
              <a:rPr lang="en-US" sz="2800" b="1" i="1" dirty="0"/>
              <a:t>Expenditures (change from 2011-12)</a:t>
            </a:r>
          </a:p>
          <a:p>
            <a:pPr lvl="1">
              <a:lnSpc>
                <a:spcPct val="120000"/>
              </a:lnSpc>
            </a:pPr>
            <a:r>
              <a:rPr lang="en-US" b="1" dirty="0"/>
              <a:t>Club/SPRF Admin. - $11,000 (-$67)</a:t>
            </a:r>
          </a:p>
          <a:p>
            <a:pPr lvl="1">
              <a:lnSpc>
                <a:spcPct val="120000"/>
              </a:lnSpc>
            </a:pPr>
            <a:r>
              <a:rPr lang="en-US" b="1" dirty="0"/>
              <a:t>Club Projects - $54,000 (+ 20,441)</a:t>
            </a:r>
          </a:p>
          <a:p>
            <a:pPr lvl="1">
              <a:lnSpc>
                <a:spcPct val="120000"/>
              </a:lnSpc>
            </a:pPr>
            <a:r>
              <a:rPr lang="en-US" b="1" dirty="0"/>
              <a:t>Designated Projects - $3,000</a:t>
            </a:r>
            <a:r>
              <a:rPr lang="en-US" sz="2400" b="1" dirty="0"/>
              <a:t> </a:t>
            </a:r>
            <a:r>
              <a:rPr lang="en-US" dirty="0"/>
              <a:t> </a:t>
            </a:r>
          </a:p>
          <a:p>
            <a:endParaRPr lang="en-US" dirty="0" smtClean="0"/>
          </a:p>
        </p:txBody>
      </p:sp>
    </p:spTree>
    <p:extLst>
      <p:ext uri="{BB962C8B-B14F-4D97-AF65-F5344CB8AC3E}">
        <p14:creationId xmlns:p14="http://schemas.microsoft.com/office/powerpoint/2010/main" val="6461496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 A</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223631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dirty="0" smtClean="0"/>
              <a:t>Vocational Service</a:t>
            </a:r>
            <a:br>
              <a:rPr lang="en-US" dirty="0" smtClean="0"/>
            </a:br>
            <a:r>
              <a:rPr lang="en-US" sz="2400" dirty="0" smtClean="0"/>
              <a:t>Bill Handschin – Tom Skalitzky</a:t>
            </a:r>
          </a:p>
        </p:txBody>
      </p:sp>
      <p:sp>
        <p:nvSpPr>
          <p:cNvPr id="3" name="Content Placeholder 2"/>
          <p:cNvSpPr>
            <a:spLocks noGrp="1"/>
          </p:cNvSpPr>
          <p:nvPr>
            <p:ph idx="1"/>
          </p:nvPr>
        </p:nvSpPr>
        <p:spPr>
          <a:xfrm>
            <a:off x="739775" y="2600325"/>
            <a:ext cx="7947025" cy="4000500"/>
          </a:xfrm>
        </p:spPr>
        <p:txBody>
          <a:bodyPr rtlCol="0">
            <a:normAutofit fontScale="85000" lnSpcReduction="10000"/>
          </a:bodyPr>
          <a:lstStyle/>
          <a:p>
            <a:pPr eaLnBrk="1" fontAlgn="auto" hangingPunct="1">
              <a:spcAft>
                <a:spcPts val="0"/>
              </a:spcAft>
              <a:defRPr/>
            </a:pPr>
            <a:r>
              <a:rPr lang="en-US" dirty="0" smtClean="0">
                <a:solidFill>
                  <a:schemeClr val="tx1">
                    <a:lumMod val="65000"/>
                    <a:lumOff val="35000"/>
                  </a:schemeClr>
                </a:solidFill>
              </a:rPr>
              <a:t>Vocational Service 1 Committee – Bill Handschin - Board level support.</a:t>
            </a:r>
          </a:p>
          <a:p>
            <a:pPr eaLnBrk="1" fontAlgn="auto" hangingPunct="1">
              <a:spcAft>
                <a:spcPts val="0"/>
              </a:spcAft>
              <a:defRPr/>
            </a:pPr>
            <a:r>
              <a:rPr lang="en-US" dirty="0" smtClean="0">
                <a:solidFill>
                  <a:schemeClr val="tx1">
                    <a:lumMod val="65000"/>
                    <a:lumOff val="35000"/>
                  </a:schemeClr>
                </a:solidFill>
              </a:rPr>
              <a:t>Vocational Service 2 Committee </a:t>
            </a:r>
            <a:r>
              <a:rPr lang="en-US" dirty="0">
                <a:solidFill>
                  <a:schemeClr val="tx1">
                    <a:lumMod val="65000"/>
                    <a:lumOff val="35000"/>
                  </a:schemeClr>
                </a:solidFill>
              </a:rPr>
              <a:t>– </a:t>
            </a:r>
            <a:r>
              <a:rPr lang="en-US" dirty="0" smtClean="0">
                <a:solidFill>
                  <a:schemeClr val="tx1">
                    <a:lumMod val="65000"/>
                    <a:lumOff val="35000"/>
                  </a:schemeClr>
                </a:solidFill>
              </a:rPr>
              <a:t>Tom Skalitzky  -Board level support.</a:t>
            </a:r>
            <a:endParaRPr lang="en-US" dirty="0">
              <a:solidFill>
                <a:schemeClr val="tx1">
                  <a:lumMod val="65000"/>
                  <a:lumOff val="35000"/>
                </a:schemeClr>
              </a:solidFill>
            </a:endParaRPr>
          </a:p>
          <a:p>
            <a:pPr eaLnBrk="1" fontAlgn="auto" hangingPunct="1">
              <a:spcAft>
                <a:spcPts val="0"/>
              </a:spcAft>
              <a:defRPr/>
            </a:pPr>
            <a:r>
              <a:rPr lang="en-US" dirty="0" smtClean="0">
                <a:solidFill>
                  <a:schemeClr val="tx1">
                    <a:lumMod val="65000"/>
                    <a:lumOff val="35000"/>
                  </a:schemeClr>
                </a:solidFill>
              </a:rPr>
              <a:t>Teacher of the Year Committee </a:t>
            </a:r>
            <a:r>
              <a:rPr lang="en-US" dirty="0">
                <a:solidFill>
                  <a:schemeClr val="tx1">
                    <a:lumMod val="65000"/>
                    <a:lumOff val="35000"/>
                  </a:schemeClr>
                </a:solidFill>
              </a:rPr>
              <a:t>– </a:t>
            </a:r>
            <a:r>
              <a:rPr lang="en-US" dirty="0" smtClean="0">
                <a:solidFill>
                  <a:schemeClr val="tx1">
                    <a:lumMod val="65000"/>
                    <a:lumOff val="35000"/>
                  </a:schemeClr>
                </a:solidFill>
              </a:rPr>
              <a:t>Scott House - Works with the Saint Paul School District to identify outstanding teachers in the Saint Paul Schools.</a:t>
            </a:r>
            <a:endParaRPr lang="en-US" dirty="0">
              <a:solidFill>
                <a:schemeClr val="tx1">
                  <a:lumMod val="65000"/>
                  <a:lumOff val="35000"/>
                </a:schemeClr>
              </a:solidFill>
            </a:endParaRPr>
          </a:p>
          <a:p>
            <a:pPr eaLnBrk="1" fontAlgn="auto" hangingPunct="1">
              <a:spcAft>
                <a:spcPts val="0"/>
              </a:spcAft>
              <a:defRPr/>
            </a:pPr>
            <a:r>
              <a:rPr lang="en-US" dirty="0" smtClean="0">
                <a:solidFill>
                  <a:schemeClr val="tx1">
                    <a:lumMod val="65000"/>
                    <a:lumOff val="35000"/>
                  </a:schemeClr>
                </a:solidFill>
              </a:rPr>
              <a:t>Rotation Day Committee </a:t>
            </a:r>
            <a:r>
              <a:rPr lang="en-US" dirty="0">
                <a:solidFill>
                  <a:schemeClr val="tx1">
                    <a:lumMod val="65000"/>
                    <a:lumOff val="35000"/>
                  </a:schemeClr>
                </a:solidFill>
              </a:rPr>
              <a:t>– </a:t>
            </a:r>
            <a:r>
              <a:rPr lang="en-US" dirty="0" smtClean="0">
                <a:solidFill>
                  <a:schemeClr val="tx1">
                    <a:lumMod val="65000"/>
                    <a:lumOff val="35000"/>
                  </a:schemeClr>
                </a:solidFill>
              </a:rPr>
              <a:t>Ed Coleman - Works with members to coordinate rotating visits to the companies and workplaces of our members. </a:t>
            </a:r>
            <a:endParaRPr lang="en-US" dirty="0">
              <a:solidFill>
                <a:schemeClr val="tx1">
                  <a:lumMod val="65000"/>
                  <a:lumOff val="35000"/>
                </a:schemeClr>
              </a:solidFill>
            </a:endParaRPr>
          </a:p>
          <a:p>
            <a:pPr eaLnBrk="1" fontAlgn="auto" hangingPunct="1">
              <a:spcAft>
                <a:spcPts val="0"/>
              </a:spcAft>
              <a:defRPr/>
            </a:pPr>
            <a:r>
              <a:rPr lang="en-US" dirty="0" smtClean="0">
                <a:solidFill>
                  <a:schemeClr val="tx1">
                    <a:lumMod val="65000"/>
                    <a:lumOff val="35000"/>
                  </a:schemeClr>
                </a:solidFill>
              </a:rPr>
              <a:t>Fellowship Breakfast Committee </a:t>
            </a:r>
            <a:r>
              <a:rPr lang="en-US" dirty="0">
                <a:solidFill>
                  <a:schemeClr val="tx1">
                    <a:lumMod val="65000"/>
                    <a:lumOff val="35000"/>
                  </a:schemeClr>
                </a:solidFill>
              </a:rPr>
              <a:t>– </a:t>
            </a:r>
            <a:r>
              <a:rPr lang="en-US" dirty="0" smtClean="0">
                <a:solidFill>
                  <a:schemeClr val="tx1">
                    <a:lumMod val="65000"/>
                    <a:lumOff val="35000"/>
                  </a:schemeClr>
                </a:solidFill>
              </a:rPr>
              <a:t>Mark Stutrud, Jon Cieslak - Host the Thursday morning breakfast meetings at which members share information about themselves, their careers and their businesses.</a:t>
            </a:r>
          </a:p>
        </p:txBody>
      </p:sp>
    </p:spTree>
    <p:extLst>
      <p:ext uri="{BB962C8B-B14F-4D97-AF65-F5344CB8AC3E}">
        <p14:creationId xmlns:p14="http://schemas.microsoft.com/office/powerpoint/2010/main" val="1659738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Vocational Service goals</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For </a:t>
            </a:r>
            <a:r>
              <a:rPr lang="en-US" dirty="0"/>
              <a:t>Teacher of the Year: Continue to support the St. Paul School District and to reward outstanding effort in educating our children</a:t>
            </a:r>
            <a:r>
              <a:rPr lang="en-US" dirty="0" smtClean="0"/>
              <a:t>.</a:t>
            </a:r>
            <a:endParaRPr lang="en-US" dirty="0"/>
          </a:p>
          <a:p>
            <a:pPr marL="457200" indent="-457200">
              <a:buFont typeface="+mj-lt"/>
              <a:buAutoNum type="arabicPeriod"/>
            </a:pPr>
            <a:r>
              <a:rPr lang="en-US" dirty="0"/>
              <a:t>For Rotation Day: Provide a forum for members to better understand the business of fellow members and to involve new members in a very personal way in small groups</a:t>
            </a:r>
            <a:r>
              <a:rPr lang="en-US" dirty="0" smtClean="0"/>
              <a:t>.</a:t>
            </a:r>
            <a:endParaRPr lang="en-US" dirty="0"/>
          </a:p>
          <a:p>
            <a:pPr marL="457200" indent="-457200">
              <a:buFont typeface="+mj-lt"/>
              <a:buAutoNum type="arabicPeriod"/>
            </a:pPr>
            <a:r>
              <a:rPr lang="en-US" dirty="0"/>
              <a:t>For Fellowship Breakfast: Provide a forum for members new and old to get to know each other and their business activities at a more intimate level.</a:t>
            </a:r>
          </a:p>
          <a:p>
            <a:pPr marL="457200" indent="-457200">
              <a:buFont typeface="+mj-lt"/>
              <a:buAutoNum type="arabicPeriod"/>
            </a:pPr>
            <a:r>
              <a:rPr lang="en-US" dirty="0" smtClean="0"/>
              <a:t>Create </a:t>
            </a:r>
            <a:r>
              <a:rPr lang="en-US" dirty="0"/>
              <a:t>a warm, welcoming environment for guests to choose to join Club 10 </a:t>
            </a:r>
          </a:p>
          <a:p>
            <a:pPr marL="457200" indent="-457200">
              <a:buFont typeface="+mj-lt"/>
              <a:buAutoNum type="arabicPeriod"/>
            </a:pPr>
            <a:r>
              <a:rPr lang="en-US" dirty="0"/>
              <a:t> Engage new Rotarians to become involved with our Club and find areas of </a:t>
            </a:r>
            <a:r>
              <a:rPr lang="en-US" dirty="0" smtClean="0"/>
              <a:t>interest</a:t>
            </a:r>
            <a:endParaRPr lang="en-US" dirty="0"/>
          </a:p>
          <a:p>
            <a:pPr marL="457200" indent="-457200">
              <a:buFont typeface="+mj-lt"/>
              <a:buAutoNum type="arabicPeriod"/>
            </a:pPr>
            <a:r>
              <a:rPr lang="en-US" dirty="0" smtClean="0"/>
              <a:t>Ensure </a:t>
            </a:r>
            <a:r>
              <a:rPr lang="en-US" dirty="0"/>
              <a:t>all members remain engaged and active, valuing their membership</a:t>
            </a:r>
            <a:r>
              <a:rPr lang="en-US" dirty="0" smtClean="0"/>
              <a:t>.</a:t>
            </a:r>
            <a:endParaRPr lang="en-US" dirty="0"/>
          </a:p>
          <a:p>
            <a:endParaRPr lang="en-US" dirty="0"/>
          </a:p>
        </p:txBody>
      </p:sp>
    </p:spTree>
    <p:extLst>
      <p:ext uri="{BB962C8B-B14F-4D97-AF65-F5344CB8AC3E}">
        <p14:creationId xmlns:p14="http://schemas.microsoft.com/office/powerpoint/2010/main" val="4105401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Service</a:t>
            </a:r>
            <a:br>
              <a:rPr lang="en-US" dirty="0" smtClean="0"/>
            </a:br>
            <a:r>
              <a:rPr lang="en-US" sz="2400" dirty="0" smtClean="0"/>
              <a:t>Kathleen Riley – Donovan Schwichtenberg</a:t>
            </a:r>
            <a:endParaRPr lang="en-US" sz="2400" dirty="0"/>
          </a:p>
        </p:txBody>
      </p:sp>
      <p:sp>
        <p:nvSpPr>
          <p:cNvPr id="3" name="Content Placeholder 2"/>
          <p:cNvSpPr>
            <a:spLocks noGrp="1"/>
          </p:cNvSpPr>
          <p:nvPr>
            <p:ph idx="1"/>
          </p:nvPr>
        </p:nvSpPr>
        <p:spPr/>
        <p:txBody>
          <a:bodyPr>
            <a:normAutofit/>
          </a:bodyPr>
          <a:lstStyle/>
          <a:p>
            <a:pPr lvl="1">
              <a:lnSpc>
                <a:spcPct val="90000"/>
              </a:lnSpc>
              <a:spcBef>
                <a:spcPct val="0"/>
              </a:spcBef>
            </a:pPr>
            <a:r>
              <a:rPr lang="en-US" sz="1700" b="1" dirty="0"/>
              <a:t>Feed My Starving Children (FMSC)</a:t>
            </a:r>
            <a:r>
              <a:rPr lang="en-US" sz="1700" dirty="0"/>
              <a:t/>
            </a:r>
            <a:br>
              <a:rPr lang="en-US" sz="1700" dirty="0"/>
            </a:br>
            <a:r>
              <a:rPr lang="en-US" sz="1700" dirty="0"/>
              <a:t>Doug Hartford</a:t>
            </a:r>
            <a:r>
              <a:rPr lang="en-US" sz="1700" b="1" dirty="0"/>
              <a:t> </a:t>
            </a:r>
            <a:r>
              <a:rPr lang="en-US" sz="1700" dirty="0"/>
              <a:t>(co-chair), Clyde Nelson (co-chair)</a:t>
            </a:r>
            <a:br>
              <a:rPr lang="en-US" sz="1700" dirty="0"/>
            </a:br>
            <a:r>
              <a:rPr lang="en-US" sz="1700" dirty="0"/>
              <a:t>Objective: To complete our 5-year </a:t>
            </a:r>
            <a:r>
              <a:rPr lang="en-US" sz="1700" dirty="0" smtClean="0"/>
              <a:t>commitment </a:t>
            </a:r>
            <a:r>
              <a:rPr lang="en-US" sz="1700" dirty="0"/>
              <a:t>to FMSC, packing 100,000 meals each year.</a:t>
            </a:r>
          </a:p>
          <a:p>
            <a:pPr lvl="1">
              <a:lnSpc>
                <a:spcPct val="90000"/>
              </a:lnSpc>
              <a:spcBef>
                <a:spcPts val="500"/>
              </a:spcBef>
            </a:pPr>
            <a:r>
              <a:rPr lang="en-US" sz="1700" b="1" dirty="0"/>
              <a:t>Rotary Youth Leadership Exchange (RYLA)</a:t>
            </a:r>
            <a:r>
              <a:rPr lang="en-US" sz="1700" dirty="0"/>
              <a:t/>
            </a:r>
            <a:br>
              <a:rPr lang="en-US" sz="1700" dirty="0"/>
            </a:br>
            <a:r>
              <a:rPr lang="en-US" sz="1700" smtClean="0"/>
              <a:t>Steve Gerber (chair</a:t>
            </a:r>
            <a:r>
              <a:rPr lang="en-US" sz="1700" dirty="0"/>
              <a:t>)</a:t>
            </a:r>
            <a:br>
              <a:rPr lang="en-US" sz="1700" dirty="0"/>
            </a:br>
            <a:r>
              <a:rPr lang="en-US" sz="1700" dirty="0"/>
              <a:t>Objective: Help young people develop their leadership abilities and self confidence to the fullest.</a:t>
            </a:r>
          </a:p>
          <a:p>
            <a:pPr lvl="1">
              <a:lnSpc>
                <a:spcPct val="90000"/>
              </a:lnSpc>
              <a:spcBef>
                <a:spcPts val="500"/>
              </a:spcBef>
            </a:pPr>
            <a:r>
              <a:rPr lang="en-US" sz="1700" b="1" dirty="0"/>
              <a:t>Cleveland Circle</a:t>
            </a:r>
            <a:r>
              <a:rPr lang="en-US" sz="1700" dirty="0"/>
              <a:t/>
            </a:r>
            <a:br>
              <a:rPr lang="en-US" sz="1700" dirty="0"/>
            </a:br>
            <a:r>
              <a:rPr lang="en-US" sz="1700" dirty="0"/>
              <a:t>Scott Nelson (chair)</a:t>
            </a:r>
            <a:br>
              <a:rPr lang="en-US" sz="1700" dirty="0"/>
            </a:br>
            <a:r>
              <a:rPr lang="en-US" sz="1700" dirty="0"/>
              <a:t>Objective: Enhance the beauty of downtown Saint Paul in one of the gateway flower gardens to welcome visitors and residents alike.</a:t>
            </a:r>
          </a:p>
          <a:p>
            <a:pPr marL="0" indent="0">
              <a:buNone/>
            </a:pPr>
            <a:endParaRPr lang="en-US" dirty="0"/>
          </a:p>
          <a:p>
            <a:endParaRPr lang="en-US" dirty="0" smtClean="0"/>
          </a:p>
        </p:txBody>
      </p:sp>
    </p:spTree>
    <p:extLst>
      <p:ext uri="{BB962C8B-B14F-4D97-AF65-F5344CB8AC3E}">
        <p14:creationId xmlns:p14="http://schemas.microsoft.com/office/powerpoint/2010/main" val="954575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Service</a:t>
            </a:r>
            <a:br>
              <a:rPr lang="en-US" dirty="0" smtClean="0"/>
            </a:br>
            <a:r>
              <a:rPr lang="en-US" sz="2400" dirty="0" smtClean="0"/>
              <a:t>Kathleen Riley – Donovan Schwichtenberg</a:t>
            </a:r>
            <a:endParaRPr lang="en-US" sz="2400" dirty="0"/>
          </a:p>
        </p:txBody>
      </p:sp>
      <p:sp>
        <p:nvSpPr>
          <p:cNvPr id="3" name="Content Placeholder 2"/>
          <p:cNvSpPr>
            <a:spLocks noGrp="1"/>
          </p:cNvSpPr>
          <p:nvPr>
            <p:ph idx="1"/>
          </p:nvPr>
        </p:nvSpPr>
        <p:spPr/>
        <p:txBody>
          <a:bodyPr>
            <a:normAutofit/>
          </a:bodyPr>
          <a:lstStyle/>
          <a:p>
            <a:pPr lvl="1">
              <a:lnSpc>
                <a:spcPct val="90000"/>
              </a:lnSpc>
              <a:spcBef>
                <a:spcPct val="0"/>
              </a:spcBef>
            </a:pPr>
            <a:r>
              <a:rPr lang="en-US" sz="1600" b="1" dirty="0"/>
              <a:t>Rotation Forward</a:t>
            </a:r>
            <a:r>
              <a:rPr lang="en-US" sz="1600" dirty="0"/>
              <a:t/>
            </a:r>
            <a:br>
              <a:rPr lang="en-US" sz="1600" dirty="0"/>
            </a:br>
            <a:r>
              <a:rPr lang="en-US" sz="1600" dirty="0"/>
              <a:t>Mike Anderson (chair)</a:t>
            </a:r>
            <a:br>
              <a:rPr lang="en-US" sz="1600" dirty="0"/>
            </a:br>
            <a:r>
              <a:rPr lang="en-US" sz="1600" dirty="0"/>
              <a:t>Objective: Honor outstanding middle school students from Saint Paul Public Schools (SPPS).</a:t>
            </a:r>
          </a:p>
          <a:p>
            <a:pPr lvl="1">
              <a:lnSpc>
                <a:spcPct val="90000"/>
              </a:lnSpc>
              <a:spcBef>
                <a:spcPts val="500"/>
              </a:spcBef>
            </a:pPr>
            <a:r>
              <a:rPr lang="en-US" sz="1600" b="1" dirty="0"/>
              <a:t>Dictionaries for SPPS</a:t>
            </a:r>
            <a:r>
              <a:rPr lang="en-US" sz="1600" dirty="0"/>
              <a:t/>
            </a:r>
            <a:br>
              <a:rPr lang="en-US" sz="1600" dirty="0"/>
            </a:br>
            <a:r>
              <a:rPr lang="en-US" sz="1600" dirty="0"/>
              <a:t>Blake Davis (chair)</a:t>
            </a:r>
            <a:br>
              <a:rPr lang="en-US" sz="1600" dirty="0"/>
            </a:br>
            <a:r>
              <a:rPr lang="en-US" sz="1600" dirty="0"/>
              <a:t>Objective: Provide free dictionaries to all 3rd grade students in SPPS.</a:t>
            </a:r>
          </a:p>
          <a:p>
            <a:pPr lvl="1">
              <a:lnSpc>
                <a:spcPct val="90000"/>
              </a:lnSpc>
              <a:spcBef>
                <a:spcPts val="500"/>
              </a:spcBef>
            </a:pPr>
            <a:r>
              <a:rPr lang="en-US" sz="1600" b="1" dirty="0"/>
              <a:t>Salvation Army Bell Ringing</a:t>
            </a:r>
            <a:r>
              <a:rPr lang="en-US" sz="1600" dirty="0"/>
              <a:t/>
            </a:r>
            <a:br>
              <a:rPr lang="en-US" sz="1600" dirty="0"/>
            </a:br>
            <a:r>
              <a:rPr lang="en-US" sz="1600" dirty="0"/>
              <a:t>Bo Aylin (chair)</a:t>
            </a:r>
            <a:br>
              <a:rPr lang="en-US" sz="1600" dirty="0"/>
            </a:br>
            <a:r>
              <a:rPr lang="en-US" sz="1600" dirty="0"/>
              <a:t>Objective: Raise funds for those in our community who are most in need.</a:t>
            </a:r>
          </a:p>
          <a:p>
            <a:pPr lvl="1">
              <a:lnSpc>
                <a:spcPct val="90000"/>
              </a:lnSpc>
              <a:spcBef>
                <a:spcPts val="500"/>
              </a:spcBef>
            </a:pPr>
            <a:r>
              <a:rPr lang="en-US" sz="1600" b="1" dirty="0"/>
              <a:t>Mano a Mano</a:t>
            </a:r>
            <a:r>
              <a:rPr lang="en-US" sz="1600" dirty="0"/>
              <a:t/>
            </a:r>
            <a:br>
              <a:rPr lang="en-US" sz="1600" dirty="0"/>
            </a:br>
            <a:r>
              <a:rPr lang="en-US" sz="1600" dirty="0"/>
              <a:t>Armando Camacho (chair)</a:t>
            </a:r>
            <a:br>
              <a:rPr lang="en-US" sz="1600" dirty="0"/>
            </a:br>
            <a:r>
              <a:rPr lang="en-US" sz="1600" dirty="0"/>
              <a:t>Objective: Now on hold.</a:t>
            </a:r>
          </a:p>
          <a:p>
            <a:pPr marL="0" indent="0">
              <a:buNone/>
            </a:pPr>
            <a:endParaRPr lang="en-US" dirty="0"/>
          </a:p>
          <a:p>
            <a:endParaRPr lang="en-US" dirty="0" smtClean="0"/>
          </a:p>
        </p:txBody>
      </p:sp>
    </p:spTree>
    <p:extLst>
      <p:ext uri="{BB962C8B-B14F-4D97-AF65-F5344CB8AC3E}">
        <p14:creationId xmlns:p14="http://schemas.microsoft.com/office/powerpoint/2010/main" val="488146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Service Goals</a:t>
            </a:r>
            <a:br>
              <a:rPr lang="en-US" dirty="0" smtClean="0"/>
            </a:br>
            <a:r>
              <a:rPr lang="en-US" sz="2400" dirty="0" smtClean="0"/>
              <a:t>Kathleen Riley – Donovan Schwichtenberg</a:t>
            </a:r>
            <a:endParaRPr lang="en-US" sz="2400" dirty="0"/>
          </a:p>
        </p:txBody>
      </p:sp>
      <p:sp>
        <p:nvSpPr>
          <p:cNvPr id="3" name="Content Placeholder 2"/>
          <p:cNvSpPr>
            <a:spLocks noGrp="1"/>
          </p:cNvSpPr>
          <p:nvPr>
            <p:ph idx="1"/>
          </p:nvPr>
        </p:nvSpPr>
        <p:spPr/>
        <p:txBody>
          <a:bodyPr>
            <a:normAutofit fontScale="92500" lnSpcReduction="10000"/>
          </a:bodyPr>
          <a:lstStyle/>
          <a:p>
            <a:pPr>
              <a:spcBef>
                <a:spcPct val="0"/>
              </a:spcBef>
            </a:pPr>
            <a:r>
              <a:rPr lang="en-US" sz="2400" dirty="0"/>
              <a:t>Conduct a member wide survey on our current community service projects and potential new projects to assess the best mix of community service activities for the next several years.</a:t>
            </a:r>
          </a:p>
          <a:p>
            <a:pPr>
              <a:spcBef>
                <a:spcPts val="1800"/>
              </a:spcBef>
            </a:pPr>
            <a:r>
              <a:rPr lang="en-US" sz="2400" dirty="0"/>
              <a:t>Work with our project chairs to develop succession plans for leadership and membership.</a:t>
            </a:r>
          </a:p>
          <a:p>
            <a:pPr>
              <a:spcBef>
                <a:spcPts val="1800"/>
              </a:spcBef>
            </a:pPr>
            <a:r>
              <a:rPr lang="en-US" sz="2400" dirty="0"/>
              <a:t>Make full use of Club Runner software for each committee for accurate and easy tracking of member activity and accomplishments.</a:t>
            </a:r>
          </a:p>
          <a:p>
            <a:pPr marL="0" indent="0">
              <a:buNone/>
            </a:pPr>
            <a:endParaRPr lang="en-US" dirty="0"/>
          </a:p>
          <a:p>
            <a:endParaRPr lang="en-US" dirty="0" smtClean="0"/>
          </a:p>
        </p:txBody>
      </p:sp>
    </p:spTree>
    <p:extLst>
      <p:ext uri="{BB962C8B-B14F-4D97-AF65-F5344CB8AC3E}">
        <p14:creationId xmlns:p14="http://schemas.microsoft.com/office/powerpoint/2010/main" val="185290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Service</a:t>
            </a:r>
            <a:br>
              <a:rPr lang="en-US" dirty="0" smtClean="0"/>
            </a:br>
            <a:r>
              <a:rPr lang="en-US" sz="2400" dirty="0" smtClean="0"/>
              <a:t>Kay Baker – Jim Field</a:t>
            </a:r>
            <a:endParaRPr lang="en-US" sz="2400" dirty="0"/>
          </a:p>
        </p:txBody>
      </p:sp>
      <p:sp>
        <p:nvSpPr>
          <p:cNvPr id="3" name="Content Placeholder 2"/>
          <p:cNvSpPr>
            <a:spLocks noGrp="1"/>
          </p:cNvSpPr>
          <p:nvPr>
            <p:ph idx="1"/>
          </p:nvPr>
        </p:nvSpPr>
        <p:spPr>
          <a:xfrm>
            <a:off x="739775" y="2475915"/>
            <a:ext cx="7662864" cy="3924885"/>
          </a:xfrm>
        </p:spPr>
        <p:txBody>
          <a:bodyPr>
            <a:normAutofit fontScale="47500" lnSpcReduction="20000"/>
          </a:bodyPr>
          <a:lstStyle/>
          <a:p>
            <a:r>
              <a:rPr lang="en-US" sz="2900" dirty="0" smtClean="0"/>
              <a:t>RYE Inbound: Club </a:t>
            </a:r>
            <a:r>
              <a:rPr lang="en-US" sz="2900" dirty="0"/>
              <a:t>10 will continue to support one inbound student each year, with the alternating years that student will come from Nagasaki, Japan.</a:t>
            </a:r>
          </a:p>
          <a:p>
            <a:r>
              <a:rPr lang="en-US" sz="2900" dirty="0"/>
              <a:t> </a:t>
            </a:r>
            <a:r>
              <a:rPr lang="en-US" sz="2900" dirty="0" smtClean="0"/>
              <a:t>RYE Outbound: </a:t>
            </a:r>
            <a:r>
              <a:rPr lang="en-US" sz="2900" dirty="0"/>
              <a:t>This year Club 10 will continue to support the two students our club is sponsoring on exchange during the 2012-2013 school year.  Amalia Hertel is spending her year in India and Hansi Wachtler is studying in Japan.</a:t>
            </a:r>
          </a:p>
          <a:p>
            <a:r>
              <a:rPr lang="en-US" sz="2900" dirty="0"/>
              <a:t> </a:t>
            </a:r>
            <a:r>
              <a:rPr lang="en-US" sz="2900" dirty="0" smtClean="0"/>
              <a:t>WCS  - This </a:t>
            </a:r>
            <a:r>
              <a:rPr lang="en-US" sz="2900" dirty="0"/>
              <a:t>year, Club 10 will sponsor a 3rd round of village water chlorination in Nicaragua. Club # 10 is in for $ 2,500. Other D5960 clubs will be asked to contribute over 50% of the total cost. Our World Community Service Committee members will be asked to visit other clubs with Power Point &amp; video presentations to solicit their financial support</a:t>
            </a:r>
            <a:r>
              <a:rPr lang="en-US" sz="2900" dirty="0" smtClean="0"/>
              <a:t>.</a:t>
            </a:r>
          </a:p>
          <a:p>
            <a:r>
              <a:rPr lang="en-US" sz="2900" dirty="0"/>
              <a:t> Elicit a number of qualified rotary scholar candidates through distributed marketing </a:t>
            </a:r>
            <a:r>
              <a:rPr lang="en-US" sz="2900" dirty="0" smtClean="0"/>
              <a:t>strategies</a:t>
            </a:r>
          </a:p>
          <a:p>
            <a:r>
              <a:rPr lang="en-US" sz="2900" dirty="0" smtClean="0"/>
              <a:t>Paul </a:t>
            </a:r>
            <a:r>
              <a:rPr lang="en-US" sz="2900" dirty="0"/>
              <a:t>Sister Club-Goal-to continue to promote the relationship between Nagasaki and St. Paul. </a:t>
            </a:r>
            <a:endParaRPr lang="en-US" sz="2900" dirty="0" smtClean="0"/>
          </a:p>
          <a:p>
            <a:r>
              <a:rPr lang="en-US" sz="2900" dirty="0"/>
              <a:t>Rotary Friendship </a:t>
            </a:r>
            <a:r>
              <a:rPr lang="en-US" sz="2900" dirty="0" smtClean="0"/>
              <a:t>Exchange  -Vicki </a:t>
            </a:r>
            <a:r>
              <a:rPr lang="en-US" sz="2900" dirty="0"/>
              <a:t>Gee </a:t>
            </a:r>
            <a:r>
              <a:rPr lang="en-US" sz="2900" dirty="0" err="1"/>
              <a:t>Treft</a:t>
            </a:r>
            <a:r>
              <a:rPr lang="en-US" sz="2900" dirty="0"/>
              <a:t>/Roger </a:t>
            </a:r>
            <a:r>
              <a:rPr lang="en-US" sz="2900" dirty="0" smtClean="0"/>
              <a:t>Nielsen -</a:t>
            </a:r>
            <a:r>
              <a:rPr lang="en-US" sz="2900" dirty="0"/>
              <a:t> Cultural exchange between St. Paul and other </a:t>
            </a:r>
            <a:r>
              <a:rPr lang="en-US" sz="2900" dirty="0" smtClean="0"/>
              <a:t>countries</a:t>
            </a:r>
            <a:endParaRPr lang="en-US" dirty="0"/>
          </a:p>
          <a:p>
            <a:endParaRPr lang="en-US" dirty="0"/>
          </a:p>
          <a:p>
            <a:endParaRPr lang="en-US" dirty="0" smtClean="0"/>
          </a:p>
        </p:txBody>
      </p:sp>
    </p:spTree>
    <p:extLst>
      <p:ext uri="{BB962C8B-B14F-4D97-AF65-F5344CB8AC3E}">
        <p14:creationId xmlns:p14="http://schemas.microsoft.com/office/powerpoint/2010/main" val="2854426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Service Goals</a:t>
            </a:r>
            <a:br>
              <a:rPr lang="en-US" dirty="0" smtClean="0"/>
            </a:br>
            <a:r>
              <a:rPr lang="en-US" sz="2400" dirty="0" smtClean="0"/>
              <a:t>Kay Baker – Jim Field</a:t>
            </a:r>
            <a:endParaRPr lang="en-US" sz="2400" dirty="0"/>
          </a:p>
        </p:txBody>
      </p:sp>
      <p:sp>
        <p:nvSpPr>
          <p:cNvPr id="3" name="Content Placeholder 2"/>
          <p:cNvSpPr>
            <a:spLocks noGrp="1"/>
          </p:cNvSpPr>
          <p:nvPr>
            <p:ph idx="1"/>
          </p:nvPr>
        </p:nvSpPr>
        <p:spPr>
          <a:xfrm>
            <a:off x="739775" y="2363372"/>
            <a:ext cx="7662864" cy="4206240"/>
          </a:xfrm>
        </p:spPr>
        <p:txBody>
          <a:bodyPr>
            <a:normAutofit fontScale="70000" lnSpcReduction="20000"/>
          </a:bodyPr>
          <a:lstStyle/>
          <a:p>
            <a:r>
              <a:rPr lang="en-US" dirty="0" smtClean="0"/>
              <a:t>RYE Inbound: </a:t>
            </a:r>
            <a:r>
              <a:rPr lang="en-US" dirty="0"/>
              <a:t> We will continue to try to find host families for our current student. We will continue to pay for our inbound student's East Coast Trip as part of their inbound experience in the USA.</a:t>
            </a:r>
          </a:p>
          <a:p>
            <a:r>
              <a:rPr lang="en-US" dirty="0"/>
              <a:t> </a:t>
            </a:r>
            <a:r>
              <a:rPr lang="en-US" dirty="0" smtClean="0"/>
              <a:t>RYE Outbound: </a:t>
            </a:r>
            <a:r>
              <a:rPr lang="en-US" dirty="0"/>
              <a:t>The RYE committee will continue to encourage membership to help support exchange students through being a liaison, counselor and involvement in the interview process.  Club 10 RYE committee will work with the district on the application process, club interviews and district interview and orientations for the 2013-2014 school year.  In October we will start the process for selecting our next exchange students. </a:t>
            </a:r>
            <a:endParaRPr lang="en-US" dirty="0" smtClean="0"/>
          </a:p>
          <a:p>
            <a:r>
              <a:rPr lang="en-US" dirty="0"/>
              <a:t>Next year is the start of Rotary-wide global grants.  We intend to fund improvements to the successful 2008 Laguna Sulti agricultural water reservoir in Bolivia</a:t>
            </a:r>
            <a:r>
              <a:rPr lang="en-US" dirty="0" smtClean="0"/>
              <a:t>.</a:t>
            </a:r>
          </a:p>
          <a:p>
            <a:r>
              <a:rPr lang="en-US" dirty="0"/>
              <a:t>The statue has arrived in Nagasaki and we are scheduled to celebrate the unveiling of the statue on October 6</a:t>
            </a:r>
            <a:r>
              <a:rPr lang="en-US" baseline="30000" dirty="0"/>
              <a:t>th</a:t>
            </a:r>
            <a:r>
              <a:rPr lang="en-US" dirty="0"/>
              <a:t>. Attending will be Rotarians Dan McKeown, Al Zdrazil, </a:t>
            </a:r>
            <a:r>
              <a:rPr lang="en-US"/>
              <a:t>Sue </a:t>
            </a:r>
            <a:r>
              <a:rPr lang="en-US" smtClean="0"/>
              <a:t>Cammack </a:t>
            </a:r>
            <a:r>
              <a:rPr lang="en-US" dirty="0"/>
              <a:t>and John Chandler along with artist Bill Hueg</a:t>
            </a:r>
            <a:r>
              <a:rPr lang="en-US" dirty="0" smtClean="0"/>
              <a:t>.</a:t>
            </a:r>
          </a:p>
          <a:p>
            <a:r>
              <a:rPr lang="en-US" dirty="0"/>
              <a:t>Rotary Friendship </a:t>
            </a:r>
            <a:r>
              <a:rPr lang="en-US" dirty="0" smtClean="0"/>
              <a:t>Exchange  - A </a:t>
            </a:r>
            <a:r>
              <a:rPr lang="en-US" dirty="0"/>
              <a:t>group will be here from Taiwan from 9/20-23, 2012.</a:t>
            </a:r>
          </a:p>
          <a:p>
            <a:endParaRPr lang="en-US" dirty="0"/>
          </a:p>
          <a:p>
            <a:endParaRPr lang="en-US" dirty="0"/>
          </a:p>
          <a:p>
            <a:endParaRPr lang="en-US" dirty="0"/>
          </a:p>
          <a:p>
            <a:endParaRPr lang="en-US" dirty="0"/>
          </a:p>
          <a:p>
            <a:endParaRPr lang="en-US" dirty="0"/>
          </a:p>
          <a:p>
            <a:endParaRPr lang="en-US" dirty="0" smtClean="0"/>
          </a:p>
        </p:txBody>
      </p:sp>
    </p:spTree>
    <p:extLst>
      <p:ext uri="{BB962C8B-B14F-4D97-AF65-F5344CB8AC3E}">
        <p14:creationId xmlns:p14="http://schemas.microsoft.com/office/powerpoint/2010/main" val="9492759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majorFont>
      <a:minorFont>
        <a:latin typeface="Calisto MT"/>
        <a:ea typeface=""/>
        <a:cs typeface=""/>
        <a:font script="Jpan" typeface="ＭＳ 明朝"/>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650</TotalTime>
  <Words>620</Words>
  <Application>Microsoft Office PowerPoint</Application>
  <PresentationFormat>On-screen Show (4:3)</PresentationFormat>
  <Paragraphs>112</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Genesis</vt:lpstr>
      <vt:lpstr>Rotary Club of St. Paul  Club Assembly</vt:lpstr>
      <vt:lpstr>Goals</vt:lpstr>
      <vt:lpstr>Vocational Service Bill Handschin – Tom Skalitzky</vt:lpstr>
      <vt:lpstr>Vocational Service goals</vt:lpstr>
      <vt:lpstr>Community Service Kathleen Riley – Donovan Schwichtenberg</vt:lpstr>
      <vt:lpstr>Community Service Kathleen Riley – Donovan Schwichtenberg</vt:lpstr>
      <vt:lpstr>Community Service Goals Kathleen Riley – Donovan Schwichtenberg</vt:lpstr>
      <vt:lpstr>International Service Kay Baker – Jim Field</vt:lpstr>
      <vt:lpstr>International Service Goals Kay Baker – Jim Field</vt:lpstr>
      <vt:lpstr>Club Administration Chuck Whitaker - Laurie Murphy</vt:lpstr>
      <vt:lpstr>Club Service Activities James Delamater – Armando Camacho</vt:lpstr>
      <vt:lpstr>Club Service Activities Goals</vt:lpstr>
      <vt:lpstr>Membership Shelly Rucks – Mick White</vt:lpstr>
      <vt:lpstr>Membership goals</vt:lpstr>
      <vt:lpstr>Club Budget Randy Kroll</vt:lpstr>
      <vt:lpstr>PowerPoint Presentation</vt:lpstr>
      <vt:lpstr>PowerPoint Presentation</vt:lpstr>
      <vt:lpstr>PowerPoint Presentation</vt:lpstr>
      <vt:lpstr>Club Foundation Doug Hartford</vt:lpstr>
      <vt:lpstr>Club Foundation Where the $ come from</vt:lpstr>
      <vt:lpstr>Club Foundation Where the $ Go</vt:lpstr>
      <vt:lpstr>Club Foundation Budget 2012-2013</vt:lpstr>
      <vt:lpstr>Q&amp; A</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Paul Rotary 2012-2013</dc:title>
  <dc:creator>DANIEL W MCKEOWN</dc:creator>
  <cp:lastModifiedBy>Dan McKeown</cp:lastModifiedBy>
  <cp:revision>36</cp:revision>
  <cp:lastPrinted>2012-06-25T16:00:48Z</cp:lastPrinted>
  <dcterms:created xsi:type="dcterms:W3CDTF">2012-06-11T21:01:21Z</dcterms:created>
  <dcterms:modified xsi:type="dcterms:W3CDTF">2012-09-11T19:44:14Z</dcterms:modified>
</cp:coreProperties>
</file>