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256" r:id="rId3"/>
    <p:sldId id="266" r:id="rId4"/>
    <p:sldId id="265" r:id="rId5"/>
    <p:sldId id="293" r:id="rId6"/>
    <p:sldId id="268" r:id="rId7"/>
    <p:sldId id="262" r:id="rId8"/>
    <p:sldId id="270" r:id="rId9"/>
    <p:sldId id="272" r:id="rId10"/>
    <p:sldId id="271" r:id="rId11"/>
    <p:sldId id="274" r:id="rId12"/>
    <p:sldId id="263" r:id="rId13"/>
    <p:sldId id="269" r:id="rId14"/>
    <p:sldId id="294" r:id="rId15"/>
    <p:sldId id="275" r:id="rId16"/>
    <p:sldId id="276" r:id="rId17"/>
    <p:sldId id="277" r:id="rId18"/>
    <p:sldId id="278" r:id="rId19"/>
    <p:sldId id="282" r:id="rId20"/>
    <p:sldId id="279" r:id="rId21"/>
    <p:sldId id="281" r:id="rId22"/>
    <p:sldId id="295" r:id="rId23"/>
    <p:sldId id="287" r:id="rId24"/>
    <p:sldId id="283" r:id="rId25"/>
    <p:sldId id="288" r:id="rId26"/>
    <p:sldId id="285" r:id="rId27"/>
    <p:sldId id="296" r:id="rId28"/>
    <p:sldId id="291" r:id="rId29"/>
    <p:sldId id="286" r:id="rId30"/>
    <p:sldId id="297" r:id="rId31"/>
    <p:sldId id="300" r:id="rId32"/>
    <p:sldId id="298" r:id="rId33"/>
    <p:sldId id="299"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73" d="100"/>
          <a:sy n="73" d="100"/>
        </p:scale>
        <p:origin x="8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9F56A1-A6AB-4D52-B10B-A8203813E94E}" type="datetimeFigureOut">
              <a:rPr lang="en-US" smtClean="0"/>
              <a:t>7/10/2023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40C599-8365-46F5-B2DE-4CB0566CD232}" type="slidenum">
              <a:rPr lang="en-US" smtClean="0"/>
              <a:t>‹#›</a:t>
            </a:fld>
            <a:endParaRPr lang="en-US"/>
          </a:p>
        </p:txBody>
      </p:sp>
    </p:spTree>
    <p:extLst>
      <p:ext uri="{BB962C8B-B14F-4D97-AF65-F5344CB8AC3E}">
        <p14:creationId xmlns:p14="http://schemas.microsoft.com/office/powerpoint/2010/main" val="4124781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56F3-A8B2-50FA-6C11-D14D2703FE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C60960-66EC-81F1-7AF5-A0CF55E26B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AE596F-C5B0-4967-DD4F-CB99D5F6A0A6}"/>
              </a:ext>
            </a:extLst>
          </p:cNvPr>
          <p:cNvSpPr>
            <a:spLocks noGrp="1"/>
          </p:cNvSpPr>
          <p:nvPr>
            <p:ph type="dt" sz="half" idx="10"/>
          </p:nvPr>
        </p:nvSpPr>
        <p:spPr/>
        <p:txBody>
          <a:bodyPr/>
          <a:lstStyle/>
          <a:p>
            <a:fld id="{62D17C84-379E-4EA7-9DD4-9ADB362ECC49}" type="datetimeFigureOut">
              <a:rPr lang="en-US" smtClean="0"/>
              <a:t>7/10/2023</a:t>
            </a:fld>
            <a:endParaRPr lang="en-US"/>
          </a:p>
        </p:txBody>
      </p:sp>
      <p:sp>
        <p:nvSpPr>
          <p:cNvPr id="5" name="Footer Placeholder 4">
            <a:extLst>
              <a:ext uri="{FF2B5EF4-FFF2-40B4-BE49-F238E27FC236}">
                <a16:creationId xmlns:a16="http://schemas.microsoft.com/office/drawing/2014/main" id="{2DC70152-F1CF-7E63-8CDD-8D402CEB59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CC2364-3CAE-568A-78B3-BA0B0B92E4BD}"/>
              </a:ext>
            </a:extLst>
          </p:cNvPr>
          <p:cNvSpPr>
            <a:spLocks noGrp="1"/>
          </p:cNvSpPr>
          <p:nvPr>
            <p:ph type="sldNum" sz="quarter" idx="12"/>
          </p:nvPr>
        </p:nvSpPr>
        <p:spPr/>
        <p:txBody>
          <a:bodyPr/>
          <a:lstStyle/>
          <a:p>
            <a:fld id="{EA770165-5E46-4901-8252-23122B324A55}" type="slidenum">
              <a:rPr lang="en-US" smtClean="0"/>
              <a:t>‹#›</a:t>
            </a:fld>
            <a:endParaRPr lang="en-US"/>
          </a:p>
        </p:txBody>
      </p:sp>
    </p:spTree>
    <p:extLst>
      <p:ext uri="{BB962C8B-B14F-4D97-AF65-F5344CB8AC3E}">
        <p14:creationId xmlns:p14="http://schemas.microsoft.com/office/powerpoint/2010/main" val="151129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AA61B-AD71-D748-9504-A52073DE02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9755F7-6367-0FD6-438C-8B3B9B6EF2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3DA1F6-CBA3-068A-D1D1-6150FDD1DAD1}"/>
              </a:ext>
            </a:extLst>
          </p:cNvPr>
          <p:cNvSpPr>
            <a:spLocks noGrp="1"/>
          </p:cNvSpPr>
          <p:nvPr>
            <p:ph type="dt" sz="half" idx="10"/>
          </p:nvPr>
        </p:nvSpPr>
        <p:spPr/>
        <p:txBody>
          <a:bodyPr/>
          <a:lstStyle/>
          <a:p>
            <a:fld id="{62D17C84-379E-4EA7-9DD4-9ADB362ECC49}" type="datetimeFigureOut">
              <a:rPr lang="en-US" smtClean="0"/>
              <a:t>7/10/2023</a:t>
            </a:fld>
            <a:endParaRPr lang="en-US"/>
          </a:p>
        </p:txBody>
      </p:sp>
      <p:sp>
        <p:nvSpPr>
          <p:cNvPr id="5" name="Footer Placeholder 4">
            <a:extLst>
              <a:ext uri="{FF2B5EF4-FFF2-40B4-BE49-F238E27FC236}">
                <a16:creationId xmlns:a16="http://schemas.microsoft.com/office/drawing/2014/main" id="{3767022E-99E0-2A1D-BD33-85D572A4E1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B7020-FC5D-16E8-0183-DEECCA4E0B89}"/>
              </a:ext>
            </a:extLst>
          </p:cNvPr>
          <p:cNvSpPr>
            <a:spLocks noGrp="1"/>
          </p:cNvSpPr>
          <p:nvPr>
            <p:ph type="sldNum" sz="quarter" idx="12"/>
          </p:nvPr>
        </p:nvSpPr>
        <p:spPr/>
        <p:txBody>
          <a:bodyPr/>
          <a:lstStyle/>
          <a:p>
            <a:fld id="{EA770165-5E46-4901-8252-23122B324A55}" type="slidenum">
              <a:rPr lang="en-US" smtClean="0"/>
              <a:t>‹#›</a:t>
            </a:fld>
            <a:endParaRPr lang="en-US"/>
          </a:p>
        </p:txBody>
      </p:sp>
    </p:spTree>
    <p:extLst>
      <p:ext uri="{BB962C8B-B14F-4D97-AF65-F5344CB8AC3E}">
        <p14:creationId xmlns:p14="http://schemas.microsoft.com/office/powerpoint/2010/main" val="3138968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070C6-DA93-E5E1-1A36-4055404547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AFCA52-89E3-0BF9-54B1-9D8C8AE22A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222D9-AD11-F345-304D-241861A36B8E}"/>
              </a:ext>
            </a:extLst>
          </p:cNvPr>
          <p:cNvSpPr>
            <a:spLocks noGrp="1"/>
          </p:cNvSpPr>
          <p:nvPr>
            <p:ph type="dt" sz="half" idx="10"/>
          </p:nvPr>
        </p:nvSpPr>
        <p:spPr/>
        <p:txBody>
          <a:bodyPr/>
          <a:lstStyle/>
          <a:p>
            <a:fld id="{62D17C84-379E-4EA7-9DD4-9ADB362ECC49}" type="datetimeFigureOut">
              <a:rPr lang="en-US" smtClean="0"/>
              <a:t>7/10/2023</a:t>
            </a:fld>
            <a:endParaRPr lang="en-US"/>
          </a:p>
        </p:txBody>
      </p:sp>
      <p:sp>
        <p:nvSpPr>
          <p:cNvPr id="5" name="Footer Placeholder 4">
            <a:extLst>
              <a:ext uri="{FF2B5EF4-FFF2-40B4-BE49-F238E27FC236}">
                <a16:creationId xmlns:a16="http://schemas.microsoft.com/office/drawing/2014/main" id="{87AABF67-07CD-5987-9DC7-8E0A678E8E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616C9F-8ECF-9563-17AD-5FA249A3DEA4}"/>
              </a:ext>
            </a:extLst>
          </p:cNvPr>
          <p:cNvSpPr>
            <a:spLocks noGrp="1"/>
          </p:cNvSpPr>
          <p:nvPr>
            <p:ph type="sldNum" sz="quarter" idx="12"/>
          </p:nvPr>
        </p:nvSpPr>
        <p:spPr/>
        <p:txBody>
          <a:bodyPr/>
          <a:lstStyle/>
          <a:p>
            <a:fld id="{EA770165-5E46-4901-8252-23122B324A55}" type="slidenum">
              <a:rPr lang="en-US" smtClean="0"/>
              <a:t>‹#›</a:t>
            </a:fld>
            <a:endParaRPr lang="en-US"/>
          </a:p>
        </p:txBody>
      </p:sp>
    </p:spTree>
    <p:extLst>
      <p:ext uri="{BB962C8B-B14F-4D97-AF65-F5344CB8AC3E}">
        <p14:creationId xmlns:p14="http://schemas.microsoft.com/office/powerpoint/2010/main" val="1756666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9075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65886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99490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41282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07907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93912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76207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42896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B5A8-1DB4-278F-A128-81985C6564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6B8E12-A55C-4C92-97AC-E65C9EB48E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7ABDFE-D279-FF7E-5C55-90F308003DC5}"/>
              </a:ext>
            </a:extLst>
          </p:cNvPr>
          <p:cNvSpPr>
            <a:spLocks noGrp="1"/>
          </p:cNvSpPr>
          <p:nvPr>
            <p:ph type="dt" sz="half" idx="10"/>
          </p:nvPr>
        </p:nvSpPr>
        <p:spPr/>
        <p:txBody>
          <a:bodyPr/>
          <a:lstStyle/>
          <a:p>
            <a:fld id="{62D17C84-379E-4EA7-9DD4-9ADB362ECC49}" type="datetimeFigureOut">
              <a:rPr lang="en-US" smtClean="0"/>
              <a:t>7/10/2023</a:t>
            </a:fld>
            <a:endParaRPr lang="en-US"/>
          </a:p>
        </p:txBody>
      </p:sp>
      <p:sp>
        <p:nvSpPr>
          <p:cNvPr id="5" name="Footer Placeholder 4">
            <a:extLst>
              <a:ext uri="{FF2B5EF4-FFF2-40B4-BE49-F238E27FC236}">
                <a16:creationId xmlns:a16="http://schemas.microsoft.com/office/drawing/2014/main" id="{0E873208-5D74-CC53-7BCA-27A3241E76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3A949-B4A3-FB1B-3201-C4CAFAECF4D2}"/>
              </a:ext>
            </a:extLst>
          </p:cNvPr>
          <p:cNvSpPr>
            <a:spLocks noGrp="1"/>
          </p:cNvSpPr>
          <p:nvPr>
            <p:ph type="sldNum" sz="quarter" idx="12"/>
          </p:nvPr>
        </p:nvSpPr>
        <p:spPr/>
        <p:txBody>
          <a:bodyPr/>
          <a:lstStyle/>
          <a:p>
            <a:fld id="{EA770165-5E46-4901-8252-23122B324A55}" type="slidenum">
              <a:rPr lang="en-US" smtClean="0"/>
              <a:t>‹#›</a:t>
            </a:fld>
            <a:endParaRPr lang="en-US"/>
          </a:p>
        </p:txBody>
      </p:sp>
    </p:spTree>
    <p:extLst>
      <p:ext uri="{BB962C8B-B14F-4D97-AF65-F5344CB8AC3E}">
        <p14:creationId xmlns:p14="http://schemas.microsoft.com/office/powerpoint/2010/main" val="2359429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0562626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80415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39049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86367-E126-C648-C3B4-8CF454DAAA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D075F6-C2DE-7D27-136E-076BF44889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53A08A-032A-E917-7268-898174CDF4C9}"/>
              </a:ext>
            </a:extLst>
          </p:cNvPr>
          <p:cNvSpPr>
            <a:spLocks noGrp="1"/>
          </p:cNvSpPr>
          <p:nvPr>
            <p:ph type="dt" sz="half" idx="10"/>
          </p:nvPr>
        </p:nvSpPr>
        <p:spPr/>
        <p:txBody>
          <a:bodyPr/>
          <a:lstStyle/>
          <a:p>
            <a:fld id="{62D17C84-379E-4EA7-9DD4-9ADB362ECC49}" type="datetimeFigureOut">
              <a:rPr lang="en-US" smtClean="0"/>
              <a:t>7/10/2023</a:t>
            </a:fld>
            <a:endParaRPr lang="en-US"/>
          </a:p>
        </p:txBody>
      </p:sp>
      <p:sp>
        <p:nvSpPr>
          <p:cNvPr id="5" name="Footer Placeholder 4">
            <a:extLst>
              <a:ext uri="{FF2B5EF4-FFF2-40B4-BE49-F238E27FC236}">
                <a16:creationId xmlns:a16="http://schemas.microsoft.com/office/drawing/2014/main" id="{1E4BF8C9-C3A2-19C1-D0D2-263F1F7690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80D0C-0D24-4459-B5CD-C3C4B00B3C72}"/>
              </a:ext>
            </a:extLst>
          </p:cNvPr>
          <p:cNvSpPr>
            <a:spLocks noGrp="1"/>
          </p:cNvSpPr>
          <p:nvPr>
            <p:ph type="sldNum" sz="quarter" idx="12"/>
          </p:nvPr>
        </p:nvSpPr>
        <p:spPr/>
        <p:txBody>
          <a:bodyPr/>
          <a:lstStyle/>
          <a:p>
            <a:fld id="{EA770165-5E46-4901-8252-23122B324A55}" type="slidenum">
              <a:rPr lang="en-US" smtClean="0"/>
              <a:t>‹#›</a:t>
            </a:fld>
            <a:endParaRPr lang="en-US"/>
          </a:p>
        </p:txBody>
      </p:sp>
    </p:spTree>
    <p:extLst>
      <p:ext uri="{BB962C8B-B14F-4D97-AF65-F5344CB8AC3E}">
        <p14:creationId xmlns:p14="http://schemas.microsoft.com/office/powerpoint/2010/main" val="2659714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9DDEF-5D3F-9BD5-6319-90D1276D59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F3BF53-3D96-039B-DEA4-50E575D372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615635-D08D-27B8-A77B-A1E3BE235C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16B095-5245-C865-314E-1CE154083047}"/>
              </a:ext>
            </a:extLst>
          </p:cNvPr>
          <p:cNvSpPr>
            <a:spLocks noGrp="1"/>
          </p:cNvSpPr>
          <p:nvPr>
            <p:ph type="dt" sz="half" idx="10"/>
          </p:nvPr>
        </p:nvSpPr>
        <p:spPr/>
        <p:txBody>
          <a:bodyPr/>
          <a:lstStyle/>
          <a:p>
            <a:fld id="{62D17C84-379E-4EA7-9DD4-9ADB362ECC49}" type="datetimeFigureOut">
              <a:rPr lang="en-US" smtClean="0"/>
              <a:t>7/10/2023</a:t>
            </a:fld>
            <a:endParaRPr lang="en-US"/>
          </a:p>
        </p:txBody>
      </p:sp>
      <p:sp>
        <p:nvSpPr>
          <p:cNvPr id="6" name="Footer Placeholder 5">
            <a:extLst>
              <a:ext uri="{FF2B5EF4-FFF2-40B4-BE49-F238E27FC236}">
                <a16:creationId xmlns:a16="http://schemas.microsoft.com/office/drawing/2014/main" id="{E6BE6110-03E2-9A98-FD92-B58D0157BD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8F9252-C19D-A3CF-1101-90F3F044533D}"/>
              </a:ext>
            </a:extLst>
          </p:cNvPr>
          <p:cNvSpPr>
            <a:spLocks noGrp="1"/>
          </p:cNvSpPr>
          <p:nvPr>
            <p:ph type="sldNum" sz="quarter" idx="12"/>
          </p:nvPr>
        </p:nvSpPr>
        <p:spPr/>
        <p:txBody>
          <a:bodyPr/>
          <a:lstStyle/>
          <a:p>
            <a:fld id="{EA770165-5E46-4901-8252-23122B324A55}" type="slidenum">
              <a:rPr lang="en-US" smtClean="0"/>
              <a:t>‹#›</a:t>
            </a:fld>
            <a:endParaRPr lang="en-US"/>
          </a:p>
        </p:txBody>
      </p:sp>
    </p:spTree>
    <p:extLst>
      <p:ext uri="{BB962C8B-B14F-4D97-AF65-F5344CB8AC3E}">
        <p14:creationId xmlns:p14="http://schemas.microsoft.com/office/powerpoint/2010/main" val="297860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A48AB-FF89-A9E2-B3CB-CBFA39B23A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199B04-0E0B-E815-CE50-845AFA45A6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1D069B-185F-3857-6B24-312932580D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AEEDBA-1BFA-4AD2-807C-33A4A6EF73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EFB513-1088-58F1-7D93-7815F8E1B6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84CFE-25D2-59E6-CCC4-B7FE522D130A}"/>
              </a:ext>
            </a:extLst>
          </p:cNvPr>
          <p:cNvSpPr>
            <a:spLocks noGrp="1"/>
          </p:cNvSpPr>
          <p:nvPr>
            <p:ph type="dt" sz="half" idx="10"/>
          </p:nvPr>
        </p:nvSpPr>
        <p:spPr/>
        <p:txBody>
          <a:bodyPr/>
          <a:lstStyle/>
          <a:p>
            <a:fld id="{62D17C84-379E-4EA7-9DD4-9ADB362ECC49}" type="datetimeFigureOut">
              <a:rPr lang="en-US" smtClean="0"/>
              <a:t>7/10/2023</a:t>
            </a:fld>
            <a:endParaRPr lang="en-US"/>
          </a:p>
        </p:txBody>
      </p:sp>
      <p:sp>
        <p:nvSpPr>
          <p:cNvPr id="8" name="Footer Placeholder 7">
            <a:extLst>
              <a:ext uri="{FF2B5EF4-FFF2-40B4-BE49-F238E27FC236}">
                <a16:creationId xmlns:a16="http://schemas.microsoft.com/office/drawing/2014/main" id="{9EB43ED9-1A1E-65C4-80B6-3549877953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A0498B-DA88-E88C-6459-1092D43D9AD1}"/>
              </a:ext>
            </a:extLst>
          </p:cNvPr>
          <p:cNvSpPr>
            <a:spLocks noGrp="1"/>
          </p:cNvSpPr>
          <p:nvPr>
            <p:ph type="sldNum" sz="quarter" idx="12"/>
          </p:nvPr>
        </p:nvSpPr>
        <p:spPr/>
        <p:txBody>
          <a:bodyPr/>
          <a:lstStyle/>
          <a:p>
            <a:fld id="{EA770165-5E46-4901-8252-23122B324A55}" type="slidenum">
              <a:rPr lang="en-US" smtClean="0"/>
              <a:t>‹#›</a:t>
            </a:fld>
            <a:endParaRPr lang="en-US"/>
          </a:p>
        </p:txBody>
      </p:sp>
    </p:spTree>
    <p:extLst>
      <p:ext uri="{BB962C8B-B14F-4D97-AF65-F5344CB8AC3E}">
        <p14:creationId xmlns:p14="http://schemas.microsoft.com/office/powerpoint/2010/main" val="645445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A1D75-A49F-631D-1AF4-C8F9C71D3C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89289F-2AAF-D525-F7C0-F1B4EE2A76B8}"/>
              </a:ext>
            </a:extLst>
          </p:cNvPr>
          <p:cNvSpPr>
            <a:spLocks noGrp="1"/>
          </p:cNvSpPr>
          <p:nvPr>
            <p:ph type="dt" sz="half" idx="10"/>
          </p:nvPr>
        </p:nvSpPr>
        <p:spPr/>
        <p:txBody>
          <a:bodyPr/>
          <a:lstStyle/>
          <a:p>
            <a:fld id="{62D17C84-379E-4EA7-9DD4-9ADB362ECC49}" type="datetimeFigureOut">
              <a:rPr lang="en-US" smtClean="0"/>
              <a:t>7/10/2023</a:t>
            </a:fld>
            <a:endParaRPr lang="en-US"/>
          </a:p>
        </p:txBody>
      </p:sp>
      <p:sp>
        <p:nvSpPr>
          <p:cNvPr id="4" name="Footer Placeholder 3">
            <a:extLst>
              <a:ext uri="{FF2B5EF4-FFF2-40B4-BE49-F238E27FC236}">
                <a16:creationId xmlns:a16="http://schemas.microsoft.com/office/drawing/2014/main" id="{E0265C52-6233-2F8E-486F-3B14376018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BE9682-CB44-C474-0AF9-EB94FEC61E47}"/>
              </a:ext>
            </a:extLst>
          </p:cNvPr>
          <p:cNvSpPr>
            <a:spLocks noGrp="1"/>
          </p:cNvSpPr>
          <p:nvPr>
            <p:ph type="sldNum" sz="quarter" idx="12"/>
          </p:nvPr>
        </p:nvSpPr>
        <p:spPr/>
        <p:txBody>
          <a:bodyPr/>
          <a:lstStyle/>
          <a:p>
            <a:fld id="{EA770165-5E46-4901-8252-23122B324A55}" type="slidenum">
              <a:rPr lang="en-US" smtClean="0"/>
              <a:t>‹#›</a:t>
            </a:fld>
            <a:endParaRPr lang="en-US"/>
          </a:p>
        </p:txBody>
      </p:sp>
    </p:spTree>
    <p:extLst>
      <p:ext uri="{BB962C8B-B14F-4D97-AF65-F5344CB8AC3E}">
        <p14:creationId xmlns:p14="http://schemas.microsoft.com/office/powerpoint/2010/main" val="1777027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1436C0-271E-9ACC-716C-1FD73B0CED73}"/>
              </a:ext>
            </a:extLst>
          </p:cNvPr>
          <p:cNvSpPr>
            <a:spLocks noGrp="1"/>
          </p:cNvSpPr>
          <p:nvPr>
            <p:ph type="dt" sz="half" idx="10"/>
          </p:nvPr>
        </p:nvSpPr>
        <p:spPr/>
        <p:txBody>
          <a:bodyPr/>
          <a:lstStyle/>
          <a:p>
            <a:fld id="{62D17C84-379E-4EA7-9DD4-9ADB362ECC49}" type="datetimeFigureOut">
              <a:rPr lang="en-US" smtClean="0"/>
              <a:t>7/10/2023</a:t>
            </a:fld>
            <a:endParaRPr lang="en-US"/>
          </a:p>
        </p:txBody>
      </p:sp>
      <p:sp>
        <p:nvSpPr>
          <p:cNvPr id="3" name="Footer Placeholder 2">
            <a:extLst>
              <a:ext uri="{FF2B5EF4-FFF2-40B4-BE49-F238E27FC236}">
                <a16:creationId xmlns:a16="http://schemas.microsoft.com/office/drawing/2014/main" id="{A06ADE0B-06DB-6253-3D15-52B45D6975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4FA111-9915-8A93-FA16-33C324BF0F67}"/>
              </a:ext>
            </a:extLst>
          </p:cNvPr>
          <p:cNvSpPr>
            <a:spLocks noGrp="1"/>
          </p:cNvSpPr>
          <p:nvPr>
            <p:ph type="sldNum" sz="quarter" idx="12"/>
          </p:nvPr>
        </p:nvSpPr>
        <p:spPr/>
        <p:txBody>
          <a:bodyPr/>
          <a:lstStyle/>
          <a:p>
            <a:fld id="{EA770165-5E46-4901-8252-23122B324A55}" type="slidenum">
              <a:rPr lang="en-US" smtClean="0"/>
              <a:t>‹#›</a:t>
            </a:fld>
            <a:endParaRPr lang="en-US"/>
          </a:p>
        </p:txBody>
      </p:sp>
    </p:spTree>
    <p:extLst>
      <p:ext uri="{BB962C8B-B14F-4D97-AF65-F5344CB8AC3E}">
        <p14:creationId xmlns:p14="http://schemas.microsoft.com/office/powerpoint/2010/main" val="344068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33D8D-E555-6558-2F15-C525409DE1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063AE6-1462-FA7D-0374-7665348FB9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BE9F5A-D797-0FE1-08F1-0C0223C736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8B8823-19C9-3A88-FA69-16EB10574073}"/>
              </a:ext>
            </a:extLst>
          </p:cNvPr>
          <p:cNvSpPr>
            <a:spLocks noGrp="1"/>
          </p:cNvSpPr>
          <p:nvPr>
            <p:ph type="dt" sz="half" idx="10"/>
          </p:nvPr>
        </p:nvSpPr>
        <p:spPr/>
        <p:txBody>
          <a:bodyPr/>
          <a:lstStyle/>
          <a:p>
            <a:fld id="{62D17C84-379E-4EA7-9DD4-9ADB362ECC49}" type="datetimeFigureOut">
              <a:rPr lang="en-US" smtClean="0"/>
              <a:t>7/10/2023</a:t>
            </a:fld>
            <a:endParaRPr lang="en-US"/>
          </a:p>
        </p:txBody>
      </p:sp>
      <p:sp>
        <p:nvSpPr>
          <p:cNvPr id="6" name="Footer Placeholder 5">
            <a:extLst>
              <a:ext uri="{FF2B5EF4-FFF2-40B4-BE49-F238E27FC236}">
                <a16:creationId xmlns:a16="http://schemas.microsoft.com/office/drawing/2014/main" id="{C4420502-4B20-A7D8-BDCE-037988697B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E17FC7-538A-AD69-3A32-3334B6315E7D}"/>
              </a:ext>
            </a:extLst>
          </p:cNvPr>
          <p:cNvSpPr>
            <a:spLocks noGrp="1"/>
          </p:cNvSpPr>
          <p:nvPr>
            <p:ph type="sldNum" sz="quarter" idx="12"/>
          </p:nvPr>
        </p:nvSpPr>
        <p:spPr/>
        <p:txBody>
          <a:bodyPr/>
          <a:lstStyle/>
          <a:p>
            <a:fld id="{EA770165-5E46-4901-8252-23122B324A55}" type="slidenum">
              <a:rPr lang="en-US" smtClean="0"/>
              <a:t>‹#›</a:t>
            </a:fld>
            <a:endParaRPr lang="en-US"/>
          </a:p>
        </p:txBody>
      </p:sp>
    </p:spTree>
    <p:extLst>
      <p:ext uri="{BB962C8B-B14F-4D97-AF65-F5344CB8AC3E}">
        <p14:creationId xmlns:p14="http://schemas.microsoft.com/office/powerpoint/2010/main" val="1961856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656D7-9D8F-A21A-D036-F798E21383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ADD6E8-37FC-E136-D3EB-EE6CC453E9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997624-3C46-5E77-E63F-3BE20C8E3E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08A006-ED1F-A1B1-D884-76051588C73B}"/>
              </a:ext>
            </a:extLst>
          </p:cNvPr>
          <p:cNvSpPr>
            <a:spLocks noGrp="1"/>
          </p:cNvSpPr>
          <p:nvPr>
            <p:ph type="dt" sz="half" idx="10"/>
          </p:nvPr>
        </p:nvSpPr>
        <p:spPr/>
        <p:txBody>
          <a:bodyPr/>
          <a:lstStyle/>
          <a:p>
            <a:fld id="{62D17C84-379E-4EA7-9DD4-9ADB362ECC49}" type="datetimeFigureOut">
              <a:rPr lang="en-US" smtClean="0"/>
              <a:t>7/10/2023</a:t>
            </a:fld>
            <a:endParaRPr lang="en-US"/>
          </a:p>
        </p:txBody>
      </p:sp>
      <p:sp>
        <p:nvSpPr>
          <p:cNvPr id="6" name="Footer Placeholder 5">
            <a:extLst>
              <a:ext uri="{FF2B5EF4-FFF2-40B4-BE49-F238E27FC236}">
                <a16:creationId xmlns:a16="http://schemas.microsoft.com/office/drawing/2014/main" id="{3526983C-1C0C-E43B-B35E-A2014812DE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7B0A17-28EF-AB5D-E204-E0CB1DD4B8A3}"/>
              </a:ext>
            </a:extLst>
          </p:cNvPr>
          <p:cNvSpPr>
            <a:spLocks noGrp="1"/>
          </p:cNvSpPr>
          <p:nvPr>
            <p:ph type="sldNum" sz="quarter" idx="12"/>
          </p:nvPr>
        </p:nvSpPr>
        <p:spPr/>
        <p:txBody>
          <a:bodyPr/>
          <a:lstStyle/>
          <a:p>
            <a:fld id="{EA770165-5E46-4901-8252-23122B324A55}" type="slidenum">
              <a:rPr lang="en-US" smtClean="0"/>
              <a:t>‹#›</a:t>
            </a:fld>
            <a:endParaRPr lang="en-US"/>
          </a:p>
        </p:txBody>
      </p:sp>
    </p:spTree>
    <p:extLst>
      <p:ext uri="{BB962C8B-B14F-4D97-AF65-F5344CB8AC3E}">
        <p14:creationId xmlns:p14="http://schemas.microsoft.com/office/powerpoint/2010/main" val="2861525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B0FDC7-7F60-F883-89F9-FB599EEAE5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DAF143-9A02-23B6-A4D8-4B92DABFC2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962FEB-AACC-E1C3-F804-FA3D0F1810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17C84-379E-4EA7-9DD4-9ADB362ECC49}" type="datetimeFigureOut">
              <a:rPr lang="en-US" smtClean="0"/>
              <a:t>7/10/2023</a:t>
            </a:fld>
            <a:endParaRPr lang="en-US"/>
          </a:p>
        </p:txBody>
      </p:sp>
      <p:sp>
        <p:nvSpPr>
          <p:cNvPr id="5" name="Footer Placeholder 4">
            <a:extLst>
              <a:ext uri="{FF2B5EF4-FFF2-40B4-BE49-F238E27FC236}">
                <a16:creationId xmlns:a16="http://schemas.microsoft.com/office/drawing/2014/main" id="{98F9D98D-63E1-3E50-635E-388B6E1FE3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B83269-546D-2F53-0BE3-7DD8B73553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70165-5E46-4901-8252-23122B324A55}" type="slidenum">
              <a:rPr lang="en-US" smtClean="0"/>
              <a:t>‹#›</a:t>
            </a:fld>
            <a:endParaRPr lang="en-US"/>
          </a:p>
        </p:txBody>
      </p:sp>
    </p:spTree>
    <p:extLst>
      <p:ext uri="{BB962C8B-B14F-4D97-AF65-F5344CB8AC3E}">
        <p14:creationId xmlns:p14="http://schemas.microsoft.com/office/powerpoint/2010/main" val="2297755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11085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polioeradication.org/who-we-are/"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rotary.org/"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rotary.or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www.rotary.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rotary5790.org/" TargetMode="Externa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FE34793-7F7E-DCD5-A060-FF6C36C2ACA4}"/>
              </a:ext>
            </a:extLst>
          </p:cNvPr>
          <p:cNvSpPr txBox="1"/>
          <p:nvPr/>
        </p:nvSpPr>
        <p:spPr>
          <a:xfrm>
            <a:off x="7120153" y="2654473"/>
            <a:ext cx="4431767" cy="2889114"/>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400" b="1" kern="1200" dirty="0">
                <a:solidFill>
                  <a:schemeClr val="bg1"/>
                </a:solidFill>
                <a:latin typeface="Times New Roman" panose="02020603050405020304" pitchFamily="18" charset="0"/>
                <a:ea typeface="+mj-ea"/>
                <a:cs typeface="Times New Roman" panose="02020603050405020304" pitchFamily="18" charset="0"/>
              </a:rPr>
              <a:t>New Member Orientation</a:t>
            </a:r>
          </a:p>
          <a:p>
            <a:pPr>
              <a:lnSpc>
                <a:spcPct val="90000"/>
              </a:lnSpc>
              <a:spcBef>
                <a:spcPct val="0"/>
              </a:spcBef>
              <a:spcAft>
                <a:spcPts val="600"/>
              </a:spcAft>
            </a:pPr>
            <a:r>
              <a:rPr lang="en-US" sz="3500" b="1" dirty="0">
                <a:solidFill>
                  <a:schemeClr val="bg1"/>
                </a:solidFill>
                <a:latin typeface="Times New Roman" panose="02020603050405020304" pitchFamily="18" charset="0"/>
                <a:ea typeface="+mj-ea"/>
                <a:cs typeface="Times New Roman" panose="02020603050405020304" pitchFamily="18" charset="0"/>
              </a:rPr>
              <a:t>2023-2024</a:t>
            </a:r>
            <a:endParaRPr lang="en-US" sz="3500" b="1" kern="1200" dirty="0">
              <a:solidFill>
                <a:schemeClr val="bg1"/>
              </a:solidFill>
              <a:latin typeface="Times New Roman" panose="02020603050405020304" pitchFamily="18" charset="0"/>
              <a:ea typeface="+mj-ea"/>
              <a:cs typeface="Times New Roman" panose="02020603050405020304" pitchFamily="18" charset="0"/>
            </a:endParaRPr>
          </a:p>
        </p:txBody>
      </p:sp>
      <p:sp>
        <p:nvSpPr>
          <p:cNvPr id="30" name="Freeform: Shape 29">
            <a:extLst>
              <a:ext uri="{FF2B5EF4-FFF2-40B4-BE49-F238E27FC236}">
                <a16:creationId xmlns:a16="http://schemas.microsoft.com/office/drawing/2014/main" id="{F1AB2A50-5E20-4BC3-954F-034B0BDCD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2" name="Freeform: Shape 31">
            <a:extLst>
              <a:ext uri="{FF2B5EF4-FFF2-40B4-BE49-F238E27FC236}">
                <a16:creationId xmlns:a16="http://schemas.microsoft.com/office/drawing/2014/main" id="{41AEA765-5054-4EF9-AF8D-D199F2893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Logo&#10;&#10;Description automatically generated">
            <a:extLst>
              <a:ext uri="{FF2B5EF4-FFF2-40B4-BE49-F238E27FC236}">
                <a16:creationId xmlns:a16="http://schemas.microsoft.com/office/drawing/2014/main" id="{0F25F423-2772-D6E6-50CE-F3988600A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260" y="1859622"/>
            <a:ext cx="3741615" cy="1404687"/>
          </a:xfrm>
          <a:prstGeom prst="rect">
            <a:avLst/>
          </a:prstGeom>
        </p:spPr>
      </p:pic>
      <p:sp>
        <p:nvSpPr>
          <p:cNvPr id="4" name="TextBox 3">
            <a:extLst>
              <a:ext uri="{FF2B5EF4-FFF2-40B4-BE49-F238E27FC236}">
                <a16:creationId xmlns:a16="http://schemas.microsoft.com/office/drawing/2014/main" id="{5AE0171E-A1CE-D3BD-D650-F1535F3A2670}"/>
              </a:ext>
            </a:extLst>
          </p:cNvPr>
          <p:cNvSpPr txBox="1"/>
          <p:nvPr/>
        </p:nvSpPr>
        <p:spPr>
          <a:xfrm>
            <a:off x="290253" y="3293804"/>
            <a:ext cx="5378245" cy="1446550"/>
          </a:xfrm>
          <a:prstGeom prst="rect">
            <a:avLst/>
          </a:prstGeom>
          <a:noFill/>
        </p:spPr>
        <p:txBody>
          <a:bodyPr wrap="square" rtlCol="0">
            <a:spAutoFit/>
          </a:bodyPr>
          <a:lstStyle/>
          <a:p>
            <a:pPr algn="ctr"/>
            <a:r>
              <a:rPr lang="en-US" sz="4400" b="1" dirty="0">
                <a:solidFill>
                  <a:schemeClr val="accent1">
                    <a:lumMod val="75000"/>
                  </a:schemeClr>
                </a:solidFill>
              </a:rPr>
              <a:t>Mineral Wells</a:t>
            </a:r>
          </a:p>
          <a:p>
            <a:pPr algn="ctr"/>
            <a:r>
              <a:rPr lang="en-US" sz="4400" b="1" dirty="0">
                <a:solidFill>
                  <a:schemeClr val="accent1">
                    <a:lumMod val="75000"/>
                  </a:schemeClr>
                </a:solidFill>
              </a:rPr>
              <a:t>Rotary Club</a:t>
            </a:r>
          </a:p>
        </p:txBody>
      </p:sp>
    </p:spTree>
    <p:extLst>
      <p:ext uri="{BB962C8B-B14F-4D97-AF65-F5344CB8AC3E}">
        <p14:creationId xmlns:p14="http://schemas.microsoft.com/office/powerpoint/2010/main" val="2652081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C1DA543-E6F1-422F-DA2F-5F78AA360694}"/>
              </a:ext>
            </a:extLst>
          </p:cNvPr>
          <p:cNvPicPr>
            <a:picLocks noChangeAspect="1"/>
          </p:cNvPicPr>
          <p:nvPr/>
        </p:nvPicPr>
        <p:blipFill>
          <a:blip r:embed="rId2"/>
          <a:stretch>
            <a:fillRect/>
          </a:stretch>
        </p:blipFill>
        <p:spPr>
          <a:xfrm>
            <a:off x="3804397" y="480061"/>
            <a:ext cx="4583205" cy="5897879"/>
          </a:xfrm>
          <a:prstGeom prst="rect">
            <a:avLst/>
          </a:prstGeom>
        </p:spPr>
      </p:pic>
    </p:spTree>
    <p:extLst>
      <p:ext uri="{BB962C8B-B14F-4D97-AF65-F5344CB8AC3E}">
        <p14:creationId xmlns:p14="http://schemas.microsoft.com/office/powerpoint/2010/main" val="3533670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1102452-DD5A-50ED-A2AC-A5B11F542E06}"/>
              </a:ext>
            </a:extLst>
          </p:cNvPr>
          <p:cNvPicPr>
            <a:picLocks noChangeAspect="1"/>
          </p:cNvPicPr>
          <p:nvPr/>
        </p:nvPicPr>
        <p:blipFill>
          <a:blip r:embed="rId2"/>
          <a:stretch>
            <a:fillRect/>
          </a:stretch>
        </p:blipFill>
        <p:spPr>
          <a:xfrm>
            <a:off x="2198101" y="1206150"/>
            <a:ext cx="7562253" cy="5049049"/>
          </a:xfrm>
          <a:prstGeom prst="rect">
            <a:avLst/>
          </a:prstGeom>
        </p:spPr>
      </p:pic>
      <p:sp>
        <p:nvSpPr>
          <p:cNvPr id="4" name="TextBox 3">
            <a:extLst>
              <a:ext uri="{FF2B5EF4-FFF2-40B4-BE49-F238E27FC236}">
                <a16:creationId xmlns:a16="http://schemas.microsoft.com/office/drawing/2014/main" id="{4719022B-A844-F186-16D2-83E568657678}"/>
              </a:ext>
            </a:extLst>
          </p:cNvPr>
          <p:cNvSpPr txBox="1"/>
          <p:nvPr/>
        </p:nvSpPr>
        <p:spPr>
          <a:xfrm>
            <a:off x="2983061" y="421320"/>
            <a:ext cx="5992335" cy="784830"/>
          </a:xfrm>
          <a:prstGeom prst="rect">
            <a:avLst/>
          </a:prstGeom>
          <a:noFill/>
        </p:spPr>
        <p:txBody>
          <a:bodyPr wrap="square" rtlCol="0">
            <a:spAutoFit/>
          </a:bodyPr>
          <a:lstStyle/>
          <a:p>
            <a:pPr algn="ctr"/>
            <a:r>
              <a:rPr lang="en-US" sz="4500" dirty="0">
                <a:latin typeface="Times New Roman" panose="02020603050405020304" pitchFamily="18" charset="0"/>
                <a:cs typeface="Times New Roman" panose="02020603050405020304" pitchFamily="18" charset="0"/>
              </a:rPr>
              <a:t>Five Avenues of Service: </a:t>
            </a:r>
          </a:p>
        </p:txBody>
      </p:sp>
    </p:spTree>
    <p:extLst>
      <p:ext uri="{BB962C8B-B14F-4D97-AF65-F5344CB8AC3E}">
        <p14:creationId xmlns:p14="http://schemas.microsoft.com/office/powerpoint/2010/main" val="629915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FE34793-7F7E-DCD5-A060-FF6C36C2ACA4}"/>
              </a:ext>
            </a:extLst>
          </p:cNvPr>
          <p:cNvSpPr txBox="1"/>
          <p:nvPr/>
        </p:nvSpPr>
        <p:spPr>
          <a:xfrm>
            <a:off x="6536419" y="0"/>
            <a:ext cx="5578160" cy="6642022"/>
          </a:xfrm>
          <a:prstGeom prst="rect">
            <a:avLst/>
          </a:prstGeom>
        </p:spPr>
        <p:txBody>
          <a:bodyPr vert="horz" lIns="91440" tIns="45720" rIns="91440" bIns="45720" rtlCol="0" anchor="t">
            <a:normAutofit fontScale="92500" lnSpcReduction="10000"/>
          </a:bodyPr>
          <a:lstStyle/>
          <a:p>
            <a:pPr algn="just">
              <a:lnSpc>
                <a:spcPct val="90000"/>
              </a:lnSpc>
              <a:spcBef>
                <a:spcPct val="0"/>
              </a:spcBef>
              <a:spcAft>
                <a:spcPts val="600"/>
              </a:spcAft>
            </a:pPr>
            <a:endParaRPr lang="en-US" sz="1900" b="1" u="sng" kern="1200" dirty="0">
              <a:solidFill>
                <a:schemeClr val="bg1"/>
              </a:solidFill>
              <a:latin typeface="Times New Roman" panose="02020603050405020304" pitchFamily="18" charset="0"/>
              <a:ea typeface="+mj-ea"/>
              <a:cs typeface="Times New Roman" panose="02020603050405020304" pitchFamily="18" charset="0"/>
            </a:endParaRPr>
          </a:p>
          <a:p>
            <a:pPr algn="just">
              <a:lnSpc>
                <a:spcPct val="90000"/>
              </a:lnSpc>
              <a:spcBef>
                <a:spcPct val="0"/>
              </a:spcBef>
              <a:spcAft>
                <a:spcPts val="600"/>
              </a:spcAft>
            </a:pPr>
            <a:r>
              <a:rPr lang="en-US" sz="1900" b="1" u="sng" kern="1200" dirty="0">
                <a:solidFill>
                  <a:schemeClr val="bg1"/>
                </a:solidFill>
                <a:latin typeface="Times New Roman" panose="02020603050405020304" pitchFamily="18" charset="0"/>
                <a:ea typeface="+mj-ea"/>
                <a:cs typeface="Times New Roman" panose="02020603050405020304" pitchFamily="18" charset="0"/>
              </a:rPr>
              <a:t>Club Service:</a:t>
            </a:r>
            <a:r>
              <a:rPr lang="en-US" sz="1900" b="1" kern="1200" dirty="0">
                <a:solidFill>
                  <a:schemeClr val="bg1"/>
                </a:solidFill>
                <a:latin typeface="Times New Roman" panose="02020603050405020304" pitchFamily="18" charset="0"/>
                <a:ea typeface="+mj-ea"/>
                <a:cs typeface="Times New Roman" panose="02020603050405020304" pitchFamily="18" charset="0"/>
              </a:rPr>
              <a:t> </a:t>
            </a:r>
            <a:r>
              <a:rPr lang="en-US" sz="1900" b="0" i="0" u="none" strike="noStrike" cap="none" dirty="0">
                <a:solidFill>
                  <a:schemeClr val="bg1"/>
                </a:solidFill>
                <a:latin typeface="Times New Roman" panose="02020603050405020304" pitchFamily="18" charset="0"/>
                <a:ea typeface="Arial"/>
                <a:cs typeface="Times New Roman" panose="02020603050405020304" pitchFamily="18" charset="0"/>
                <a:sym typeface="Arial"/>
              </a:rPr>
              <a:t>Focus is on strengthening the club by achieving its goals through strong relationships and an active membership development plan.</a:t>
            </a:r>
          </a:p>
          <a:p>
            <a:pPr algn="just">
              <a:lnSpc>
                <a:spcPct val="90000"/>
              </a:lnSpc>
              <a:spcBef>
                <a:spcPct val="0"/>
              </a:spcBef>
              <a:spcAft>
                <a:spcPts val="600"/>
              </a:spcAft>
            </a:pPr>
            <a:endParaRPr lang="en-US" sz="1900" b="1" u="sng" dirty="0">
              <a:solidFill>
                <a:schemeClr val="bg1"/>
              </a:solidFill>
              <a:latin typeface="Times New Roman" panose="02020603050405020304" pitchFamily="18" charset="0"/>
              <a:cs typeface="Times New Roman" panose="02020603050405020304" pitchFamily="18" charset="0"/>
              <a:sym typeface="Arial"/>
            </a:endParaRPr>
          </a:p>
          <a:p>
            <a:pPr algn="just">
              <a:lnSpc>
                <a:spcPct val="90000"/>
              </a:lnSpc>
              <a:spcBef>
                <a:spcPct val="0"/>
              </a:spcBef>
              <a:spcAft>
                <a:spcPts val="600"/>
              </a:spcAft>
            </a:pPr>
            <a:r>
              <a:rPr lang="en-US" sz="1900" b="1" u="sng" dirty="0">
                <a:solidFill>
                  <a:schemeClr val="bg1"/>
                </a:solidFill>
                <a:latin typeface="Times New Roman" panose="02020603050405020304" pitchFamily="18" charset="0"/>
                <a:cs typeface="Times New Roman" panose="02020603050405020304" pitchFamily="18" charset="0"/>
                <a:sym typeface="Arial"/>
              </a:rPr>
              <a:t>Vocational Service:</a:t>
            </a:r>
            <a:r>
              <a:rPr lang="en-US" sz="1900" b="1" dirty="0">
                <a:solidFill>
                  <a:schemeClr val="bg1"/>
                </a:solidFill>
                <a:latin typeface="Times New Roman" panose="02020603050405020304" pitchFamily="18" charset="0"/>
                <a:cs typeface="Times New Roman" panose="02020603050405020304" pitchFamily="18" charset="0"/>
                <a:sym typeface="Arial"/>
              </a:rPr>
              <a:t> </a:t>
            </a:r>
            <a:r>
              <a:rPr lang="en-US" sz="1900" b="0" i="0" u="none" strike="noStrike" cap="none" dirty="0">
                <a:solidFill>
                  <a:schemeClr val="bg1"/>
                </a:solidFill>
                <a:latin typeface="Times New Roman" panose="02020603050405020304" pitchFamily="18" charset="0"/>
                <a:ea typeface="Arial"/>
                <a:cs typeface="Times New Roman" panose="02020603050405020304" pitchFamily="18" charset="0"/>
                <a:sym typeface="Arial"/>
              </a:rPr>
              <a:t>Rotarians serve others by their expertise to the problems and needs of  society and by contributing high ethical standards.</a:t>
            </a:r>
            <a:endParaRPr lang="en-US" sz="1900" dirty="0">
              <a:solidFill>
                <a:schemeClr val="bg1"/>
              </a:solidFill>
              <a:latin typeface="Times New Roman" panose="02020603050405020304" pitchFamily="18" charset="0"/>
              <a:cs typeface="Times New Roman" panose="02020603050405020304" pitchFamily="18" charset="0"/>
            </a:endParaRPr>
          </a:p>
          <a:p>
            <a:pPr algn="just">
              <a:lnSpc>
                <a:spcPct val="90000"/>
              </a:lnSpc>
              <a:spcBef>
                <a:spcPct val="0"/>
              </a:spcBef>
              <a:spcAft>
                <a:spcPts val="600"/>
              </a:spcAft>
            </a:pPr>
            <a:endParaRPr lang="en-US" sz="1900" dirty="0">
              <a:solidFill>
                <a:schemeClr val="bg1"/>
              </a:solidFill>
              <a:latin typeface="Times New Roman" panose="02020603050405020304" pitchFamily="18" charset="0"/>
              <a:cs typeface="Times New Roman" panose="02020603050405020304" pitchFamily="18" charset="0"/>
              <a:sym typeface="Arial"/>
            </a:endParaRPr>
          </a:p>
          <a:p>
            <a:pPr algn="just">
              <a:lnSpc>
                <a:spcPct val="90000"/>
              </a:lnSpc>
              <a:spcBef>
                <a:spcPct val="0"/>
              </a:spcBef>
              <a:spcAft>
                <a:spcPts val="600"/>
              </a:spcAft>
            </a:pPr>
            <a:r>
              <a:rPr lang="en-US" sz="1900" b="1" u="sng" dirty="0">
                <a:solidFill>
                  <a:schemeClr val="bg1"/>
                </a:solidFill>
                <a:latin typeface="Times New Roman" panose="02020603050405020304" pitchFamily="18" charset="0"/>
                <a:cs typeface="Times New Roman" panose="02020603050405020304" pitchFamily="18" charset="0"/>
                <a:sym typeface="Arial"/>
              </a:rPr>
              <a:t>Community Service:</a:t>
            </a:r>
            <a:r>
              <a:rPr lang="en-US" sz="1900" b="1" dirty="0">
                <a:solidFill>
                  <a:schemeClr val="bg1"/>
                </a:solidFill>
                <a:latin typeface="Times New Roman" panose="02020603050405020304" pitchFamily="18" charset="0"/>
                <a:cs typeface="Times New Roman" panose="02020603050405020304" pitchFamily="18" charset="0"/>
                <a:sym typeface="Arial"/>
              </a:rPr>
              <a:t> </a:t>
            </a:r>
            <a:r>
              <a:rPr lang="en-US" sz="1900" b="0" i="0" u="none" strike="noStrike" cap="none" dirty="0">
                <a:solidFill>
                  <a:schemeClr val="bg1"/>
                </a:solidFill>
                <a:latin typeface="Times New Roman" panose="02020603050405020304" pitchFamily="18" charset="0"/>
                <a:ea typeface="Arial"/>
                <a:cs typeface="Times New Roman" panose="02020603050405020304" pitchFamily="18" charset="0"/>
                <a:sym typeface="Arial"/>
              </a:rPr>
              <a:t>Rotarians participate in activities that make the community a better place in which to live by finding ways to improve the quality of life for people in their communities.</a:t>
            </a:r>
            <a:endParaRPr lang="en-US" sz="1900" dirty="0">
              <a:solidFill>
                <a:schemeClr val="bg1"/>
              </a:solidFill>
              <a:latin typeface="Times New Roman" panose="02020603050405020304" pitchFamily="18" charset="0"/>
              <a:cs typeface="Times New Roman" panose="02020603050405020304" pitchFamily="18" charset="0"/>
            </a:endParaRPr>
          </a:p>
          <a:p>
            <a:pPr algn="just">
              <a:lnSpc>
                <a:spcPct val="90000"/>
              </a:lnSpc>
              <a:spcBef>
                <a:spcPct val="0"/>
              </a:spcBef>
              <a:spcAft>
                <a:spcPts val="600"/>
              </a:spcAft>
            </a:pPr>
            <a:endParaRPr lang="en-US" sz="1900" dirty="0">
              <a:solidFill>
                <a:schemeClr val="bg1"/>
              </a:solidFill>
              <a:latin typeface="Times New Roman" panose="02020603050405020304" pitchFamily="18" charset="0"/>
              <a:cs typeface="Times New Roman" panose="02020603050405020304" pitchFamily="18" charset="0"/>
            </a:endParaRPr>
          </a:p>
          <a:p>
            <a:pPr algn="just">
              <a:lnSpc>
                <a:spcPct val="90000"/>
              </a:lnSpc>
              <a:spcBef>
                <a:spcPct val="0"/>
              </a:spcBef>
              <a:spcAft>
                <a:spcPts val="600"/>
              </a:spcAft>
            </a:pPr>
            <a:r>
              <a:rPr lang="en-US" sz="1900" b="1" u="sng" dirty="0">
                <a:solidFill>
                  <a:schemeClr val="bg1"/>
                </a:solidFill>
                <a:latin typeface="Times New Roman" panose="02020603050405020304" pitchFamily="18" charset="0"/>
                <a:cs typeface="Times New Roman" panose="02020603050405020304" pitchFamily="18" charset="0"/>
              </a:rPr>
              <a:t>International Service:</a:t>
            </a:r>
            <a:r>
              <a:rPr lang="en-US" sz="1900" b="1" dirty="0">
                <a:solidFill>
                  <a:schemeClr val="bg1"/>
                </a:solidFill>
                <a:latin typeface="Times New Roman" panose="02020603050405020304" pitchFamily="18" charset="0"/>
                <a:cs typeface="Times New Roman" panose="02020603050405020304" pitchFamily="18" charset="0"/>
              </a:rPr>
              <a:t> </a:t>
            </a:r>
            <a:r>
              <a:rPr lang="en-US" sz="1900" b="0" i="0" u="none" strike="noStrike" cap="none" dirty="0">
                <a:solidFill>
                  <a:schemeClr val="bg1"/>
                </a:solidFill>
                <a:latin typeface="Times New Roman" panose="02020603050405020304" pitchFamily="18" charset="0"/>
                <a:ea typeface="Arial"/>
                <a:cs typeface="Times New Roman" panose="02020603050405020304" pitchFamily="18" charset="0"/>
                <a:sym typeface="Arial"/>
              </a:rPr>
              <a:t>Rotarians foster the advancement of understanding and good will among people of the world and promote humanitarian efforts around the globe.</a:t>
            </a:r>
            <a:endParaRPr lang="en-US" sz="1900" dirty="0">
              <a:solidFill>
                <a:schemeClr val="bg1"/>
              </a:solidFill>
              <a:latin typeface="Times New Roman" panose="02020603050405020304" pitchFamily="18" charset="0"/>
              <a:cs typeface="Times New Roman" panose="02020603050405020304" pitchFamily="18" charset="0"/>
            </a:endParaRPr>
          </a:p>
          <a:p>
            <a:pPr algn="just">
              <a:lnSpc>
                <a:spcPct val="90000"/>
              </a:lnSpc>
              <a:spcBef>
                <a:spcPct val="0"/>
              </a:spcBef>
              <a:spcAft>
                <a:spcPts val="600"/>
              </a:spcAft>
            </a:pPr>
            <a:endParaRPr lang="en-US" sz="1900" dirty="0">
              <a:solidFill>
                <a:schemeClr val="bg1"/>
              </a:solidFill>
              <a:latin typeface="Times New Roman" panose="02020603050405020304" pitchFamily="18" charset="0"/>
              <a:cs typeface="Times New Roman" panose="02020603050405020304" pitchFamily="18" charset="0"/>
            </a:endParaRPr>
          </a:p>
          <a:p>
            <a:pPr algn="just">
              <a:lnSpc>
                <a:spcPct val="90000"/>
              </a:lnSpc>
              <a:spcBef>
                <a:spcPct val="0"/>
              </a:spcBef>
              <a:spcAft>
                <a:spcPts val="600"/>
              </a:spcAft>
            </a:pPr>
            <a:r>
              <a:rPr lang="en-US" sz="1900" b="1" u="sng" dirty="0">
                <a:solidFill>
                  <a:schemeClr val="bg1"/>
                </a:solidFill>
                <a:latin typeface="Times New Roman" panose="02020603050405020304" pitchFamily="18" charset="0"/>
                <a:cs typeface="Times New Roman" panose="02020603050405020304" pitchFamily="18" charset="0"/>
              </a:rPr>
              <a:t>New Generations / Youth Service:</a:t>
            </a:r>
            <a:r>
              <a:rPr lang="en-US" sz="1900" b="1" dirty="0">
                <a:solidFill>
                  <a:schemeClr val="bg1"/>
                </a:solidFill>
                <a:latin typeface="Times New Roman" panose="02020603050405020304" pitchFamily="18" charset="0"/>
                <a:cs typeface="Times New Roman" panose="02020603050405020304" pitchFamily="18" charset="0"/>
              </a:rPr>
              <a:t> </a:t>
            </a:r>
            <a:r>
              <a:rPr lang="en-US" sz="1900" b="0" i="0" u="none" strike="noStrike" cap="none" dirty="0">
                <a:solidFill>
                  <a:schemeClr val="bg1"/>
                </a:solidFill>
                <a:latin typeface="Times New Roman" panose="02020603050405020304" pitchFamily="18" charset="0"/>
                <a:ea typeface="Arial"/>
                <a:cs typeface="Times New Roman" panose="02020603050405020304" pitchFamily="18" charset="0"/>
                <a:sym typeface="Arial"/>
              </a:rPr>
              <a:t>Recognizes the positive change implemented by youth and young adults through leadership development activities, involvement in community and international service projects, and exchange programs that enrich and foster world peace and cultural understanding.</a:t>
            </a:r>
            <a:endParaRPr lang="en-US" sz="1900" dirty="0">
              <a:solidFill>
                <a:schemeClr val="bg1"/>
              </a:solidFill>
              <a:latin typeface="Times New Roman" panose="02020603050405020304" pitchFamily="18" charset="0"/>
              <a:cs typeface="Times New Roman" panose="02020603050405020304" pitchFamily="18" charset="0"/>
            </a:endParaRPr>
          </a:p>
          <a:p>
            <a:pPr>
              <a:lnSpc>
                <a:spcPct val="90000"/>
              </a:lnSpc>
              <a:spcBef>
                <a:spcPct val="0"/>
              </a:spcBef>
              <a:spcAft>
                <a:spcPts val="600"/>
              </a:spcAft>
            </a:pPr>
            <a:endParaRPr lang="en-US" sz="2000" dirty="0"/>
          </a:p>
          <a:p>
            <a:pPr>
              <a:lnSpc>
                <a:spcPct val="90000"/>
              </a:lnSpc>
              <a:spcBef>
                <a:spcPct val="0"/>
              </a:spcBef>
              <a:spcAft>
                <a:spcPts val="600"/>
              </a:spcAft>
            </a:pPr>
            <a:endParaRPr lang="en-US" sz="2200" dirty="0"/>
          </a:p>
          <a:p>
            <a:pPr>
              <a:lnSpc>
                <a:spcPct val="90000"/>
              </a:lnSpc>
              <a:spcBef>
                <a:spcPct val="0"/>
              </a:spcBef>
              <a:spcAft>
                <a:spcPts val="600"/>
              </a:spcAft>
            </a:pPr>
            <a:endParaRPr lang="en-US" sz="5400" b="1" kern="1200" dirty="0">
              <a:solidFill>
                <a:schemeClr val="bg1"/>
              </a:solidFill>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endParaRPr lang="en-US" sz="3500" b="1" kern="1200" dirty="0">
              <a:solidFill>
                <a:schemeClr val="bg1"/>
              </a:solidFill>
              <a:latin typeface="Times New Roman" panose="02020603050405020304" pitchFamily="18" charset="0"/>
              <a:ea typeface="+mj-ea"/>
              <a:cs typeface="Times New Roman" panose="02020603050405020304" pitchFamily="18" charset="0"/>
            </a:endParaRPr>
          </a:p>
        </p:txBody>
      </p:sp>
      <p:sp>
        <p:nvSpPr>
          <p:cNvPr id="30" name="Freeform: Shape 29">
            <a:extLst>
              <a:ext uri="{FF2B5EF4-FFF2-40B4-BE49-F238E27FC236}">
                <a16:creationId xmlns:a16="http://schemas.microsoft.com/office/drawing/2014/main" id="{F1AB2A50-5E20-4BC3-954F-034B0BDCD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2" name="Freeform: Shape 31">
            <a:extLst>
              <a:ext uri="{FF2B5EF4-FFF2-40B4-BE49-F238E27FC236}">
                <a16:creationId xmlns:a16="http://schemas.microsoft.com/office/drawing/2014/main" id="{41AEA765-5054-4EF9-AF8D-D199F2893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Logo&#10;&#10;Description automatically generated">
            <a:extLst>
              <a:ext uri="{FF2B5EF4-FFF2-40B4-BE49-F238E27FC236}">
                <a16:creationId xmlns:a16="http://schemas.microsoft.com/office/drawing/2014/main" id="{FAE9AEEB-E259-D6C8-CD69-AF62CAEF5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146" y="1889117"/>
            <a:ext cx="3741615" cy="1404687"/>
          </a:xfrm>
          <a:prstGeom prst="rect">
            <a:avLst/>
          </a:prstGeom>
        </p:spPr>
      </p:pic>
      <p:sp>
        <p:nvSpPr>
          <p:cNvPr id="4" name="TextBox 3">
            <a:extLst>
              <a:ext uri="{FF2B5EF4-FFF2-40B4-BE49-F238E27FC236}">
                <a16:creationId xmlns:a16="http://schemas.microsoft.com/office/drawing/2014/main" id="{312B24A9-2F70-1F71-CFDC-1A3B4048E419}"/>
              </a:ext>
            </a:extLst>
          </p:cNvPr>
          <p:cNvSpPr txBox="1"/>
          <p:nvPr/>
        </p:nvSpPr>
        <p:spPr>
          <a:xfrm>
            <a:off x="290253" y="3293804"/>
            <a:ext cx="5378245" cy="1446550"/>
          </a:xfrm>
          <a:prstGeom prst="rect">
            <a:avLst/>
          </a:prstGeom>
          <a:noFill/>
        </p:spPr>
        <p:txBody>
          <a:bodyPr wrap="square" rtlCol="0">
            <a:spAutoFit/>
          </a:bodyPr>
          <a:lstStyle/>
          <a:p>
            <a:pPr algn="ctr"/>
            <a:r>
              <a:rPr lang="en-US" sz="4400" b="1" dirty="0">
                <a:solidFill>
                  <a:schemeClr val="accent1">
                    <a:lumMod val="75000"/>
                  </a:schemeClr>
                </a:solidFill>
              </a:rPr>
              <a:t>Mineral Wells</a:t>
            </a:r>
          </a:p>
          <a:p>
            <a:pPr algn="ctr"/>
            <a:r>
              <a:rPr lang="en-US" sz="4400" b="1" dirty="0">
                <a:solidFill>
                  <a:schemeClr val="accent1">
                    <a:lumMod val="75000"/>
                  </a:schemeClr>
                </a:solidFill>
              </a:rPr>
              <a:t>Rotary Club</a:t>
            </a:r>
          </a:p>
        </p:txBody>
      </p:sp>
    </p:spTree>
    <p:extLst>
      <p:ext uri="{BB962C8B-B14F-4D97-AF65-F5344CB8AC3E}">
        <p14:creationId xmlns:p14="http://schemas.microsoft.com/office/powerpoint/2010/main" val="2375933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See the source image">
            <a:extLst>
              <a:ext uri="{FF2B5EF4-FFF2-40B4-BE49-F238E27FC236}">
                <a16:creationId xmlns:a16="http://schemas.microsoft.com/office/drawing/2014/main" id="{118D93CF-DFDD-80DF-1BB0-9AA95F90B8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685" y="0"/>
            <a:ext cx="6822327" cy="68397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5C3CEF7-A061-7C58-6D50-8E0E70336AE3}"/>
              </a:ext>
            </a:extLst>
          </p:cNvPr>
          <p:cNvSpPr txBox="1"/>
          <p:nvPr/>
        </p:nvSpPr>
        <p:spPr>
          <a:xfrm>
            <a:off x="359944" y="2387772"/>
            <a:ext cx="4292810" cy="1477328"/>
          </a:xfrm>
          <a:prstGeom prst="rect">
            <a:avLst/>
          </a:prstGeom>
          <a:noFill/>
        </p:spPr>
        <p:txBody>
          <a:bodyPr wrap="square" rtlCol="0">
            <a:spAutoFit/>
          </a:bodyPr>
          <a:lstStyle/>
          <a:p>
            <a:pPr algn="ctr"/>
            <a:r>
              <a:rPr lang="en-US" sz="4500" dirty="0">
                <a:latin typeface="Times New Roman" panose="02020603050405020304" pitchFamily="18" charset="0"/>
                <a:cs typeface="Times New Roman" panose="02020603050405020304" pitchFamily="18" charset="0"/>
              </a:rPr>
              <a:t>Seven Areas of Focus: </a:t>
            </a:r>
          </a:p>
        </p:txBody>
      </p:sp>
    </p:spTree>
    <p:extLst>
      <p:ext uri="{BB962C8B-B14F-4D97-AF65-F5344CB8AC3E}">
        <p14:creationId xmlns:p14="http://schemas.microsoft.com/office/powerpoint/2010/main" val="4110064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FE34793-7F7E-DCD5-A060-FF6C36C2ACA4}"/>
              </a:ext>
            </a:extLst>
          </p:cNvPr>
          <p:cNvSpPr txBox="1"/>
          <p:nvPr/>
        </p:nvSpPr>
        <p:spPr>
          <a:xfrm>
            <a:off x="6592765" y="1862459"/>
            <a:ext cx="5599235" cy="5077972"/>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400" b="1" kern="1200" dirty="0">
                <a:solidFill>
                  <a:schemeClr val="bg1"/>
                </a:solidFill>
                <a:latin typeface="Times New Roman" panose="02020603050405020304" pitchFamily="18" charset="0"/>
                <a:ea typeface="+mj-ea"/>
                <a:cs typeface="Times New Roman" panose="02020603050405020304" pitchFamily="18" charset="0"/>
              </a:rPr>
              <a:t>Mineral Wells</a:t>
            </a:r>
          </a:p>
          <a:p>
            <a:pPr>
              <a:lnSpc>
                <a:spcPct val="90000"/>
              </a:lnSpc>
              <a:spcBef>
                <a:spcPct val="0"/>
              </a:spcBef>
              <a:spcAft>
                <a:spcPts val="600"/>
              </a:spcAft>
            </a:pPr>
            <a:r>
              <a:rPr lang="en-US" sz="5400" b="1" kern="1200" dirty="0">
                <a:solidFill>
                  <a:schemeClr val="bg1"/>
                </a:solidFill>
                <a:latin typeface="Times New Roman" panose="02020603050405020304" pitchFamily="18" charset="0"/>
                <a:ea typeface="+mj-ea"/>
                <a:cs typeface="Times New Roman" panose="02020603050405020304" pitchFamily="18" charset="0"/>
              </a:rPr>
              <a:t>Club History</a:t>
            </a:r>
          </a:p>
          <a:p>
            <a:pPr>
              <a:lnSpc>
                <a:spcPct val="90000"/>
              </a:lnSpc>
              <a:spcBef>
                <a:spcPct val="0"/>
              </a:spcBef>
              <a:spcAft>
                <a:spcPts val="600"/>
              </a:spcAft>
            </a:pPr>
            <a:r>
              <a:rPr lang="en-US" sz="2000" b="1" dirty="0">
                <a:solidFill>
                  <a:schemeClr val="bg1"/>
                </a:solidFill>
                <a:latin typeface="Times New Roman" panose="02020603050405020304" pitchFamily="18" charset="0"/>
                <a:ea typeface="+mj-ea"/>
                <a:cs typeface="Times New Roman" panose="02020603050405020304" pitchFamily="18" charset="0"/>
              </a:rPr>
              <a:t>Est. June 25, 1918</a:t>
            </a:r>
            <a:endParaRPr lang="en-US" sz="2000" b="1" kern="1200" dirty="0">
              <a:solidFill>
                <a:schemeClr val="bg1"/>
              </a:solidFill>
              <a:latin typeface="Times New Roman" panose="02020603050405020304" pitchFamily="18" charset="0"/>
              <a:ea typeface="+mj-ea"/>
              <a:cs typeface="Times New Roman" panose="02020603050405020304" pitchFamily="18" charset="0"/>
            </a:endParaRPr>
          </a:p>
        </p:txBody>
      </p:sp>
      <p:sp>
        <p:nvSpPr>
          <p:cNvPr id="30" name="Freeform: Shape 29">
            <a:extLst>
              <a:ext uri="{FF2B5EF4-FFF2-40B4-BE49-F238E27FC236}">
                <a16:creationId xmlns:a16="http://schemas.microsoft.com/office/drawing/2014/main" id="{F1AB2A50-5E20-4BC3-954F-034B0BDCD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2" name="Freeform: Shape 31">
            <a:extLst>
              <a:ext uri="{FF2B5EF4-FFF2-40B4-BE49-F238E27FC236}">
                <a16:creationId xmlns:a16="http://schemas.microsoft.com/office/drawing/2014/main" id="{41AEA765-5054-4EF9-AF8D-D199F2893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Logo&#10;&#10;Description automatically generated">
            <a:extLst>
              <a:ext uri="{FF2B5EF4-FFF2-40B4-BE49-F238E27FC236}">
                <a16:creationId xmlns:a16="http://schemas.microsoft.com/office/drawing/2014/main" id="{64C9DDF6-8176-E4FB-B294-0E886DA2AC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146" y="1889117"/>
            <a:ext cx="3741615" cy="1404687"/>
          </a:xfrm>
          <a:prstGeom prst="rect">
            <a:avLst/>
          </a:prstGeom>
        </p:spPr>
      </p:pic>
      <p:sp>
        <p:nvSpPr>
          <p:cNvPr id="3" name="TextBox 2">
            <a:extLst>
              <a:ext uri="{FF2B5EF4-FFF2-40B4-BE49-F238E27FC236}">
                <a16:creationId xmlns:a16="http://schemas.microsoft.com/office/drawing/2014/main" id="{41D9A479-8BD0-802D-AD10-C1B56F295190}"/>
              </a:ext>
            </a:extLst>
          </p:cNvPr>
          <p:cNvSpPr txBox="1"/>
          <p:nvPr/>
        </p:nvSpPr>
        <p:spPr>
          <a:xfrm>
            <a:off x="290253" y="3293804"/>
            <a:ext cx="5378245" cy="1446550"/>
          </a:xfrm>
          <a:prstGeom prst="rect">
            <a:avLst/>
          </a:prstGeom>
          <a:noFill/>
        </p:spPr>
        <p:txBody>
          <a:bodyPr wrap="square" rtlCol="0">
            <a:spAutoFit/>
          </a:bodyPr>
          <a:lstStyle/>
          <a:p>
            <a:pPr algn="ctr"/>
            <a:r>
              <a:rPr lang="en-US" sz="4400" b="1" dirty="0">
                <a:solidFill>
                  <a:schemeClr val="accent1">
                    <a:lumMod val="75000"/>
                  </a:schemeClr>
                </a:solidFill>
              </a:rPr>
              <a:t>Mineral Wells</a:t>
            </a:r>
          </a:p>
          <a:p>
            <a:pPr algn="ctr"/>
            <a:r>
              <a:rPr lang="en-US" sz="4400" b="1" dirty="0">
                <a:solidFill>
                  <a:schemeClr val="accent1">
                    <a:lumMod val="75000"/>
                  </a:schemeClr>
                </a:solidFill>
              </a:rPr>
              <a:t>Rotary Club</a:t>
            </a:r>
          </a:p>
        </p:txBody>
      </p:sp>
    </p:spTree>
    <p:extLst>
      <p:ext uri="{BB962C8B-B14F-4D97-AF65-F5344CB8AC3E}">
        <p14:creationId xmlns:p14="http://schemas.microsoft.com/office/powerpoint/2010/main" val="1262404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FE34793-7F7E-DCD5-A060-FF6C36C2ACA4}"/>
              </a:ext>
            </a:extLst>
          </p:cNvPr>
          <p:cNvSpPr txBox="1"/>
          <p:nvPr/>
        </p:nvSpPr>
        <p:spPr>
          <a:xfrm>
            <a:off x="6592765" y="-1"/>
            <a:ext cx="5599235" cy="6940432"/>
          </a:xfrm>
          <a:prstGeom prst="rect">
            <a:avLst/>
          </a:prstGeom>
        </p:spPr>
        <p:txBody>
          <a:bodyPr vert="horz" lIns="91440" tIns="45720" rIns="91440" bIns="45720" rtlCol="0" anchor="t">
            <a:normAutofit fontScale="62500" lnSpcReduction="20000"/>
          </a:bodyPr>
          <a:lstStyle/>
          <a:p>
            <a:pPr>
              <a:lnSpc>
                <a:spcPct val="90000"/>
              </a:lnSpc>
              <a:spcBef>
                <a:spcPct val="0"/>
              </a:spcBef>
              <a:spcAft>
                <a:spcPts val="600"/>
              </a:spcAft>
            </a:pPr>
            <a:endParaRPr lang="en-US" sz="6300" b="1" u="sng" kern="1200" dirty="0">
              <a:solidFill>
                <a:schemeClr val="bg1"/>
              </a:solidFill>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r>
              <a:rPr lang="en-US" sz="6300" b="1" u="sng" kern="1200" dirty="0">
                <a:solidFill>
                  <a:schemeClr val="bg1"/>
                </a:solidFill>
                <a:latin typeface="Times New Roman" panose="02020603050405020304" pitchFamily="18" charset="0"/>
                <a:ea typeface="+mj-ea"/>
                <a:cs typeface="Times New Roman" panose="02020603050405020304" pitchFamily="18" charset="0"/>
              </a:rPr>
              <a:t>Mineral Wells Rotary Club:</a:t>
            </a:r>
          </a:p>
          <a:p>
            <a:pPr marL="685800" lvl="0" indent="-685800" algn="l" rtl="0">
              <a:spcBef>
                <a:spcPts val="1200"/>
              </a:spcBef>
              <a:spcAft>
                <a:spcPts val="0"/>
              </a:spcAft>
              <a:buFont typeface="Arial" panose="020B0604020202020204" pitchFamily="34" charset="0"/>
              <a:buChar char="•"/>
            </a:pPr>
            <a:r>
              <a:rPr lang="en-US" sz="5000" dirty="0">
                <a:solidFill>
                  <a:schemeClr val="bg1"/>
                </a:solidFill>
                <a:latin typeface="Times New Roman" panose="02020603050405020304" pitchFamily="18" charset="0"/>
                <a:cs typeface="Times New Roman" panose="02020603050405020304" pitchFamily="18" charset="0"/>
              </a:rPr>
              <a:t>The club began on June 25, 1918 and was sponsored by the Rotary Club of San Antonio.</a:t>
            </a:r>
          </a:p>
          <a:p>
            <a:pPr marL="685800" lvl="0" indent="-685800" algn="l" rtl="0">
              <a:spcBef>
                <a:spcPts val="1200"/>
              </a:spcBef>
              <a:spcAft>
                <a:spcPts val="0"/>
              </a:spcAft>
              <a:buFont typeface="Arial" panose="020B0604020202020204" pitchFamily="34" charset="0"/>
              <a:buChar char="•"/>
            </a:pPr>
            <a:r>
              <a:rPr lang="en-US" sz="5000" dirty="0">
                <a:solidFill>
                  <a:schemeClr val="bg1"/>
                </a:solidFill>
                <a:latin typeface="Times New Roman" panose="02020603050405020304" pitchFamily="18" charset="0"/>
                <a:cs typeface="Times New Roman" panose="02020603050405020304" pitchFamily="18" charset="0"/>
              </a:rPr>
              <a:t>The club is the oldest civic club in the area and has been recognized as a leader in all civic matters.</a:t>
            </a:r>
          </a:p>
          <a:p>
            <a:pPr marL="685800" lvl="0" indent="-685800" algn="l" rtl="0">
              <a:spcBef>
                <a:spcPts val="1200"/>
              </a:spcBef>
              <a:spcAft>
                <a:spcPts val="0"/>
              </a:spcAft>
              <a:buFont typeface="Arial" panose="020B0604020202020204" pitchFamily="34" charset="0"/>
              <a:buChar char="•"/>
            </a:pPr>
            <a:r>
              <a:rPr lang="en-US" sz="5000" dirty="0">
                <a:solidFill>
                  <a:schemeClr val="bg1"/>
                </a:solidFill>
                <a:latin typeface="Times New Roman" panose="02020603050405020304" pitchFamily="18" charset="0"/>
                <a:cs typeface="Times New Roman" panose="02020603050405020304" pitchFamily="18" charset="0"/>
              </a:rPr>
              <a:t>Its members have likewise been recognized as leaders in their respective fields, “Service Above Self” if more than a club moto. </a:t>
            </a:r>
          </a:p>
          <a:p>
            <a:pPr marL="685800" lvl="0" indent="-685800" algn="l" rtl="0">
              <a:spcBef>
                <a:spcPts val="1200"/>
              </a:spcBef>
              <a:spcAft>
                <a:spcPts val="0"/>
              </a:spcAft>
              <a:buFont typeface="Arial" panose="020B0604020202020204" pitchFamily="34" charset="0"/>
              <a:buChar char="•"/>
            </a:pPr>
            <a:endParaRPr lang="en-US" sz="5000" dirty="0">
              <a:solidFill>
                <a:schemeClr val="bg1"/>
              </a:solidFill>
              <a:latin typeface="Times New Roman" panose="02020603050405020304" pitchFamily="18" charset="0"/>
              <a:cs typeface="Times New Roman" panose="02020603050405020304" pitchFamily="18" charset="0"/>
            </a:endParaRPr>
          </a:p>
          <a:p>
            <a:pPr marL="0" lvl="0" indent="0" algn="l" rtl="0">
              <a:spcBef>
                <a:spcPts val="1200"/>
              </a:spcBef>
              <a:spcAft>
                <a:spcPts val="0"/>
              </a:spcAft>
              <a:buNone/>
            </a:pPr>
            <a:endParaRPr lang="en-US" sz="5000" dirty="0">
              <a:solidFill>
                <a:schemeClr val="bg1"/>
              </a:solidFill>
              <a:latin typeface="Times New Roman" panose="02020603050405020304" pitchFamily="18" charset="0"/>
              <a:cs typeface="Times New Roman" panose="02020603050405020304" pitchFamily="18" charset="0"/>
            </a:endParaRPr>
          </a:p>
          <a:p>
            <a:pPr>
              <a:lnSpc>
                <a:spcPct val="90000"/>
              </a:lnSpc>
              <a:spcBef>
                <a:spcPct val="0"/>
              </a:spcBef>
              <a:spcAft>
                <a:spcPts val="600"/>
              </a:spcAft>
            </a:pPr>
            <a:endParaRPr lang="en-US" sz="5400" b="1" dirty="0">
              <a:solidFill>
                <a:schemeClr val="bg1"/>
              </a:solidFill>
              <a:latin typeface="Times New Roman" panose="02020603050405020304" pitchFamily="18" charset="0"/>
              <a:ea typeface="+mj-ea"/>
              <a:cs typeface="Times New Roman" panose="02020603050405020304" pitchFamily="18" charset="0"/>
            </a:endParaRPr>
          </a:p>
        </p:txBody>
      </p:sp>
      <p:sp>
        <p:nvSpPr>
          <p:cNvPr id="30" name="Freeform: Shape 29">
            <a:extLst>
              <a:ext uri="{FF2B5EF4-FFF2-40B4-BE49-F238E27FC236}">
                <a16:creationId xmlns:a16="http://schemas.microsoft.com/office/drawing/2014/main" id="{F1AB2A50-5E20-4BC3-954F-034B0BDCD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2" name="Freeform: Shape 31">
            <a:extLst>
              <a:ext uri="{FF2B5EF4-FFF2-40B4-BE49-F238E27FC236}">
                <a16:creationId xmlns:a16="http://schemas.microsoft.com/office/drawing/2014/main" id="{41AEA765-5054-4EF9-AF8D-D199F2893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Logo&#10;&#10;Description automatically generated">
            <a:extLst>
              <a:ext uri="{FF2B5EF4-FFF2-40B4-BE49-F238E27FC236}">
                <a16:creationId xmlns:a16="http://schemas.microsoft.com/office/drawing/2014/main" id="{A81A20D1-CE2C-07C0-15AC-8476E3995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146" y="1889117"/>
            <a:ext cx="3741615" cy="1404687"/>
          </a:xfrm>
          <a:prstGeom prst="rect">
            <a:avLst/>
          </a:prstGeom>
        </p:spPr>
      </p:pic>
      <p:sp>
        <p:nvSpPr>
          <p:cNvPr id="3" name="TextBox 2">
            <a:extLst>
              <a:ext uri="{FF2B5EF4-FFF2-40B4-BE49-F238E27FC236}">
                <a16:creationId xmlns:a16="http://schemas.microsoft.com/office/drawing/2014/main" id="{4491959B-61C0-684A-14D2-96C289080F80}"/>
              </a:ext>
            </a:extLst>
          </p:cNvPr>
          <p:cNvSpPr txBox="1"/>
          <p:nvPr/>
        </p:nvSpPr>
        <p:spPr>
          <a:xfrm>
            <a:off x="290253" y="3293804"/>
            <a:ext cx="5378245" cy="1446550"/>
          </a:xfrm>
          <a:prstGeom prst="rect">
            <a:avLst/>
          </a:prstGeom>
          <a:noFill/>
        </p:spPr>
        <p:txBody>
          <a:bodyPr wrap="square" rtlCol="0">
            <a:spAutoFit/>
          </a:bodyPr>
          <a:lstStyle/>
          <a:p>
            <a:pPr algn="ctr"/>
            <a:r>
              <a:rPr lang="en-US" sz="4400" b="1" dirty="0">
                <a:solidFill>
                  <a:schemeClr val="accent1">
                    <a:lumMod val="75000"/>
                  </a:schemeClr>
                </a:solidFill>
              </a:rPr>
              <a:t>Mineral Wells</a:t>
            </a:r>
          </a:p>
          <a:p>
            <a:pPr algn="ctr"/>
            <a:r>
              <a:rPr lang="en-US" sz="4400" b="1" dirty="0">
                <a:solidFill>
                  <a:schemeClr val="accent1">
                    <a:lumMod val="75000"/>
                  </a:schemeClr>
                </a:solidFill>
              </a:rPr>
              <a:t>Rotary Club</a:t>
            </a:r>
          </a:p>
        </p:txBody>
      </p:sp>
    </p:spTree>
    <p:extLst>
      <p:ext uri="{BB962C8B-B14F-4D97-AF65-F5344CB8AC3E}">
        <p14:creationId xmlns:p14="http://schemas.microsoft.com/office/powerpoint/2010/main" val="740737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FE34793-7F7E-DCD5-A060-FF6C36C2ACA4}"/>
              </a:ext>
            </a:extLst>
          </p:cNvPr>
          <p:cNvSpPr txBox="1"/>
          <p:nvPr/>
        </p:nvSpPr>
        <p:spPr>
          <a:xfrm>
            <a:off x="6592765" y="-1"/>
            <a:ext cx="5599235" cy="6940432"/>
          </a:xfrm>
          <a:prstGeom prst="rect">
            <a:avLst/>
          </a:prstGeom>
        </p:spPr>
        <p:txBody>
          <a:bodyPr vert="horz" lIns="91440" tIns="45720" rIns="91440" bIns="45720" rtlCol="0" anchor="t">
            <a:normAutofit fontScale="40000" lnSpcReduction="20000"/>
          </a:bodyPr>
          <a:lstStyle/>
          <a:p>
            <a:pPr>
              <a:lnSpc>
                <a:spcPct val="90000"/>
              </a:lnSpc>
              <a:spcBef>
                <a:spcPct val="0"/>
              </a:spcBef>
              <a:spcAft>
                <a:spcPts val="600"/>
              </a:spcAft>
            </a:pPr>
            <a:endParaRPr lang="en-US" sz="6300" b="1" u="sng" kern="1200" dirty="0">
              <a:solidFill>
                <a:schemeClr val="bg1"/>
              </a:solidFill>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r>
              <a:rPr lang="en-US" sz="6300" b="1" u="sng" kern="1200" dirty="0">
                <a:solidFill>
                  <a:schemeClr val="bg1"/>
                </a:solidFill>
                <a:latin typeface="Times New Roman" panose="02020603050405020304" pitchFamily="18" charset="0"/>
                <a:ea typeface="+mj-ea"/>
                <a:cs typeface="Times New Roman" panose="02020603050405020304" pitchFamily="18" charset="0"/>
              </a:rPr>
              <a:t>Mineral Wells Rotary Club:</a:t>
            </a:r>
          </a:p>
          <a:p>
            <a:pPr marL="685800" lvl="0" indent="-685800" algn="just" rtl="0">
              <a:spcBef>
                <a:spcPts val="1200"/>
              </a:spcBef>
              <a:spcAft>
                <a:spcPts val="0"/>
              </a:spcAft>
              <a:buFont typeface="Arial" panose="020B0604020202020204" pitchFamily="34" charset="0"/>
              <a:buChar char="•"/>
            </a:pPr>
            <a:r>
              <a:rPr lang="en-US" sz="5000" dirty="0">
                <a:solidFill>
                  <a:schemeClr val="bg1"/>
                </a:solidFill>
                <a:latin typeface="Times New Roman" panose="02020603050405020304" pitchFamily="18" charset="0"/>
                <a:cs typeface="Times New Roman" panose="02020603050405020304" pitchFamily="18" charset="0"/>
              </a:rPr>
              <a:t>The club has met at the Holiday Hills Country Club for decades until it closed and went public. We currently meet at the Southside Church of Christ.</a:t>
            </a:r>
          </a:p>
          <a:p>
            <a:pPr marL="685800" indent="-685800" algn="just">
              <a:spcBef>
                <a:spcPts val="1200"/>
              </a:spcBef>
              <a:buFont typeface="Arial" panose="020B0604020202020204" pitchFamily="34" charset="0"/>
              <a:buChar char="•"/>
            </a:pPr>
            <a:r>
              <a:rPr lang="en-US" sz="5000" dirty="0">
                <a:solidFill>
                  <a:schemeClr val="bg1"/>
                </a:solidFill>
                <a:latin typeface="Times New Roman" panose="02020603050405020304" pitchFamily="18" charset="0"/>
                <a:cs typeface="Times New Roman" panose="02020603050405020304" pitchFamily="18" charset="0"/>
              </a:rPr>
              <a:t>The club has hosted many fundraisers over the years most predominantly the Flag Program in 1998 by providing subscription-based flag placement in residences and businesses 6x a year and has grown to hundreds of flags throughout Mineral Wells.  They also sponsor the Crazy Kicker Bike Ride annually.</a:t>
            </a:r>
          </a:p>
          <a:p>
            <a:pPr marL="685800" lvl="0" indent="-685800" algn="just" rtl="0">
              <a:spcBef>
                <a:spcPts val="1200"/>
              </a:spcBef>
              <a:spcAft>
                <a:spcPts val="0"/>
              </a:spcAft>
              <a:buFont typeface="Arial" panose="020B0604020202020204" pitchFamily="34" charset="0"/>
              <a:buChar char="•"/>
            </a:pPr>
            <a:r>
              <a:rPr lang="en-US" sz="5000" dirty="0">
                <a:solidFill>
                  <a:schemeClr val="bg1"/>
                </a:solidFill>
                <a:latin typeface="Times New Roman" panose="02020603050405020304" pitchFamily="18" charset="0"/>
                <a:cs typeface="Times New Roman" panose="02020603050405020304" pitchFamily="18" charset="0"/>
              </a:rPr>
              <a:t>They have supported numerous local projects including: </a:t>
            </a:r>
          </a:p>
          <a:p>
            <a:pPr marL="0" lvl="0" indent="0" algn="l" rtl="0">
              <a:spcBef>
                <a:spcPts val="1200"/>
              </a:spcBef>
              <a:spcAft>
                <a:spcPts val="0"/>
              </a:spcAft>
              <a:buNone/>
            </a:pPr>
            <a:endParaRPr lang="en-US" sz="5000" dirty="0">
              <a:solidFill>
                <a:schemeClr val="bg1"/>
              </a:solidFill>
              <a:latin typeface="Times New Roman" panose="02020603050405020304" pitchFamily="18" charset="0"/>
              <a:cs typeface="Times New Roman" panose="02020603050405020304" pitchFamily="18" charset="0"/>
            </a:endParaRPr>
          </a:p>
          <a:p>
            <a:pPr marL="457200" lvl="0" indent="-342900" algn="l" rtl="0">
              <a:spcBef>
                <a:spcPts val="1200"/>
              </a:spcBef>
              <a:spcAft>
                <a:spcPts val="0"/>
              </a:spcAft>
              <a:buSzPts val="1800"/>
              <a:buChar char="•"/>
            </a:pPr>
            <a:r>
              <a:rPr lang="en-US" sz="5000" dirty="0">
                <a:solidFill>
                  <a:schemeClr val="bg1"/>
                </a:solidFill>
                <a:latin typeface="Times New Roman" panose="02020603050405020304" pitchFamily="18" charset="0"/>
                <a:cs typeface="Times New Roman" panose="02020603050405020304" pitchFamily="18" charset="0"/>
              </a:rPr>
              <a:t>Meals on Wheels</a:t>
            </a:r>
          </a:p>
          <a:p>
            <a:pPr marL="457200" lvl="0" indent="-342900" algn="l" rtl="0">
              <a:spcBef>
                <a:spcPts val="1200"/>
              </a:spcBef>
              <a:spcAft>
                <a:spcPts val="0"/>
              </a:spcAft>
              <a:buSzPts val="1800"/>
              <a:buChar char="•"/>
            </a:pPr>
            <a:r>
              <a:rPr lang="en-US" sz="5000" dirty="0">
                <a:solidFill>
                  <a:schemeClr val="bg1"/>
                </a:solidFill>
                <a:latin typeface="Times New Roman" panose="02020603050405020304" pitchFamily="18" charset="0"/>
                <a:cs typeface="Times New Roman" panose="02020603050405020304" pitchFamily="18" charset="0"/>
              </a:rPr>
              <a:t>Local Public Libraries</a:t>
            </a:r>
          </a:p>
          <a:p>
            <a:pPr marL="457200" lvl="0" indent="-342900" algn="l" rtl="0">
              <a:spcBef>
                <a:spcPts val="1200"/>
              </a:spcBef>
              <a:spcAft>
                <a:spcPts val="0"/>
              </a:spcAft>
              <a:buSzPts val="1800"/>
              <a:buChar char="•"/>
            </a:pPr>
            <a:r>
              <a:rPr lang="en-US" sz="5000" dirty="0">
                <a:solidFill>
                  <a:schemeClr val="bg1"/>
                </a:solidFill>
                <a:latin typeface="Times New Roman" panose="02020603050405020304" pitchFamily="18" charset="0"/>
                <a:cs typeface="Times New Roman" panose="02020603050405020304" pitchFamily="18" charset="0"/>
              </a:rPr>
              <a:t>Various Donations to City Parks</a:t>
            </a:r>
          </a:p>
          <a:p>
            <a:pPr marL="457200" lvl="0" indent="-342900" algn="l" rtl="0">
              <a:spcBef>
                <a:spcPts val="1200"/>
              </a:spcBef>
              <a:spcAft>
                <a:spcPts val="0"/>
              </a:spcAft>
              <a:buSzPts val="1800"/>
              <a:buChar char="•"/>
            </a:pPr>
            <a:r>
              <a:rPr lang="en-US" sz="5000" dirty="0">
                <a:solidFill>
                  <a:schemeClr val="bg1"/>
                </a:solidFill>
                <a:latin typeface="Times New Roman" panose="02020603050405020304" pitchFamily="18" charset="0"/>
                <a:cs typeface="Times New Roman" panose="02020603050405020304" pitchFamily="18" charset="0"/>
              </a:rPr>
              <a:t>Various Non-Profit Organizations</a:t>
            </a:r>
          </a:p>
          <a:p>
            <a:pPr>
              <a:lnSpc>
                <a:spcPct val="90000"/>
              </a:lnSpc>
              <a:spcBef>
                <a:spcPct val="0"/>
              </a:spcBef>
              <a:spcAft>
                <a:spcPts val="600"/>
              </a:spcAft>
            </a:pPr>
            <a:endParaRPr lang="en-US" sz="5400" b="1" dirty="0">
              <a:solidFill>
                <a:schemeClr val="bg1"/>
              </a:solidFill>
              <a:latin typeface="Times New Roman" panose="02020603050405020304" pitchFamily="18" charset="0"/>
              <a:ea typeface="+mj-ea"/>
              <a:cs typeface="Times New Roman" panose="02020603050405020304" pitchFamily="18" charset="0"/>
            </a:endParaRPr>
          </a:p>
        </p:txBody>
      </p:sp>
      <p:sp>
        <p:nvSpPr>
          <p:cNvPr id="30" name="Freeform: Shape 29">
            <a:extLst>
              <a:ext uri="{FF2B5EF4-FFF2-40B4-BE49-F238E27FC236}">
                <a16:creationId xmlns:a16="http://schemas.microsoft.com/office/drawing/2014/main" id="{F1AB2A50-5E20-4BC3-954F-034B0BDCD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2" name="Freeform: Shape 31">
            <a:extLst>
              <a:ext uri="{FF2B5EF4-FFF2-40B4-BE49-F238E27FC236}">
                <a16:creationId xmlns:a16="http://schemas.microsoft.com/office/drawing/2014/main" id="{41AEA765-5054-4EF9-AF8D-D199F2893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Logo&#10;&#10;Description automatically generated">
            <a:extLst>
              <a:ext uri="{FF2B5EF4-FFF2-40B4-BE49-F238E27FC236}">
                <a16:creationId xmlns:a16="http://schemas.microsoft.com/office/drawing/2014/main" id="{CD9A5735-E520-ADD4-A401-C185CC2DE5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146" y="1889117"/>
            <a:ext cx="3741615" cy="1404687"/>
          </a:xfrm>
          <a:prstGeom prst="rect">
            <a:avLst/>
          </a:prstGeom>
        </p:spPr>
      </p:pic>
      <p:sp>
        <p:nvSpPr>
          <p:cNvPr id="3" name="TextBox 2">
            <a:extLst>
              <a:ext uri="{FF2B5EF4-FFF2-40B4-BE49-F238E27FC236}">
                <a16:creationId xmlns:a16="http://schemas.microsoft.com/office/drawing/2014/main" id="{1C3DB289-5667-6E21-9078-E68B6764BA69}"/>
              </a:ext>
            </a:extLst>
          </p:cNvPr>
          <p:cNvSpPr txBox="1"/>
          <p:nvPr/>
        </p:nvSpPr>
        <p:spPr>
          <a:xfrm>
            <a:off x="290253" y="3293804"/>
            <a:ext cx="5378245" cy="1446550"/>
          </a:xfrm>
          <a:prstGeom prst="rect">
            <a:avLst/>
          </a:prstGeom>
          <a:noFill/>
        </p:spPr>
        <p:txBody>
          <a:bodyPr wrap="square" rtlCol="0">
            <a:spAutoFit/>
          </a:bodyPr>
          <a:lstStyle/>
          <a:p>
            <a:pPr algn="ctr"/>
            <a:r>
              <a:rPr lang="en-US" sz="4400" b="1" dirty="0">
                <a:solidFill>
                  <a:schemeClr val="accent1">
                    <a:lumMod val="75000"/>
                  </a:schemeClr>
                </a:solidFill>
              </a:rPr>
              <a:t>Mineral Wells</a:t>
            </a:r>
          </a:p>
          <a:p>
            <a:pPr algn="ctr"/>
            <a:r>
              <a:rPr lang="en-US" sz="4400" b="1" dirty="0">
                <a:solidFill>
                  <a:schemeClr val="accent1">
                    <a:lumMod val="75000"/>
                  </a:schemeClr>
                </a:solidFill>
              </a:rPr>
              <a:t>Rotary Club</a:t>
            </a:r>
          </a:p>
        </p:txBody>
      </p:sp>
    </p:spTree>
    <p:extLst>
      <p:ext uri="{BB962C8B-B14F-4D97-AF65-F5344CB8AC3E}">
        <p14:creationId xmlns:p14="http://schemas.microsoft.com/office/powerpoint/2010/main" val="2169928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FE34793-7F7E-DCD5-A060-FF6C36C2ACA4}"/>
              </a:ext>
            </a:extLst>
          </p:cNvPr>
          <p:cNvSpPr txBox="1"/>
          <p:nvPr/>
        </p:nvSpPr>
        <p:spPr>
          <a:xfrm>
            <a:off x="6592765" y="-1"/>
            <a:ext cx="5599235" cy="6940432"/>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6300" b="1" u="sng" dirty="0">
              <a:solidFill>
                <a:schemeClr val="bg1"/>
              </a:solidFill>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r>
              <a:rPr lang="en-US" sz="3000" b="1" kern="1200" dirty="0">
                <a:solidFill>
                  <a:schemeClr val="bg1"/>
                </a:solidFill>
                <a:latin typeface="Times New Roman" panose="02020603050405020304" pitchFamily="18" charset="0"/>
                <a:ea typeface="+mj-ea"/>
                <a:cs typeface="Times New Roman" panose="02020603050405020304" pitchFamily="18" charset="0"/>
              </a:rPr>
              <a:t>Ideal Members of Mineral Wells Rotary Club: </a:t>
            </a:r>
          </a:p>
          <a:p>
            <a:pPr>
              <a:lnSpc>
                <a:spcPct val="90000"/>
              </a:lnSpc>
              <a:spcBef>
                <a:spcPct val="0"/>
              </a:spcBef>
              <a:spcAft>
                <a:spcPts val="600"/>
              </a:spcAft>
            </a:pPr>
            <a:endParaRPr lang="en-US" sz="2500" b="1" dirty="0">
              <a:solidFill>
                <a:schemeClr val="bg1"/>
              </a:solidFill>
              <a:latin typeface="Times New Roman" panose="02020603050405020304" pitchFamily="18" charset="0"/>
              <a:ea typeface="+mj-ea"/>
              <a:cs typeface="Times New Roman" panose="02020603050405020304" pitchFamily="18" charset="0"/>
            </a:endParaRPr>
          </a:p>
          <a:p>
            <a:pPr marL="457200" indent="-457200" algn="just">
              <a:lnSpc>
                <a:spcPct val="90000"/>
              </a:lnSpc>
              <a:spcBef>
                <a:spcPct val="0"/>
              </a:spcBef>
              <a:spcAft>
                <a:spcPts val="600"/>
              </a:spcAft>
              <a:buFont typeface="Wingdings" panose="05000000000000000000" pitchFamily="2" charset="2"/>
              <a:buChar char="Ø"/>
            </a:pPr>
            <a:r>
              <a:rPr lang="en-US" sz="2000" b="0" i="0" u="none" strike="noStrike" cap="none" dirty="0">
                <a:solidFill>
                  <a:schemeClr val="lt1"/>
                </a:solidFill>
                <a:latin typeface="Arial"/>
                <a:ea typeface="Arial"/>
                <a:cs typeface="Arial"/>
                <a:sym typeface="Arial"/>
              </a:rPr>
              <a:t>Male &amp; female business owners, managers and professionals interested in fellowship with other members of the local business community and a desire to serve the overall community in ways that require the talents and efforts of many people.</a:t>
            </a:r>
          </a:p>
          <a:p>
            <a:pPr marL="457200" indent="-457200" algn="just">
              <a:lnSpc>
                <a:spcPct val="90000"/>
              </a:lnSpc>
              <a:spcBef>
                <a:spcPct val="0"/>
              </a:spcBef>
              <a:spcAft>
                <a:spcPts val="600"/>
              </a:spcAft>
              <a:buFont typeface="Wingdings" panose="05000000000000000000" pitchFamily="2" charset="2"/>
              <a:buChar char="Ø"/>
            </a:pPr>
            <a:endParaRPr lang="en-US" sz="2000" dirty="0">
              <a:solidFill>
                <a:schemeClr val="lt1"/>
              </a:solidFill>
              <a:latin typeface="Arial"/>
              <a:cs typeface="Arial"/>
              <a:sym typeface="Arial"/>
            </a:endParaRPr>
          </a:p>
          <a:p>
            <a:pPr marL="457200" indent="-457200" algn="just">
              <a:lnSpc>
                <a:spcPct val="90000"/>
              </a:lnSpc>
              <a:spcBef>
                <a:spcPct val="0"/>
              </a:spcBef>
              <a:spcAft>
                <a:spcPts val="600"/>
              </a:spcAft>
              <a:buFont typeface="Wingdings" panose="05000000000000000000" pitchFamily="2" charset="2"/>
              <a:buChar char="Ø"/>
            </a:pPr>
            <a:r>
              <a:rPr lang="en-US" sz="2000" b="0" i="0" u="none" strike="noStrike" cap="none" dirty="0">
                <a:solidFill>
                  <a:schemeClr val="lt1"/>
                </a:solidFill>
                <a:latin typeface="Arial"/>
                <a:ea typeface="Arial"/>
                <a:cs typeface="Arial"/>
                <a:sym typeface="Arial"/>
              </a:rPr>
              <a:t>Membership is by invitation and approval only.</a:t>
            </a:r>
            <a:endParaRPr lang="en-US" sz="2000" dirty="0"/>
          </a:p>
          <a:p>
            <a:pPr>
              <a:lnSpc>
                <a:spcPct val="90000"/>
              </a:lnSpc>
              <a:spcBef>
                <a:spcPct val="0"/>
              </a:spcBef>
              <a:spcAft>
                <a:spcPts val="600"/>
              </a:spcAft>
            </a:pPr>
            <a:endParaRPr lang="en-US" sz="2800" dirty="0"/>
          </a:p>
          <a:p>
            <a:pPr>
              <a:lnSpc>
                <a:spcPct val="90000"/>
              </a:lnSpc>
              <a:spcBef>
                <a:spcPct val="0"/>
              </a:spcBef>
              <a:spcAft>
                <a:spcPts val="600"/>
              </a:spcAft>
            </a:pPr>
            <a:endParaRPr lang="en-US" sz="2500" b="1" kern="1200" dirty="0">
              <a:solidFill>
                <a:schemeClr val="bg1"/>
              </a:solidFill>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endParaRPr lang="en-US" sz="2500" b="1" kern="1200" dirty="0">
              <a:solidFill>
                <a:schemeClr val="bg1"/>
              </a:solidFill>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endParaRPr lang="en-US" sz="5000" dirty="0">
              <a:solidFill>
                <a:schemeClr val="bg1"/>
              </a:solidFill>
              <a:latin typeface="Times New Roman" panose="02020603050405020304" pitchFamily="18" charset="0"/>
              <a:cs typeface="Times New Roman" panose="02020603050405020304" pitchFamily="18" charset="0"/>
            </a:endParaRPr>
          </a:p>
          <a:p>
            <a:pPr>
              <a:lnSpc>
                <a:spcPct val="90000"/>
              </a:lnSpc>
              <a:spcBef>
                <a:spcPct val="0"/>
              </a:spcBef>
              <a:spcAft>
                <a:spcPts val="600"/>
              </a:spcAft>
            </a:pPr>
            <a:endParaRPr lang="en-US" sz="5400" b="1" dirty="0">
              <a:solidFill>
                <a:schemeClr val="bg1"/>
              </a:solidFill>
              <a:latin typeface="Times New Roman" panose="02020603050405020304" pitchFamily="18" charset="0"/>
              <a:ea typeface="+mj-ea"/>
              <a:cs typeface="Times New Roman" panose="02020603050405020304" pitchFamily="18" charset="0"/>
            </a:endParaRPr>
          </a:p>
        </p:txBody>
      </p:sp>
      <p:sp>
        <p:nvSpPr>
          <p:cNvPr id="30" name="Freeform: Shape 29">
            <a:extLst>
              <a:ext uri="{FF2B5EF4-FFF2-40B4-BE49-F238E27FC236}">
                <a16:creationId xmlns:a16="http://schemas.microsoft.com/office/drawing/2014/main" id="{F1AB2A50-5E20-4BC3-954F-034B0BDCD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2" name="Freeform: Shape 31">
            <a:extLst>
              <a:ext uri="{FF2B5EF4-FFF2-40B4-BE49-F238E27FC236}">
                <a16:creationId xmlns:a16="http://schemas.microsoft.com/office/drawing/2014/main" id="{41AEA765-5054-4EF9-AF8D-D199F2893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Logo&#10;&#10;Description automatically generated">
            <a:extLst>
              <a:ext uri="{FF2B5EF4-FFF2-40B4-BE49-F238E27FC236}">
                <a16:creationId xmlns:a16="http://schemas.microsoft.com/office/drawing/2014/main" id="{A787A99D-EB4B-8579-D7D2-06735319AF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146" y="1889117"/>
            <a:ext cx="3741615" cy="1404687"/>
          </a:xfrm>
          <a:prstGeom prst="rect">
            <a:avLst/>
          </a:prstGeom>
        </p:spPr>
      </p:pic>
      <p:sp>
        <p:nvSpPr>
          <p:cNvPr id="3" name="TextBox 2">
            <a:extLst>
              <a:ext uri="{FF2B5EF4-FFF2-40B4-BE49-F238E27FC236}">
                <a16:creationId xmlns:a16="http://schemas.microsoft.com/office/drawing/2014/main" id="{F388E1B6-ED68-2F9A-B63E-3047FEC907AF}"/>
              </a:ext>
            </a:extLst>
          </p:cNvPr>
          <p:cNvSpPr txBox="1"/>
          <p:nvPr/>
        </p:nvSpPr>
        <p:spPr>
          <a:xfrm>
            <a:off x="290253" y="3293804"/>
            <a:ext cx="5378245" cy="1446550"/>
          </a:xfrm>
          <a:prstGeom prst="rect">
            <a:avLst/>
          </a:prstGeom>
          <a:noFill/>
        </p:spPr>
        <p:txBody>
          <a:bodyPr wrap="square" rtlCol="0">
            <a:spAutoFit/>
          </a:bodyPr>
          <a:lstStyle/>
          <a:p>
            <a:pPr algn="ctr"/>
            <a:r>
              <a:rPr lang="en-US" sz="4400" b="1" dirty="0">
                <a:solidFill>
                  <a:schemeClr val="accent1">
                    <a:lumMod val="75000"/>
                  </a:schemeClr>
                </a:solidFill>
              </a:rPr>
              <a:t>Mineral Wells</a:t>
            </a:r>
          </a:p>
          <a:p>
            <a:pPr algn="ctr"/>
            <a:r>
              <a:rPr lang="en-US" sz="4400" b="1" dirty="0">
                <a:solidFill>
                  <a:schemeClr val="accent1">
                    <a:lumMod val="75000"/>
                  </a:schemeClr>
                </a:solidFill>
              </a:rPr>
              <a:t>Rotary Club</a:t>
            </a:r>
          </a:p>
        </p:txBody>
      </p:sp>
    </p:spTree>
    <p:extLst>
      <p:ext uri="{BB962C8B-B14F-4D97-AF65-F5344CB8AC3E}">
        <p14:creationId xmlns:p14="http://schemas.microsoft.com/office/powerpoint/2010/main" val="2432474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FE34793-7F7E-DCD5-A060-FF6C36C2ACA4}"/>
              </a:ext>
            </a:extLst>
          </p:cNvPr>
          <p:cNvSpPr txBox="1"/>
          <p:nvPr/>
        </p:nvSpPr>
        <p:spPr>
          <a:xfrm>
            <a:off x="6592765" y="-1"/>
            <a:ext cx="5599235" cy="6940432"/>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3000" u="sng" kern="1200" dirty="0">
                <a:solidFill>
                  <a:schemeClr val="bg1"/>
                </a:solidFill>
                <a:latin typeface="Times New Roman" panose="02020603050405020304" pitchFamily="18" charset="0"/>
                <a:ea typeface="+mj-ea"/>
                <a:cs typeface="Times New Roman" panose="02020603050405020304" pitchFamily="18" charset="0"/>
              </a:rPr>
              <a:t>2022-2023 Mineral Wells Rotary Leadership Team: </a:t>
            </a:r>
          </a:p>
          <a:p>
            <a:pPr algn="ctr">
              <a:lnSpc>
                <a:spcPct val="90000"/>
              </a:lnSpc>
              <a:spcBef>
                <a:spcPct val="0"/>
              </a:spcBef>
              <a:spcAft>
                <a:spcPts val="600"/>
              </a:spcAft>
            </a:pPr>
            <a:endParaRPr lang="en-US" sz="3000" u="sng" dirty="0">
              <a:solidFill>
                <a:schemeClr val="bg1"/>
              </a:solidFill>
              <a:latin typeface="Times New Roman" panose="02020603050405020304" pitchFamily="18" charset="0"/>
              <a:ea typeface="+mj-ea"/>
              <a:cs typeface="Times New Roman" panose="02020603050405020304" pitchFamily="18" charset="0"/>
            </a:endParaRPr>
          </a:p>
          <a:p>
            <a:pPr marL="342900" indent="-342900">
              <a:lnSpc>
                <a:spcPct val="90000"/>
              </a:lnSpc>
              <a:spcBef>
                <a:spcPct val="0"/>
              </a:spcBef>
              <a:spcAft>
                <a:spcPts val="600"/>
              </a:spcAft>
              <a:buFont typeface="Wingdings" panose="05000000000000000000" pitchFamily="2" charset="2"/>
              <a:buChar char="Ø"/>
            </a:pPr>
            <a:r>
              <a:rPr lang="en-US" sz="2200" dirty="0">
                <a:solidFill>
                  <a:schemeClr val="bg1"/>
                </a:solidFill>
                <a:latin typeface="Times New Roman" panose="02020603050405020304" pitchFamily="18" charset="0"/>
                <a:ea typeface="+mj-ea"/>
                <a:cs typeface="Times New Roman" panose="02020603050405020304" pitchFamily="18" charset="0"/>
              </a:rPr>
              <a:t>Dianne Templar, President</a:t>
            </a:r>
          </a:p>
          <a:p>
            <a:pPr marL="342900" indent="-342900">
              <a:lnSpc>
                <a:spcPct val="90000"/>
              </a:lnSpc>
              <a:spcBef>
                <a:spcPct val="0"/>
              </a:spcBef>
              <a:spcAft>
                <a:spcPts val="600"/>
              </a:spcAft>
              <a:buFont typeface="Wingdings" panose="05000000000000000000" pitchFamily="2" charset="2"/>
              <a:buChar char="Ø"/>
            </a:pPr>
            <a:r>
              <a:rPr lang="en-US" sz="2200" dirty="0">
                <a:solidFill>
                  <a:schemeClr val="bg1"/>
                </a:solidFill>
                <a:latin typeface="Times New Roman" panose="02020603050405020304" pitchFamily="18" charset="0"/>
                <a:ea typeface="+mj-ea"/>
                <a:cs typeface="Times New Roman" panose="02020603050405020304" pitchFamily="18" charset="0"/>
              </a:rPr>
              <a:t>Mike Rankin, President Elect </a:t>
            </a:r>
          </a:p>
          <a:p>
            <a:pPr marL="342900" indent="-342900">
              <a:lnSpc>
                <a:spcPct val="90000"/>
              </a:lnSpc>
              <a:spcBef>
                <a:spcPct val="0"/>
              </a:spcBef>
              <a:spcAft>
                <a:spcPts val="600"/>
              </a:spcAft>
              <a:buFont typeface="Wingdings" panose="05000000000000000000" pitchFamily="2" charset="2"/>
              <a:buChar char="Ø"/>
            </a:pPr>
            <a:r>
              <a:rPr lang="en-US" sz="2200" dirty="0">
                <a:solidFill>
                  <a:schemeClr val="bg1"/>
                </a:solidFill>
                <a:latin typeface="Times New Roman" panose="02020603050405020304" pitchFamily="18" charset="0"/>
                <a:ea typeface="+mj-ea"/>
                <a:cs typeface="Times New Roman" panose="02020603050405020304" pitchFamily="18" charset="0"/>
              </a:rPr>
              <a:t>Karyn Bullock, Immediate past president</a:t>
            </a:r>
          </a:p>
          <a:p>
            <a:pPr marL="342900" indent="-342900">
              <a:lnSpc>
                <a:spcPct val="90000"/>
              </a:lnSpc>
              <a:spcBef>
                <a:spcPct val="0"/>
              </a:spcBef>
              <a:spcAft>
                <a:spcPts val="600"/>
              </a:spcAft>
              <a:buFont typeface="Wingdings" panose="05000000000000000000" pitchFamily="2" charset="2"/>
              <a:buChar char="Ø"/>
            </a:pPr>
            <a:r>
              <a:rPr lang="en-US" sz="2200" dirty="0">
                <a:solidFill>
                  <a:schemeClr val="bg1"/>
                </a:solidFill>
                <a:latin typeface="Times New Roman" panose="02020603050405020304" pitchFamily="18" charset="0"/>
                <a:ea typeface="+mj-ea"/>
                <a:cs typeface="Times New Roman" panose="02020603050405020304" pitchFamily="18" charset="0"/>
              </a:rPr>
              <a:t>Sarah </a:t>
            </a:r>
            <a:r>
              <a:rPr lang="en-US" sz="2200" dirty="0" err="1">
                <a:solidFill>
                  <a:schemeClr val="bg1"/>
                </a:solidFill>
                <a:latin typeface="Times New Roman" panose="02020603050405020304" pitchFamily="18" charset="0"/>
                <a:ea typeface="+mj-ea"/>
                <a:cs typeface="Times New Roman" panose="02020603050405020304" pitchFamily="18" charset="0"/>
              </a:rPr>
              <a:t>Hahs</a:t>
            </a:r>
            <a:r>
              <a:rPr lang="en-US" sz="2200" dirty="0">
                <a:solidFill>
                  <a:schemeClr val="bg1"/>
                </a:solidFill>
                <a:latin typeface="Times New Roman" panose="02020603050405020304" pitchFamily="18" charset="0"/>
                <a:ea typeface="+mj-ea"/>
                <a:cs typeface="Times New Roman" panose="02020603050405020304" pitchFamily="18" charset="0"/>
              </a:rPr>
              <a:t>, Secretary </a:t>
            </a:r>
          </a:p>
          <a:p>
            <a:pPr marL="342900" indent="-342900">
              <a:lnSpc>
                <a:spcPct val="90000"/>
              </a:lnSpc>
              <a:spcBef>
                <a:spcPct val="0"/>
              </a:spcBef>
              <a:spcAft>
                <a:spcPts val="600"/>
              </a:spcAft>
              <a:buFont typeface="Wingdings" panose="05000000000000000000" pitchFamily="2" charset="2"/>
              <a:buChar char="Ø"/>
            </a:pPr>
            <a:r>
              <a:rPr lang="en-US" sz="2200" dirty="0">
                <a:solidFill>
                  <a:schemeClr val="bg1"/>
                </a:solidFill>
                <a:latin typeface="Times New Roman" panose="02020603050405020304" pitchFamily="18" charset="0"/>
                <a:ea typeface="+mj-ea"/>
                <a:cs typeface="Times New Roman" panose="02020603050405020304" pitchFamily="18" charset="0"/>
              </a:rPr>
              <a:t>Cary Steele, Treasurer</a:t>
            </a:r>
          </a:p>
          <a:p>
            <a:pPr marL="342900" indent="-342900">
              <a:lnSpc>
                <a:spcPct val="90000"/>
              </a:lnSpc>
              <a:spcBef>
                <a:spcPct val="0"/>
              </a:spcBef>
              <a:spcAft>
                <a:spcPts val="600"/>
              </a:spcAft>
              <a:buFont typeface="Wingdings" panose="05000000000000000000" pitchFamily="2" charset="2"/>
              <a:buChar char="Ø"/>
            </a:pPr>
            <a:r>
              <a:rPr lang="en-US" sz="2200" dirty="0">
                <a:solidFill>
                  <a:schemeClr val="bg1"/>
                </a:solidFill>
                <a:latin typeface="Times New Roman" panose="02020603050405020304" pitchFamily="18" charset="0"/>
                <a:ea typeface="+mj-ea"/>
                <a:cs typeface="Times New Roman" panose="02020603050405020304" pitchFamily="18" charset="0"/>
              </a:rPr>
              <a:t>Tonya Gary, Membership Chair</a:t>
            </a:r>
          </a:p>
          <a:p>
            <a:pPr marL="342900" indent="-342900">
              <a:lnSpc>
                <a:spcPct val="90000"/>
              </a:lnSpc>
              <a:spcBef>
                <a:spcPct val="0"/>
              </a:spcBef>
              <a:spcAft>
                <a:spcPts val="600"/>
              </a:spcAft>
              <a:buFont typeface="Wingdings" panose="05000000000000000000" pitchFamily="2" charset="2"/>
              <a:buChar char="Ø"/>
            </a:pPr>
            <a:r>
              <a:rPr lang="en-US" sz="2200" dirty="0">
                <a:solidFill>
                  <a:schemeClr val="bg1"/>
                </a:solidFill>
                <a:latin typeface="Times New Roman" panose="02020603050405020304" pitchFamily="18" charset="0"/>
                <a:ea typeface="+mj-ea"/>
                <a:cs typeface="Times New Roman" panose="02020603050405020304" pitchFamily="18" charset="0"/>
              </a:rPr>
              <a:t>Harris Brooks, Foundation Co-Chair</a:t>
            </a:r>
          </a:p>
          <a:p>
            <a:pPr marL="342900" indent="-342900">
              <a:lnSpc>
                <a:spcPct val="90000"/>
              </a:lnSpc>
              <a:spcBef>
                <a:spcPct val="0"/>
              </a:spcBef>
              <a:spcAft>
                <a:spcPts val="600"/>
              </a:spcAft>
              <a:buFont typeface="Wingdings" panose="05000000000000000000" pitchFamily="2" charset="2"/>
              <a:buChar char="Ø"/>
            </a:pPr>
            <a:r>
              <a:rPr lang="en-US" sz="2200" dirty="0">
                <a:solidFill>
                  <a:schemeClr val="bg1"/>
                </a:solidFill>
                <a:latin typeface="Times New Roman" panose="02020603050405020304" pitchFamily="18" charset="0"/>
                <a:ea typeface="+mj-ea"/>
                <a:cs typeface="Times New Roman" panose="02020603050405020304" pitchFamily="18" charset="0"/>
              </a:rPr>
              <a:t>Wesley </a:t>
            </a:r>
            <a:r>
              <a:rPr lang="en-US" sz="2200" dirty="0" err="1">
                <a:solidFill>
                  <a:schemeClr val="bg1"/>
                </a:solidFill>
                <a:latin typeface="Times New Roman" panose="02020603050405020304" pitchFamily="18" charset="0"/>
                <a:ea typeface="+mj-ea"/>
                <a:cs typeface="Times New Roman" panose="02020603050405020304" pitchFamily="18" charset="0"/>
              </a:rPr>
              <a:t>Wermuth</a:t>
            </a:r>
            <a:r>
              <a:rPr lang="en-US" sz="2200" dirty="0">
                <a:solidFill>
                  <a:schemeClr val="bg1"/>
                </a:solidFill>
                <a:latin typeface="Times New Roman" panose="02020603050405020304" pitchFamily="18" charset="0"/>
                <a:ea typeface="+mj-ea"/>
                <a:cs typeface="Times New Roman" panose="02020603050405020304" pitchFamily="18" charset="0"/>
              </a:rPr>
              <a:t>, Foundation Co-Chair</a:t>
            </a:r>
          </a:p>
          <a:p>
            <a:pPr marL="342900" indent="-342900">
              <a:lnSpc>
                <a:spcPct val="90000"/>
              </a:lnSpc>
              <a:spcBef>
                <a:spcPct val="0"/>
              </a:spcBef>
              <a:spcAft>
                <a:spcPts val="600"/>
              </a:spcAft>
              <a:buFont typeface="Wingdings" panose="05000000000000000000" pitchFamily="2" charset="2"/>
              <a:buChar char="Ø"/>
            </a:pPr>
            <a:r>
              <a:rPr lang="en-US" sz="2200" dirty="0">
                <a:solidFill>
                  <a:schemeClr val="bg1"/>
                </a:solidFill>
                <a:latin typeface="Times New Roman" panose="02020603050405020304" pitchFamily="18" charset="0"/>
                <a:ea typeface="+mj-ea"/>
                <a:cs typeface="Times New Roman" panose="02020603050405020304" pitchFamily="18" charset="0"/>
              </a:rPr>
              <a:t>Connie Ball, Community Service</a:t>
            </a:r>
          </a:p>
          <a:p>
            <a:pPr marL="342900" indent="-342900">
              <a:lnSpc>
                <a:spcPct val="90000"/>
              </a:lnSpc>
              <a:spcBef>
                <a:spcPct val="0"/>
              </a:spcBef>
              <a:spcAft>
                <a:spcPts val="600"/>
              </a:spcAft>
              <a:buFont typeface="Wingdings" panose="05000000000000000000" pitchFamily="2" charset="2"/>
              <a:buChar char="Ø"/>
            </a:pPr>
            <a:r>
              <a:rPr lang="en-US" sz="2200" dirty="0">
                <a:solidFill>
                  <a:schemeClr val="bg1"/>
                </a:solidFill>
                <a:latin typeface="Times New Roman" panose="02020603050405020304" pitchFamily="18" charset="0"/>
                <a:ea typeface="+mj-ea"/>
                <a:cs typeface="Times New Roman" panose="02020603050405020304" pitchFamily="18" charset="0"/>
              </a:rPr>
              <a:t>Karyn Bullock, Public Image &amp; Youth </a:t>
            </a:r>
            <a:r>
              <a:rPr lang="en-US" sz="2200" dirty="0" err="1">
                <a:solidFill>
                  <a:schemeClr val="bg1"/>
                </a:solidFill>
                <a:latin typeface="Times New Roman" panose="02020603050405020304" pitchFamily="18" charset="0"/>
                <a:ea typeface="+mj-ea"/>
                <a:cs typeface="Times New Roman" panose="02020603050405020304" pitchFamily="18" charset="0"/>
              </a:rPr>
              <a:t>Svcs</a:t>
            </a:r>
            <a:r>
              <a:rPr lang="en-US" sz="2200" dirty="0">
                <a:solidFill>
                  <a:schemeClr val="bg1"/>
                </a:solidFill>
                <a:latin typeface="Times New Roman" panose="02020603050405020304" pitchFamily="18" charset="0"/>
                <a:ea typeface="+mj-ea"/>
                <a:cs typeface="Times New Roman" panose="02020603050405020304" pitchFamily="18" charset="0"/>
              </a:rPr>
              <a:t>.</a:t>
            </a:r>
          </a:p>
          <a:p>
            <a:pPr marL="342900" indent="-342900">
              <a:lnSpc>
                <a:spcPct val="90000"/>
              </a:lnSpc>
              <a:spcBef>
                <a:spcPct val="0"/>
              </a:spcBef>
              <a:spcAft>
                <a:spcPts val="600"/>
              </a:spcAft>
              <a:buFont typeface="Wingdings" panose="05000000000000000000" pitchFamily="2" charset="2"/>
              <a:buChar char="Ø"/>
            </a:pPr>
            <a:r>
              <a:rPr lang="en-US" sz="2200" dirty="0">
                <a:solidFill>
                  <a:schemeClr val="bg1"/>
                </a:solidFill>
                <a:latin typeface="Times New Roman" panose="02020603050405020304" pitchFamily="18" charset="0"/>
                <a:ea typeface="+mj-ea"/>
                <a:cs typeface="Times New Roman" panose="02020603050405020304" pitchFamily="18" charset="0"/>
              </a:rPr>
              <a:t>Connie Parker, Sergeant-at-Arms</a:t>
            </a:r>
          </a:p>
          <a:p>
            <a:pPr marL="342900" indent="-342900">
              <a:lnSpc>
                <a:spcPct val="90000"/>
              </a:lnSpc>
              <a:spcBef>
                <a:spcPct val="0"/>
              </a:spcBef>
              <a:spcAft>
                <a:spcPts val="600"/>
              </a:spcAft>
              <a:buFont typeface="Wingdings" panose="05000000000000000000" pitchFamily="2" charset="2"/>
              <a:buChar char="Ø"/>
            </a:pPr>
            <a:r>
              <a:rPr lang="en-US" sz="2200" dirty="0">
                <a:solidFill>
                  <a:schemeClr val="bg1"/>
                </a:solidFill>
                <a:latin typeface="Times New Roman" panose="02020603050405020304" pitchFamily="18" charset="0"/>
                <a:ea typeface="+mj-ea"/>
                <a:cs typeface="Times New Roman" panose="02020603050405020304" pitchFamily="18" charset="0"/>
              </a:rPr>
              <a:t>Dan Steele, District Governor 5790</a:t>
            </a:r>
          </a:p>
          <a:p>
            <a:pPr marL="342900" indent="-342900">
              <a:lnSpc>
                <a:spcPct val="90000"/>
              </a:lnSpc>
              <a:spcBef>
                <a:spcPct val="0"/>
              </a:spcBef>
              <a:spcAft>
                <a:spcPts val="600"/>
              </a:spcAft>
              <a:buFont typeface="Wingdings" panose="05000000000000000000" pitchFamily="2" charset="2"/>
              <a:buChar char="Ø"/>
            </a:pPr>
            <a:r>
              <a:rPr lang="en-US" sz="2200" dirty="0">
                <a:solidFill>
                  <a:schemeClr val="bg1"/>
                </a:solidFill>
                <a:latin typeface="Times New Roman" panose="02020603050405020304" pitchFamily="18" charset="0"/>
                <a:ea typeface="+mj-ea"/>
                <a:cs typeface="Times New Roman" panose="02020603050405020304" pitchFamily="18" charset="0"/>
              </a:rPr>
              <a:t>Program Chair:  Rotates with each member</a:t>
            </a:r>
          </a:p>
          <a:p>
            <a:pPr marL="342900" indent="-342900">
              <a:lnSpc>
                <a:spcPct val="90000"/>
              </a:lnSpc>
              <a:spcBef>
                <a:spcPct val="0"/>
              </a:spcBef>
              <a:spcAft>
                <a:spcPts val="600"/>
              </a:spcAft>
              <a:buFont typeface="Wingdings" panose="05000000000000000000" pitchFamily="2" charset="2"/>
              <a:buChar char="Ø"/>
            </a:pPr>
            <a:endParaRPr lang="en-US" sz="2000" dirty="0">
              <a:solidFill>
                <a:schemeClr val="bg1"/>
              </a:solidFill>
              <a:latin typeface="Times New Roman" panose="02020603050405020304" pitchFamily="18" charset="0"/>
              <a:ea typeface="+mj-ea"/>
              <a:cs typeface="Times New Roman" panose="02020603050405020304" pitchFamily="18" charset="0"/>
            </a:endParaRPr>
          </a:p>
          <a:p>
            <a:pPr marL="342900" indent="-342900">
              <a:lnSpc>
                <a:spcPct val="90000"/>
              </a:lnSpc>
              <a:spcBef>
                <a:spcPct val="0"/>
              </a:spcBef>
              <a:spcAft>
                <a:spcPts val="600"/>
              </a:spcAft>
              <a:buFont typeface="Wingdings" panose="05000000000000000000" pitchFamily="2" charset="2"/>
              <a:buChar char="Ø"/>
            </a:pPr>
            <a:endParaRPr lang="en-US" sz="2000" u="sng" dirty="0">
              <a:solidFill>
                <a:schemeClr val="bg1"/>
              </a:solidFill>
              <a:latin typeface="Times New Roman" panose="02020603050405020304" pitchFamily="18" charset="0"/>
              <a:ea typeface="+mj-ea"/>
              <a:cs typeface="Times New Roman" panose="02020603050405020304" pitchFamily="18" charset="0"/>
            </a:endParaRPr>
          </a:p>
          <a:p>
            <a:pPr algn="ctr">
              <a:lnSpc>
                <a:spcPct val="90000"/>
              </a:lnSpc>
              <a:spcBef>
                <a:spcPct val="0"/>
              </a:spcBef>
              <a:spcAft>
                <a:spcPts val="600"/>
              </a:spcAft>
            </a:pPr>
            <a:endParaRPr lang="en-US" sz="3000" dirty="0">
              <a:solidFill>
                <a:schemeClr val="bg1"/>
              </a:solidFill>
              <a:latin typeface="Times New Roman" panose="02020603050405020304" pitchFamily="18" charset="0"/>
              <a:cs typeface="Times New Roman" panose="02020603050405020304" pitchFamily="18" charset="0"/>
            </a:endParaRPr>
          </a:p>
          <a:p>
            <a:pPr>
              <a:lnSpc>
                <a:spcPct val="90000"/>
              </a:lnSpc>
              <a:spcBef>
                <a:spcPct val="0"/>
              </a:spcBef>
              <a:spcAft>
                <a:spcPts val="600"/>
              </a:spcAft>
            </a:pPr>
            <a:endParaRPr lang="en-US" sz="5400" b="1" dirty="0">
              <a:solidFill>
                <a:schemeClr val="bg1"/>
              </a:solidFill>
              <a:latin typeface="Times New Roman" panose="02020603050405020304" pitchFamily="18" charset="0"/>
              <a:ea typeface="+mj-ea"/>
              <a:cs typeface="Times New Roman" panose="02020603050405020304" pitchFamily="18" charset="0"/>
            </a:endParaRPr>
          </a:p>
        </p:txBody>
      </p:sp>
      <p:sp>
        <p:nvSpPr>
          <p:cNvPr id="30" name="Freeform: Shape 29">
            <a:extLst>
              <a:ext uri="{FF2B5EF4-FFF2-40B4-BE49-F238E27FC236}">
                <a16:creationId xmlns:a16="http://schemas.microsoft.com/office/drawing/2014/main" id="{F1AB2A50-5E20-4BC3-954F-034B0BDCD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2" name="Freeform: Shape 31">
            <a:extLst>
              <a:ext uri="{FF2B5EF4-FFF2-40B4-BE49-F238E27FC236}">
                <a16:creationId xmlns:a16="http://schemas.microsoft.com/office/drawing/2014/main" id="{41AEA765-5054-4EF9-AF8D-D199F2893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Logo&#10;&#10;Description automatically generated">
            <a:extLst>
              <a:ext uri="{FF2B5EF4-FFF2-40B4-BE49-F238E27FC236}">
                <a16:creationId xmlns:a16="http://schemas.microsoft.com/office/drawing/2014/main" id="{FB06252D-568A-BF4B-2A99-D37B704E9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146" y="1889117"/>
            <a:ext cx="3741615" cy="1404687"/>
          </a:xfrm>
          <a:prstGeom prst="rect">
            <a:avLst/>
          </a:prstGeom>
        </p:spPr>
      </p:pic>
      <p:sp>
        <p:nvSpPr>
          <p:cNvPr id="3" name="TextBox 2">
            <a:extLst>
              <a:ext uri="{FF2B5EF4-FFF2-40B4-BE49-F238E27FC236}">
                <a16:creationId xmlns:a16="http://schemas.microsoft.com/office/drawing/2014/main" id="{7930FDAE-47FF-7B39-537E-236646BCA3A3}"/>
              </a:ext>
            </a:extLst>
          </p:cNvPr>
          <p:cNvSpPr txBox="1"/>
          <p:nvPr/>
        </p:nvSpPr>
        <p:spPr>
          <a:xfrm>
            <a:off x="290253" y="3293804"/>
            <a:ext cx="5378245" cy="1446550"/>
          </a:xfrm>
          <a:prstGeom prst="rect">
            <a:avLst/>
          </a:prstGeom>
          <a:noFill/>
        </p:spPr>
        <p:txBody>
          <a:bodyPr wrap="square" rtlCol="0">
            <a:spAutoFit/>
          </a:bodyPr>
          <a:lstStyle/>
          <a:p>
            <a:pPr algn="ctr"/>
            <a:r>
              <a:rPr lang="en-US" sz="4400" b="1" dirty="0">
                <a:solidFill>
                  <a:schemeClr val="accent1">
                    <a:lumMod val="75000"/>
                  </a:schemeClr>
                </a:solidFill>
              </a:rPr>
              <a:t>Mineral Wells</a:t>
            </a:r>
          </a:p>
          <a:p>
            <a:pPr algn="ctr"/>
            <a:r>
              <a:rPr lang="en-US" sz="4400" b="1" dirty="0">
                <a:solidFill>
                  <a:schemeClr val="accent1">
                    <a:lumMod val="75000"/>
                  </a:schemeClr>
                </a:solidFill>
              </a:rPr>
              <a:t>Rotary Club</a:t>
            </a:r>
          </a:p>
        </p:txBody>
      </p:sp>
    </p:spTree>
    <p:extLst>
      <p:ext uri="{BB962C8B-B14F-4D97-AF65-F5344CB8AC3E}">
        <p14:creationId xmlns:p14="http://schemas.microsoft.com/office/powerpoint/2010/main" val="3389460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oogle Shape;281;p16">
            <a:extLst>
              <a:ext uri="{FF2B5EF4-FFF2-40B4-BE49-F238E27FC236}">
                <a16:creationId xmlns:a16="http://schemas.microsoft.com/office/drawing/2014/main" id="{7B7D612C-6439-8954-2C15-BC05590AD937}"/>
              </a:ext>
            </a:extLst>
          </p:cNvPr>
          <p:cNvGrpSpPr/>
          <p:nvPr/>
        </p:nvGrpSpPr>
        <p:grpSpPr>
          <a:xfrm>
            <a:off x="477012" y="830234"/>
            <a:ext cx="10956256" cy="5197532"/>
            <a:chOff x="-53972" y="-44432"/>
            <a:chExt cx="9577902" cy="3943078"/>
          </a:xfrm>
        </p:grpSpPr>
        <p:sp>
          <p:nvSpPr>
            <p:cNvPr id="28" name="Google Shape;282;p16">
              <a:extLst>
                <a:ext uri="{FF2B5EF4-FFF2-40B4-BE49-F238E27FC236}">
                  <a16:creationId xmlns:a16="http://schemas.microsoft.com/office/drawing/2014/main" id="{859C1820-1363-47C7-ED74-A57297DA7F1A}"/>
                </a:ext>
              </a:extLst>
            </p:cNvPr>
            <p:cNvSpPr/>
            <p:nvPr/>
          </p:nvSpPr>
          <p:spPr>
            <a:xfrm rot="-5400000">
              <a:off x="1973192" y="651240"/>
              <a:ext cx="389864" cy="2596166"/>
            </a:xfrm>
            <a:prstGeom prst="round2SameRect">
              <a:avLst>
                <a:gd name="adj1" fmla="val 16667"/>
                <a:gd name="adj2" fmla="val 0"/>
              </a:avLst>
            </a:prstGeom>
            <a:gradFill>
              <a:gsLst>
                <a:gs pos="0">
                  <a:srgbClr val="6778E3"/>
                </a:gs>
                <a:gs pos="50000">
                  <a:srgbClr val="4761E5"/>
                </a:gs>
                <a:gs pos="100000">
                  <a:srgbClr val="364FD2"/>
                </a:gs>
              </a:gsLst>
              <a:lin ang="5400000" scaled="0"/>
            </a:gradFill>
            <a:ln w="9525" cap="flat" cmpd="sng">
              <a:solidFill>
                <a:srgbClr val="4F66D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3;p16">
              <a:extLst>
                <a:ext uri="{FF2B5EF4-FFF2-40B4-BE49-F238E27FC236}">
                  <a16:creationId xmlns:a16="http://schemas.microsoft.com/office/drawing/2014/main" id="{65C2E035-2F3F-3D7B-A47E-54B84933825B}"/>
                </a:ext>
              </a:extLst>
            </p:cNvPr>
            <p:cNvSpPr txBox="1"/>
            <p:nvPr/>
          </p:nvSpPr>
          <p:spPr>
            <a:xfrm>
              <a:off x="889073" y="1773423"/>
              <a:ext cx="2577134" cy="351800"/>
            </a:xfrm>
            <a:prstGeom prst="rect">
              <a:avLst/>
            </a:prstGeom>
            <a:noFill/>
            <a:ln>
              <a:noFill/>
            </a:ln>
          </p:spPr>
          <p:txBody>
            <a:bodyPr spcFirstLastPara="1" wrap="square" lIns="91425" tIns="91425" rIns="91425" bIns="91425" anchor="ctr" anchorCtr="1">
              <a:noAutofit/>
            </a:bodyPr>
            <a:lstStyle/>
            <a:p>
              <a:pPr marL="0" marR="0" lvl="0" indent="0" algn="ctr" rtl="0">
                <a:lnSpc>
                  <a:spcPct val="90000"/>
                </a:lnSpc>
                <a:spcBef>
                  <a:spcPts val="0"/>
                </a:spcBef>
                <a:spcAft>
                  <a:spcPts val="0"/>
                </a:spcAft>
                <a:buClr>
                  <a:schemeClr val="lt1"/>
                </a:buClr>
                <a:buSzPts val="1200"/>
                <a:buFont typeface="Arial"/>
                <a:buNone/>
              </a:pPr>
              <a:r>
                <a:rPr lang="en-US" sz="2000" b="1" i="0" u="none" strike="noStrike" cap="none" dirty="0">
                  <a:solidFill>
                    <a:schemeClr val="bg1"/>
                  </a:solidFill>
                  <a:latin typeface="Times New Roman" panose="02020603050405020304" pitchFamily="18" charset="0"/>
                  <a:ea typeface="Arial"/>
                  <a:cs typeface="Times New Roman" panose="02020603050405020304" pitchFamily="18" charset="0"/>
                  <a:sym typeface="Arial"/>
                </a:rPr>
                <a:t>1 July</a:t>
              </a:r>
              <a:endParaRPr sz="2000" b="1" dirty="0">
                <a:solidFill>
                  <a:schemeClr val="bg1"/>
                </a:solidFill>
                <a:latin typeface="Times New Roman" panose="02020603050405020304" pitchFamily="18" charset="0"/>
                <a:cs typeface="Times New Roman" panose="02020603050405020304" pitchFamily="18" charset="0"/>
              </a:endParaRPr>
            </a:p>
          </p:txBody>
        </p:sp>
        <p:sp>
          <p:nvSpPr>
            <p:cNvPr id="30" name="Google Shape;284;p16">
              <a:extLst>
                <a:ext uri="{FF2B5EF4-FFF2-40B4-BE49-F238E27FC236}">
                  <a16:creationId xmlns:a16="http://schemas.microsoft.com/office/drawing/2014/main" id="{B5A4C9D3-437F-A5EE-9F40-6DA61A6B6264}"/>
                </a:ext>
              </a:extLst>
            </p:cNvPr>
            <p:cNvSpPr/>
            <p:nvPr/>
          </p:nvSpPr>
          <p:spPr>
            <a:xfrm>
              <a:off x="4652" y="0"/>
              <a:ext cx="4326944" cy="136452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5;p16">
              <a:extLst>
                <a:ext uri="{FF2B5EF4-FFF2-40B4-BE49-F238E27FC236}">
                  <a16:creationId xmlns:a16="http://schemas.microsoft.com/office/drawing/2014/main" id="{5E60C94B-9DD5-A43B-3334-D14B7E61B688}"/>
                </a:ext>
              </a:extLst>
            </p:cNvPr>
            <p:cNvSpPr txBox="1"/>
            <p:nvPr/>
          </p:nvSpPr>
          <p:spPr>
            <a:xfrm>
              <a:off x="-53972" y="-44432"/>
              <a:ext cx="4326944" cy="1364526"/>
            </a:xfrm>
            <a:prstGeom prst="rect">
              <a:avLst/>
            </a:prstGeom>
            <a:noFill/>
            <a:ln>
              <a:noFill/>
            </a:ln>
          </p:spPr>
          <p:txBody>
            <a:bodyPr spcFirstLastPara="1" wrap="square" lIns="0" tIns="0" rIns="0" bIns="91425" anchor="b" anchorCtr="1">
              <a:noAutofit/>
            </a:bodyPr>
            <a:lstStyle/>
            <a:p>
              <a:pPr marL="0" marR="0" lvl="0" indent="0" algn="ctr" rtl="0">
                <a:lnSpc>
                  <a:spcPct val="90000"/>
                </a:lnSpc>
                <a:spcBef>
                  <a:spcPts val="0"/>
                </a:spcBef>
                <a:spcAft>
                  <a:spcPts val="0"/>
                </a:spcAft>
                <a:buClr>
                  <a:schemeClr val="lt1"/>
                </a:buClr>
                <a:buSzPts val="1200"/>
                <a:buFont typeface="Arial"/>
                <a:buNone/>
              </a:pPr>
              <a:r>
                <a:rPr lang="en-US" sz="2000" b="1" i="0" u="none" strike="noStrike" cap="none" dirty="0">
                  <a:latin typeface="Times New Roman" panose="02020603050405020304" pitchFamily="18" charset="0"/>
                  <a:ea typeface="Arial"/>
                  <a:cs typeface="Times New Roman" panose="02020603050405020304" pitchFamily="18" charset="0"/>
                  <a:sym typeface="Arial"/>
                </a:rPr>
                <a:t>A new board is elected to take office on  July 1 of each year.  </a:t>
              </a:r>
              <a:endParaRPr sz="2000" b="1" dirty="0">
                <a:latin typeface="Times New Roman" panose="02020603050405020304" pitchFamily="18" charset="0"/>
                <a:cs typeface="Times New Roman" panose="02020603050405020304" pitchFamily="18" charset="0"/>
              </a:endParaRPr>
            </a:p>
          </p:txBody>
        </p:sp>
        <p:cxnSp>
          <p:nvCxnSpPr>
            <p:cNvPr id="32" name="Google Shape;286;p16">
              <a:extLst>
                <a:ext uri="{FF2B5EF4-FFF2-40B4-BE49-F238E27FC236}">
                  <a16:creationId xmlns:a16="http://schemas.microsoft.com/office/drawing/2014/main" id="{D943DD67-E310-3DC3-B920-03D9217CFF85}"/>
                </a:ext>
              </a:extLst>
            </p:cNvPr>
            <p:cNvCxnSpPr/>
            <p:nvPr/>
          </p:nvCxnSpPr>
          <p:spPr>
            <a:xfrm>
              <a:off x="2168125" y="1442499"/>
              <a:ext cx="0" cy="311891"/>
            </a:xfrm>
            <a:prstGeom prst="straightConnector1">
              <a:avLst/>
            </a:prstGeom>
            <a:noFill/>
            <a:ln w="9525" cap="flat" cmpd="sng">
              <a:solidFill>
                <a:srgbClr val="4F66DF"/>
              </a:solidFill>
              <a:prstDash val="dash"/>
              <a:miter lim="800000"/>
              <a:headEnd type="none" w="sm" len="sm"/>
              <a:tailEnd type="none" w="sm" len="sm"/>
            </a:ln>
          </p:spPr>
        </p:cxnSp>
        <p:sp>
          <p:nvSpPr>
            <p:cNvPr id="33" name="Google Shape;287;p16">
              <a:extLst>
                <a:ext uri="{FF2B5EF4-FFF2-40B4-BE49-F238E27FC236}">
                  <a16:creationId xmlns:a16="http://schemas.microsoft.com/office/drawing/2014/main" id="{1DAFE7F6-5D75-8AFD-076B-495EC23801F5}"/>
                </a:ext>
              </a:extLst>
            </p:cNvPr>
            <p:cNvSpPr/>
            <p:nvPr/>
          </p:nvSpPr>
          <p:spPr>
            <a:xfrm>
              <a:off x="2129138" y="1364526"/>
              <a:ext cx="77972" cy="77972"/>
            </a:xfrm>
            <a:prstGeom prst="ellipse">
              <a:avLst/>
            </a:prstGeom>
            <a:gradFill>
              <a:gsLst>
                <a:gs pos="0">
                  <a:srgbClr val="6778E3"/>
                </a:gs>
                <a:gs pos="50000">
                  <a:srgbClr val="4761E5"/>
                </a:gs>
                <a:gs pos="100000">
                  <a:srgbClr val="364FD2"/>
                </a:gs>
              </a:gsLst>
              <a:lin ang="5400000" scaled="0"/>
            </a:gradFill>
            <a:ln w="9525"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8;p16">
              <a:extLst>
                <a:ext uri="{FF2B5EF4-FFF2-40B4-BE49-F238E27FC236}">
                  <a16:creationId xmlns:a16="http://schemas.microsoft.com/office/drawing/2014/main" id="{177F425A-762A-59A0-56A6-80938F187B86}"/>
                </a:ext>
              </a:extLst>
            </p:cNvPr>
            <p:cNvSpPr/>
            <p:nvPr/>
          </p:nvSpPr>
          <p:spPr>
            <a:xfrm>
              <a:off x="3466208" y="1754391"/>
              <a:ext cx="2596166" cy="389864"/>
            </a:xfrm>
            <a:prstGeom prst="rect">
              <a:avLst/>
            </a:prstGeom>
            <a:gradFill>
              <a:gsLst>
                <a:gs pos="0">
                  <a:srgbClr val="7665D5"/>
                </a:gs>
                <a:gs pos="50000">
                  <a:srgbClr val="5F45D6"/>
                </a:gs>
                <a:gs pos="100000">
                  <a:srgbClr val="4F35C4"/>
                </a:gs>
              </a:gsLst>
              <a:lin ang="5400000" scaled="0"/>
            </a:gradFill>
            <a:ln w="9525" cap="flat" cmpd="sng">
              <a:solidFill>
                <a:srgbClr val="644DD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9;p16">
              <a:extLst>
                <a:ext uri="{FF2B5EF4-FFF2-40B4-BE49-F238E27FC236}">
                  <a16:creationId xmlns:a16="http://schemas.microsoft.com/office/drawing/2014/main" id="{F968E100-95AA-230D-C562-84F820ADFFEC}"/>
                </a:ext>
              </a:extLst>
            </p:cNvPr>
            <p:cNvSpPr txBox="1"/>
            <p:nvPr/>
          </p:nvSpPr>
          <p:spPr>
            <a:xfrm>
              <a:off x="3466208" y="1754391"/>
              <a:ext cx="2596166" cy="389864"/>
            </a:xfrm>
            <a:prstGeom prst="rect">
              <a:avLst/>
            </a:prstGeom>
            <a:noFill/>
            <a:ln>
              <a:noFill/>
            </a:ln>
          </p:spPr>
          <p:txBody>
            <a:bodyPr spcFirstLastPara="1" wrap="square" lIns="91425" tIns="91425" rIns="91425" bIns="91425" anchor="ctr" anchorCtr="1">
              <a:noAutofit/>
            </a:bodyPr>
            <a:lstStyle/>
            <a:p>
              <a:pPr marL="0" marR="0" lvl="0" indent="0" algn="ctr" rtl="0">
                <a:lnSpc>
                  <a:spcPct val="90000"/>
                </a:lnSpc>
                <a:spcBef>
                  <a:spcPts val="0"/>
                </a:spcBef>
                <a:spcAft>
                  <a:spcPts val="0"/>
                </a:spcAft>
                <a:buClr>
                  <a:schemeClr val="lt1"/>
                </a:buClr>
                <a:buSzPts val="1200"/>
                <a:buFont typeface="Arial"/>
                <a:buNone/>
              </a:pPr>
              <a:r>
                <a:rPr lang="en-US" sz="2000" b="1" i="0" u="none" strike="noStrike" cap="none" dirty="0">
                  <a:solidFill>
                    <a:schemeClr val="bg1"/>
                  </a:solidFill>
                  <a:latin typeface="Times New Roman" panose="02020603050405020304" pitchFamily="18" charset="0"/>
                  <a:ea typeface="Arial"/>
                  <a:cs typeface="Times New Roman" panose="02020603050405020304" pitchFamily="18" charset="0"/>
                  <a:sym typeface="Arial"/>
                </a:rPr>
                <a:t>1 July</a:t>
              </a:r>
              <a:endParaRPr sz="2000" b="1" dirty="0">
                <a:solidFill>
                  <a:schemeClr val="bg1"/>
                </a:solidFill>
                <a:latin typeface="Times New Roman" panose="02020603050405020304" pitchFamily="18" charset="0"/>
                <a:cs typeface="Times New Roman" panose="02020603050405020304" pitchFamily="18" charset="0"/>
              </a:endParaRPr>
            </a:p>
          </p:txBody>
        </p:sp>
        <p:sp>
          <p:nvSpPr>
            <p:cNvPr id="36" name="Google Shape;290;p16">
              <a:extLst>
                <a:ext uri="{FF2B5EF4-FFF2-40B4-BE49-F238E27FC236}">
                  <a16:creationId xmlns:a16="http://schemas.microsoft.com/office/drawing/2014/main" id="{3C316994-25E4-3E4A-1D58-93D2A4D23917}"/>
                </a:ext>
              </a:extLst>
            </p:cNvPr>
            <p:cNvSpPr/>
            <p:nvPr/>
          </p:nvSpPr>
          <p:spPr>
            <a:xfrm>
              <a:off x="2600819" y="2534120"/>
              <a:ext cx="4326944" cy="136452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p16">
              <a:extLst>
                <a:ext uri="{FF2B5EF4-FFF2-40B4-BE49-F238E27FC236}">
                  <a16:creationId xmlns:a16="http://schemas.microsoft.com/office/drawing/2014/main" id="{5ABA0BEC-EC31-7907-33DB-E1441FA2A41E}"/>
                </a:ext>
              </a:extLst>
            </p:cNvPr>
            <p:cNvSpPr txBox="1"/>
            <p:nvPr/>
          </p:nvSpPr>
          <p:spPr>
            <a:xfrm>
              <a:off x="2600819" y="2534120"/>
              <a:ext cx="4326944" cy="1364526"/>
            </a:xfrm>
            <a:prstGeom prst="rect">
              <a:avLst/>
            </a:prstGeom>
            <a:noFill/>
            <a:ln>
              <a:noFill/>
            </a:ln>
          </p:spPr>
          <p:txBody>
            <a:bodyPr spcFirstLastPara="1" wrap="square" lIns="0" tIns="91425" rIns="0" bIns="0" anchor="t" anchorCtr="1">
              <a:noAutofit/>
            </a:bodyPr>
            <a:lstStyle/>
            <a:p>
              <a:pPr marL="0" marR="0" lvl="0" indent="0" algn="ctr" rtl="0">
                <a:lnSpc>
                  <a:spcPct val="90000"/>
                </a:lnSpc>
                <a:spcBef>
                  <a:spcPts val="0"/>
                </a:spcBef>
                <a:spcAft>
                  <a:spcPts val="0"/>
                </a:spcAft>
                <a:buClr>
                  <a:schemeClr val="lt1"/>
                </a:buClr>
                <a:buSzPts val="1200"/>
                <a:buFont typeface="Arial"/>
                <a:buNone/>
              </a:pPr>
              <a:r>
                <a:rPr lang="en-US" sz="2000" b="1" i="0" u="none" strike="noStrike" cap="none" dirty="0">
                  <a:latin typeface="Times New Roman" panose="02020603050405020304" pitchFamily="18" charset="0"/>
                  <a:ea typeface="Arial"/>
                  <a:cs typeface="Times New Roman" panose="02020603050405020304" pitchFamily="18" charset="0"/>
                  <a:sym typeface="Arial"/>
                </a:rPr>
                <a:t>All Officer and Director positions in </a:t>
              </a:r>
              <a:r>
                <a:rPr lang="en-US" sz="2000" b="1" dirty="0">
                  <a:latin typeface="Times New Roman" panose="02020603050405020304" pitchFamily="18" charset="0"/>
                  <a:cs typeface="Times New Roman" panose="02020603050405020304" pitchFamily="18" charset="0"/>
                </a:rPr>
                <a:t>Mineral Wells </a:t>
              </a:r>
              <a:r>
                <a:rPr lang="en-US" sz="2000" b="1" i="0" u="none" strike="noStrike" cap="none" dirty="0">
                  <a:latin typeface="Times New Roman" panose="02020603050405020304" pitchFamily="18" charset="0"/>
                  <a:ea typeface="Arial"/>
                  <a:cs typeface="Times New Roman" panose="02020603050405020304" pitchFamily="18" charset="0"/>
                  <a:sym typeface="Arial"/>
                </a:rPr>
                <a:t>Rotary are one-year terms that change on July 1st.</a:t>
              </a:r>
              <a:endParaRPr sz="2000" b="1" dirty="0">
                <a:latin typeface="Times New Roman" panose="02020603050405020304" pitchFamily="18" charset="0"/>
                <a:cs typeface="Times New Roman" panose="02020603050405020304" pitchFamily="18" charset="0"/>
              </a:endParaRPr>
            </a:p>
          </p:txBody>
        </p:sp>
        <p:cxnSp>
          <p:nvCxnSpPr>
            <p:cNvPr id="38" name="Google Shape;292;p16">
              <a:extLst>
                <a:ext uri="{FF2B5EF4-FFF2-40B4-BE49-F238E27FC236}">
                  <a16:creationId xmlns:a16="http://schemas.microsoft.com/office/drawing/2014/main" id="{6774D90F-34C4-C20B-DADB-31CA24C431B3}"/>
                </a:ext>
              </a:extLst>
            </p:cNvPr>
            <p:cNvCxnSpPr/>
            <p:nvPr/>
          </p:nvCxnSpPr>
          <p:spPr>
            <a:xfrm>
              <a:off x="4764292" y="2144255"/>
              <a:ext cx="0" cy="311891"/>
            </a:xfrm>
            <a:prstGeom prst="straightConnector1">
              <a:avLst/>
            </a:prstGeom>
            <a:noFill/>
            <a:ln w="9525" cap="flat" cmpd="sng">
              <a:solidFill>
                <a:srgbClr val="644DD0"/>
              </a:solidFill>
              <a:prstDash val="dash"/>
              <a:miter lim="800000"/>
              <a:headEnd type="none" w="sm" len="sm"/>
              <a:tailEnd type="none" w="sm" len="sm"/>
            </a:ln>
          </p:spPr>
        </p:cxnSp>
        <p:sp>
          <p:nvSpPr>
            <p:cNvPr id="39" name="Google Shape;293;p16">
              <a:extLst>
                <a:ext uri="{FF2B5EF4-FFF2-40B4-BE49-F238E27FC236}">
                  <a16:creationId xmlns:a16="http://schemas.microsoft.com/office/drawing/2014/main" id="{D12308AC-11C6-779B-A551-8EC48014F155}"/>
                </a:ext>
              </a:extLst>
            </p:cNvPr>
            <p:cNvSpPr/>
            <p:nvPr/>
          </p:nvSpPr>
          <p:spPr>
            <a:xfrm>
              <a:off x="4725305" y="2456147"/>
              <a:ext cx="77972" cy="77972"/>
            </a:xfrm>
            <a:prstGeom prst="ellipse">
              <a:avLst/>
            </a:prstGeom>
            <a:gradFill>
              <a:gsLst>
                <a:gs pos="0">
                  <a:srgbClr val="7665D5"/>
                </a:gs>
                <a:gs pos="50000">
                  <a:srgbClr val="5F45D6"/>
                </a:gs>
                <a:gs pos="100000">
                  <a:srgbClr val="4F35C4"/>
                </a:gs>
              </a:gsLst>
              <a:lin ang="5400000" scaled="0"/>
            </a:gradFill>
            <a:ln w="9525"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4;p16">
              <a:extLst>
                <a:ext uri="{FF2B5EF4-FFF2-40B4-BE49-F238E27FC236}">
                  <a16:creationId xmlns:a16="http://schemas.microsoft.com/office/drawing/2014/main" id="{0D59CA3A-1309-B19D-5B0E-17B45ABCF4F1}"/>
                </a:ext>
              </a:extLst>
            </p:cNvPr>
            <p:cNvSpPr/>
            <p:nvPr/>
          </p:nvSpPr>
          <p:spPr>
            <a:xfrm rot="5400000">
              <a:off x="7165526" y="651240"/>
              <a:ext cx="389864" cy="2596166"/>
            </a:xfrm>
            <a:prstGeom prst="round2SameRect">
              <a:avLst>
                <a:gd name="adj1" fmla="val 16667"/>
                <a:gd name="adj2" fmla="val 0"/>
              </a:avLst>
            </a:prstGeom>
            <a:gradFill>
              <a:gsLst>
                <a:gs pos="0">
                  <a:srgbClr val="9465C4"/>
                </a:gs>
                <a:gs pos="50000">
                  <a:srgbClr val="8847C3"/>
                </a:gs>
                <a:gs pos="100000">
                  <a:srgbClr val="7738B2"/>
                </a:gs>
              </a:gsLst>
              <a:lin ang="5400000" scaled="0"/>
            </a:gradFill>
            <a:ln w="9525" cap="flat" cmpd="sng">
              <a:solidFill>
                <a:srgbClr val="884DB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5;p16">
              <a:extLst>
                <a:ext uri="{FF2B5EF4-FFF2-40B4-BE49-F238E27FC236}">
                  <a16:creationId xmlns:a16="http://schemas.microsoft.com/office/drawing/2014/main" id="{C37E9164-C16A-691A-98A4-DEE86D57D953}"/>
                </a:ext>
              </a:extLst>
            </p:cNvPr>
            <p:cNvSpPr txBox="1"/>
            <p:nvPr/>
          </p:nvSpPr>
          <p:spPr>
            <a:xfrm>
              <a:off x="6062375" y="1773423"/>
              <a:ext cx="2577134" cy="351800"/>
            </a:xfrm>
            <a:prstGeom prst="rect">
              <a:avLst/>
            </a:prstGeom>
            <a:noFill/>
            <a:ln>
              <a:noFill/>
            </a:ln>
          </p:spPr>
          <p:txBody>
            <a:bodyPr spcFirstLastPara="1" wrap="square" lIns="91425" tIns="91425" rIns="91425" bIns="91425" anchor="ctr" anchorCtr="1">
              <a:noAutofit/>
            </a:bodyPr>
            <a:lstStyle/>
            <a:p>
              <a:pPr marL="0" marR="0" lvl="0" indent="0" algn="ctr" rtl="0">
                <a:lnSpc>
                  <a:spcPct val="90000"/>
                </a:lnSpc>
                <a:spcBef>
                  <a:spcPts val="0"/>
                </a:spcBef>
                <a:spcAft>
                  <a:spcPts val="0"/>
                </a:spcAft>
                <a:buClr>
                  <a:schemeClr val="lt1"/>
                </a:buClr>
                <a:buSzPts val="1200"/>
                <a:buFont typeface="Arial"/>
                <a:buNone/>
              </a:pPr>
              <a:r>
                <a:rPr lang="en-US" sz="2000" b="1" dirty="0">
                  <a:solidFill>
                    <a:schemeClr val="bg1"/>
                  </a:solidFill>
                  <a:latin typeface="Times New Roman" panose="02020603050405020304" pitchFamily="18" charset="0"/>
                  <a:cs typeface="Times New Roman" panose="02020603050405020304" pitchFamily="18" charset="0"/>
                </a:rPr>
                <a:t>Monthly</a:t>
              </a:r>
              <a:endParaRPr sz="2000" b="1" dirty="0">
                <a:solidFill>
                  <a:schemeClr val="bg1"/>
                </a:solidFill>
                <a:latin typeface="Times New Roman" panose="02020603050405020304" pitchFamily="18" charset="0"/>
                <a:cs typeface="Times New Roman" panose="02020603050405020304" pitchFamily="18" charset="0"/>
              </a:endParaRPr>
            </a:p>
          </p:txBody>
        </p:sp>
        <p:sp>
          <p:nvSpPr>
            <p:cNvPr id="42" name="Google Shape;296;p16">
              <a:extLst>
                <a:ext uri="{FF2B5EF4-FFF2-40B4-BE49-F238E27FC236}">
                  <a16:creationId xmlns:a16="http://schemas.microsoft.com/office/drawing/2014/main" id="{61B15127-D04A-490A-4E5F-50971666D004}"/>
                </a:ext>
              </a:extLst>
            </p:cNvPr>
            <p:cNvSpPr/>
            <p:nvPr/>
          </p:nvSpPr>
          <p:spPr>
            <a:xfrm>
              <a:off x="5196986" y="0"/>
              <a:ext cx="4326944" cy="136452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7;p16">
              <a:extLst>
                <a:ext uri="{FF2B5EF4-FFF2-40B4-BE49-F238E27FC236}">
                  <a16:creationId xmlns:a16="http://schemas.microsoft.com/office/drawing/2014/main" id="{1EF8D31F-0C96-7728-6981-8B473208DE10}"/>
                </a:ext>
              </a:extLst>
            </p:cNvPr>
            <p:cNvSpPr txBox="1"/>
            <p:nvPr/>
          </p:nvSpPr>
          <p:spPr>
            <a:xfrm>
              <a:off x="5196986" y="0"/>
              <a:ext cx="4326944" cy="1364526"/>
            </a:xfrm>
            <a:prstGeom prst="rect">
              <a:avLst/>
            </a:prstGeom>
            <a:noFill/>
            <a:ln>
              <a:noFill/>
            </a:ln>
          </p:spPr>
          <p:txBody>
            <a:bodyPr spcFirstLastPara="1" wrap="square" lIns="0" tIns="0" rIns="0" bIns="91425" anchor="b" anchorCtr="1">
              <a:noAutofit/>
            </a:bodyPr>
            <a:lstStyle/>
            <a:p>
              <a:pPr marL="0" marR="0" lvl="0" indent="0" algn="ctr" rtl="0">
                <a:lnSpc>
                  <a:spcPct val="90000"/>
                </a:lnSpc>
                <a:spcBef>
                  <a:spcPts val="0"/>
                </a:spcBef>
                <a:spcAft>
                  <a:spcPts val="0"/>
                </a:spcAft>
                <a:buClr>
                  <a:schemeClr val="lt1"/>
                </a:buClr>
                <a:buSzPts val="1200"/>
                <a:buFont typeface="Arial"/>
                <a:buNone/>
              </a:pPr>
              <a:r>
                <a:rPr lang="en-US" sz="2000" b="1" i="0" u="none" strike="noStrike" cap="none" dirty="0">
                  <a:latin typeface="Times New Roman" panose="02020603050405020304" pitchFamily="18" charset="0"/>
                  <a:ea typeface="Arial"/>
                  <a:cs typeface="Times New Roman" panose="02020603050405020304" pitchFamily="18" charset="0"/>
                  <a:sym typeface="Arial"/>
                </a:rPr>
                <a:t>Board of Directors meets </a:t>
              </a:r>
              <a:r>
                <a:rPr lang="en-US" sz="2000" b="1" dirty="0">
                  <a:latin typeface="Times New Roman" panose="02020603050405020304" pitchFamily="18" charset="0"/>
                  <a:cs typeface="Times New Roman" panose="02020603050405020304" pitchFamily="18" charset="0"/>
                </a:rPr>
                <a:t>monthly to discuss finances and club business</a:t>
              </a:r>
              <a:endParaRPr sz="2000" b="1" dirty="0">
                <a:latin typeface="Times New Roman" panose="02020603050405020304" pitchFamily="18" charset="0"/>
                <a:cs typeface="Times New Roman" panose="02020603050405020304" pitchFamily="18" charset="0"/>
              </a:endParaRPr>
            </a:p>
          </p:txBody>
        </p:sp>
        <p:cxnSp>
          <p:nvCxnSpPr>
            <p:cNvPr id="44" name="Google Shape;298;p16">
              <a:extLst>
                <a:ext uri="{FF2B5EF4-FFF2-40B4-BE49-F238E27FC236}">
                  <a16:creationId xmlns:a16="http://schemas.microsoft.com/office/drawing/2014/main" id="{242F7CD3-AA63-A889-01D4-A7BD8F69243E}"/>
                </a:ext>
              </a:extLst>
            </p:cNvPr>
            <p:cNvCxnSpPr/>
            <p:nvPr/>
          </p:nvCxnSpPr>
          <p:spPr>
            <a:xfrm>
              <a:off x="7360458" y="1442499"/>
              <a:ext cx="0" cy="311891"/>
            </a:xfrm>
            <a:prstGeom prst="straightConnector1">
              <a:avLst/>
            </a:prstGeom>
            <a:noFill/>
            <a:ln w="9525" cap="flat" cmpd="sng">
              <a:solidFill>
                <a:srgbClr val="884DBE"/>
              </a:solidFill>
              <a:prstDash val="dash"/>
              <a:miter lim="800000"/>
              <a:headEnd type="none" w="sm" len="sm"/>
              <a:tailEnd type="none" w="sm" len="sm"/>
            </a:ln>
          </p:spPr>
        </p:cxnSp>
        <p:sp>
          <p:nvSpPr>
            <p:cNvPr id="45" name="Google Shape;299;p16">
              <a:extLst>
                <a:ext uri="{FF2B5EF4-FFF2-40B4-BE49-F238E27FC236}">
                  <a16:creationId xmlns:a16="http://schemas.microsoft.com/office/drawing/2014/main" id="{4941D602-089B-922B-1B70-4380AA4658FD}"/>
                </a:ext>
              </a:extLst>
            </p:cNvPr>
            <p:cNvSpPr/>
            <p:nvPr/>
          </p:nvSpPr>
          <p:spPr>
            <a:xfrm>
              <a:off x="7321472" y="1364526"/>
              <a:ext cx="77972" cy="77972"/>
            </a:xfrm>
            <a:prstGeom prst="ellipse">
              <a:avLst/>
            </a:prstGeom>
            <a:gradFill>
              <a:gsLst>
                <a:gs pos="0">
                  <a:srgbClr val="9465C4"/>
                </a:gs>
                <a:gs pos="50000">
                  <a:srgbClr val="8847C3"/>
                </a:gs>
                <a:gs pos="100000">
                  <a:srgbClr val="7738B2"/>
                </a:gs>
              </a:gsLst>
              <a:lin ang="5400000" scaled="0"/>
            </a:gradFill>
            <a:ln w="9525"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57885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1AB2A50-5E20-4BC3-954F-034B0BDCD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2" name="Freeform: Shape 31">
            <a:extLst>
              <a:ext uri="{FF2B5EF4-FFF2-40B4-BE49-F238E27FC236}">
                <a16:creationId xmlns:a16="http://schemas.microsoft.com/office/drawing/2014/main" id="{41AEA765-5054-4EF9-AF8D-D199F2893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5FB6C008-2353-7FE2-9796-816657173E75}"/>
              </a:ext>
            </a:extLst>
          </p:cNvPr>
          <p:cNvSpPr txBox="1"/>
          <p:nvPr/>
        </p:nvSpPr>
        <p:spPr>
          <a:xfrm>
            <a:off x="6508246" y="1054645"/>
            <a:ext cx="5655581" cy="5447645"/>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cs typeface="Times New Roman" panose="02020603050405020304" pitchFamily="18" charset="0"/>
              </a:rPr>
              <a:t>Orientation Goals: </a:t>
            </a:r>
          </a:p>
          <a:p>
            <a:endParaRPr lang="en-US" sz="3000" dirty="0">
              <a:solidFill>
                <a:schemeClr val="bg1"/>
              </a:solidFill>
              <a:latin typeface="Times New Roman" panose="02020603050405020304" pitchFamily="18" charset="0"/>
              <a:cs typeface="Times New Roman" panose="02020603050405020304" pitchFamily="18" charset="0"/>
            </a:endParaRPr>
          </a:p>
          <a:p>
            <a:pPr marL="457200" lvl="0" indent="-457200" algn="l" rtl="0">
              <a:lnSpc>
                <a:spcPct val="100000"/>
              </a:lnSpc>
              <a:spcBef>
                <a:spcPts val="0"/>
              </a:spcBef>
              <a:spcAft>
                <a:spcPts val="0"/>
              </a:spcAft>
              <a:buSzPts val="1800"/>
              <a:buFont typeface="Arial" panose="020B0604020202020204" pitchFamily="34" charset="0"/>
              <a:buChar char="•"/>
            </a:pPr>
            <a:r>
              <a:rPr lang="en-US" sz="3000" dirty="0">
                <a:solidFill>
                  <a:schemeClr val="bg1"/>
                </a:solidFill>
                <a:latin typeface="Times New Roman" panose="02020603050405020304" pitchFamily="18" charset="0"/>
                <a:cs typeface="Times New Roman" panose="02020603050405020304" pitchFamily="18" charset="0"/>
              </a:rPr>
              <a:t>To Gain Appreciation for and Understanding of Rotary</a:t>
            </a:r>
          </a:p>
          <a:p>
            <a:pPr marL="457200" lvl="0" indent="-457200" algn="l" rtl="0">
              <a:lnSpc>
                <a:spcPct val="100000"/>
              </a:lnSpc>
              <a:spcBef>
                <a:spcPts val="1200"/>
              </a:spcBef>
              <a:spcAft>
                <a:spcPts val="0"/>
              </a:spcAft>
              <a:buSzPts val="1800"/>
              <a:buFont typeface="Arial" panose="020B0604020202020204" pitchFamily="34" charset="0"/>
              <a:buChar char="•"/>
            </a:pPr>
            <a:r>
              <a:rPr lang="en-US" sz="3000" dirty="0">
                <a:solidFill>
                  <a:schemeClr val="bg1"/>
                </a:solidFill>
                <a:latin typeface="Times New Roman" panose="02020603050405020304" pitchFamily="18" charset="0"/>
                <a:cs typeface="Times New Roman" panose="02020603050405020304" pitchFamily="18" charset="0"/>
              </a:rPr>
              <a:t>To Recognize and Understand the Responsibilities of Membership</a:t>
            </a:r>
          </a:p>
          <a:p>
            <a:pPr marL="457200" lvl="0" indent="-457200" algn="l" rtl="0">
              <a:lnSpc>
                <a:spcPct val="100000"/>
              </a:lnSpc>
              <a:spcBef>
                <a:spcPts val="1200"/>
              </a:spcBef>
              <a:spcAft>
                <a:spcPts val="0"/>
              </a:spcAft>
              <a:buSzPts val="1800"/>
              <a:buFont typeface="Arial" panose="020B0604020202020204" pitchFamily="34" charset="0"/>
              <a:buChar char="•"/>
            </a:pPr>
            <a:r>
              <a:rPr lang="en-US" sz="3000" dirty="0">
                <a:solidFill>
                  <a:schemeClr val="bg1"/>
                </a:solidFill>
                <a:latin typeface="Times New Roman" panose="02020603050405020304" pitchFamily="18" charset="0"/>
                <a:cs typeface="Times New Roman" panose="02020603050405020304" pitchFamily="18" charset="0"/>
              </a:rPr>
              <a:t>To Provide Information that Will Help You Become a Successful Rotarian</a:t>
            </a:r>
          </a:p>
          <a:p>
            <a:endParaRPr lang="en-US" dirty="0"/>
          </a:p>
        </p:txBody>
      </p:sp>
      <p:pic>
        <p:nvPicPr>
          <p:cNvPr id="3" name="Picture 2" descr="Logo&#10;&#10;Description automatically generated">
            <a:extLst>
              <a:ext uri="{FF2B5EF4-FFF2-40B4-BE49-F238E27FC236}">
                <a16:creationId xmlns:a16="http://schemas.microsoft.com/office/drawing/2014/main" id="{01E0C088-D64E-64B1-3415-7D0DB6988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260" y="1859622"/>
            <a:ext cx="3741615" cy="1404687"/>
          </a:xfrm>
          <a:prstGeom prst="rect">
            <a:avLst/>
          </a:prstGeom>
        </p:spPr>
      </p:pic>
      <p:sp>
        <p:nvSpPr>
          <p:cNvPr id="4" name="TextBox 3">
            <a:extLst>
              <a:ext uri="{FF2B5EF4-FFF2-40B4-BE49-F238E27FC236}">
                <a16:creationId xmlns:a16="http://schemas.microsoft.com/office/drawing/2014/main" id="{37389C1C-179F-CAD8-0621-FB8F64735F3A}"/>
              </a:ext>
            </a:extLst>
          </p:cNvPr>
          <p:cNvSpPr txBox="1"/>
          <p:nvPr/>
        </p:nvSpPr>
        <p:spPr>
          <a:xfrm>
            <a:off x="290253" y="3293804"/>
            <a:ext cx="5378245" cy="1446550"/>
          </a:xfrm>
          <a:prstGeom prst="rect">
            <a:avLst/>
          </a:prstGeom>
          <a:noFill/>
        </p:spPr>
        <p:txBody>
          <a:bodyPr wrap="square" rtlCol="0">
            <a:spAutoFit/>
          </a:bodyPr>
          <a:lstStyle/>
          <a:p>
            <a:pPr algn="ctr"/>
            <a:r>
              <a:rPr lang="en-US" sz="4400" b="1" dirty="0">
                <a:solidFill>
                  <a:schemeClr val="accent1">
                    <a:lumMod val="75000"/>
                  </a:schemeClr>
                </a:solidFill>
              </a:rPr>
              <a:t>Mineral Wells</a:t>
            </a:r>
          </a:p>
          <a:p>
            <a:pPr algn="ctr"/>
            <a:r>
              <a:rPr lang="en-US" sz="4400" b="1" dirty="0">
                <a:solidFill>
                  <a:schemeClr val="accent1">
                    <a:lumMod val="75000"/>
                  </a:schemeClr>
                </a:solidFill>
              </a:rPr>
              <a:t>Rotary Club</a:t>
            </a:r>
          </a:p>
        </p:txBody>
      </p:sp>
    </p:spTree>
    <p:extLst>
      <p:ext uri="{BB962C8B-B14F-4D97-AF65-F5344CB8AC3E}">
        <p14:creationId xmlns:p14="http://schemas.microsoft.com/office/powerpoint/2010/main" val="290028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FE34793-7F7E-DCD5-A060-FF6C36C2ACA4}"/>
              </a:ext>
            </a:extLst>
          </p:cNvPr>
          <p:cNvSpPr txBox="1"/>
          <p:nvPr/>
        </p:nvSpPr>
        <p:spPr>
          <a:xfrm>
            <a:off x="6592765" y="-1"/>
            <a:ext cx="5599235" cy="6940432"/>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3000" b="1" u="sng" dirty="0">
              <a:solidFill>
                <a:schemeClr val="bg1"/>
              </a:solidFill>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r>
              <a:rPr lang="en-US" sz="3000" b="1" u="sng" dirty="0">
                <a:solidFill>
                  <a:schemeClr val="bg1"/>
                </a:solidFill>
                <a:latin typeface="Times New Roman" panose="02020603050405020304" pitchFamily="18" charset="0"/>
                <a:ea typeface="+mj-ea"/>
                <a:cs typeface="Times New Roman" panose="02020603050405020304" pitchFamily="18" charset="0"/>
              </a:rPr>
              <a:t>New Member Tasks: </a:t>
            </a:r>
          </a:p>
          <a:p>
            <a:pPr>
              <a:lnSpc>
                <a:spcPct val="90000"/>
              </a:lnSpc>
              <a:spcBef>
                <a:spcPct val="0"/>
              </a:spcBef>
              <a:spcAft>
                <a:spcPts val="600"/>
              </a:spcAft>
            </a:pPr>
            <a:endParaRPr lang="en-US" sz="2200" b="1" u="sng" dirty="0">
              <a:solidFill>
                <a:schemeClr val="bg1"/>
              </a:solidFill>
              <a:latin typeface="Times New Roman" panose="02020603050405020304" pitchFamily="18" charset="0"/>
              <a:ea typeface="+mj-ea"/>
              <a:cs typeface="Times New Roman" panose="02020603050405020304" pitchFamily="18" charset="0"/>
            </a:endParaRPr>
          </a:p>
          <a:p>
            <a:pPr marL="342900" indent="-342900">
              <a:lnSpc>
                <a:spcPct val="90000"/>
              </a:lnSpc>
              <a:spcBef>
                <a:spcPct val="0"/>
              </a:spcBef>
              <a:spcAft>
                <a:spcPts val="600"/>
              </a:spcAft>
              <a:buFont typeface="Wingdings" panose="05000000000000000000" pitchFamily="2" charset="2"/>
              <a:buChar char="Ø"/>
            </a:pPr>
            <a:r>
              <a:rPr lang="en-US" sz="2500" dirty="0">
                <a:solidFill>
                  <a:schemeClr val="bg1"/>
                </a:solidFill>
                <a:latin typeface="Times New Roman" panose="02020603050405020304" pitchFamily="18" charset="0"/>
                <a:ea typeface="+mj-ea"/>
                <a:cs typeface="Times New Roman" panose="02020603050405020304" pitchFamily="18" charset="0"/>
              </a:rPr>
              <a:t>Read the Materials in Your Orientation Packet</a:t>
            </a:r>
          </a:p>
          <a:p>
            <a:pPr marL="342900" indent="-342900">
              <a:lnSpc>
                <a:spcPct val="90000"/>
              </a:lnSpc>
              <a:spcBef>
                <a:spcPct val="0"/>
              </a:spcBef>
              <a:spcAft>
                <a:spcPts val="600"/>
              </a:spcAft>
              <a:buFont typeface="Wingdings" panose="05000000000000000000" pitchFamily="2" charset="2"/>
              <a:buChar char="Ø"/>
            </a:pPr>
            <a:r>
              <a:rPr lang="en-US" sz="2500" dirty="0">
                <a:solidFill>
                  <a:schemeClr val="bg1"/>
                </a:solidFill>
                <a:latin typeface="Times New Roman" panose="02020603050405020304" pitchFamily="18" charset="0"/>
                <a:ea typeface="+mj-ea"/>
                <a:cs typeface="Times New Roman" panose="02020603050405020304" pitchFamily="18" charset="0"/>
              </a:rPr>
              <a:t>Meet Financial Obligations</a:t>
            </a:r>
          </a:p>
          <a:p>
            <a:pPr marL="800100" lvl="1" indent="-342900">
              <a:lnSpc>
                <a:spcPct val="90000"/>
              </a:lnSpc>
              <a:spcBef>
                <a:spcPct val="0"/>
              </a:spcBef>
              <a:spcAft>
                <a:spcPts val="600"/>
              </a:spcAft>
              <a:buFont typeface="Wingdings" panose="05000000000000000000" pitchFamily="2" charset="2"/>
              <a:buChar char="Ø"/>
            </a:pPr>
            <a:r>
              <a:rPr lang="en-US" sz="2500" dirty="0">
                <a:solidFill>
                  <a:schemeClr val="bg1"/>
                </a:solidFill>
                <a:latin typeface="Times New Roman" panose="02020603050405020304" pitchFamily="18" charset="0"/>
                <a:ea typeface="+mj-ea"/>
                <a:cs typeface="Times New Roman" panose="02020603050405020304" pitchFamily="18" charset="0"/>
              </a:rPr>
              <a:t>Pay Admission Fee &amp; Dues</a:t>
            </a:r>
          </a:p>
          <a:p>
            <a:pPr marL="800100" lvl="1" indent="-342900">
              <a:lnSpc>
                <a:spcPct val="90000"/>
              </a:lnSpc>
              <a:spcBef>
                <a:spcPct val="0"/>
              </a:spcBef>
              <a:spcAft>
                <a:spcPts val="600"/>
              </a:spcAft>
              <a:buFont typeface="Wingdings" panose="05000000000000000000" pitchFamily="2" charset="2"/>
              <a:buChar char="Ø"/>
            </a:pPr>
            <a:r>
              <a:rPr lang="en-US" sz="2500" dirty="0">
                <a:solidFill>
                  <a:schemeClr val="bg1"/>
                </a:solidFill>
                <a:latin typeface="Times New Roman" panose="02020603050405020304" pitchFamily="18" charset="0"/>
                <a:ea typeface="+mj-ea"/>
                <a:cs typeface="Times New Roman" panose="02020603050405020304" pitchFamily="18" charset="0"/>
              </a:rPr>
              <a:t>EREY commitment</a:t>
            </a:r>
          </a:p>
          <a:p>
            <a:pPr marL="342900" indent="-342900">
              <a:lnSpc>
                <a:spcPct val="90000"/>
              </a:lnSpc>
              <a:spcBef>
                <a:spcPct val="0"/>
              </a:spcBef>
              <a:spcAft>
                <a:spcPts val="600"/>
              </a:spcAft>
              <a:buFont typeface="Wingdings" panose="05000000000000000000" pitchFamily="2" charset="2"/>
              <a:buChar char="Ø"/>
            </a:pPr>
            <a:r>
              <a:rPr lang="en-US" sz="2500" dirty="0">
                <a:solidFill>
                  <a:schemeClr val="bg1"/>
                </a:solidFill>
                <a:latin typeface="Times New Roman" panose="02020603050405020304" pitchFamily="18" charset="0"/>
                <a:ea typeface="+mj-ea"/>
                <a:cs typeface="Times New Roman" panose="02020603050405020304" pitchFamily="18" charset="0"/>
              </a:rPr>
              <a:t>Attend Meetings (50% minimum)</a:t>
            </a:r>
          </a:p>
          <a:p>
            <a:pPr marL="342900" indent="-342900">
              <a:lnSpc>
                <a:spcPct val="90000"/>
              </a:lnSpc>
              <a:spcBef>
                <a:spcPct val="0"/>
              </a:spcBef>
              <a:spcAft>
                <a:spcPts val="600"/>
              </a:spcAft>
              <a:buFont typeface="Wingdings" panose="05000000000000000000" pitchFamily="2" charset="2"/>
              <a:buChar char="Ø"/>
            </a:pPr>
            <a:r>
              <a:rPr lang="en-US" sz="2500" dirty="0">
                <a:solidFill>
                  <a:schemeClr val="bg1"/>
                </a:solidFill>
                <a:latin typeface="Times New Roman" panose="02020603050405020304" pitchFamily="18" charset="0"/>
                <a:ea typeface="+mj-ea"/>
                <a:cs typeface="Times New Roman" panose="02020603050405020304" pitchFamily="18" charset="0"/>
              </a:rPr>
              <a:t>Serve as a board/chair member</a:t>
            </a:r>
          </a:p>
          <a:p>
            <a:pPr marL="342900" indent="-342900">
              <a:lnSpc>
                <a:spcPct val="90000"/>
              </a:lnSpc>
              <a:spcBef>
                <a:spcPct val="0"/>
              </a:spcBef>
              <a:spcAft>
                <a:spcPts val="600"/>
              </a:spcAft>
              <a:buFont typeface="Wingdings" panose="05000000000000000000" pitchFamily="2" charset="2"/>
              <a:buChar char="Ø"/>
            </a:pPr>
            <a:r>
              <a:rPr lang="en-US" sz="2500" dirty="0">
                <a:solidFill>
                  <a:schemeClr val="bg1"/>
                </a:solidFill>
                <a:latin typeface="Times New Roman" panose="02020603050405020304" pitchFamily="18" charset="0"/>
                <a:ea typeface="+mj-ea"/>
                <a:cs typeface="Times New Roman" panose="02020603050405020304" pitchFamily="18" charset="0"/>
              </a:rPr>
              <a:t>Read and Make Use of Various Communication Media</a:t>
            </a:r>
          </a:p>
          <a:p>
            <a:pPr marL="342900" indent="-342900">
              <a:lnSpc>
                <a:spcPct val="90000"/>
              </a:lnSpc>
              <a:spcBef>
                <a:spcPct val="0"/>
              </a:spcBef>
              <a:spcAft>
                <a:spcPts val="600"/>
              </a:spcAft>
              <a:buFont typeface="Wingdings" panose="05000000000000000000" pitchFamily="2" charset="2"/>
              <a:buChar char="Ø"/>
            </a:pPr>
            <a:r>
              <a:rPr lang="en-US" sz="2500" dirty="0">
                <a:solidFill>
                  <a:schemeClr val="bg1"/>
                </a:solidFill>
                <a:latin typeface="Times New Roman" panose="02020603050405020304" pitchFamily="18" charset="0"/>
                <a:ea typeface="+mj-ea"/>
                <a:cs typeface="Times New Roman" panose="02020603050405020304" pitchFamily="18" charset="0"/>
              </a:rPr>
              <a:t>Participate in Events &amp; Projects</a:t>
            </a:r>
          </a:p>
          <a:p>
            <a:pPr marL="342900" indent="-342900">
              <a:lnSpc>
                <a:spcPct val="90000"/>
              </a:lnSpc>
              <a:spcBef>
                <a:spcPct val="0"/>
              </a:spcBef>
              <a:spcAft>
                <a:spcPts val="600"/>
              </a:spcAft>
              <a:buFont typeface="Wingdings" panose="05000000000000000000" pitchFamily="2" charset="2"/>
              <a:buChar char="Ø"/>
            </a:pPr>
            <a:r>
              <a:rPr lang="en-US" sz="2500" dirty="0">
                <a:solidFill>
                  <a:schemeClr val="bg1"/>
                </a:solidFill>
                <a:latin typeface="Times New Roman" panose="02020603050405020304" pitchFamily="18" charset="0"/>
                <a:ea typeface="+mj-ea"/>
                <a:cs typeface="Times New Roman" panose="02020603050405020304" pitchFamily="18" charset="0"/>
              </a:rPr>
              <a:t>Honor the Four-Way-Test</a:t>
            </a:r>
          </a:p>
          <a:p>
            <a:pPr marL="342900" indent="-342900">
              <a:lnSpc>
                <a:spcPct val="90000"/>
              </a:lnSpc>
              <a:spcBef>
                <a:spcPct val="0"/>
              </a:spcBef>
              <a:spcAft>
                <a:spcPts val="600"/>
              </a:spcAft>
              <a:buFont typeface="Wingdings" panose="05000000000000000000" pitchFamily="2" charset="2"/>
              <a:buChar char="Ø"/>
            </a:pPr>
            <a:r>
              <a:rPr lang="en-US" sz="2500" dirty="0">
                <a:solidFill>
                  <a:schemeClr val="bg1"/>
                </a:solidFill>
                <a:latin typeface="Times New Roman" panose="02020603050405020304" pitchFamily="18" charset="0"/>
                <a:ea typeface="+mj-ea"/>
                <a:cs typeface="Times New Roman" panose="02020603050405020304" pitchFamily="18" charset="0"/>
              </a:rPr>
              <a:t>HAVE FUN, ROTARIAN!</a:t>
            </a:r>
          </a:p>
          <a:p>
            <a:pPr>
              <a:lnSpc>
                <a:spcPct val="90000"/>
              </a:lnSpc>
              <a:spcBef>
                <a:spcPct val="0"/>
              </a:spcBef>
              <a:spcAft>
                <a:spcPts val="600"/>
              </a:spcAft>
            </a:pPr>
            <a:endParaRPr lang="en-US" sz="2000" dirty="0"/>
          </a:p>
          <a:p>
            <a:pPr>
              <a:lnSpc>
                <a:spcPct val="90000"/>
              </a:lnSpc>
              <a:spcBef>
                <a:spcPct val="0"/>
              </a:spcBef>
              <a:spcAft>
                <a:spcPts val="600"/>
              </a:spcAft>
            </a:pPr>
            <a:endParaRPr lang="en-US" sz="2800" dirty="0"/>
          </a:p>
          <a:p>
            <a:pPr>
              <a:lnSpc>
                <a:spcPct val="90000"/>
              </a:lnSpc>
              <a:spcBef>
                <a:spcPct val="0"/>
              </a:spcBef>
              <a:spcAft>
                <a:spcPts val="600"/>
              </a:spcAft>
            </a:pPr>
            <a:endParaRPr lang="en-US" sz="2500" b="1" kern="1200" dirty="0">
              <a:solidFill>
                <a:schemeClr val="bg1"/>
              </a:solidFill>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endParaRPr lang="en-US" sz="2500" b="1" kern="1200" dirty="0">
              <a:solidFill>
                <a:schemeClr val="bg1"/>
              </a:solidFill>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endParaRPr lang="en-US" sz="5000" dirty="0">
              <a:solidFill>
                <a:schemeClr val="bg1"/>
              </a:solidFill>
              <a:latin typeface="Times New Roman" panose="02020603050405020304" pitchFamily="18" charset="0"/>
              <a:cs typeface="Times New Roman" panose="02020603050405020304" pitchFamily="18" charset="0"/>
            </a:endParaRPr>
          </a:p>
          <a:p>
            <a:pPr>
              <a:lnSpc>
                <a:spcPct val="90000"/>
              </a:lnSpc>
              <a:spcBef>
                <a:spcPct val="0"/>
              </a:spcBef>
              <a:spcAft>
                <a:spcPts val="600"/>
              </a:spcAft>
            </a:pPr>
            <a:endParaRPr lang="en-US" sz="5400" b="1" dirty="0">
              <a:solidFill>
                <a:schemeClr val="bg1"/>
              </a:solidFill>
              <a:latin typeface="Times New Roman" panose="02020603050405020304" pitchFamily="18" charset="0"/>
              <a:ea typeface="+mj-ea"/>
              <a:cs typeface="Times New Roman" panose="02020603050405020304" pitchFamily="18" charset="0"/>
            </a:endParaRPr>
          </a:p>
        </p:txBody>
      </p:sp>
      <p:sp>
        <p:nvSpPr>
          <p:cNvPr id="30" name="Freeform: Shape 29">
            <a:extLst>
              <a:ext uri="{FF2B5EF4-FFF2-40B4-BE49-F238E27FC236}">
                <a16:creationId xmlns:a16="http://schemas.microsoft.com/office/drawing/2014/main" id="{F1AB2A50-5E20-4BC3-954F-034B0BDCD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2" name="Freeform: Shape 31">
            <a:extLst>
              <a:ext uri="{FF2B5EF4-FFF2-40B4-BE49-F238E27FC236}">
                <a16:creationId xmlns:a16="http://schemas.microsoft.com/office/drawing/2014/main" id="{41AEA765-5054-4EF9-AF8D-D199F2893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Logo&#10;&#10;Description automatically generated">
            <a:extLst>
              <a:ext uri="{FF2B5EF4-FFF2-40B4-BE49-F238E27FC236}">
                <a16:creationId xmlns:a16="http://schemas.microsoft.com/office/drawing/2014/main" id="{93768978-C9CC-13F5-7692-3D352396A6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146" y="1889117"/>
            <a:ext cx="3741615" cy="1404687"/>
          </a:xfrm>
          <a:prstGeom prst="rect">
            <a:avLst/>
          </a:prstGeom>
        </p:spPr>
      </p:pic>
      <p:sp>
        <p:nvSpPr>
          <p:cNvPr id="4" name="TextBox 3">
            <a:extLst>
              <a:ext uri="{FF2B5EF4-FFF2-40B4-BE49-F238E27FC236}">
                <a16:creationId xmlns:a16="http://schemas.microsoft.com/office/drawing/2014/main" id="{BE00937B-B6B2-8D9A-BE68-12DD7AC94A53}"/>
              </a:ext>
            </a:extLst>
          </p:cNvPr>
          <p:cNvSpPr txBox="1"/>
          <p:nvPr/>
        </p:nvSpPr>
        <p:spPr>
          <a:xfrm>
            <a:off x="290253" y="3293804"/>
            <a:ext cx="5378245" cy="1446550"/>
          </a:xfrm>
          <a:prstGeom prst="rect">
            <a:avLst/>
          </a:prstGeom>
          <a:noFill/>
        </p:spPr>
        <p:txBody>
          <a:bodyPr wrap="square" rtlCol="0">
            <a:spAutoFit/>
          </a:bodyPr>
          <a:lstStyle/>
          <a:p>
            <a:pPr algn="ctr"/>
            <a:r>
              <a:rPr lang="en-US" sz="4400" b="1" dirty="0">
                <a:solidFill>
                  <a:schemeClr val="accent1">
                    <a:lumMod val="75000"/>
                  </a:schemeClr>
                </a:solidFill>
              </a:rPr>
              <a:t>Mineral Wells</a:t>
            </a:r>
          </a:p>
          <a:p>
            <a:pPr algn="ctr"/>
            <a:r>
              <a:rPr lang="en-US" sz="4400" b="1" dirty="0">
                <a:solidFill>
                  <a:schemeClr val="accent1">
                    <a:lumMod val="75000"/>
                  </a:schemeClr>
                </a:solidFill>
              </a:rPr>
              <a:t>Rotary Club</a:t>
            </a:r>
          </a:p>
        </p:txBody>
      </p:sp>
    </p:spTree>
    <p:extLst>
      <p:ext uri="{BB962C8B-B14F-4D97-AF65-F5344CB8AC3E}">
        <p14:creationId xmlns:p14="http://schemas.microsoft.com/office/powerpoint/2010/main" val="1732253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FE34793-7F7E-DCD5-A060-FF6C36C2ACA4}"/>
              </a:ext>
            </a:extLst>
          </p:cNvPr>
          <p:cNvSpPr txBox="1"/>
          <p:nvPr/>
        </p:nvSpPr>
        <p:spPr>
          <a:xfrm>
            <a:off x="6592765" y="-1"/>
            <a:ext cx="5599235" cy="6940432"/>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000" b="1" i="0" u="sng"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000" b="1" i="0" u="sng"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Get Involved:</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200" b="1" i="0" u="sng"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90000"/>
              </a:lnSpc>
              <a:spcBef>
                <a:spcPct val="0"/>
              </a:spcBef>
              <a:spcAft>
                <a:spcPts val="600"/>
              </a:spcAft>
              <a:buClrTx/>
              <a:buSzTx/>
              <a:buFont typeface="Wingdings" panose="05000000000000000000" pitchFamily="2" charset="2"/>
              <a:buChar char="Ø"/>
              <a:tabLst/>
              <a:defRPr/>
            </a:pPr>
            <a:r>
              <a:rPr lang="en-US" sz="2500" dirty="0">
                <a:solidFill>
                  <a:prstClr val="white"/>
                </a:solidFill>
                <a:latin typeface="Times New Roman" panose="02020603050405020304" pitchFamily="18" charset="0"/>
                <a:cs typeface="Times New Roman" panose="02020603050405020304" pitchFamily="18" charset="0"/>
              </a:rPr>
              <a:t>Meals On Wheels</a:t>
            </a:r>
          </a:p>
          <a:p>
            <a:pPr marL="342900" marR="0" lvl="0" indent="-342900" algn="l" defTabSz="914400" rtl="0" eaLnBrk="1" fontAlgn="auto" latinLnBrk="0" hangingPunct="1">
              <a:lnSpc>
                <a:spcPct val="90000"/>
              </a:lnSpc>
              <a:spcBef>
                <a:spcPct val="0"/>
              </a:spcBef>
              <a:spcAft>
                <a:spcPts val="600"/>
              </a:spcAft>
              <a:buClrTx/>
              <a:buSzTx/>
              <a:buFont typeface="Wingdings" panose="05000000000000000000" pitchFamily="2" charset="2"/>
              <a:buChar char="Ø"/>
              <a:tabLst/>
              <a:defRPr/>
            </a:pPr>
            <a:r>
              <a:rPr kumimoji="0" lang="en-US" sz="25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Find a Program</a:t>
            </a:r>
          </a:p>
          <a:p>
            <a:pPr marL="342900" marR="0" lvl="0" indent="-342900" algn="l" defTabSz="914400" rtl="0" eaLnBrk="1" fontAlgn="auto" latinLnBrk="0" hangingPunct="1">
              <a:lnSpc>
                <a:spcPct val="90000"/>
              </a:lnSpc>
              <a:spcBef>
                <a:spcPct val="0"/>
              </a:spcBef>
              <a:spcAft>
                <a:spcPts val="600"/>
              </a:spcAft>
              <a:buClrTx/>
              <a:buSzTx/>
              <a:buFont typeface="Wingdings" panose="05000000000000000000" pitchFamily="2" charset="2"/>
              <a:buChar char="Ø"/>
              <a:tabLst/>
              <a:defRPr/>
            </a:pPr>
            <a:r>
              <a:rPr lang="en-US" sz="2500" dirty="0">
                <a:solidFill>
                  <a:prstClr val="white"/>
                </a:solidFill>
                <a:latin typeface="Times New Roman" panose="02020603050405020304" pitchFamily="18" charset="0"/>
                <a:cs typeface="Times New Roman" panose="02020603050405020304" pitchFamily="18" charset="0"/>
              </a:rPr>
              <a:t>Contribute to the Foundation</a:t>
            </a:r>
          </a:p>
          <a:p>
            <a:pPr marL="800100" lvl="1" indent="-342900">
              <a:lnSpc>
                <a:spcPct val="90000"/>
              </a:lnSpc>
              <a:spcBef>
                <a:spcPct val="0"/>
              </a:spcBef>
              <a:spcAft>
                <a:spcPts val="600"/>
              </a:spcAft>
              <a:buFont typeface="Wingdings" panose="05000000000000000000" pitchFamily="2" charset="2"/>
              <a:buChar char="Ø"/>
              <a:defRPr/>
            </a:pPr>
            <a:r>
              <a:rPr lang="en-US" sz="2500" dirty="0">
                <a:solidFill>
                  <a:prstClr val="white"/>
                </a:solidFill>
                <a:latin typeface="Times New Roman" panose="02020603050405020304" pitchFamily="18" charset="0"/>
                <a:cs typeface="Times New Roman" panose="02020603050405020304" pitchFamily="18" charset="0"/>
              </a:rPr>
              <a:t>EREY:  min $25 annual donation</a:t>
            </a:r>
          </a:p>
          <a:p>
            <a:pPr marL="342900" marR="0" lvl="0" indent="-342900" algn="l" defTabSz="914400" rtl="0" eaLnBrk="1" fontAlgn="auto" latinLnBrk="0" hangingPunct="1">
              <a:lnSpc>
                <a:spcPct val="90000"/>
              </a:lnSpc>
              <a:spcBef>
                <a:spcPct val="0"/>
              </a:spcBef>
              <a:spcAft>
                <a:spcPts val="600"/>
              </a:spcAft>
              <a:buClrTx/>
              <a:buSzTx/>
              <a:buFont typeface="Wingdings" panose="05000000000000000000" pitchFamily="2" charset="2"/>
              <a:buChar char="Ø"/>
              <a:tabLst/>
              <a:defRPr/>
            </a:pPr>
            <a:r>
              <a:rPr lang="en-US" sz="2500" dirty="0">
                <a:solidFill>
                  <a:prstClr val="white"/>
                </a:solidFill>
                <a:latin typeface="Times New Roman" panose="02020603050405020304" pitchFamily="18" charset="0"/>
                <a:cs typeface="Times New Roman" panose="02020603050405020304" pitchFamily="18" charset="0"/>
              </a:rPr>
              <a:t>Help market the Flag Program</a:t>
            </a:r>
          </a:p>
          <a:p>
            <a:pPr marL="342900" marR="0" lvl="0" indent="-342900" algn="l" defTabSz="914400" rtl="0" eaLnBrk="1" fontAlgn="auto" latinLnBrk="0" hangingPunct="1">
              <a:lnSpc>
                <a:spcPct val="90000"/>
              </a:lnSpc>
              <a:spcBef>
                <a:spcPct val="0"/>
              </a:spcBef>
              <a:spcAft>
                <a:spcPts val="600"/>
              </a:spcAft>
              <a:buClrTx/>
              <a:buSzTx/>
              <a:buFont typeface="Wingdings" panose="05000000000000000000" pitchFamily="2" charset="2"/>
              <a:buChar char="Ø"/>
              <a:tabLst/>
              <a:defRPr/>
            </a:pPr>
            <a:r>
              <a:rPr lang="en-US" sz="2500" dirty="0">
                <a:solidFill>
                  <a:prstClr val="white"/>
                </a:solidFill>
                <a:latin typeface="Times New Roman" panose="02020603050405020304" pitchFamily="18" charset="0"/>
                <a:cs typeface="Times New Roman" panose="02020603050405020304" pitchFamily="18" charset="0"/>
              </a:rPr>
              <a:t>Help with the Crazy Kicker Bike Ride</a:t>
            </a:r>
          </a:p>
          <a:p>
            <a:pPr marL="342900" marR="0" lvl="0" indent="-342900" algn="l" defTabSz="914400" rtl="0" eaLnBrk="1" fontAlgn="auto" latinLnBrk="0" hangingPunct="1">
              <a:lnSpc>
                <a:spcPct val="90000"/>
              </a:lnSpc>
              <a:spcBef>
                <a:spcPct val="0"/>
              </a:spcBef>
              <a:spcAft>
                <a:spcPts val="600"/>
              </a:spcAft>
              <a:buClrTx/>
              <a:buSzTx/>
              <a:buFont typeface="Wingdings" panose="05000000000000000000" pitchFamily="2" charset="2"/>
              <a:buChar char="Ø"/>
              <a:tabLst/>
              <a:defRPr/>
            </a:pPr>
            <a:r>
              <a:rPr lang="en-US" sz="2500" dirty="0">
                <a:solidFill>
                  <a:prstClr val="white"/>
                </a:solidFill>
                <a:latin typeface="Times New Roman" panose="02020603050405020304" pitchFamily="18" charset="0"/>
                <a:cs typeface="Times New Roman" panose="02020603050405020304" pitchFamily="18" charset="0"/>
              </a:rPr>
              <a:t>Help in other fundraisers</a:t>
            </a:r>
          </a:p>
          <a:p>
            <a:pPr marL="342900" marR="0" lvl="0" indent="-342900" algn="l" defTabSz="914400" rtl="0" eaLnBrk="1" fontAlgn="auto" latinLnBrk="0" hangingPunct="1">
              <a:lnSpc>
                <a:spcPct val="90000"/>
              </a:lnSpc>
              <a:spcBef>
                <a:spcPct val="0"/>
              </a:spcBef>
              <a:spcAft>
                <a:spcPts val="600"/>
              </a:spcAft>
              <a:buClrTx/>
              <a:buSzTx/>
              <a:buFont typeface="Wingdings" panose="05000000000000000000" pitchFamily="2" charset="2"/>
              <a:buChar char="Ø"/>
              <a:tabLst/>
              <a:defRPr/>
            </a:pPr>
            <a:r>
              <a:rPr lang="en-US" sz="2500" dirty="0">
                <a:solidFill>
                  <a:prstClr val="white"/>
                </a:solidFill>
                <a:latin typeface="Times New Roman" panose="02020603050405020304" pitchFamily="18" charset="0"/>
                <a:cs typeface="Times New Roman" panose="02020603050405020304" pitchFamily="18" charset="0"/>
              </a:rPr>
              <a:t>4-Way Speech Contest</a:t>
            </a:r>
          </a:p>
          <a:p>
            <a:pPr marL="342900" marR="0" lvl="0" indent="-342900" algn="l" defTabSz="914400" rtl="0" eaLnBrk="1" fontAlgn="auto" latinLnBrk="0" hangingPunct="1">
              <a:lnSpc>
                <a:spcPct val="90000"/>
              </a:lnSpc>
              <a:spcBef>
                <a:spcPct val="0"/>
              </a:spcBef>
              <a:spcAft>
                <a:spcPts val="600"/>
              </a:spcAft>
              <a:buClrTx/>
              <a:buSzTx/>
              <a:buFont typeface="Wingdings" panose="05000000000000000000" pitchFamily="2" charset="2"/>
              <a:buChar char="Ø"/>
              <a:tabLst/>
              <a:defRPr/>
            </a:pPr>
            <a:r>
              <a:rPr lang="en-US" sz="2500" dirty="0">
                <a:solidFill>
                  <a:prstClr val="white"/>
                </a:solidFill>
                <a:latin typeface="Times New Roman" panose="02020603050405020304" pitchFamily="18" charset="0"/>
                <a:cs typeface="Times New Roman" panose="02020603050405020304" pitchFamily="18" charset="0"/>
              </a:rPr>
              <a:t>RYLA</a:t>
            </a:r>
          </a:p>
          <a:p>
            <a:pPr marL="342900" marR="0" lvl="0" indent="-342900" algn="l" defTabSz="914400" rtl="0" eaLnBrk="1" fontAlgn="auto" latinLnBrk="0" hangingPunct="1">
              <a:lnSpc>
                <a:spcPct val="90000"/>
              </a:lnSpc>
              <a:spcBef>
                <a:spcPct val="0"/>
              </a:spcBef>
              <a:spcAft>
                <a:spcPts val="600"/>
              </a:spcAft>
              <a:buClrTx/>
              <a:buSzTx/>
              <a:buFont typeface="Wingdings" panose="05000000000000000000" pitchFamily="2" charset="2"/>
              <a:buChar char="Ø"/>
              <a:tabLst/>
              <a:defRPr/>
            </a:pPr>
            <a:r>
              <a:rPr lang="en-US" sz="2500" dirty="0">
                <a:solidFill>
                  <a:prstClr val="white"/>
                </a:solidFill>
                <a:latin typeface="Times New Roman" panose="02020603050405020304" pitchFamily="18" charset="0"/>
                <a:cs typeface="Times New Roman" panose="02020603050405020304" pitchFamily="18" charset="0"/>
              </a:rPr>
              <a:t>RI Projects</a:t>
            </a:r>
          </a:p>
          <a:p>
            <a:pPr marL="342900" marR="0" lvl="0" indent="-342900" algn="l" defTabSz="914400" rtl="0" eaLnBrk="1" fontAlgn="auto" latinLnBrk="0" hangingPunct="1">
              <a:lnSpc>
                <a:spcPct val="90000"/>
              </a:lnSpc>
              <a:spcBef>
                <a:spcPct val="0"/>
              </a:spcBef>
              <a:spcAft>
                <a:spcPts val="600"/>
              </a:spcAft>
              <a:buClrTx/>
              <a:buSzTx/>
              <a:buFont typeface="Wingdings" panose="05000000000000000000" pitchFamily="2" charset="2"/>
              <a:buChar char="Ø"/>
              <a:tabLst/>
              <a:defRPr/>
            </a:pPr>
            <a:endParaRPr lang="en-US" sz="2500" dirty="0">
              <a:solidFill>
                <a:prstClr val="white"/>
              </a:solidFill>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90000"/>
              </a:lnSpc>
              <a:spcBef>
                <a:spcPct val="0"/>
              </a:spcBef>
              <a:spcAft>
                <a:spcPts val="600"/>
              </a:spcAft>
              <a:buClrTx/>
              <a:buSzTx/>
              <a:buFont typeface="Wingdings" panose="05000000000000000000" pitchFamily="2" charset="2"/>
              <a:buChar char="Ø"/>
              <a:tabLst/>
              <a:defRPr/>
            </a:pPr>
            <a:endParaRPr lang="en-US" sz="2500" dirty="0">
              <a:solidFill>
                <a:prstClr val="white"/>
              </a:solidFill>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90000"/>
              </a:lnSpc>
              <a:spcBef>
                <a:spcPct val="0"/>
              </a:spcBef>
              <a:spcAft>
                <a:spcPts val="60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5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5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5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0" name="Freeform: Shape 29">
            <a:extLst>
              <a:ext uri="{FF2B5EF4-FFF2-40B4-BE49-F238E27FC236}">
                <a16:creationId xmlns:a16="http://schemas.microsoft.com/office/drawing/2014/main" id="{F1AB2A50-5E20-4BC3-954F-034B0BDCD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Freeform: Shape 31">
            <a:extLst>
              <a:ext uri="{FF2B5EF4-FFF2-40B4-BE49-F238E27FC236}">
                <a16:creationId xmlns:a16="http://schemas.microsoft.com/office/drawing/2014/main" id="{41AEA765-5054-4EF9-AF8D-D199F2893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FCF86AB2-62A6-8D90-721B-58CF9244E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146" y="1889117"/>
            <a:ext cx="3741615" cy="1404687"/>
          </a:xfrm>
          <a:prstGeom prst="rect">
            <a:avLst/>
          </a:prstGeom>
        </p:spPr>
      </p:pic>
      <p:sp>
        <p:nvSpPr>
          <p:cNvPr id="3" name="TextBox 2">
            <a:extLst>
              <a:ext uri="{FF2B5EF4-FFF2-40B4-BE49-F238E27FC236}">
                <a16:creationId xmlns:a16="http://schemas.microsoft.com/office/drawing/2014/main" id="{3E629191-AB24-C330-6C07-F910A6F4E01C}"/>
              </a:ext>
            </a:extLst>
          </p:cNvPr>
          <p:cNvSpPr txBox="1"/>
          <p:nvPr/>
        </p:nvSpPr>
        <p:spPr>
          <a:xfrm>
            <a:off x="290253" y="3293804"/>
            <a:ext cx="5378245" cy="1446550"/>
          </a:xfrm>
          <a:prstGeom prst="rect">
            <a:avLst/>
          </a:prstGeom>
          <a:noFill/>
        </p:spPr>
        <p:txBody>
          <a:bodyPr wrap="square" rtlCol="0">
            <a:spAutoFit/>
          </a:bodyPr>
          <a:lstStyle/>
          <a:p>
            <a:pPr algn="ctr"/>
            <a:r>
              <a:rPr lang="en-US" sz="4400" b="1" dirty="0">
                <a:solidFill>
                  <a:schemeClr val="accent1">
                    <a:lumMod val="75000"/>
                  </a:schemeClr>
                </a:solidFill>
              </a:rPr>
              <a:t>Mineral Wells</a:t>
            </a:r>
          </a:p>
          <a:p>
            <a:pPr algn="ctr"/>
            <a:r>
              <a:rPr lang="en-US" sz="4400" b="1" dirty="0">
                <a:solidFill>
                  <a:schemeClr val="accent1">
                    <a:lumMod val="75000"/>
                  </a:schemeClr>
                </a:solidFill>
              </a:rPr>
              <a:t>Rotary Club</a:t>
            </a:r>
          </a:p>
        </p:txBody>
      </p:sp>
    </p:spTree>
    <p:extLst>
      <p:ext uri="{BB962C8B-B14F-4D97-AF65-F5344CB8AC3E}">
        <p14:creationId xmlns:p14="http://schemas.microsoft.com/office/powerpoint/2010/main" val="385931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FE34793-7F7E-DCD5-A060-FF6C36C2ACA4}"/>
              </a:ext>
            </a:extLst>
          </p:cNvPr>
          <p:cNvSpPr txBox="1"/>
          <p:nvPr/>
        </p:nvSpPr>
        <p:spPr>
          <a:xfrm>
            <a:off x="6592765" y="-1"/>
            <a:ext cx="5599235" cy="6940432"/>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3000" b="1" u="sng" dirty="0">
              <a:solidFill>
                <a:schemeClr val="bg1"/>
              </a:solidFill>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r>
              <a:rPr lang="en-US" sz="3000" b="1" u="sng" dirty="0">
                <a:solidFill>
                  <a:schemeClr val="bg1"/>
                </a:solidFill>
                <a:latin typeface="Times New Roman" panose="02020603050405020304" pitchFamily="18" charset="0"/>
                <a:ea typeface="+mj-ea"/>
                <a:cs typeface="Times New Roman" panose="02020603050405020304" pitchFamily="18" charset="0"/>
              </a:rPr>
              <a:t>Rotary History: </a:t>
            </a:r>
          </a:p>
          <a:p>
            <a:pPr>
              <a:lnSpc>
                <a:spcPct val="90000"/>
              </a:lnSpc>
              <a:spcBef>
                <a:spcPct val="0"/>
              </a:spcBef>
              <a:spcAft>
                <a:spcPts val="600"/>
              </a:spcAft>
            </a:pPr>
            <a:endParaRPr lang="en-US" sz="2200" b="1" u="sng" dirty="0">
              <a:solidFill>
                <a:schemeClr val="bg1"/>
              </a:solidFill>
              <a:latin typeface="Times New Roman" panose="02020603050405020304" pitchFamily="18" charset="0"/>
              <a:ea typeface="+mj-ea"/>
              <a:cs typeface="Times New Roman" panose="02020603050405020304" pitchFamily="18" charset="0"/>
            </a:endParaRPr>
          </a:p>
          <a:p>
            <a:pPr marL="457200" indent="-457200">
              <a:lnSpc>
                <a:spcPct val="90000"/>
              </a:lnSpc>
              <a:spcBef>
                <a:spcPct val="0"/>
              </a:spcBef>
              <a:spcAft>
                <a:spcPts val="600"/>
              </a:spcAft>
              <a:buFont typeface="Wingdings" panose="05000000000000000000" pitchFamily="2" charset="2"/>
              <a:buChar char="Ø"/>
            </a:pPr>
            <a:r>
              <a:rPr lang="en-US" sz="3000" dirty="0">
                <a:solidFill>
                  <a:schemeClr val="bg1"/>
                </a:solidFill>
                <a:latin typeface="Times New Roman" panose="02020603050405020304" pitchFamily="18" charset="0"/>
                <a:cs typeface="Times New Roman" panose="02020603050405020304" pitchFamily="18" charset="0"/>
              </a:rPr>
              <a:t>Rotary Timeline</a:t>
            </a:r>
          </a:p>
          <a:p>
            <a:pPr marL="457200" indent="-457200">
              <a:lnSpc>
                <a:spcPct val="90000"/>
              </a:lnSpc>
              <a:spcBef>
                <a:spcPct val="0"/>
              </a:spcBef>
              <a:spcAft>
                <a:spcPts val="600"/>
              </a:spcAft>
              <a:buFont typeface="Wingdings" panose="05000000000000000000" pitchFamily="2" charset="2"/>
              <a:buChar char="Ø"/>
            </a:pPr>
            <a:r>
              <a:rPr lang="en-US" sz="3000" dirty="0">
                <a:solidFill>
                  <a:schemeClr val="bg1"/>
                </a:solidFill>
                <a:latin typeface="Times New Roman" panose="02020603050405020304" pitchFamily="18" charset="0"/>
                <a:cs typeface="Times New Roman" panose="02020603050405020304" pitchFamily="18" charset="0"/>
              </a:rPr>
              <a:t>Paul Harris</a:t>
            </a:r>
          </a:p>
          <a:p>
            <a:pPr marL="457200" indent="-457200">
              <a:lnSpc>
                <a:spcPct val="90000"/>
              </a:lnSpc>
              <a:spcBef>
                <a:spcPct val="0"/>
              </a:spcBef>
              <a:spcAft>
                <a:spcPts val="600"/>
              </a:spcAft>
              <a:buFont typeface="Wingdings" panose="05000000000000000000" pitchFamily="2" charset="2"/>
              <a:buChar char="Ø"/>
            </a:pPr>
            <a:r>
              <a:rPr lang="en-US" sz="3000" dirty="0">
                <a:solidFill>
                  <a:schemeClr val="bg1"/>
                </a:solidFill>
                <a:latin typeface="Times New Roman" panose="02020603050405020304" pitchFamily="18" charset="0"/>
                <a:cs typeface="Times New Roman" panose="02020603050405020304" pitchFamily="18" charset="0"/>
              </a:rPr>
              <a:t>Foundation</a:t>
            </a:r>
          </a:p>
          <a:p>
            <a:pPr marL="457200" indent="-457200">
              <a:lnSpc>
                <a:spcPct val="90000"/>
              </a:lnSpc>
              <a:spcBef>
                <a:spcPct val="0"/>
              </a:spcBef>
              <a:spcAft>
                <a:spcPts val="600"/>
              </a:spcAft>
              <a:buFont typeface="Wingdings" panose="05000000000000000000" pitchFamily="2" charset="2"/>
              <a:buChar char="Ø"/>
            </a:pPr>
            <a:r>
              <a:rPr lang="en-US" sz="3000" dirty="0">
                <a:solidFill>
                  <a:schemeClr val="bg1"/>
                </a:solidFill>
                <a:latin typeface="Times New Roman" panose="02020603050405020304" pitchFamily="18" charset="0"/>
                <a:cs typeface="Times New Roman" panose="02020603050405020304" pitchFamily="18" charset="0"/>
              </a:rPr>
              <a:t>Eradicate Polio</a:t>
            </a:r>
          </a:p>
          <a:p>
            <a:pPr marL="457200" indent="-457200">
              <a:lnSpc>
                <a:spcPct val="90000"/>
              </a:lnSpc>
              <a:spcBef>
                <a:spcPct val="0"/>
              </a:spcBef>
              <a:spcAft>
                <a:spcPts val="600"/>
              </a:spcAft>
              <a:buFont typeface="Wingdings" panose="05000000000000000000" pitchFamily="2" charset="2"/>
              <a:buChar char="Ø"/>
            </a:pPr>
            <a:r>
              <a:rPr lang="en-US" sz="3000" dirty="0">
                <a:solidFill>
                  <a:schemeClr val="bg1"/>
                </a:solidFill>
                <a:latin typeface="Times New Roman" panose="02020603050405020304" pitchFamily="18" charset="0"/>
                <a:cs typeface="Times New Roman" panose="02020603050405020304" pitchFamily="18" charset="0"/>
              </a:rPr>
              <a:t>History of Rotary Logo</a:t>
            </a:r>
            <a:endParaRPr lang="en-US" sz="2800" dirty="0"/>
          </a:p>
          <a:p>
            <a:pPr>
              <a:lnSpc>
                <a:spcPct val="90000"/>
              </a:lnSpc>
              <a:spcBef>
                <a:spcPct val="0"/>
              </a:spcBef>
              <a:spcAft>
                <a:spcPts val="600"/>
              </a:spcAft>
            </a:pPr>
            <a:endParaRPr lang="en-US" sz="2500" b="1" kern="1200" dirty="0">
              <a:solidFill>
                <a:schemeClr val="bg1"/>
              </a:solidFill>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endParaRPr lang="en-US" sz="2500" b="1" kern="1200" dirty="0">
              <a:solidFill>
                <a:schemeClr val="bg1"/>
              </a:solidFill>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endParaRPr lang="en-US" sz="5000" dirty="0">
              <a:solidFill>
                <a:schemeClr val="bg1"/>
              </a:solidFill>
              <a:latin typeface="Times New Roman" panose="02020603050405020304" pitchFamily="18" charset="0"/>
              <a:cs typeface="Times New Roman" panose="02020603050405020304" pitchFamily="18" charset="0"/>
            </a:endParaRPr>
          </a:p>
          <a:p>
            <a:pPr>
              <a:lnSpc>
                <a:spcPct val="90000"/>
              </a:lnSpc>
              <a:spcBef>
                <a:spcPct val="0"/>
              </a:spcBef>
              <a:spcAft>
                <a:spcPts val="600"/>
              </a:spcAft>
            </a:pPr>
            <a:endParaRPr lang="en-US" sz="5400" b="1" dirty="0">
              <a:solidFill>
                <a:schemeClr val="bg1"/>
              </a:solidFill>
              <a:latin typeface="Times New Roman" panose="02020603050405020304" pitchFamily="18" charset="0"/>
              <a:ea typeface="+mj-ea"/>
              <a:cs typeface="Times New Roman" panose="02020603050405020304" pitchFamily="18" charset="0"/>
            </a:endParaRPr>
          </a:p>
        </p:txBody>
      </p:sp>
      <p:sp>
        <p:nvSpPr>
          <p:cNvPr id="30" name="Freeform: Shape 29">
            <a:extLst>
              <a:ext uri="{FF2B5EF4-FFF2-40B4-BE49-F238E27FC236}">
                <a16:creationId xmlns:a16="http://schemas.microsoft.com/office/drawing/2014/main" id="{F1AB2A50-5E20-4BC3-954F-034B0BDCD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2" name="Freeform: Shape 31">
            <a:extLst>
              <a:ext uri="{FF2B5EF4-FFF2-40B4-BE49-F238E27FC236}">
                <a16:creationId xmlns:a16="http://schemas.microsoft.com/office/drawing/2014/main" id="{41AEA765-5054-4EF9-AF8D-D199F2893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Logo&#10;&#10;Description automatically generated">
            <a:extLst>
              <a:ext uri="{FF2B5EF4-FFF2-40B4-BE49-F238E27FC236}">
                <a16:creationId xmlns:a16="http://schemas.microsoft.com/office/drawing/2014/main" id="{6F5F5998-044C-DEDD-D10A-17CD067E5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146" y="1889117"/>
            <a:ext cx="3741615" cy="1404687"/>
          </a:xfrm>
          <a:prstGeom prst="rect">
            <a:avLst/>
          </a:prstGeom>
        </p:spPr>
      </p:pic>
      <p:sp>
        <p:nvSpPr>
          <p:cNvPr id="3" name="TextBox 2">
            <a:extLst>
              <a:ext uri="{FF2B5EF4-FFF2-40B4-BE49-F238E27FC236}">
                <a16:creationId xmlns:a16="http://schemas.microsoft.com/office/drawing/2014/main" id="{CEDA09C3-FA83-BFA5-0FD0-83CC2B5E9D0C}"/>
              </a:ext>
            </a:extLst>
          </p:cNvPr>
          <p:cNvSpPr txBox="1"/>
          <p:nvPr/>
        </p:nvSpPr>
        <p:spPr>
          <a:xfrm>
            <a:off x="290253" y="3293804"/>
            <a:ext cx="5378245" cy="1446550"/>
          </a:xfrm>
          <a:prstGeom prst="rect">
            <a:avLst/>
          </a:prstGeom>
          <a:noFill/>
        </p:spPr>
        <p:txBody>
          <a:bodyPr wrap="square" rtlCol="0">
            <a:spAutoFit/>
          </a:bodyPr>
          <a:lstStyle/>
          <a:p>
            <a:pPr algn="ctr"/>
            <a:r>
              <a:rPr lang="en-US" sz="4400" b="1" dirty="0">
                <a:solidFill>
                  <a:schemeClr val="accent1">
                    <a:lumMod val="75000"/>
                  </a:schemeClr>
                </a:solidFill>
              </a:rPr>
              <a:t>Mineral Wells</a:t>
            </a:r>
          </a:p>
          <a:p>
            <a:pPr algn="ctr"/>
            <a:r>
              <a:rPr lang="en-US" sz="4400" b="1" dirty="0">
                <a:solidFill>
                  <a:schemeClr val="accent1">
                    <a:lumMod val="75000"/>
                  </a:schemeClr>
                </a:solidFill>
              </a:rPr>
              <a:t>Rotary Club</a:t>
            </a:r>
          </a:p>
        </p:txBody>
      </p:sp>
    </p:spTree>
    <p:extLst>
      <p:ext uri="{BB962C8B-B14F-4D97-AF65-F5344CB8AC3E}">
        <p14:creationId xmlns:p14="http://schemas.microsoft.com/office/powerpoint/2010/main" val="1050145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92800B2-B2BF-9365-26FE-0C64DA3ED808}"/>
              </a:ext>
            </a:extLst>
          </p:cNvPr>
          <p:cNvPicPr>
            <a:picLocks noChangeAspect="1"/>
          </p:cNvPicPr>
          <p:nvPr/>
        </p:nvPicPr>
        <p:blipFill>
          <a:blip r:embed="rId2"/>
          <a:stretch>
            <a:fillRect/>
          </a:stretch>
        </p:blipFill>
        <p:spPr>
          <a:xfrm>
            <a:off x="457200" y="1582293"/>
            <a:ext cx="11277600" cy="3804095"/>
          </a:xfrm>
          <a:prstGeom prst="rect">
            <a:avLst/>
          </a:prstGeom>
        </p:spPr>
      </p:pic>
    </p:spTree>
    <p:extLst>
      <p:ext uri="{BB962C8B-B14F-4D97-AF65-F5344CB8AC3E}">
        <p14:creationId xmlns:p14="http://schemas.microsoft.com/office/powerpoint/2010/main" val="1638761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103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4" name="Rectangle 103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2" name="Freeform: Shape 104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4" name="Rectangle 104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4B9F28C-A3C7-F0C4-6061-E8B94591A5D2}"/>
              </a:ext>
            </a:extLst>
          </p:cNvPr>
          <p:cNvSpPr>
            <a:spLocks noChangeArrowheads="1"/>
          </p:cNvSpPr>
          <p:nvPr/>
        </p:nvSpPr>
        <p:spPr bwMode="auto">
          <a:xfrm>
            <a:off x="4037827" y="157076"/>
            <a:ext cx="8236850" cy="6700924"/>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fontAlgn="base" hangingPunct="1">
              <a:lnSpc>
                <a:spcPct val="90000"/>
              </a:lnSpc>
              <a:spcBef>
                <a:spcPct val="0"/>
              </a:spcBef>
              <a:spcAft>
                <a:spcPts val="600"/>
              </a:spcAft>
              <a:buClrTx/>
              <a:buSzTx/>
              <a:tabLst/>
            </a:pPr>
            <a:r>
              <a:rPr lang="en-US" altLang="en-US" sz="4500" dirty="0">
                <a:latin typeface="Times New Roman" panose="02020603050405020304" pitchFamily="18" charset="0"/>
                <a:cs typeface="Times New Roman" panose="02020603050405020304" pitchFamily="18" charset="0"/>
              </a:rPr>
              <a:t>P</a:t>
            </a:r>
            <a:r>
              <a:rPr kumimoji="0" lang="en-US" altLang="en-US" sz="4500" b="0" i="0" u="none" strike="noStrike" cap="none" normalizeH="0" baseline="0" dirty="0">
                <a:ln>
                  <a:noFill/>
                </a:ln>
                <a:effectLst/>
                <a:latin typeface="Times New Roman" panose="02020603050405020304" pitchFamily="18" charset="0"/>
                <a:cs typeface="Times New Roman" panose="02020603050405020304" pitchFamily="18" charset="0"/>
              </a:rPr>
              <a:t>AUL HARRIS: </a:t>
            </a:r>
          </a:p>
          <a:p>
            <a:pPr marR="0" lvl="0" eaLnBrk="1" fontAlgn="base" hangingPunct="1">
              <a:lnSpc>
                <a:spcPct val="90000"/>
              </a:lnSpc>
              <a:spcBef>
                <a:spcPct val="0"/>
              </a:spcBef>
              <a:spcAft>
                <a:spcPts val="600"/>
              </a:spcAft>
              <a:buClrTx/>
              <a:buSzTx/>
              <a:tabLst/>
            </a:pPr>
            <a:endParaRPr lang="en-US" altLang="en-US" sz="1500" dirty="0">
              <a:latin typeface="Times New Roman" panose="02020603050405020304" pitchFamily="18" charset="0"/>
              <a:cs typeface="Times New Roman" panose="02020603050405020304" pitchFamily="18" charset="0"/>
            </a:endParaRPr>
          </a:p>
          <a:p>
            <a:pPr marL="342900" marR="0" lvl="0" indent="-3429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2200" b="0" i="0" u="none" strike="noStrike" cap="none" normalizeH="0" baseline="0" dirty="0">
                <a:ln>
                  <a:noFill/>
                </a:ln>
                <a:effectLst/>
                <a:latin typeface="Times New Roman" panose="02020603050405020304" pitchFamily="18" charset="0"/>
                <a:cs typeface="Times New Roman" panose="02020603050405020304" pitchFamily="18" charset="0"/>
              </a:rPr>
              <a:t>Born in 1868 in Wisconsin</a:t>
            </a:r>
          </a:p>
          <a:p>
            <a:pPr marL="342900" marR="0" lvl="0" indent="-342900" eaLnBrk="1" fontAlgn="base" hangingPunct="1">
              <a:lnSpc>
                <a:spcPct val="90000"/>
              </a:lnSpc>
              <a:spcBef>
                <a:spcPct val="0"/>
              </a:spcBef>
              <a:spcAft>
                <a:spcPts val="600"/>
              </a:spcAft>
              <a:buClrTx/>
              <a:buSzTx/>
              <a:buFont typeface="Arial" panose="020B0604020202020204" pitchFamily="34" charset="0"/>
              <a:buChar char="•"/>
              <a:tabLst/>
            </a:pPr>
            <a:r>
              <a:rPr lang="en-US" altLang="en-US" sz="2200" dirty="0">
                <a:latin typeface="Times New Roman" panose="02020603050405020304" pitchFamily="18" charset="0"/>
                <a:cs typeface="Times New Roman" panose="02020603050405020304" pitchFamily="18" charset="0"/>
              </a:rPr>
              <a:t>Grew up in Vermont with Paternal Grandparents</a:t>
            </a:r>
          </a:p>
          <a:p>
            <a:pPr marL="342900" marR="0" lvl="0" indent="-3429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2200" b="0" i="0" u="none" strike="noStrike" cap="none" normalizeH="0" baseline="0" dirty="0">
                <a:ln>
                  <a:noFill/>
                </a:ln>
                <a:effectLst/>
                <a:latin typeface="Times New Roman" panose="02020603050405020304" pitchFamily="18" charset="0"/>
                <a:cs typeface="Times New Roman" panose="02020603050405020304" pitchFamily="18" charset="0"/>
              </a:rPr>
              <a:t>Attended University of Vermont and Princeton</a:t>
            </a:r>
          </a:p>
          <a:p>
            <a:pPr marL="342900" marR="0" lvl="0" indent="-342900" eaLnBrk="1" fontAlgn="base" hangingPunct="1">
              <a:lnSpc>
                <a:spcPct val="90000"/>
              </a:lnSpc>
              <a:spcBef>
                <a:spcPct val="0"/>
              </a:spcBef>
              <a:spcAft>
                <a:spcPts val="600"/>
              </a:spcAft>
              <a:buClrTx/>
              <a:buSzTx/>
              <a:buFont typeface="Arial" panose="020B0604020202020204" pitchFamily="34" charset="0"/>
              <a:buChar char="•"/>
              <a:tabLst/>
            </a:pPr>
            <a:r>
              <a:rPr lang="en-US" altLang="en-US" sz="2200" dirty="0">
                <a:latin typeface="Times New Roman" panose="02020603050405020304" pitchFamily="18" charset="0"/>
                <a:cs typeface="Times New Roman" panose="02020603050405020304" pitchFamily="18" charset="0"/>
              </a:rPr>
              <a:t>Received law degree of University of Iowa in 1891</a:t>
            </a:r>
          </a:p>
          <a:p>
            <a:pPr marL="342900" marR="0" lvl="0" indent="-342900" eaLnBrk="1" fontAlgn="base" hangingPunct="1">
              <a:lnSpc>
                <a:spcPct val="90000"/>
              </a:lnSpc>
              <a:spcBef>
                <a:spcPct val="0"/>
              </a:spcBef>
              <a:spcAft>
                <a:spcPts val="600"/>
              </a:spcAft>
              <a:buClrTx/>
              <a:buSzTx/>
              <a:buFont typeface="Arial" panose="020B0604020202020204" pitchFamily="34" charset="0"/>
              <a:buChar char="•"/>
              <a:tabLst/>
            </a:pPr>
            <a:r>
              <a:rPr lang="en-US" altLang="en-US" sz="2200" dirty="0">
                <a:latin typeface="Times New Roman" panose="02020603050405020304" pitchFamily="18" charset="0"/>
                <a:cs typeface="Times New Roman" panose="02020603050405020304" pitchFamily="18" charset="0"/>
              </a:rPr>
              <a:t>Opened law practice in 1896 in Chicago</a:t>
            </a:r>
          </a:p>
          <a:p>
            <a:pPr marL="342900" marR="0" lvl="0" indent="-342900" eaLnBrk="1" fontAlgn="base" hangingPunct="1">
              <a:lnSpc>
                <a:spcPct val="90000"/>
              </a:lnSpc>
              <a:spcBef>
                <a:spcPct val="0"/>
              </a:spcBef>
              <a:spcAft>
                <a:spcPts val="600"/>
              </a:spcAft>
              <a:buClrTx/>
              <a:buSzTx/>
              <a:buFont typeface="Arial" panose="020B0604020202020204" pitchFamily="34" charset="0"/>
              <a:buChar char="•"/>
              <a:tabLst/>
            </a:pPr>
            <a:r>
              <a:rPr lang="en-US" altLang="en-US" sz="2200" dirty="0">
                <a:latin typeface="Times New Roman" panose="02020603050405020304" pitchFamily="18" charset="0"/>
                <a:cs typeface="Times New Roman" panose="02020603050405020304" pitchFamily="18" charset="0"/>
              </a:rPr>
              <a:t>Met fellow attorney Bob Frank who helped Paul Harris channel his idea to bring together other businessmen to help their community. </a:t>
            </a:r>
          </a:p>
          <a:p>
            <a:pPr marL="342900" marR="0" lvl="0" indent="-3429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2200" b="0" i="0" u="none" strike="noStrike" cap="none" normalizeH="0" baseline="0" dirty="0">
                <a:ln>
                  <a:noFill/>
                </a:ln>
                <a:effectLst/>
                <a:latin typeface="Times New Roman" panose="02020603050405020304" pitchFamily="18" charset="0"/>
                <a:cs typeface="Times New Roman" panose="02020603050405020304" pitchFamily="18" charset="0"/>
              </a:rPr>
              <a:t>Harris eventually persuaded several business associates to discuss the idea of forming an organization for local professionals. On 23 February 1905, several men including Harris met in an office in downtown Chicago for what would become known as the first Rotary club meeting.</a:t>
            </a:r>
          </a:p>
          <a:p>
            <a:pPr marL="342900" marR="0" lvl="0" indent="-3429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2200" b="0" i="0" u="none" strike="noStrike" cap="none" normalizeH="0" baseline="0" dirty="0">
                <a:ln>
                  <a:noFill/>
                </a:ln>
                <a:effectLst/>
                <a:latin typeface="Times New Roman" panose="02020603050405020304" pitchFamily="18" charset="0"/>
                <a:cs typeface="Times New Roman" panose="02020603050405020304" pitchFamily="18" charset="0"/>
              </a:rPr>
              <a:t>In February 1907, Harris was elected the third president of the Rotary Club of Chicago. </a:t>
            </a:r>
          </a:p>
          <a:p>
            <a:pPr marL="342900" marR="0" lvl="0" indent="-342900" eaLnBrk="1" fontAlgn="base" hangingPunct="1">
              <a:lnSpc>
                <a:spcPct val="90000"/>
              </a:lnSpc>
              <a:spcBef>
                <a:spcPct val="0"/>
              </a:spcBef>
              <a:spcAft>
                <a:spcPts val="600"/>
              </a:spcAft>
              <a:buClrTx/>
              <a:buSzTx/>
              <a:buFont typeface="Arial" panose="020B0604020202020204" pitchFamily="34" charset="0"/>
              <a:buChar char="•"/>
              <a:tabLst/>
            </a:pPr>
            <a:endParaRPr lang="en-US" altLang="en-US" sz="2200" dirty="0">
              <a:latin typeface="Times New Roman" panose="02020603050405020304" pitchFamily="18" charset="0"/>
              <a:cs typeface="Times New Roman" panose="02020603050405020304" pitchFamily="18" charset="0"/>
            </a:endParaRPr>
          </a:p>
        </p:txBody>
      </p:sp>
      <p:pic>
        <p:nvPicPr>
          <p:cNvPr id="1027" name="Picture 3">
            <a:extLst>
              <a:ext uri="{FF2B5EF4-FFF2-40B4-BE49-F238E27FC236}">
                <a16:creationId xmlns:a16="http://schemas.microsoft.com/office/drawing/2014/main" id="{370CC3D5-5966-642D-7FA5-A6AF8D725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495300"/>
            <a:ext cx="13335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0FB5587-599D-661F-3FEB-23691E6E7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892175"/>
            <a:ext cx="1524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3FE57B4-9D29-41EC-E47B-632B6115B645}"/>
              </a:ext>
            </a:extLst>
          </p:cNvPr>
          <p:cNvPicPr>
            <a:picLocks noChangeAspect="1"/>
          </p:cNvPicPr>
          <p:nvPr/>
        </p:nvPicPr>
        <p:blipFill>
          <a:blip r:embed="rId4"/>
          <a:stretch>
            <a:fillRect/>
          </a:stretch>
        </p:blipFill>
        <p:spPr>
          <a:xfrm>
            <a:off x="780348" y="10138"/>
            <a:ext cx="2342857" cy="1828571"/>
          </a:xfrm>
          <a:prstGeom prst="rect">
            <a:avLst/>
          </a:prstGeom>
        </p:spPr>
      </p:pic>
      <p:pic>
        <p:nvPicPr>
          <p:cNvPr id="4" name="Picture 3">
            <a:extLst>
              <a:ext uri="{FF2B5EF4-FFF2-40B4-BE49-F238E27FC236}">
                <a16:creationId xmlns:a16="http://schemas.microsoft.com/office/drawing/2014/main" id="{9469AA4D-35CD-4AE4-81A9-EA322AC43856}"/>
              </a:ext>
            </a:extLst>
          </p:cNvPr>
          <p:cNvPicPr>
            <a:picLocks noChangeAspect="1"/>
          </p:cNvPicPr>
          <p:nvPr/>
        </p:nvPicPr>
        <p:blipFill>
          <a:blip r:embed="rId5"/>
          <a:stretch>
            <a:fillRect/>
          </a:stretch>
        </p:blipFill>
        <p:spPr>
          <a:xfrm>
            <a:off x="988144" y="2051092"/>
            <a:ext cx="2078739" cy="2304923"/>
          </a:xfrm>
          <a:prstGeom prst="rect">
            <a:avLst/>
          </a:prstGeom>
        </p:spPr>
      </p:pic>
      <p:pic>
        <p:nvPicPr>
          <p:cNvPr id="5" name="Picture 4">
            <a:extLst>
              <a:ext uri="{FF2B5EF4-FFF2-40B4-BE49-F238E27FC236}">
                <a16:creationId xmlns:a16="http://schemas.microsoft.com/office/drawing/2014/main" id="{0AA9320B-807E-ACB1-9235-989B88E8B391}"/>
              </a:ext>
            </a:extLst>
          </p:cNvPr>
          <p:cNvPicPr>
            <a:picLocks noChangeAspect="1"/>
          </p:cNvPicPr>
          <p:nvPr/>
        </p:nvPicPr>
        <p:blipFill>
          <a:blip r:embed="rId6"/>
          <a:stretch>
            <a:fillRect/>
          </a:stretch>
        </p:blipFill>
        <p:spPr>
          <a:xfrm>
            <a:off x="371476" y="4503079"/>
            <a:ext cx="3264694" cy="2207854"/>
          </a:xfrm>
          <a:prstGeom prst="rect">
            <a:avLst/>
          </a:prstGeom>
        </p:spPr>
      </p:pic>
    </p:spTree>
    <p:extLst>
      <p:ext uri="{BB962C8B-B14F-4D97-AF65-F5344CB8AC3E}">
        <p14:creationId xmlns:p14="http://schemas.microsoft.com/office/powerpoint/2010/main" val="1985288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FE34793-7F7E-DCD5-A060-FF6C36C2ACA4}"/>
              </a:ext>
            </a:extLst>
          </p:cNvPr>
          <p:cNvSpPr txBox="1"/>
          <p:nvPr/>
        </p:nvSpPr>
        <p:spPr>
          <a:xfrm>
            <a:off x="6592765" y="-1"/>
            <a:ext cx="5599235" cy="6940432"/>
          </a:xfrm>
          <a:prstGeom prst="rect">
            <a:avLst/>
          </a:prstGeom>
        </p:spPr>
        <p:txBody>
          <a:bodyPr vert="horz" lIns="91440" tIns="45720" rIns="91440" bIns="45720" rtlCol="0" anchor="t">
            <a:normAutofit lnSpcReduction="10000"/>
          </a:bodyPr>
          <a:lstStyle/>
          <a:p>
            <a:pPr>
              <a:lnSpc>
                <a:spcPct val="90000"/>
              </a:lnSpc>
              <a:spcBef>
                <a:spcPct val="0"/>
              </a:spcBef>
              <a:spcAft>
                <a:spcPts val="600"/>
              </a:spcAft>
            </a:pPr>
            <a:endParaRPr lang="en-US" sz="3000" b="1" u="sng" dirty="0">
              <a:solidFill>
                <a:schemeClr val="bg1"/>
              </a:solidFill>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r>
              <a:rPr lang="en-US" sz="3000" b="1" u="sng" dirty="0">
                <a:solidFill>
                  <a:schemeClr val="bg1"/>
                </a:solidFill>
                <a:latin typeface="Times New Roman" panose="02020603050405020304" pitchFamily="18" charset="0"/>
                <a:ea typeface="+mj-ea"/>
                <a:cs typeface="Times New Roman" panose="02020603050405020304" pitchFamily="18" charset="0"/>
              </a:rPr>
              <a:t>Rotary Foundation: </a:t>
            </a:r>
          </a:p>
          <a:p>
            <a:pPr>
              <a:lnSpc>
                <a:spcPct val="90000"/>
              </a:lnSpc>
              <a:spcBef>
                <a:spcPct val="0"/>
              </a:spcBef>
              <a:spcAft>
                <a:spcPts val="600"/>
              </a:spcAft>
            </a:pPr>
            <a:endParaRPr lang="en-US" sz="3200" b="0" i="0" dirty="0">
              <a:solidFill>
                <a:schemeClr val="bg1"/>
              </a:solidFill>
              <a:effectLst/>
              <a:latin typeface="Open Sans" panose="020B0606030504020204" pitchFamily="34" charset="0"/>
            </a:endParaRPr>
          </a:p>
          <a:p>
            <a:pPr marL="457200" indent="-457200" algn="just">
              <a:lnSpc>
                <a:spcPct val="90000"/>
              </a:lnSpc>
              <a:spcBef>
                <a:spcPct val="0"/>
              </a:spcBef>
              <a:spcAft>
                <a:spcPts val="600"/>
              </a:spcAft>
              <a:buFont typeface="Wingdings" panose="05000000000000000000" pitchFamily="2" charset="2"/>
              <a:buChar char="Ø"/>
            </a:pPr>
            <a:r>
              <a:rPr lang="en-US" sz="2700" b="0" i="0" dirty="0">
                <a:solidFill>
                  <a:schemeClr val="bg1"/>
                </a:solidFill>
                <a:effectLst/>
                <a:latin typeface="Times New Roman" panose="02020603050405020304" pitchFamily="18" charset="0"/>
                <a:cs typeface="Times New Roman" panose="02020603050405020304" pitchFamily="18" charset="0"/>
              </a:rPr>
              <a:t>The Rotary Foundation transforms your gifts into service projects that change lives both close to home and around the world.</a:t>
            </a:r>
          </a:p>
          <a:p>
            <a:pPr marL="457200" indent="-457200" algn="just">
              <a:lnSpc>
                <a:spcPct val="90000"/>
              </a:lnSpc>
              <a:spcBef>
                <a:spcPct val="0"/>
              </a:spcBef>
              <a:spcAft>
                <a:spcPts val="600"/>
              </a:spcAft>
              <a:buFont typeface="Wingdings" panose="05000000000000000000" pitchFamily="2" charset="2"/>
              <a:buChar char="Ø"/>
            </a:pPr>
            <a:endParaRPr lang="en-US" sz="2700" b="0" i="0" dirty="0">
              <a:solidFill>
                <a:schemeClr val="bg1"/>
              </a:solidFill>
              <a:effectLst/>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r>
              <a:rPr lang="en-US" sz="2700" b="0" i="0" dirty="0">
                <a:solidFill>
                  <a:schemeClr val="bg1"/>
                </a:solidFill>
                <a:effectLst/>
                <a:latin typeface="Times New Roman" panose="02020603050405020304" pitchFamily="18" charset="0"/>
                <a:cs typeface="Times New Roman" panose="02020603050405020304" pitchFamily="18" charset="0"/>
              </a:rPr>
              <a:t>Since it was founded more than 100 years ago, the Foundation has spent more than $4 billion on life-changing, sustainable projects.</a:t>
            </a:r>
          </a:p>
          <a:p>
            <a:pPr algn="l"/>
            <a:r>
              <a:rPr lang="en-US" sz="3200" b="0" i="0" dirty="0">
                <a:solidFill>
                  <a:srgbClr val="39424A"/>
                </a:solidFill>
                <a:effectLst/>
                <a:latin typeface="Open Sans" panose="020B0606030504020204" pitchFamily="34" charset="0"/>
              </a:rPr>
              <a:t>With your help, we can make lives better in your community and around the world.</a:t>
            </a:r>
          </a:p>
          <a:p>
            <a:pPr>
              <a:lnSpc>
                <a:spcPct val="90000"/>
              </a:lnSpc>
              <a:spcBef>
                <a:spcPct val="0"/>
              </a:spcBef>
              <a:spcAft>
                <a:spcPts val="600"/>
              </a:spcAft>
            </a:pPr>
            <a:endParaRPr lang="en-US" sz="3000" b="1" u="sng" dirty="0">
              <a:solidFill>
                <a:schemeClr val="bg1"/>
              </a:solidFill>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endParaRPr lang="en-US" sz="3000" b="1" u="sng" dirty="0">
              <a:solidFill>
                <a:schemeClr val="bg1"/>
              </a:solidFill>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endParaRPr lang="en-US" sz="2800" dirty="0"/>
          </a:p>
          <a:p>
            <a:pPr>
              <a:lnSpc>
                <a:spcPct val="90000"/>
              </a:lnSpc>
              <a:spcBef>
                <a:spcPct val="0"/>
              </a:spcBef>
              <a:spcAft>
                <a:spcPts val="600"/>
              </a:spcAft>
            </a:pPr>
            <a:endParaRPr lang="en-US" sz="2500" b="1" kern="1200" dirty="0">
              <a:solidFill>
                <a:schemeClr val="bg1"/>
              </a:solidFill>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endParaRPr lang="en-US" sz="2500" b="1" kern="1200" dirty="0">
              <a:solidFill>
                <a:schemeClr val="bg1"/>
              </a:solidFill>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endParaRPr lang="en-US" sz="5000" dirty="0">
              <a:solidFill>
                <a:schemeClr val="bg1"/>
              </a:solidFill>
              <a:latin typeface="Times New Roman" panose="02020603050405020304" pitchFamily="18" charset="0"/>
              <a:cs typeface="Times New Roman" panose="02020603050405020304" pitchFamily="18" charset="0"/>
            </a:endParaRPr>
          </a:p>
          <a:p>
            <a:pPr>
              <a:lnSpc>
                <a:spcPct val="90000"/>
              </a:lnSpc>
              <a:spcBef>
                <a:spcPct val="0"/>
              </a:spcBef>
              <a:spcAft>
                <a:spcPts val="600"/>
              </a:spcAft>
            </a:pPr>
            <a:endParaRPr lang="en-US" sz="5400" b="1" dirty="0">
              <a:solidFill>
                <a:schemeClr val="bg1"/>
              </a:solidFill>
              <a:latin typeface="Times New Roman" panose="02020603050405020304" pitchFamily="18" charset="0"/>
              <a:ea typeface="+mj-ea"/>
              <a:cs typeface="Times New Roman" panose="02020603050405020304" pitchFamily="18" charset="0"/>
            </a:endParaRPr>
          </a:p>
        </p:txBody>
      </p:sp>
      <p:sp>
        <p:nvSpPr>
          <p:cNvPr id="30" name="Freeform: Shape 29">
            <a:extLst>
              <a:ext uri="{FF2B5EF4-FFF2-40B4-BE49-F238E27FC236}">
                <a16:creationId xmlns:a16="http://schemas.microsoft.com/office/drawing/2014/main" id="{F1AB2A50-5E20-4BC3-954F-034B0BDCD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2" name="Freeform: Shape 31">
            <a:extLst>
              <a:ext uri="{FF2B5EF4-FFF2-40B4-BE49-F238E27FC236}">
                <a16:creationId xmlns:a16="http://schemas.microsoft.com/office/drawing/2014/main" id="{41AEA765-5054-4EF9-AF8D-D199F2893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Logo&#10;&#10;Description automatically generated">
            <a:extLst>
              <a:ext uri="{FF2B5EF4-FFF2-40B4-BE49-F238E27FC236}">
                <a16:creationId xmlns:a16="http://schemas.microsoft.com/office/drawing/2014/main" id="{AD8E87E2-65DD-476E-829F-D79798209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146" y="1889117"/>
            <a:ext cx="3741615" cy="1404687"/>
          </a:xfrm>
          <a:prstGeom prst="rect">
            <a:avLst/>
          </a:prstGeom>
        </p:spPr>
      </p:pic>
      <p:sp>
        <p:nvSpPr>
          <p:cNvPr id="3" name="TextBox 2">
            <a:extLst>
              <a:ext uri="{FF2B5EF4-FFF2-40B4-BE49-F238E27FC236}">
                <a16:creationId xmlns:a16="http://schemas.microsoft.com/office/drawing/2014/main" id="{63CA766F-C6B1-0C0E-653C-2AD20C1F4AF2}"/>
              </a:ext>
            </a:extLst>
          </p:cNvPr>
          <p:cNvSpPr txBox="1"/>
          <p:nvPr/>
        </p:nvSpPr>
        <p:spPr>
          <a:xfrm>
            <a:off x="290253" y="3293804"/>
            <a:ext cx="5378245" cy="1446550"/>
          </a:xfrm>
          <a:prstGeom prst="rect">
            <a:avLst/>
          </a:prstGeom>
          <a:noFill/>
        </p:spPr>
        <p:txBody>
          <a:bodyPr wrap="square" rtlCol="0">
            <a:spAutoFit/>
          </a:bodyPr>
          <a:lstStyle/>
          <a:p>
            <a:pPr algn="ctr"/>
            <a:r>
              <a:rPr lang="en-US" sz="4400" b="1" dirty="0">
                <a:solidFill>
                  <a:schemeClr val="accent1">
                    <a:lumMod val="75000"/>
                  </a:schemeClr>
                </a:solidFill>
              </a:rPr>
              <a:t>Mineral Wells</a:t>
            </a:r>
          </a:p>
          <a:p>
            <a:pPr algn="ctr"/>
            <a:r>
              <a:rPr lang="en-US" sz="4400" b="1" dirty="0">
                <a:solidFill>
                  <a:schemeClr val="accent1">
                    <a:lumMod val="75000"/>
                  </a:schemeClr>
                </a:solidFill>
              </a:rPr>
              <a:t>Rotary Club</a:t>
            </a:r>
          </a:p>
        </p:txBody>
      </p:sp>
    </p:spTree>
    <p:extLst>
      <p:ext uri="{BB962C8B-B14F-4D97-AF65-F5344CB8AC3E}">
        <p14:creationId xmlns:p14="http://schemas.microsoft.com/office/powerpoint/2010/main" val="2737070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FE34793-7F7E-DCD5-A060-FF6C36C2ACA4}"/>
              </a:ext>
            </a:extLst>
          </p:cNvPr>
          <p:cNvSpPr txBox="1"/>
          <p:nvPr/>
        </p:nvSpPr>
        <p:spPr>
          <a:xfrm>
            <a:off x="6592765" y="-1"/>
            <a:ext cx="5599235" cy="914401"/>
          </a:xfrm>
          <a:prstGeom prst="rect">
            <a:avLst/>
          </a:prstGeom>
        </p:spPr>
        <p:txBody>
          <a:bodyPr vert="horz" lIns="91440" tIns="45720" rIns="91440" bIns="45720" rtlCol="0" anchor="t">
            <a:normAutofit fontScale="25000" lnSpcReduction="20000"/>
          </a:body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000" b="1" i="0" u="sng"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sng"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Paul Harris Fellow: </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Open Sans" panose="020B0606030504020204" pitchFamily="34" charset="0"/>
              <a:ea typeface="+mn-ea"/>
              <a:cs typeface="+mn-cs"/>
            </a:endParaRPr>
          </a:p>
          <a:p>
            <a:pPr marL="457200" marR="0" lvl="0" indent="-457200" algn="just" defTabSz="914400" rtl="0" eaLnBrk="1" fontAlgn="auto" latinLnBrk="0" hangingPunct="1">
              <a:lnSpc>
                <a:spcPct val="90000"/>
              </a:lnSpc>
              <a:spcBef>
                <a:spcPct val="0"/>
              </a:spcBef>
              <a:spcAft>
                <a:spcPts val="600"/>
              </a:spcAft>
              <a:buClrTx/>
              <a:buSzTx/>
              <a:buFont typeface="Wingdings" panose="05000000000000000000" pitchFamily="2" charset="2"/>
              <a:buChar char="Ø"/>
              <a:tabLst/>
              <a:defRPr/>
            </a:pPr>
            <a:endPar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R="0" lvl="0" algn="just"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srgbClr val="39424A"/>
                </a:solidFill>
                <a:effectLst/>
                <a:uLnTx/>
                <a:uFillTx/>
                <a:latin typeface="Open Sans" panose="020B0606030504020204" pitchFamily="34" charset="0"/>
                <a:ea typeface="+mn-ea"/>
                <a:cs typeface="+mn-cs"/>
              </a:rPr>
              <a:t>With your help, we can make lives better in your community and around the world.</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000" b="1" i="0" u="sng"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000" b="1" i="0" u="sng"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5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5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5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0" name="Freeform: Shape 29">
            <a:extLst>
              <a:ext uri="{FF2B5EF4-FFF2-40B4-BE49-F238E27FC236}">
                <a16:creationId xmlns:a16="http://schemas.microsoft.com/office/drawing/2014/main" id="{F1AB2A50-5E20-4BC3-954F-034B0BDCD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Freeform: Shape 31">
            <a:extLst>
              <a:ext uri="{FF2B5EF4-FFF2-40B4-BE49-F238E27FC236}">
                <a16:creationId xmlns:a16="http://schemas.microsoft.com/office/drawing/2014/main" id="{41AEA765-5054-4EF9-AF8D-D199F2893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AD8E87E2-65DD-476E-829F-D79798209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146" y="1889117"/>
            <a:ext cx="3741615" cy="1404687"/>
          </a:xfrm>
          <a:prstGeom prst="rect">
            <a:avLst/>
          </a:prstGeom>
        </p:spPr>
      </p:pic>
      <p:sp>
        <p:nvSpPr>
          <p:cNvPr id="3" name="TextBox 2">
            <a:extLst>
              <a:ext uri="{FF2B5EF4-FFF2-40B4-BE49-F238E27FC236}">
                <a16:creationId xmlns:a16="http://schemas.microsoft.com/office/drawing/2014/main" id="{63CA766F-C6B1-0C0E-653C-2AD20C1F4AF2}"/>
              </a:ext>
            </a:extLst>
          </p:cNvPr>
          <p:cNvSpPr txBox="1"/>
          <p:nvPr/>
        </p:nvSpPr>
        <p:spPr>
          <a:xfrm>
            <a:off x="290253" y="3293804"/>
            <a:ext cx="537824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Mineral Wells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Rotary Club</a:t>
            </a:r>
          </a:p>
        </p:txBody>
      </p:sp>
      <p:pic>
        <p:nvPicPr>
          <p:cNvPr id="4" name="Picture 3">
            <a:extLst>
              <a:ext uri="{FF2B5EF4-FFF2-40B4-BE49-F238E27FC236}">
                <a16:creationId xmlns:a16="http://schemas.microsoft.com/office/drawing/2014/main" id="{1C75D7D5-F88D-0910-9FED-6FF74B8D54F4}"/>
              </a:ext>
            </a:extLst>
          </p:cNvPr>
          <p:cNvPicPr>
            <a:picLocks noChangeAspect="1"/>
          </p:cNvPicPr>
          <p:nvPr/>
        </p:nvPicPr>
        <p:blipFill>
          <a:blip r:embed="rId3"/>
          <a:stretch>
            <a:fillRect/>
          </a:stretch>
        </p:blipFill>
        <p:spPr>
          <a:xfrm>
            <a:off x="6539469" y="557693"/>
            <a:ext cx="5583705" cy="3198279"/>
          </a:xfrm>
          <a:prstGeom prst="rect">
            <a:avLst/>
          </a:prstGeom>
        </p:spPr>
      </p:pic>
      <p:sp>
        <p:nvSpPr>
          <p:cNvPr id="5" name="Content Placeholder 2">
            <a:extLst>
              <a:ext uri="{FF2B5EF4-FFF2-40B4-BE49-F238E27FC236}">
                <a16:creationId xmlns:a16="http://schemas.microsoft.com/office/drawing/2014/main" id="{2AC813B0-05F4-AEE5-5F5D-F287E7D8E2E6}"/>
              </a:ext>
            </a:extLst>
          </p:cNvPr>
          <p:cNvSpPr txBox="1">
            <a:spLocks/>
          </p:cNvSpPr>
          <p:nvPr/>
        </p:nvSpPr>
        <p:spPr>
          <a:xfrm>
            <a:off x="7216103" y="3755972"/>
            <a:ext cx="4169652" cy="31020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u="sng" dirty="0">
                <a:solidFill>
                  <a:schemeClr val="bg1"/>
                </a:solidFill>
              </a:rPr>
              <a:t>Level</a:t>
            </a:r>
            <a:r>
              <a:rPr lang="en-US" dirty="0">
                <a:solidFill>
                  <a:schemeClr val="bg1"/>
                </a:solidFill>
              </a:rPr>
              <a:t>				       </a:t>
            </a:r>
            <a:r>
              <a:rPr lang="en-US" u="sng" dirty="0">
                <a:solidFill>
                  <a:schemeClr val="bg1"/>
                </a:solidFill>
              </a:rPr>
              <a:t>Pin</a:t>
            </a:r>
          </a:p>
          <a:p>
            <a:r>
              <a:rPr lang="en-US" dirty="0">
                <a:solidFill>
                  <a:schemeClr val="bg1"/>
                </a:solidFill>
              </a:rPr>
              <a:t>+1:  $2,000 to $2,999      one sapphire </a:t>
            </a:r>
          </a:p>
          <a:p>
            <a:r>
              <a:rPr lang="en-US" dirty="0">
                <a:solidFill>
                  <a:schemeClr val="bg1"/>
                </a:solidFill>
              </a:rPr>
              <a:t>+2:  $3,000 to $3,999      two sapphires </a:t>
            </a:r>
          </a:p>
          <a:p>
            <a:r>
              <a:rPr lang="en-US" dirty="0">
                <a:solidFill>
                  <a:schemeClr val="bg1"/>
                </a:solidFill>
              </a:rPr>
              <a:t>+3:  $4,000 to $4,999   three sapphires </a:t>
            </a:r>
          </a:p>
          <a:p>
            <a:r>
              <a:rPr lang="en-US" dirty="0">
                <a:solidFill>
                  <a:schemeClr val="bg1"/>
                </a:solidFill>
              </a:rPr>
              <a:t>+4:  $5,000 to $5,999     four sapphires </a:t>
            </a:r>
          </a:p>
          <a:p>
            <a:r>
              <a:rPr lang="en-US" dirty="0">
                <a:solidFill>
                  <a:schemeClr val="bg1"/>
                </a:solidFill>
              </a:rPr>
              <a:t>+5:  $6,000 to $6,999      five sapphires </a:t>
            </a:r>
          </a:p>
          <a:p>
            <a:r>
              <a:rPr lang="en-US" dirty="0">
                <a:solidFill>
                  <a:schemeClr val="bg1"/>
                </a:solidFill>
              </a:rPr>
              <a:t>+6:  $7,000 to $7,999               one ruby </a:t>
            </a:r>
          </a:p>
          <a:p>
            <a:r>
              <a:rPr lang="en-US" dirty="0">
                <a:solidFill>
                  <a:schemeClr val="bg1"/>
                </a:solidFill>
              </a:rPr>
              <a:t>+7:  $8,000 to $8,999            two rubies </a:t>
            </a:r>
          </a:p>
          <a:p>
            <a:r>
              <a:rPr lang="en-US" dirty="0">
                <a:solidFill>
                  <a:schemeClr val="bg1"/>
                </a:solidFill>
              </a:rPr>
              <a:t>+8:  $9,000 to $9,999         three rubies</a:t>
            </a:r>
          </a:p>
        </p:txBody>
      </p:sp>
    </p:spTree>
    <p:extLst>
      <p:ext uri="{BB962C8B-B14F-4D97-AF65-F5344CB8AC3E}">
        <p14:creationId xmlns:p14="http://schemas.microsoft.com/office/powerpoint/2010/main" val="481015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18E0A6-2709-5BD1-BB9C-E012BE6E1B48}"/>
              </a:ext>
            </a:extLst>
          </p:cNvPr>
          <p:cNvSpPr txBox="1"/>
          <p:nvPr/>
        </p:nvSpPr>
        <p:spPr>
          <a:xfrm>
            <a:off x="4810259" y="649480"/>
            <a:ext cx="6555347" cy="5546047"/>
          </a:xfrm>
          <a:prstGeom prst="rect">
            <a:avLst/>
          </a:prstGeom>
        </p:spPr>
        <p:txBody>
          <a:bodyPr vert="horz" lIns="91440" tIns="45720" rIns="91440" bIns="45720" rtlCol="0" anchor="ctr">
            <a:normAutofit fontScale="40000" lnSpcReduction="20000"/>
          </a:bodyPr>
          <a:lstStyle/>
          <a:p>
            <a:pPr algn="just">
              <a:lnSpc>
                <a:spcPct val="90000"/>
              </a:lnSpc>
              <a:spcAft>
                <a:spcPts val="600"/>
              </a:spcAft>
            </a:pPr>
            <a:r>
              <a:rPr lang="en-US" sz="6300" b="1" u="sng" dirty="0">
                <a:latin typeface="Times New Roman" panose="02020603050405020304" pitchFamily="18" charset="0"/>
                <a:cs typeface="Times New Roman" panose="02020603050405020304" pitchFamily="18" charset="0"/>
              </a:rPr>
              <a:t>Rotary’s Goal to Eradicate Polio:</a:t>
            </a:r>
          </a:p>
          <a:p>
            <a:pPr algn="just">
              <a:lnSpc>
                <a:spcPct val="90000"/>
              </a:lnSpc>
              <a:spcAft>
                <a:spcPts val="600"/>
              </a:spcAft>
            </a:pPr>
            <a:endParaRPr lang="en-US" sz="4000" dirty="0">
              <a:latin typeface="Times New Roman" panose="02020603050405020304" pitchFamily="18" charset="0"/>
              <a:cs typeface="Times New Roman" panose="02020603050405020304" pitchFamily="18" charset="0"/>
            </a:endParaRPr>
          </a:p>
          <a:p>
            <a:pPr algn="just">
              <a:lnSpc>
                <a:spcPct val="90000"/>
              </a:lnSpc>
              <a:spcAft>
                <a:spcPts val="600"/>
              </a:spcAft>
            </a:pPr>
            <a:r>
              <a:rPr lang="en-US" sz="4000" dirty="0">
                <a:latin typeface="Times New Roman" panose="02020603050405020304" pitchFamily="18" charset="0"/>
                <a:cs typeface="Times New Roman" panose="02020603050405020304" pitchFamily="18" charset="0"/>
              </a:rPr>
              <a:t>Polio or poliomyelitis, is a paralyzing and potentially deadly infectious disease that most commonly affects children under the age of 5. The virus spreads from person to person, typically through contaminated water. It can then attack the nervous system.</a:t>
            </a:r>
          </a:p>
          <a:p>
            <a:pPr indent="-228600" algn="just">
              <a:lnSpc>
                <a:spcPct val="90000"/>
              </a:lnSpc>
              <a:spcAft>
                <a:spcPts val="600"/>
              </a:spcAft>
              <a:buFont typeface="Arial" panose="020B0604020202020204" pitchFamily="34" charset="0"/>
              <a:buChar char="•"/>
            </a:pPr>
            <a:endParaRPr lang="en-US" sz="4000" dirty="0">
              <a:latin typeface="Times New Roman" panose="02020603050405020304" pitchFamily="18" charset="0"/>
              <a:cs typeface="Times New Roman" panose="02020603050405020304" pitchFamily="18" charset="0"/>
            </a:endParaRPr>
          </a:p>
          <a:p>
            <a:pPr algn="just"/>
            <a:r>
              <a:rPr lang="en-US" sz="4000" b="0" i="0" dirty="0">
                <a:effectLst/>
                <a:latin typeface="Times New Roman" panose="02020603050405020304" pitchFamily="18" charset="0"/>
                <a:cs typeface="Times New Roman" panose="02020603050405020304" pitchFamily="18" charset="0"/>
              </a:rPr>
              <a:t>Rotary has been working to eradicate polio for more than 35 years. Our goal of ridding the world of this disease is closer than ever.</a:t>
            </a:r>
          </a:p>
          <a:p>
            <a:pPr algn="just"/>
            <a:endParaRPr lang="en-US" sz="4000" b="0" i="0" dirty="0">
              <a:effectLst/>
              <a:latin typeface="Times New Roman" panose="02020603050405020304" pitchFamily="18" charset="0"/>
              <a:cs typeface="Times New Roman" panose="02020603050405020304" pitchFamily="18" charset="0"/>
            </a:endParaRPr>
          </a:p>
          <a:p>
            <a:pPr algn="just"/>
            <a:r>
              <a:rPr lang="en-US" sz="4000" b="0" i="0" dirty="0">
                <a:effectLst/>
                <a:latin typeface="Times New Roman" panose="02020603050405020304" pitchFamily="18" charset="0"/>
                <a:cs typeface="Times New Roman" panose="02020603050405020304" pitchFamily="18" charset="0"/>
              </a:rPr>
              <a:t>As a founding partner of the </a:t>
            </a:r>
            <a:r>
              <a:rPr lang="en-US" sz="4000" b="1" i="0" u="none" strike="noStrike"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Global Polio Eradication Initiative</a:t>
            </a:r>
            <a:r>
              <a:rPr lang="en-US" sz="4000" b="0" i="0" dirty="0">
                <a:effectLst/>
                <a:latin typeface="Times New Roman" panose="02020603050405020304" pitchFamily="18" charset="0"/>
                <a:cs typeface="Times New Roman" panose="02020603050405020304" pitchFamily="18" charset="0"/>
              </a:rPr>
              <a:t>, we've reduced polio cases by 99.9 percent since our first project to vaccinate children in the Philippines in 1979.</a:t>
            </a:r>
          </a:p>
          <a:p>
            <a:pPr algn="just"/>
            <a:endParaRPr lang="en-US" sz="4000" b="0" i="0" dirty="0">
              <a:effectLst/>
              <a:latin typeface="Times New Roman" panose="02020603050405020304" pitchFamily="18" charset="0"/>
              <a:cs typeface="Times New Roman" panose="02020603050405020304" pitchFamily="18" charset="0"/>
            </a:endParaRPr>
          </a:p>
          <a:p>
            <a:pPr algn="just"/>
            <a:r>
              <a:rPr lang="en-US" sz="4000" b="0" i="0" dirty="0">
                <a:effectLst/>
                <a:latin typeface="Times New Roman" panose="02020603050405020304" pitchFamily="18" charset="0"/>
                <a:cs typeface="Times New Roman" panose="02020603050405020304" pitchFamily="18" charset="0"/>
              </a:rPr>
              <a:t>Rotary members have contributed more than $2.1 billion and countless volunteer hours to protect nearly 3 billion children in 122 countries from this paralyzing disease. Rotary’s advocacy efforts have played a role in decisions by governments to contribute more than $10 billion to the effort.</a:t>
            </a:r>
          </a:p>
          <a:p>
            <a:pPr algn="just"/>
            <a:endParaRPr lang="en-US" sz="4000" b="0" i="0" dirty="0">
              <a:effectLst/>
              <a:latin typeface="Times New Roman" panose="02020603050405020304" pitchFamily="18" charset="0"/>
              <a:cs typeface="Times New Roman" panose="02020603050405020304" pitchFamily="18" charset="0"/>
            </a:endParaRPr>
          </a:p>
          <a:p>
            <a:pPr algn="just"/>
            <a:r>
              <a:rPr lang="en-US" sz="4000" b="0" i="0" dirty="0">
                <a:effectLst/>
                <a:latin typeface="Times New Roman" panose="02020603050405020304" pitchFamily="18" charset="0"/>
                <a:cs typeface="Times New Roman" panose="02020603050405020304" pitchFamily="18" charset="0"/>
              </a:rPr>
              <a:t>Today, polio remains endemic only in Afghanistan and Pakistan. But it’s crucial to continue working to keep other countries polio-free. If all eradication efforts stopped today, within 10 years, polio could paralyze as many as 200,000 children each year.</a:t>
            </a:r>
          </a:p>
          <a:p>
            <a:pPr indent="-228600" algn="just">
              <a:lnSpc>
                <a:spcPct val="90000"/>
              </a:lnSpc>
              <a:spcAft>
                <a:spcPts val="600"/>
              </a:spcAft>
              <a:buFont typeface="Arial" panose="020B0604020202020204" pitchFamily="34" charset="0"/>
              <a:buChar char="•"/>
            </a:pPr>
            <a:endParaRPr lang="en-US" sz="25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25078E9-E89D-7999-4CC3-33B622EA294F}"/>
              </a:ext>
            </a:extLst>
          </p:cNvPr>
          <p:cNvPicPr>
            <a:picLocks noChangeAspect="1"/>
          </p:cNvPicPr>
          <p:nvPr/>
        </p:nvPicPr>
        <p:blipFill>
          <a:blip r:embed="rId3"/>
          <a:stretch>
            <a:fillRect/>
          </a:stretch>
        </p:blipFill>
        <p:spPr>
          <a:xfrm>
            <a:off x="600073" y="1345405"/>
            <a:ext cx="2800351" cy="3710465"/>
          </a:xfrm>
          <a:prstGeom prst="rect">
            <a:avLst/>
          </a:prstGeom>
        </p:spPr>
      </p:pic>
    </p:spTree>
    <p:extLst>
      <p:ext uri="{BB962C8B-B14F-4D97-AF65-F5344CB8AC3E}">
        <p14:creationId xmlns:p14="http://schemas.microsoft.com/office/powerpoint/2010/main" val="2746196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3B443A8-7B96-82E4-DAB3-831EC96564CC}"/>
              </a:ext>
            </a:extLst>
          </p:cNvPr>
          <p:cNvPicPr>
            <a:picLocks noChangeAspect="1"/>
          </p:cNvPicPr>
          <p:nvPr/>
        </p:nvPicPr>
        <p:blipFill>
          <a:blip r:embed="rId2"/>
          <a:stretch>
            <a:fillRect/>
          </a:stretch>
        </p:blipFill>
        <p:spPr>
          <a:xfrm>
            <a:off x="812419" y="914400"/>
            <a:ext cx="10566396" cy="5943600"/>
          </a:xfrm>
          <a:prstGeom prst="rect">
            <a:avLst/>
          </a:prstGeom>
        </p:spPr>
      </p:pic>
      <p:sp>
        <p:nvSpPr>
          <p:cNvPr id="3" name="TextBox 2">
            <a:extLst>
              <a:ext uri="{FF2B5EF4-FFF2-40B4-BE49-F238E27FC236}">
                <a16:creationId xmlns:a16="http://schemas.microsoft.com/office/drawing/2014/main" id="{50FFCAF7-125E-869C-D5EB-FA5993593F96}"/>
              </a:ext>
            </a:extLst>
          </p:cNvPr>
          <p:cNvSpPr txBox="1"/>
          <p:nvPr/>
        </p:nvSpPr>
        <p:spPr>
          <a:xfrm>
            <a:off x="2500312" y="-41112"/>
            <a:ext cx="7593745" cy="861774"/>
          </a:xfrm>
          <a:prstGeom prst="rect">
            <a:avLst/>
          </a:prstGeom>
          <a:noFill/>
        </p:spPr>
        <p:txBody>
          <a:bodyPr wrap="none" rtlCol="0">
            <a:spAutoFit/>
          </a:bodyPr>
          <a:lstStyle/>
          <a:p>
            <a:r>
              <a:rPr lang="en-US" sz="5000" b="1" dirty="0">
                <a:latin typeface="Times New Roman" panose="02020603050405020304" pitchFamily="18" charset="0"/>
                <a:cs typeface="Times New Roman" panose="02020603050405020304" pitchFamily="18" charset="0"/>
              </a:rPr>
              <a:t>History of the Rotary Logo</a:t>
            </a:r>
          </a:p>
        </p:txBody>
      </p:sp>
    </p:spTree>
    <p:extLst>
      <p:ext uri="{BB962C8B-B14F-4D97-AF65-F5344CB8AC3E}">
        <p14:creationId xmlns:p14="http://schemas.microsoft.com/office/powerpoint/2010/main" val="2511088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FE34793-7F7E-DCD5-A060-FF6C36C2ACA4}"/>
              </a:ext>
            </a:extLst>
          </p:cNvPr>
          <p:cNvSpPr txBox="1"/>
          <p:nvPr/>
        </p:nvSpPr>
        <p:spPr>
          <a:xfrm>
            <a:off x="6539469" y="324464"/>
            <a:ext cx="5012451" cy="6017341"/>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Member Access:</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Mineral Wells Rotary Club</a:t>
            </a:r>
            <a:endParaRPr lang="en-US" sz="2800" dirty="0">
              <a:solidFill>
                <a:prstClr val="white"/>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2800" dirty="0">
                <a:solidFill>
                  <a:prstClr val="white"/>
                </a:solidFill>
                <a:latin typeface="Times New Roman" panose="02020603050405020304" pitchFamily="18" charset="0"/>
                <a:cs typeface="Times New Roman" panose="02020603050405020304" pitchFamily="18" charset="0"/>
              </a:rPr>
              <a:t>-Club Runner (app)</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i="0" u="sng"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www.mineralwellsrotary.org</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400" i="0"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-user name: Your Email	</a:t>
            </a:r>
          </a:p>
          <a:p>
            <a:pPr marL="0" marR="0" lvl="0" indent="0" algn="l" defTabSz="914400" rtl="0" eaLnBrk="1" fontAlgn="auto" latinLnBrk="0" hangingPunct="1">
              <a:lnSpc>
                <a:spcPct val="90000"/>
              </a:lnSpc>
              <a:spcBef>
                <a:spcPct val="0"/>
              </a:spcBef>
              <a:spcAft>
                <a:spcPts val="600"/>
              </a:spcAft>
              <a:buClrTx/>
              <a:buSzTx/>
              <a:buFontTx/>
              <a:buNone/>
              <a:tabLst/>
              <a:defRPr/>
            </a:pPr>
            <a:r>
              <a:rPr lang="en-US" sz="2400" dirty="0">
                <a:solidFill>
                  <a:schemeClr val="bg1"/>
                </a:solidFill>
                <a:latin typeface="Times New Roman" panose="02020603050405020304" pitchFamily="18" charset="0"/>
                <a:cs typeface="Times New Roman" panose="02020603050405020304" pitchFamily="18" charset="0"/>
              </a:rPr>
              <a:t>	-password: 1</a:t>
            </a:r>
            <a:r>
              <a:rPr lang="en-US" sz="2400" baseline="30000" dirty="0">
                <a:solidFill>
                  <a:schemeClr val="bg1"/>
                </a:solidFill>
                <a:latin typeface="Times New Roman" panose="02020603050405020304" pitchFamily="18" charset="0"/>
                <a:cs typeface="Times New Roman" panose="02020603050405020304" pitchFamily="18" charset="0"/>
              </a:rPr>
              <a:t>st</a:t>
            </a:r>
            <a:r>
              <a:rPr lang="en-US" sz="2400" dirty="0">
                <a:solidFill>
                  <a:schemeClr val="bg1"/>
                </a:solidFill>
                <a:latin typeface="Times New Roman" panose="02020603050405020304" pitchFamily="18" charset="0"/>
                <a:cs typeface="Times New Roman" panose="02020603050405020304" pitchFamily="18" charset="0"/>
              </a:rPr>
              <a:t> time set-up</a:t>
            </a:r>
          </a:p>
          <a:p>
            <a:pPr marL="0" marR="0" lvl="0" indent="0" algn="l" defTabSz="914400" rtl="0" eaLnBrk="1" fontAlgn="auto" latinLnBrk="0" hangingPunct="1">
              <a:lnSpc>
                <a:spcPct val="90000"/>
              </a:lnSpc>
              <a:spcBef>
                <a:spcPct val="0"/>
              </a:spcBef>
              <a:spcAft>
                <a:spcPts val="600"/>
              </a:spcAft>
              <a:buClrTx/>
              <a:buSzTx/>
              <a:buFontTx/>
              <a:buNone/>
              <a:tabLst/>
              <a:defRPr/>
            </a:pPr>
            <a:endParaRPr lang="en-US" sz="2400" dirty="0">
              <a:solidFill>
                <a:schemeClr val="bg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400" i="0"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2800" i="0"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Rotary International</a:t>
            </a:r>
          </a:p>
          <a:p>
            <a:pPr marL="0" marR="0" lvl="0" indent="0" algn="l" defTabSz="914400" rtl="0" eaLnBrk="1" fontAlgn="auto" latinLnBrk="0" hangingPunct="1">
              <a:lnSpc>
                <a:spcPct val="90000"/>
              </a:lnSpc>
              <a:spcBef>
                <a:spcPct val="0"/>
              </a:spcBef>
              <a:spcAft>
                <a:spcPts val="600"/>
              </a:spcAft>
              <a:buClrTx/>
              <a:buSzTx/>
              <a:buFontTx/>
              <a:buNone/>
              <a:tabLst/>
              <a:defRPr/>
            </a:pPr>
            <a:r>
              <a:rPr lang="en-US" sz="2400" dirty="0">
                <a:solidFill>
                  <a:schemeClr val="bg1"/>
                </a:solidFill>
                <a:latin typeface="Times New Roman" panose="02020603050405020304" pitchFamily="18" charset="0"/>
                <a:cs typeface="Times New Roman" panose="02020603050405020304" pitchFamily="18" charset="0"/>
              </a:rPr>
              <a:t>	-</a:t>
            </a:r>
            <a:r>
              <a:rPr lang="en-US" sz="2400" u="sng" dirty="0">
                <a:solidFill>
                  <a:schemeClr val="accent1"/>
                </a:solidFill>
                <a:latin typeface="Times New Roman" panose="02020603050405020304" pitchFamily="18" charset="0"/>
                <a:cs typeface="Times New Roman" panose="02020603050405020304" pitchFamily="18" charset="0"/>
              </a:rPr>
              <a:t>www.rotary.org/</a:t>
            </a:r>
            <a:r>
              <a:rPr lang="en-US" sz="2400" u="sng" dirty="0" err="1">
                <a:solidFill>
                  <a:schemeClr val="accent1"/>
                </a:solidFill>
                <a:latin typeface="Times New Roman" panose="02020603050405020304" pitchFamily="18" charset="0"/>
                <a:cs typeface="Times New Roman" panose="02020603050405020304" pitchFamily="18" charset="0"/>
              </a:rPr>
              <a:t>en</a:t>
            </a:r>
            <a:endParaRPr lang="en-US" sz="2400" u="sng" dirty="0">
              <a:solidFill>
                <a:schemeClr val="accent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r>
              <a:rPr lang="en-US" sz="2400" dirty="0">
                <a:solidFill>
                  <a:schemeClr val="bg1"/>
                </a:solidFill>
                <a:latin typeface="Times New Roman" panose="02020603050405020304" pitchFamily="18" charset="0"/>
                <a:cs typeface="Times New Roman" panose="02020603050405020304" pitchFamily="18" charset="0"/>
              </a:rPr>
              <a:t>	-user name:  Your Email</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400" i="0"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-password:  </a:t>
            </a:r>
            <a:r>
              <a:rPr lang="en-US" sz="2400" dirty="0">
                <a:solidFill>
                  <a:schemeClr val="bg1"/>
                </a:solidFill>
                <a:latin typeface="Times New Roman" panose="02020603050405020304" pitchFamily="18" charset="0"/>
                <a:cs typeface="Times New Roman" panose="02020603050405020304" pitchFamily="18" charset="0"/>
              </a:rPr>
              <a:t>1</a:t>
            </a:r>
            <a:r>
              <a:rPr lang="en-US" sz="2400" baseline="30000" dirty="0">
                <a:solidFill>
                  <a:schemeClr val="bg1"/>
                </a:solidFill>
                <a:latin typeface="Times New Roman" panose="02020603050405020304" pitchFamily="18" charset="0"/>
                <a:cs typeface="Times New Roman" panose="02020603050405020304" pitchFamily="18" charset="0"/>
              </a:rPr>
              <a:t>st</a:t>
            </a:r>
            <a:r>
              <a:rPr lang="en-US" sz="2400" dirty="0">
                <a:solidFill>
                  <a:schemeClr val="bg1"/>
                </a:solidFill>
                <a:latin typeface="Times New Roman" panose="02020603050405020304" pitchFamily="18" charset="0"/>
                <a:cs typeface="Times New Roman" panose="02020603050405020304" pitchFamily="18" charset="0"/>
              </a:rPr>
              <a:t> time set-up</a:t>
            </a:r>
            <a:endParaRPr kumimoji="0" lang="en-US" sz="2400" i="0"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400" i="0"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400" i="0"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Club Secretary can help with access.</a:t>
            </a:r>
          </a:p>
        </p:txBody>
      </p:sp>
      <p:sp>
        <p:nvSpPr>
          <p:cNvPr id="30" name="Freeform: Shape 29">
            <a:extLst>
              <a:ext uri="{FF2B5EF4-FFF2-40B4-BE49-F238E27FC236}">
                <a16:creationId xmlns:a16="http://schemas.microsoft.com/office/drawing/2014/main" id="{F1AB2A50-5E20-4BC3-954F-034B0BDCD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Freeform: Shape 31">
            <a:extLst>
              <a:ext uri="{FF2B5EF4-FFF2-40B4-BE49-F238E27FC236}">
                <a16:creationId xmlns:a16="http://schemas.microsoft.com/office/drawing/2014/main" id="{41AEA765-5054-4EF9-AF8D-D199F2893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6CCB054A-D9CB-EF9A-6903-DD031F69A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146" y="1889117"/>
            <a:ext cx="3741615" cy="1404687"/>
          </a:xfrm>
          <a:prstGeom prst="rect">
            <a:avLst/>
          </a:prstGeom>
        </p:spPr>
      </p:pic>
      <p:sp>
        <p:nvSpPr>
          <p:cNvPr id="3" name="TextBox 2">
            <a:extLst>
              <a:ext uri="{FF2B5EF4-FFF2-40B4-BE49-F238E27FC236}">
                <a16:creationId xmlns:a16="http://schemas.microsoft.com/office/drawing/2014/main" id="{E6378C2D-FE0E-3D24-0499-4D0E0620DA72}"/>
              </a:ext>
            </a:extLst>
          </p:cNvPr>
          <p:cNvSpPr txBox="1"/>
          <p:nvPr/>
        </p:nvSpPr>
        <p:spPr>
          <a:xfrm>
            <a:off x="290253" y="3293804"/>
            <a:ext cx="537824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Mineral Wells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Rotary Club</a:t>
            </a:r>
          </a:p>
        </p:txBody>
      </p:sp>
    </p:spTree>
    <p:extLst>
      <p:ext uri="{BB962C8B-B14F-4D97-AF65-F5344CB8AC3E}">
        <p14:creationId xmlns:p14="http://schemas.microsoft.com/office/powerpoint/2010/main" val="195343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FE34793-7F7E-DCD5-A060-FF6C36C2ACA4}"/>
              </a:ext>
            </a:extLst>
          </p:cNvPr>
          <p:cNvSpPr txBox="1"/>
          <p:nvPr/>
        </p:nvSpPr>
        <p:spPr>
          <a:xfrm>
            <a:off x="6536419" y="-2"/>
            <a:ext cx="5599235" cy="6858001"/>
          </a:xfrm>
          <a:prstGeom prst="rect">
            <a:avLst/>
          </a:prstGeom>
        </p:spPr>
        <p:txBody>
          <a:bodyPr vert="horz" lIns="91440" tIns="45720" rIns="91440" bIns="45720" rtlCol="0" anchor="t">
            <a:normAutofit fontScale="40000" lnSpcReduction="20000"/>
          </a:bodyPr>
          <a:lstStyle/>
          <a:p>
            <a:pPr>
              <a:lnSpc>
                <a:spcPct val="90000"/>
              </a:lnSpc>
              <a:spcBef>
                <a:spcPct val="0"/>
              </a:spcBef>
              <a:spcAft>
                <a:spcPts val="600"/>
              </a:spcAft>
            </a:pPr>
            <a:endParaRPr lang="en-US" sz="4300" b="1" kern="1200" dirty="0">
              <a:solidFill>
                <a:schemeClr val="bg1"/>
              </a:solidFill>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r>
              <a:rPr lang="en-US" sz="6300" b="1" kern="1200" dirty="0">
                <a:solidFill>
                  <a:schemeClr val="bg1"/>
                </a:solidFill>
                <a:latin typeface="Times New Roman" panose="02020603050405020304" pitchFamily="18" charset="0"/>
                <a:ea typeface="+mj-ea"/>
                <a:cs typeface="Times New Roman" panose="02020603050405020304" pitchFamily="18" charset="0"/>
              </a:rPr>
              <a:t>What is Rotary?</a:t>
            </a:r>
          </a:p>
          <a:p>
            <a:pPr>
              <a:lnSpc>
                <a:spcPct val="90000"/>
              </a:lnSpc>
              <a:spcBef>
                <a:spcPct val="0"/>
              </a:spcBef>
              <a:spcAft>
                <a:spcPts val="600"/>
              </a:spcAft>
            </a:pPr>
            <a:endParaRPr lang="en-US" sz="4200" b="1" kern="1200" dirty="0">
              <a:solidFill>
                <a:schemeClr val="bg1"/>
              </a:solidFill>
              <a:latin typeface="Times New Roman" panose="02020603050405020304" pitchFamily="18" charset="0"/>
              <a:ea typeface="+mj-ea"/>
              <a:cs typeface="Times New Roman" panose="02020603050405020304" pitchFamily="18" charset="0"/>
            </a:endParaRPr>
          </a:p>
          <a:p>
            <a:pPr algn="just">
              <a:lnSpc>
                <a:spcPct val="90000"/>
              </a:lnSpc>
              <a:spcBef>
                <a:spcPct val="0"/>
              </a:spcBef>
              <a:spcAft>
                <a:spcPts val="600"/>
              </a:spcAft>
            </a:pPr>
            <a:r>
              <a:rPr lang="en-US" sz="5000" b="1" dirty="0">
                <a:solidFill>
                  <a:schemeClr val="bg1"/>
                </a:solidFill>
                <a:latin typeface="Times New Roman" panose="02020603050405020304" pitchFamily="18" charset="0"/>
                <a:ea typeface="+mj-ea"/>
                <a:cs typeface="Times New Roman" panose="02020603050405020304" pitchFamily="18" charset="0"/>
              </a:rPr>
              <a:t>Rotary is a global network of 1.4 million neighbors, friends, leaders, and problem-solvers who see a world where people unite and take action to create lasting change – across the globe, in our communities, and in ourselves.</a:t>
            </a:r>
          </a:p>
          <a:p>
            <a:pPr algn="just">
              <a:lnSpc>
                <a:spcPct val="90000"/>
              </a:lnSpc>
              <a:spcBef>
                <a:spcPct val="0"/>
              </a:spcBef>
              <a:spcAft>
                <a:spcPts val="600"/>
              </a:spcAft>
            </a:pPr>
            <a:endParaRPr lang="en-US" sz="5000" b="1" dirty="0">
              <a:solidFill>
                <a:schemeClr val="bg1"/>
              </a:solidFill>
              <a:latin typeface="Times New Roman" panose="02020603050405020304" pitchFamily="18" charset="0"/>
              <a:ea typeface="+mj-ea"/>
              <a:cs typeface="Times New Roman" panose="02020603050405020304" pitchFamily="18" charset="0"/>
            </a:endParaRPr>
          </a:p>
          <a:p>
            <a:pPr algn="just">
              <a:lnSpc>
                <a:spcPct val="90000"/>
              </a:lnSpc>
              <a:spcBef>
                <a:spcPct val="0"/>
              </a:spcBef>
              <a:spcAft>
                <a:spcPts val="600"/>
              </a:spcAft>
            </a:pPr>
            <a:r>
              <a:rPr lang="en-US" sz="5000" b="1" dirty="0">
                <a:solidFill>
                  <a:schemeClr val="bg1"/>
                </a:solidFill>
                <a:latin typeface="Times New Roman" panose="02020603050405020304" pitchFamily="18" charset="0"/>
                <a:ea typeface="+mj-ea"/>
                <a:cs typeface="Times New Roman" panose="02020603050405020304" pitchFamily="18" charset="0"/>
              </a:rPr>
              <a:t>There are over 46,000 clubs throughout the world who work together to: </a:t>
            </a:r>
          </a:p>
          <a:p>
            <a:pPr marL="571500" indent="-571500">
              <a:lnSpc>
                <a:spcPct val="90000"/>
              </a:lnSpc>
              <a:spcBef>
                <a:spcPct val="0"/>
              </a:spcBef>
              <a:spcAft>
                <a:spcPts val="600"/>
              </a:spcAft>
              <a:buFont typeface="Arial" panose="020B0604020202020204" pitchFamily="34" charset="0"/>
              <a:buChar char="•"/>
            </a:pPr>
            <a:endParaRPr lang="en-US" sz="5000" b="0" i="0" dirty="0">
              <a:solidFill>
                <a:schemeClr val="bg1"/>
              </a:solidFill>
              <a:effectLst/>
              <a:latin typeface="Times New Roman" panose="02020603050405020304" pitchFamily="18" charset="0"/>
              <a:cs typeface="Times New Roman" panose="02020603050405020304" pitchFamily="18" charset="0"/>
            </a:endParaRPr>
          </a:p>
          <a:p>
            <a:pPr marL="571500" indent="-571500">
              <a:lnSpc>
                <a:spcPct val="90000"/>
              </a:lnSpc>
              <a:spcBef>
                <a:spcPct val="0"/>
              </a:spcBef>
              <a:spcAft>
                <a:spcPts val="600"/>
              </a:spcAft>
              <a:buFont typeface="Arial" panose="020B0604020202020204" pitchFamily="34" charset="0"/>
              <a:buChar char="•"/>
            </a:pPr>
            <a:r>
              <a:rPr lang="en-US" sz="5000" b="0" i="0" dirty="0">
                <a:solidFill>
                  <a:schemeClr val="bg1"/>
                </a:solidFill>
                <a:effectLst/>
                <a:latin typeface="Times New Roman" panose="02020603050405020304" pitchFamily="18" charset="0"/>
                <a:cs typeface="Times New Roman" panose="02020603050405020304" pitchFamily="18" charset="0"/>
              </a:rPr>
              <a:t>Promote peace</a:t>
            </a:r>
          </a:p>
          <a:p>
            <a:pPr marL="571500" indent="-571500">
              <a:lnSpc>
                <a:spcPct val="90000"/>
              </a:lnSpc>
              <a:spcBef>
                <a:spcPct val="0"/>
              </a:spcBef>
              <a:spcAft>
                <a:spcPts val="600"/>
              </a:spcAft>
              <a:buFont typeface="Arial" panose="020B0604020202020204" pitchFamily="34" charset="0"/>
              <a:buChar char="•"/>
            </a:pPr>
            <a:r>
              <a:rPr lang="en-US" sz="5000" b="0" i="0" dirty="0">
                <a:solidFill>
                  <a:schemeClr val="bg1"/>
                </a:solidFill>
                <a:effectLst/>
                <a:latin typeface="Times New Roman" panose="02020603050405020304" pitchFamily="18" charset="0"/>
                <a:cs typeface="Times New Roman" panose="02020603050405020304" pitchFamily="18" charset="0"/>
              </a:rPr>
              <a:t>Fight disease</a:t>
            </a:r>
          </a:p>
          <a:p>
            <a:pPr marL="571500" indent="-571500">
              <a:lnSpc>
                <a:spcPct val="90000"/>
              </a:lnSpc>
              <a:spcBef>
                <a:spcPct val="0"/>
              </a:spcBef>
              <a:spcAft>
                <a:spcPts val="600"/>
              </a:spcAft>
              <a:buFont typeface="Arial" panose="020B0604020202020204" pitchFamily="34" charset="0"/>
              <a:buChar char="•"/>
            </a:pPr>
            <a:r>
              <a:rPr lang="en-US" sz="5000" b="0" i="0" dirty="0">
                <a:solidFill>
                  <a:schemeClr val="bg1"/>
                </a:solidFill>
                <a:effectLst/>
                <a:latin typeface="Times New Roman" panose="02020603050405020304" pitchFamily="18" charset="0"/>
                <a:cs typeface="Times New Roman" panose="02020603050405020304" pitchFamily="18" charset="0"/>
              </a:rPr>
              <a:t>Provide clean water, sanitation, and hygiene</a:t>
            </a:r>
          </a:p>
          <a:p>
            <a:pPr marL="571500" indent="-571500">
              <a:lnSpc>
                <a:spcPct val="90000"/>
              </a:lnSpc>
              <a:spcBef>
                <a:spcPct val="0"/>
              </a:spcBef>
              <a:spcAft>
                <a:spcPts val="600"/>
              </a:spcAft>
              <a:buFont typeface="Arial" panose="020B0604020202020204" pitchFamily="34" charset="0"/>
              <a:buChar char="•"/>
            </a:pPr>
            <a:r>
              <a:rPr lang="en-US" sz="5000" b="0" i="0" dirty="0">
                <a:solidFill>
                  <a:schemeClr val="bg1"/>
                </a:solidFill>
                <a:effectLst/>
                <a:latin typeface="Times New Roman" panose="02020603050405020304" pitchFamily="18" charset="0"/>
                <a:cs typeface="Times New Roman" panose="02020603050405020304" pitchFamily="18" charset="0"/>
              </a:rPr>
              <a:t>Save mothers and children</a:t>
            </a:r>
          </a:p>
          <a:p>
            <a:pPr marL="571500" indent="-571500">
              <a:lnSpc>
                <a:spcPct val="90000"/>
              </a:lnSpc>
              <a:spcBef>
                <a:spcPct val="0"/>
              </a:spcBef>
              <a:spcAft>
                <a:spcPts val="600"/>
              </a:spcAft>
              <a:buFont typeface="Arial" panose="020B0604020202020204" pitchFamily="34" charset="0"/>
              <a:buChar char="•"/>
            </a:pPr>
            <a:r>
              <a:rPr lang="en-US" sz="5000" b="0" i="0" dirty="0">
                <a:solidFill>
                  <a:schemeClr val="bg1"/>
                </a:solidFill>
                <a:effectLst/>
                <a:latin typeface="Times New Roman" panose="02020603050405020304" pitchFamily="18" charset="0"/>
                <a:cs typeface="Times New Roman" panose="02020603050405020304" pitchFamily="18" charset="0"/>
              </a:rPr>
              <a:t>Support education</a:t>
            </a:r>
          </a:p>
          <a:p>
            <a:pPr marL="571500" indent="-571500">
              <a:lnSpc>
                <a:spcPct val="90000"/>
              </a:lnSpc>
              <a:spcBef>
                <a:spcPct val="0"/>
              </a:spcBef>
              <a:spcAft>
                <a:spcPts val="600"/>
              </a:spcAft>
              <a:buFont typeface="Arial" panose="020B0604020202020204" pitchFamily="34" charset="0"/>
              <a:buChar char="•"/>
            </a:pPr>
            <a:r>
              <a:rPr lang="en-US" sz="5000" b="0" i="0" dirty="0">
                <a:solidFill>
                  <a:schemeClr val="bg1"/>
                </a:solidFill>
                <a:effectLst/>
                <a:latin typeface="Times New Roman" panose="02020603050405020304" pitchFamily="18" charset="0"/>
                <a:cs typeface="Times New Roman" panose="02020603050405020304" pitchFamily="18" charset="0"/>
              </a:rPr>
              <a:t>Grow local economies</a:t>
            </a:r>
          </a:p>
          <a:p>
            <a:pPr marL="571500" indent="-571500">
              <a:lnSpc>
                <a:spcPct val="90000"/>
              </a:lnSpc>
              <a:spcBef>
                <a:spcPct val="0"/>
              </a:spcBef>
              <a:spcAft>
                <a:spcPts val="600"/>
              </a:spcAft>
              <a:buFont typeface="Arial" panose="020B0604020202020204" pitchFamily="34" charset="0"/>
              <a:buChar char="•"/>
            </a:pPr>
            <a:r>
              <a:rPr lang="en-US" sz="5000" b="0" i="0" dirty="0">
                <a:solidFill>
                  <a:schemeClr val="bg1"/>
                </a:solidFill>
                <a:effectLst/>
                <a:latin typeface="Times New Roman" panose="02020603050405020304" pitchFamily="18" charset="0"/>
                <a:cs typeface="Times New Roman" panose="02020603050405020304" pitchFamily="18" charset="0"/>
              </a:rPr>
              <a:t>Protect the </a:t>
            </a:r>
            <a:r>
              <a:rPr lang="en-US" sz="5000" b="0" i="0" dirty="0" err="1">
                <a:solidFill>
                  <a:schemeClr val="bg1"/>
                </a:solidFill>
                <a:effectLst/>
                <a:latin typeface="Times New Roman" panose="02020603050405020304" pitchFamily="18" charset="0"/>
                <a:cs typeface="Times New Roman" panose="02020603050405020304" pitchFamily="18" charset="0"/>
              </a:rPr>
              <a:t>environmentotary</a:t>
            </a:r>
            <a:r>
              <a:rPr lang="en-US" sz="5000" b="0" i="0" dirty="0">
                <a:solidFill>
                  <a:schemeClr val="bg1"/>
                </a:solidFill>
                <a:effectLst/>
                <a:latin typeface="Times New Roman" panose="02020603050405020304" pitchFamily="18" charset="0"/>
                <a:cs typeface="Times New Roman" panose="02020603050405020304" pitchFamily="18" charset="0"/>
              </a:rPr>
              <a:t> is a global network of 1.4 million neighbors, friends</a:t>
            </a:r>
            <a:r>
              <a:rPr lang="en-US" sz="5000" b="0" i="0" dirty="0">
                <a:solidFill>
                  <a:srgbClr val="39424A"/>
                </a:solidFill>
                <a:effectLst/>
                <a:latin typeface="Times New Roman" panose="02020603050405020304" pitchFamily="18" charset="0"/>
                <a:cs typeface="Times New Roman" panose="02020603050405020304" pitchFamily="18" charset="0"/>
              </a:rPr>
              <a:t>,</a:t>
            </a:r>
          </a:p>
          <a:p>
            <a:pPr marL="571500" indent="-571500">
              <a:lnSpc>
                <a:spcPct val="90000"/>
              </a:lnSpc>
              <a:spcBef>
                <a:spcPct val="0"/>
              </a:spcBef>
              <a:spcAft>
                <a:spcPts val="600"/>
              </a:spcAft>
              <a:buFont typeface="Arial" panose="020B0604020202020204" pitchFamily="34" charset="0"/>
              <a:buChar char="•"/>
            </a:pPr>
            <a:endParaRPr lang="en-US" sz="5000" dirty="0">
              <a:solidFill>
                <a:srgbClr val="39424A"/>
              </a:solidFill>
              <a:latin typeface="Times New Roman" panose="02020603050405020304" pitchFamily="18" charset="0"/>
              <a:cs typeface="Times New Roman" panose="02020603050405020304" pitchFamily="18" charset="0"/>
            </a:endParaRPr>
          </a:p>
          <a:p>
            <a:pPr marL="571500" indent="-571500">
              <a:lnSpc>
                <a:spcPct val="90000"/>
              </a:lnSpc>
              <a:spcBef>
                <a:spcPct val="0"/>
              </a:spcBef>
              <a:spcAft>
                <a:spcPts val="600"/>
              </a:spcAft>
              <a:buFont typeface="Arial" panose="020B0604020202020204" pitchFamily="34" charset="0"/>
              <a:buChar char="•"/>
            </a:pPr>
            <a:r>
              <a:rPr lang="en-US" sz="5000" dirty="0">
                <a:solidFill>
                  <a:schemeClr val="bg1"/>
                </a:solidFill>
                <a:latin typeface="Times New Roman" panose="02020603050405020304" pitchFamily="18" charset="0"/>
                <a:cs typeface="Times New Roman" panose="02020603050405020304" pitchFamily="18" charset="0"/>
              </a:rPr>
              <a:t>Visit:  </a:t>
            </a:r>
            <a:r>
              <a:rPr lang="en-US" sz="5000" u="sng" dirty="0">
                <a:solidFill>
                  <a:srgbClr val="0000FF"/>
                </a:solidFill>
                <a:highlight>
                  <a:srgbClr val="FFFF00"/>
                </a:highligh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www.rotary.org</a:t>
            </a:r>
            <a:r>
              <a:rPr lang="en-US" sz="50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5000" dirty="0">
                <a:solidFill>
                  <a:schemeClr val="bg1"/>
                </a:solidFill>
                <a:latin typeface="Times New Roman" panose="02020603050405020304" pitchFamily="18" charset="0"/>
                <a:cs typeface="Times New Roman" panose="02020603050405020304" pitchFamily="18" charset="0"/>
              </a:rPr>
              <a:t>for more information</a:t>
            </a:r>
          </a:p>
          <a:p>
            <a:pPr marL="571500" indent="-571500">
              <a:lnSpc>
                <a:spcPct val="90000"/>
              </a:lnSpc>
              <a:spcBef>
                <a:spcPct val="0"/>
              </a:spcBef>
              <a:spcAft>
                <a:spcPts val="600"/>
              </a:spcAft>
              <a:buFont typeface="Arial" panose="020B0604020202020204" pitchFamily="34" charset="0"/>
              <a:buChar char="•"/>
            </a:pPr>
            <a:r>
              <a:rPr lang="en-US" sz="3600" b="0" i="0" dirty="0">
                <a:solidFill>
                  <a:srgbClr val="39424A"/>
                </a:solidFill>
                <a:effectLst/>
                <a:latin typeface="Times New Roman" panose="02020603050405020304" pitchFamily="18" charset="0"/>
                <a:cs typeface="Times New Roman" panose="02020603050405020304" pitchFamily="18" charset="0"/>
              </a:rPr>
              <a:t> leaders</a:t>
            </a:r>
            <a:r>
              <a:rPr lang="en-US" sz="3600" b="0" i="0" dirty="0">
                <a:solidFill>
                  <a:srgbClr val="39424A"/>
                </a:solidFill>
                <a:effectLst/>
                <a:latin typeface="Open Sans" panose="020B0606030504020204" pitchFamily="34" charset="0"/>
              </a:rPr>
              <a:t>, and problem-solvers who see a world where people unite and take action to create lasting change – across the globe, in our communities, and in ourselves.</a:t>
            </a:r>
          </a:p>
          <a:p>
            <a:pPr>
              <a:lnSpc>
                <a:spcPct val="90000"/>
              </a:lnSpc>
              <a:spcBef>
                <a:spcPct val="0"/>
              </a:spcBef>
              <a:spcAft>
                <a:spcPts val="600"/>
              </a:spcAft>
            </a:pPr>
            <a:endParaRPr lang="en-US" sz="3500" b="1" kern="1200" dirty="0">
              <a:solidFill>
                <a:schemeClr val="bg1"/>
              </a:solidFill>
              <a:latin typeface="Times New Roman" panose="02020603050405020304" pitchFamily="18" charset="0"/>
              <a:ea typeface="+mj-ea"/>
              <a:cs typeface="Times New Roman" panose="02020603050405020304" pitchFamily="18" charset="0"/>
            </a:endParaRPr>
          </a:p>
        </p:txBody>
      </p:sp>
      <p:sp>
        <p:nvSpPr>
          <p:cNvPr id="30" name="Freeform: Shape 29">
            <a:extLst>
              <a:ext uri="{FF2B5EF4-FFF2-40B4-BE49-F238E27FC236}">
                <a16:creationId xmlns:a16="http://schemas.microsoft.com/office/drawing/2014/main" id="{F1AB2A50-5E20-4BC3-954F-034B0BDCD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2" name="Freeform: Shape 31">
            <a:extLst>
              <a:ext uri="{FF2B5EF4-FFF2-40B4-BE49-F238E27FC236}">
                <a16:creationId xmlns:a16="http://schemas.microsoft.com/office/drawing/2014/main" id="{41AEA765-5054-4EF9-AF8D-D199F2893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Logo&#10;&#10;Description automatically generated">
            <a:extLst>
              <a:ext uri="{FF2B5EF4-FFF2-40B4-BE49-F238E27FC236}">
                <a16:creationId xmlns:a16="http://schemas.microsoft.com/office/drawing/2014/main" id="{15720297-1FD7-D9C6-B8C2-A92DECE46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260" y="1859622"/>
            <a:ext cx="3741615" cy="1404687"/>
          </a:xfrm>
          <a:prstGeom prst="rect">
            <a:avLst/>
          </a:prstGeom>
        </p:spPr>
      </p:pic>
      <p:sp>
        <p:nvSpPr>
          <p:cNvPr id="3" name="TextBox 2">
            <a:extLst>
              <a:ext uri="{FF2B5EF4-FFF2-40B4-BE49-F238E27FC236}">
                <a16:creationId xmlns:a16="http://schemas.microsoft.com/office/drawing/2014/main" id="{0FBCAD95-1FA2-6EF9-C243-FEAE73D1D100}"/>
              </a:ext>
            </a:extLst>
          </p:cNvPr>
          <p:cNvSpPr txBox="1"/>
          <p:nvPr/>
        </p:nvSpPr>
        <p:spPr>
          <a:xfrm>
            <a:off x="290253" y="3293804"/>
            <a:ext cx="5378245" cy="1446550"/>
          </a:xfrm>
          <a:prstGeom prst="rect">
            <a:avLst/>
          </a:prstGeom>
          <a:noFill/>
        </p:spPr>
        <p:txBody>
          <a:bodyPr wrap="square" rtlCol="0">
            <a:spAutoFit/>
          </a:bodyPr>
          <a:lstStyle/>
          <a:p>
            <a:pPr algn="ctr"/>
            <a:r>
              <a:rPr lang="en-US" sz="4400" b="1" dirty="0">
                <a:solidFill>
                  <a:schemeClr val="accent1">
                    <a:lumMod val="75000"/>
                  </a:schemeClr>
                </a:solidFill>
              </a:rPr>
              <a:t>Mineral Wells</a:t>
            </a:r>
          </a:p>
          <a:p>
            <a:pPr algn="ctr"/>
            <a:r>
              <a:rPr lang="en-US" sz="4400" b="1" dirty="0">
                <a:solidFill>
                  <a:schemeClr val="accent1">
                    <a:lumMod val="75000"/>
                  </a:schemeClr>
                </a:solidFill>
              </a:rPr>
              <a:t>Rotary Club</a:t>
            </a:r>
          </a:p>
        </p:txBody>
      </p:sp>
    </p:spTree>
    <p:extLst>
      <p:ext uri="{BB962C8B-B14F-4D97-AF65-F5344CB8AC3E}">
        <p14:creationId xmlns:p14="http://schemas.microsoft.com/office/powerpoint/2010/main" val="3886531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FE34793-7F7E-DCD5-A060-FF6C36C2ACA4}"/>
              </a:ext>
            </a:extLst>
          </p:cNvPr>
          <p:cNvSpPr txBox="1"/>
          <p:nvPr/>
        </p:nvSpPr>
        <p:spPr>
          <a:xfrm>
            <a:off x="6539469" y="324464"/>
            <a:ext cx="5012451" cy="6017341"/>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Member Access:</a:t>
            </a:r>
          </a:p>
        </p:txBody>
      </p:sp>
      <p:sp>
        <p:nvSpPr>
          <p:cNvPr id="30" name="Freeform: Shape 29">
            <a:extLst>
              <a:ext uri="{FF2B5EF4-FFF2-40B4-BE49-F238E27FC236}">
                <a16:creationId xmlns:a16="http://schemas.microsoft.com/office/drawing/2014/main" id="{F1AB2A50-5E20-4BC3-954F-034B0BDCD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Freeform: Shape 31">
            <a:extLst>
              <a:ext uri="{FF2B5EF4-FFF2-40B4-BE49-F238E27FC236}">
                <a16:creationId xmlns:a16="http://schemas.microsoft.com/office/drawing/2014/main" id="{41AEA765-5054-4EF9-AF8D-D199F2893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6CCB054A-D9CB-EF9A-6903-DD031F69A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146" y="1889117"/>
            <a:ext cx="3741615" cy="1404687"/>
          </a:xfrm>
          <a:prstGeom prst="rect">
            <a:avLst/>
          </a:prstGeom>
        </p:spPr>
      </p:pic>
      <p:sp>
        <p:nvSpPr>
          <p:cNvPr id="3" name="TextBox 2">
            <a:extLst>
              <a:ext uri="{FF2B5EF4-FFF2-40B4-BE49-F238E27FC236}">
                <a16:creationId xmlns:a16="http://schemas.microsoft.com/office/drawing/2014/main" id="{E6378C2D-FE0E-3D24-0499-4D0E0620DA72}"/>
              </a:ext>
            </a:extLst>
          </p:cNvPr>
          <p:cNvSpPr txBox="1"/>
          <p:nvPr/>
        </p:nvSpPr>
        <p:spPr>
          <a:xfrm>
            <a:off x="290253" y="3293804"/>
            <a:ext cx="537824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Mineral Wells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Rotary Club</a:t>
            </a:r>
          </a:p>
        </p:txBody>
      </p:sp>
      <p:pic>
        <p:nvPicPr>
          <p:cNvPr id="1026" name="Picture 2" descr="See the source image">
            <a:extLst>
              <a:ext uri="{FF2B5EF4-FFF2-40B4-BE49-F238E27FC236}">
                <a16:creationId xmlns:a16="http://schemas.microsoft.com/office/drawing/2014/main" id="{6E211576-88CB-48F1-BB16-6CC3651654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966" y="1252360"/>
            <a:ext cx="3487994" cy="34879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60D0D0A-C398-DB08-61CC-E9C08EF66C21}"/>
              </a:ext>
            </a:extLst>
          </p:cNvPr>
          <p:cNvSpPr txBox="1"/>
          <p:nvPr/>
        </p:nvSpPr>
        <p:spPr>
          <a:xfrm>
            <a:off x="6539469" y="4975123"/>
            <a:ext cx="5012451" cy="923330"/>
          </a:xfrm>
          <a:prstGeom prst="rect">
            <a:avLst/>
          </a:prstGeom>
          <a:noFill/>
        </p:spPr>
        <p:txBody>
          <a:bodyPr wrap="square" rtlCol="0">
            <a:spAutoFit/>
          </a:bodyPr>
          <a:lstStyle/>
          <a:p>
            <a:r>
              <a:rPr lang="en-US" dirty="0">
                <a:solidFill>
                  <a:schemeClr val="bg1"/>
                </a:solidFill>
              </a:rPr>
              <a:t>Download on your Apple or Android device!</a:t>
            </a:r>
          </a:p>
          <a:p>
            <a:r>
              <a:rPr lang="en-US" dirty="0">
                <a:solidFill>
                  <a:schemeClr val="bg1"/>
                </a:solidFill>
              </a:rPr>
              <a:t>Instant access to all the club members e-mail and phone numbers</a:t>
            </a:r>
          </a:p>
        </p:txBody>
      </p:sp>
    </p:spTree>
    <p:extLst>
      <p:ext uri="{BB962C8B-B14F-4D97-AF65-F5344CB8AC3E}">
        <p14:creationId xmlns:p14="http://schemas.microsoft.com/office/powerpoint/2010/main" val="2138017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67DE5-1173-7882-ADB1-38ADEB44361B}"/>
              </a:ext>
            </a:extLst>
          </p:cNvPr>
          <p:cNvSpPr>
            <a:spLocks noGrp="1"/>
          </p:cNvSpPr>
          <p:nvPr>
            <p:ph type="title"/>
          </p:nvPr>
        </p:nvSpPr>
        <p:spPr>
          <a:xfrm>
            <a:off x="838200" y="-130175"/>
            <a:ext cx="10515600" cy="1325563"/>
          </a:xfrm>
        </p:spPr>
        <p:txBody>
          <a:bodyPr>
            <a:normAutofit/>
          </a:bodyPr>
          <a:lstStyle/>
          <a:p>
            <a:pPr algn="ctr"/>
            <a:r>
              <a:rPr lang="en-US" sz="3600" dirty="0"/>
              <a:t>Mineral Wells Rotary Club Homepage (Club Runner)</a:t>
            </a:r>
          </a:p>
        </p:txBody>
      </p:sp>
      <p:pic>
        <p:nvPicPr>
          <p:cNvPr id="9" name="Picture 8">
            <a:extLst>
              <a:ext uri="{FF2B5EF4-FFF2-40B4-BE49-F238E27FC236}">
                <a16:creationId xmlns:a16="http://schemas.microsoft.com/office/drawing/2014/main" id="{EA35ED1A-E4D8-D2A9-7B67-BCB824C6BB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2597" y="850900"/>
            <a:ext cx="9563606" cy="6858000"/>
          </a:xfrm>
          <a:prstGeom prst="rect">
            <a:avLst/>
          </a:prstGeom>
        </p:spPr>
      </p:pic>
    </p:spTree>
    <p:extLst>
      <p:ext uri="{BB962C8B-B14F-4D97-AF65-F5344CB8AC3E}">
        <p14:creationId xmlns:p14="http://schemas.microsoft.com/office/powerpoint/2010/main" val="1874939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5D990-51D6-3965-C552-A849E1475C8E}"/>
              </a:ext>
            </a:extLst>
          </p:cNvPr>
          <p:cNvSpPr>
            <a:spLocks noGrp="1"/>
          </p:cNvSpPr>
          <p:nvPr>
            <p:ph type="title"/>
          </p:nvPr>
        </p:nvSpPr>
        <p:spPr>
          <a:xfrm>
            <a:off x="838200" y="0"/>
            <a:ext cx="10515600" cy="904875"/>
          </a:xfrm>
        </p:spPr>
        <p:txBody>
          <a:bodyPr/>
          <a:lstStyle/>
          <a:p>
            <a:pPr algn="ctr"/>
            <a:r>
              <a:rPr lang="en-US" dirty="0"/>
              <a:t>Rotary International Homepage</a:t>
            </a:r>
          </a:p>
        </p:txBody>
      </p:sp>
      <p:pic>
        <p:nvPicPr>
          <p:cNvPr id="5" name="Picture 4">
            <a:extLst>
              <a:ext uri="{FF2B5EF4-FFF2-40B4-BE49-F238E27FC236}">
                <a16:creationId xmlns:a16="http://schemas.microsoft.com/office/drawing/2014/main" id="{1E85A4DF-9DC1-3AB9-353C-5AE034A4E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904875"/>
            <a:ext cx="10515600" cy="8098076"/>
          </a:xfrm>
          <a:prstGeom prst="rect">
            <a:avLst/>
          </a:prstGeom>
        </p:spPr>
      </p:pic>
    </p:spTree>
    <p:extLst>
      <p:ext uri="{BB962C8B-B14F-4D97-AF65-F5344CB8AC3E}">
        <p14:creationId xmlns:p14="http://schemas.microsoft.com/office/powerpoint/2010/main" val="2305766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FE34793-7F7E-DCD5-A060-FF6C36C2ACA4}"/>
              </a:ext>
            </a:extLst>
          </p:cNvPr>
          <p:cNvSpPr txBox="1"/>
          <p:nvPr/>
        </p:nvSpPr>
        <p:spPr>
          <a:xfrm>
            <a:off x="7120153" y="2654473"/>
            <a:ext cx="4431767" cy="2889114"/>
          </a:xfrm>
          <a:prstGeom prst="rect">
            <a:avLst/>
          </a:prstGeom>
        </p:spPr>
        <p:txBody>
          <a:bodyPr vert="horz" lIns="91440" tIns="45720" rIns="91440" bIns="45720" rtlCol="0" anchor="t">
            <a:normAutofit fontScale="92500" lnSpcReduction="20000"/>
          </a:bodyPr>
          <a:lstStyle/>
          <a:p>
            <a:pPr>
              <a:lnSpc>
                <a:spcPct val="90000"/>
              </a:lnSpc>
              <a:spcBef>
                <a:spcPct val="0"/>
              </a:spcBef>
              <a:spcAft>
                <a:spcPts val="600"/>
              </a:spcAft>
            </a:pPr>
            <a:r>
              <a:rPr lang="en-US" sz="5400" b="1" kern="1200" dirty="0">
                <a:solidFill>
                  <a:schemeClr val="bg1"/>
                </a:solidFill>
                <a:latin typeface="Times New Roman" panose="02020603050405020304" pitchFamily="18" charset="0"/>
                <a:ea typeface="+mj-ea"/>
                <a:cs typeface="Times New Roman" panose="02020603050405020304" pitchFamily="18" charset="0"/>
              </a:rPr>
              <a:t>New Member Orientation</a:t>
            </a:r>
          </a:p>
          <a:p>
            <a:pPr>
              <a:lnSpc>
                <a:spcPct val="90000"/>
              </a:lnSpc>
              <a:spcBef>
                <a:spcPct val="0"/>
              </a:spcBef>
              <a:spcAft>
                <a:spcPts val="600"/>
              </a:spcAft>
            </a:pPr>
            <a:r>
              <a:rPr lang="en-US" sz="3500" b="1" dirty="0">
                <a:solidFill>
                  <a:schemeClr val="bg1"/>
                </a:solidFill>
                <a:latin typeface="Times New Roman" panose="02020603050405020304" pitchFamily="18" charset="0"/>
                <a:ea typeface="+mj-ea"/>
                <a:cs typeface="Times New Roman" panose="02020603050405020304" pitchFamily="18" charset="0"/>
              </a:rPr>
              <a:t>2023-2024</a:t>
            </a:r>
          </a:p>
          <a:p>
            <a:pPr>
              <a:lnSpc>
                <a:spcPct val="90000"/>
              </a:lnSpc>
              <a:spcBef>
                <a:spcPct val="0"/>
              </a:spcBef>
              <a:spcAft>
                <a:spcPts val="600"/>
              </a:spcAft>
            </a:pPr>
            <a:endParaRPr lang="en-US" sz="3500" b="1" kern="1200" dirty="0">
              <a:solidFill>
                <a:schemeClr val="bg1"/>
              </a:solidFill>
              <a:latin typeface="Times New Roman" panose="02020603050405020304" pitchFamily="18" charset="0"/>
              <a:ea typeface="+mj-ea"/>
              <a:cs typeface="Times New Roman" panose="02020603050405020304" pitchFamily="18" charset="0"/>
            </a:endParaRPr>
          </a:p>
          <a:p>
            <a:pPr algn="ctr">
              <a:lnSpc>
                <a:spcPct val="90000"/>
              </a:lnSpc>
              <a:spcBef>
                <a:spcPct val="0"/>
              </a:spcBef>
              <a:spcAft>
                <a:spcPts val="600"/>
              </a:spcAft>
            </a:pPr>
            <a:r>
              <a:rPr lang="en-US" sz="3500" b="1" dirty="0">
                <a:solidFill>
                  <a:schemeClr val="bg1"/>
                </a:solidFill>
                <a:latin typeface="Times New Roman" panose="02020603050405020304" pitchFamily="18" charset="0"/>
                <a:ea typeface="+mj-ea"/>
                <a:cs typeface="Times New Roman" panose="02020603050405020304" pitchFamily="18" charset="0"/>
              </a:rPr>
              <a:t>Thank you for attending orientation!</a:t>
            </a:r>
            <a:endParaRPr lang="en-US" sz="3500" b="1" kern="1200" dirty="0">
              <a:solidFill>
                <a:schemeClr val="bg1"/>
              </a:solidFill>
              <a:latin typeface="Times New Roman" panose="02020603050405020304" pitchFamily="18" charset="0"/>
              <a:ea typeface="+mj-ea"/>
              <a:cs typeface="Times New Roman" panose="02020603050405020304" pitchFamily="18" charset="0"/>
            </a:endParaRPr>
          </a:p>
        </p:txBody>
      </p:sp>
      <p:sp>
        <p:nvSpPr>
          <p:cNvPr id="30" name="Freeform: Shape 29">
            <a:extLst>
              <a:ext uri="{FF2B5EF4-FFF2-40B4-BE49-F238E27FC236}">
                <a16:creationId xmlns:a16="http://schemas.microsoft.com/office/drawing/2014/main" id="{F1AB2A50-5E20-4BC3-954F-034B0BDCD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2" name="Freeform: Shape 31">
            <a:extLst>
              <a:ext uri="{FF2B5EF4-FFF2-40B4-BE49-F238E27FC236}">
                <a16:creationId xmlns:a16="http://schemas.microsoft.com/office/drawing/2014/main" id="{41AEA765-5054-4EF9-AF8D-D199F2893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Logo&#10;&#10;Description automatically generated">
            <a:extLst>
              <a:ext uri="{FF2B5EF4-FFF2-40B4-BE49-F238E27FC236}">
                <a16:creationId xmlns:a16="http://schemas.microsoft.com/office/drawing/2014/main" id="{6CCB054A-D9CB-EF9A-6903-DD031F69A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146" y="1889117"/>
            <a:ext cx="3741615" cy="1404687"/>
          </a:xfrm>
          <a:prstGeom prst="rect">
            <a:avLst/>
          </a:prstGeom>
        </p:spPr>
      </p:pic>
      <p:sp>
        <p:nvSpPr>
          <p:cNvPr id="3" name="TextBox 2">
            <a:extLst>
              <a:ext uri="{FF2B5EF4-FFF2-40B4-BE49-F238E27FC236}">
                <a16:creationId xmlns:a16="http://schemas.microsoft.com/office/drawing/2014/main" id="{E6378C2D-FE0E-3D24-0499-4D0E0620DA72}"/>
              </a:ext>
            </a:extLst>
          </p:cNvPr>
          <p:cNvSpPr txBox="1"/>
          <p:nvPr/>
        </p:nvSpPr>
        <p:spPr>
          <a:xfrm>
            <a:off x="290253" y="3293804"/>
            <a:ext cx="5378245" cy="1446550"/>
          </a:xfrm>
          <a:prstGeom prst="rect">
            <a:avLst/>
          </a:prstGeom>
          <a:noFill/>
        </p:spPr>
        <p:txBody>
          <a:bodyPr wrap="square" rtlCol="0">
            <a:spAutoFit/>
          </a:bodyPr>
          <a:lstStyle/>
          <a:p>
            <a:pPr algn="ctr"/>
            <a:r>
              <a:rPr lang="en-US" sz="4400" b="1" dirty="0">
                <a:solidFill>
                  <a:schemeClr val="accent1">
                    <a:lumMod val="75000"/>
                  </a:schemeClr>
                </a:solidFill>
              </a:rPr>
              <a:t>Mineral Wells</a:t>
            </a:r>
          </a:p>
          <a:p>
            <a:pPr algn="ctr"/>
            <a:r>
              <a:rPr lang="en-US" sz="4400" b="1" dirty="0">
                <a:solidFill>
                  <a:schemeClr val="accent1">
                    <a:lumMod val="75000"/>
                  </a:schemeClr>
                </a:solidFill>
              </a:rPr>
              <a:t>Rotary Club</a:t>
            </a:r>
          </a:p>
        </p:txBody>
      </p:sp>
    </p:spTree>
    <p:extLst>
      <p:ext uri="{BB962C8B-B14F-4D97-AF65-F5344CB8AC3E}">
        <p14:creationId xmlns:p14="http://schemas.microsoft.com/office/powerpoint/2010/main" val="112946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FE34793-7F7E-DCD5-A060-FF6C36C2ACA4}"/>
              </a:ext>
            </a:extLst>
          </p:cNvPr>
          <p:cNvSpPr txBox="1"/>
          <p:nvPr/>
        </p:nvSpPr>
        <p:spPr>
          <a:xfrm>
            <a:off x="6536419" y="-2"/>
            <a:ext cx="5599235" cy="6858001"/>
          </a:xfrm>
          <a:prstGeom prst="rect">
            <a:avLst/>
          </a:prstGeom>
        </p:spPr>
        <p:txBody>
          <a:bodyPr vert="horz" lIns="91440" tIns="45720" rIns="91440" bIns="45720" rtlCol="0" anchor="t">
            <a:normAutofit fontScale="32500" lnSpcReduction="20000"/>
          </a:body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3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63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Rotary International</a:t>
            </a:r>
            <a:r>
              <a:rPr lang="en-US" sz="6300" b="1" dirty="0">
                <a:solidFill>
                  <a:prstClr val="white"/>
                </a:solidFill>
                <a:latin typeface="Times New Roman" panose="02020603050405020304" pitchFamily="18" charset="0"/>
                <a:cs typeface="Times New Roman" panose="02020603050405020304" pitchFamily="18" charset="0"/>
              </a:rPr>
              <a:t> Origins:</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63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857250" marR="0" lvl="0" indent="-8572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6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Rotary started with the vision of one man — Paul Harris. </a:t>
            </a:r>
          </a:p>
          <a:p>
            <a:pPr marR="0" lvl="0" algn="l" defTabSz="914400" rtl="0" eaLnBrk="1" fontAlgn="auto" latinLnBrk="0" hangingPunct="1">
              <a:lnSpc>
                <a:spcPct val="90000"/>
              </a:lnSpc>
              <a:spcBef>
                <a:spcPct val="0"/>
              </a:spcBef>
              <a:spcAft>
                <a:spcPts val="600"/>
              </a:spcAft>
              <a:buClrTx/>
              <a:buSzTx/>
              <a:tabLst/>
              <a:defRPr/>
            </a:pPr>
            <a:endParaRPr kumimoji="0" lang="en-US" sz="6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857250" marR="0" lvl="0" indent="-8572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6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The Chicago attorney formed the Rotary Club of Chicago on 23 February 1905, so professionals with diverse backgrounds could exchange ideas and form meaningful, lifelong friendships.</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6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857250" marR="0" lvl="0" indent="-8572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6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Over time, Rotary’s reach and vision gradually extended to humanitarian service. Members have a long track record of addressing challenges in their communities and around the world.</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571500" marR="0" lvl="0" indent="-5715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endParaRPr kumimoji="0" lang="en-US" sz="5000" b="0" i="0" u="none" strike="noStrike" kern="1200" cap="none" spc="0" normalizeH="0" baseline="0" noProof="0" dirty="0">
              <a:ln>
                <a:noFill/>
              </a:ln>
              <a:solidFill>
                <a:srgbClr val="39424A"/>
              </a:solidFill>
              <a:effectLst/>
              <a:uLnTx/>
              <a:uFillTx/>
              <a:latin typeface="Times New Roman" panose="02020603050405020304" pitchFamily="18" charset="0"/>
              <a:ea typeface="+mn-ea"/>
              <a:cs typeface="Times New Roman" panose="02020603050405020304" pitchFamily="18" charset="0"/>
            </a:endParaRPr>
          </a:p>
          <a:p>
            <a:pPr marL="571500" marR="0" lvl="0" indent="-5715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5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Visit:  </a:t>
            </a:r>
            <a:r>
              <a:rPr kumimoji="0" lang="en-US" sz="5000" b="0" i="0" u="sng" strike="noStrike" kern="1200" cap="none" spc="0" normalizeH="0" baseline="0" noProof="0" dirty="0">
                <a:ln>
                  <a:noFill/>
                </a:ln>
                <a:solidFill>
                  <a:srgbClr val="0000FF"/>
                </a:solidFill>
                <a:effectLst/>
                <a:highlight>
                  <a:srgbClr val="FFFF00"/>
                </a:highlight>
                <a:uLnTx/>
                <a:uFillTx/>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www.rotary.org</a:t>
            </a:r>
            <a:r>
              <a:rPr kumimoji="0" lang="en-US" sz="5000" b="0" i="0" u="none" strike="noStrike" kern="1200" cap="none" spc="0" normalizeH="0" baseline="0" noProof="0" dirty="0">
                <a:ln>
                  <a:noFill/>
                </a:ln>
                <a:solidFill>
                  <a:srgbClr val="0000FF"/>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for more information</a:t>
            </a:r>
          </a:p>
          <a:p>
            <a:pPr marL="571500" marR="0" lvl="0" indent="-5715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39424A"/>
                </a:solidFill>
                <a:effectLst/>
                <a:uLnTx/>
                <a:uFillTx/>
                <a:latin typeface="Times New Roman" panose="02020603050405020304" pitchFamily="18" charset="0"/>
                <a:ea typeface="+mn-ea"/>
                <a:cs typeface="Times New Roman" panose="02020603050405020304" pitchFamily="18" charset="0"/>
              </a:rPr>
              <a:t> leaders</a:t>
            </a:r>
            <a:r>
              <a:rPr kumimoji="0" lang="en-US" sz="3600" b="0" i="0" u="none" strike="noStrike" kern="1200" cap="none" spc="0" normalizeH="0" baseline="0" noProof="0" dirty="0">
                <a:ln>
                  <a:noFill/>
                </a:ln>
                <a:solidFill>
                  <a:srgbClr val="39424A"/>
                </a:solidFill>
                <a:effectLst/>
                <a:uLnTx/>
                <a:uFillTx/>
                <a:latin typeface="Open Sans" panose="020B0606030504020204" pitchFamily="34" charset="0"/>
                <a:ea typeface="+mn-ea"/>
                <a:cs typeface="+mn-cs"/>
              </a:rPr>
              <a:t>, and problem-solvers who see a world where people unite and take action to create lasting change – across the globe, in our communities, and in ourselves.</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5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0" name="Freeform: Shape 29">
            <a:extLst>
              <a:ext uri="{FF2B5EF4-FFF2-40B4-BE49-F238E27FC236}">
                <a16:creationId xmlns:a16="http://schemas.microsoft.com/office/drawing/2014/main" id="{F1AB2A50-5E20-4BC3-954F-034B0BDCD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Freeform: Shape 31">
            <a:extLst>
              <a:ext uri="{FF2B5EF4-FFF2-40B4-BE49-F238E27FC236}">
                <a16:creationId xmlns:a16="http://schemas.microsoft.com/office/drawing/2014/main" id="{41AEA765-5054-4EF9-AF8D-D199F2893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15720297-1FD7-D9C6-B8C2-A92DECE46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260" y="1859622"/>
            <a:ext cx="3741615" cy="1404687"/>
          </a:xfrm>
          <a:prstGeom prst="rect">
            <a:avLst/>
          </a:prstGeom>
        </p:spPr>
      </p:pic>
      <p:sp>
        <p:nvSpPr>
          <p:cNvPr id="3" name="TextBox 2">
            <a:extLst>
              <a:ext uri="{FF2B5EF4-FFF2-40B4-BE49-F238E27FC236}">
                <a16:creationId xmlns:a16="http://schemas.microsoft.com/office/drawing/2014/main" id="{0FBCAD95-1FA2-6EF9-C243-FEAE73D1D100}"/>
              </a:ext>
            </a:extLst>
          </p:cNvPr>
          <p:cNvSpPr txBox="1"/>
          <p:nvPr/>
        </p:nvSpPr>
        <p:spPr>
          <a:xfrm>
            <a:off x="290253" y="3293804"/>
            <a:ext cx="537824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Mineral Wells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Rotary Club</a:t>
            </a:r>
          </a:p>
        </p:txBody>
      </p:sp>
    </p:spTree>
    <p:extLst>
      <p:ext uri="{BB962C8B-B14F-4D97-AF65-F5344CB8AC3E}">
        <p14:creationId xmlns:p14="http://schemas.microsoft.com/office/powerpoint/2010/main" val="3132736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E84EEB-4EA3-9C6C-A25E-216AD846B74E}"/>
              </a:ext>
            </a:extLst>
          </p:cNvPr>
          <p:cNvSpPr>
            <a:spLocks noGrp="1"/>
          </p:cNvSpPr>
          <p:nvPr>
            <p:ph type="title"/>
          </p:nvPr>
        </p:nvSpPr>
        <p:spPr>
          <a:xfrm>
            <a:off x="1075767" y="1188637"/>
            <a:ext cx="2988234" cy="4480726"/>
          </a:xfrm>
        </p:spPr>
        <p:txBody>
          <a:bodyPr vert="horz" lIns="91440" tIns="45720" rIns="91440" bIns="45720" rtlCol="0" anchor="ctr">
            <a:normAutofit/>
          </a:bodyPr>
          <a:lstStyle/>
          <a:p>
            <a:pPr algn="r"/>
            <a:r>
              <a:rPr lang="en-US" sz="5000" b="1" kern="1200" dirty="0">
                <a:solidFill>
                  <a:schemeClr val="tx1"/>
                </a:solidFill>
                <a:latin typeface="Times New Roman" panose="02020603050405020304" pitchFamily="18" charset="0"/>
                <a:cs typeface="Times New Roman" panose="02020603050405020304" pitchFamily="18" charset="0"/>
              </a:rPr>
              <a:t>Rotary Structure</a:t>
            </a:r>
          </a:p>
        </p:txBody>
      </p:sp>
      <p:cxnSp>
        <p:nvCxnSpPr>
          <p:cNvPr id="20" name="Straight Connector 1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C4A0275-BB5A-593E-95E2-95489463F41B}"/>
              </a:ext>
            </a:extLst>
          </p:cNvPr>
          <p:cNvSpPr txBox="1"/>
          <p:nvPr/>
        </p:nvSpPr>
        <p:spPr>
          <a:xfrm>
            <a:off x="4985988" y="754813"/>
            <a:ext cx="5812907" cy="5344805"/>
          </a:xfrm>
          <a:prstGeom prst="rect">
            <a:avLst/>
          </a:prstGeom>
        </p:spPr>
        <p:txBody>
          <a:bodyPr vert="horz" lIns="91440" tIns="45720" rIns="91440" bIns="45720" rtlCol="0" anchor="ctr">
            <a:normAutofit fontScale="62500" lnSpcReduction="20000"/>
          </a:bodyPr>
          <a:lstStyle/>
          <a:p>
            <a:pPr marL="725488" indent="-457200">
              <a:lnSpc>
                <a:spcPct val="90000"/>
              </a:lnSpc>
              <a:spcBef>
                <a:spcPts val="0"/>
              </a:spcBef>
              <a:spcAft>
                <a:spcPts val="600"/>
              </a:spcAft>
              <a:buSzPts val="2400"/>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Rotary International President</a:t>
            </a:r>
          </a:p>
          <a:p>
            <a:pPr marL="725488" indent="-457200">
              <a:lnSpc>
                <a:spcPct val="90000"/>
              </a:lnSpc>
              <a:spcBef>
                <a:spcPts val="0"/>
              </a:spcBef>
              <a:spcAft>
                <a:spcPts val="600"/>
              </a:spcAft>
              <a:buSzPts val="2400"/>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Board of Directors</a:t>
            </a:r>
          </a:p>
          <a:p>
            <a:pPr marL="725488" indent="-457200">
              <a:lnSpc>
                <a:spcPct val="90000"/>
              </a:lnSpc>
              <a:spcBef>
                <a:spcPts val="0"/>
              </a:spcBef>
              <a:spcAft>
                <a:spcPts val="600"/>
              </a:spcAft>
              <a:buSzPts val="2400"/>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District Governors</a:t>
            </a:r>
          </a:p>
          <a:p>
            <a:pPr marL="725488" indent="-457200">
              <a:lnSpc>
                <a:spcPct val="90000"/>
              </a:lnSpc>
              <a:spcBef>
                <a:spcPts val="0"/>
              </a:spcBef>
              <a:spcAft>
                <a:spcPts val="600"/>
              </a:spcAft>
              <a:buSzPts val="2400"/>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Club President</a:t>
            </a:r>
          </a:p>
          <a:p>
            <a:pPr marL="725488" indent="-457200">
              <a:lnSpc>
                <a:spcPct val="90000"/>
              </a:lnSpc>
              <a:spcBef>
                <a:spcPts val="0"/>
              </a:spcBef>
              <a:spcAft>
                <a:spcPts val="600"/>
              </a:spcAft>
              <a:buSzPts val="2400"/>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Club President Elect</a:t>
            </a:r>
          </a:p>
          <a:p>
            <a:pPr marL="725488" indent="-457200">
              <a:lnSpc>
                <a:spcPct val="90000"/>
              </a:lnSpc>
              <a:spcBef>
                <a:spcPts val="0"/>
              </a:spcBef>
              <a:spcAft>
                <a:spcPts val="600"/>
              </a:spcAft>
              <a:buSzPts val="2400"/>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Club Chairs, Board Members</a:t>
            </a:r>
          </a:p>
          <a:p>
            <a:pPr marL="228600" lvl="0" indent="-228600">
              <a:lnSpc>
                <a:spcPct val="90000"/>
              </a:lnSpc>
              <a:spcBef>
                <a:spcPts val="0"/>
              </a:spcBef>
              <a:spcAft>
                <a:spcPts val="600"/>
              </a:spcAft>
              <a:buSzPts val="2400"/>
              <a:buFont typeface="Arial" panose="020B0604020202020204" pitchFamily="34" charset="0"/>
              <a:buChar char="•"/>
            </a:pPr>
            <a:endParaRPr lang="en-US" sz="4000" dirty="0">
              <a:latin typeface="Times New Roman" panose="02020603050405020304" pitchFamily="18" charset="0"/>
              <a:cs typeface="Times New Roman" panose="02020603050405020304" pitchFamily="18" charset="0"/>
            </a:endParaRPr>
          </a:p>
          <a:p>
            <a:pPr indent="-228600" algn="just">
              <a:lnSpc>
                <a:spcPct val="90000"/>
              </a:lnSpc>
              <a:spcBef>
                <a:spcPts val="0"/>
              </a:spcBef>
              <a:spcAft>
                <a:spcPts val="600"/>
              </a:spcAft>
              <a:buSzPts val="24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Annually, each district elects a district governor, and each club elects a new club president.  </a:t>
            </a:r>
          </a:p>
          <a:p>
            <a:pPr indent="-228600">
              <a:lnSpc>
                <a:spcPct val="90000"/>
              </a:lnSpc>
              <a:spcBef>
                <a:spcPts val="0"/>
              </a:spcBef>
              <a:spcAft>
                <a:spcPts val="600"/>
              </a:spcAft>
              <a:buSzPts val="2400"/>
              <a:buFont typeface="Arial" panose="020B0604020202020204" pitchFamily="34" charset="0"/>
              <a:buChar char="•"/>
            </a:pPr>
            <a:endParaRPr lang="en-US" sz="4000" dirty="0">
              <a:latin typeface="Times New Roman" panose="02020603050405020304" pitchFamily="18" charset="0"/>
              <a:cs typeface="Times New Roman" panose="02020603050405020304" pitchFamily="18" charset="0"/>
            </a:endParaRPr>
          </a:p>
          <a:p>
            <a:pPr indent="-228600">
              <a:lnSpc>
                <a:spcPct val="90000"/>
              </a:lnSpc>
              <a:spcBef>
                <a:spcPts val="0"/>
              </a:spcBef>
              <a:spcAft>
                <a:spcPts val="600"/>
              </a:spcAft>
              <a:buSzPts val="24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Rotary year runs July 1</a:t>
            </a:r>
            <a:r>
              <a:rPr lang="en-US" sz="4000" baseline="30000" dirty="0">
                <a:latin typeface="Times New Roman" panose="02020603050405020304" pitchFamily="18" charset="0"/>
                <a:cs typeface="Times New Roman" panose="02020603050405020304" pitchFamily="18" charset="0"/>
              </a:rPr>
              <a:t>st</a:t>
            </a:r>
            <a:r>
              <a:rPr lang="en-US" sz="4000" dirty="0">
                <a:latin typeface="Times New Roman" panose="02020603050405020304" pitchFamily="18" charset="0"/>
                <a:cs typeface="Times New Roman" panose="02020603050405020304" pitchFamily="18" charset="0"/>
              </a:rPr>
              <a:t> – June 30th</a:t>
            </a:r>
          </a:p>
          <a:p>
            <a:pPr marL="228600" lvl="0" indent="-228600">
              <a:lnSpc>
                <a:spcPct val="90000"/>
              </a:lnSpc>
              <a:spcBef>
                <a:spcPts val="0"/>
              </a:spcBef>
              <a:spcAft>
                <a:spcPts val="600"/>
              </a:spcAft>
              <a:buSzPts val="2400"/>
              <a:buFont typeface="Arial" panose="020B0604020202020204" pitchFamily="34" charset="0"/>
              <a:buChar char="•"/>
            </a:pPr>
            <a:endParaRPr lang="en-US" sz="4000" dirty="0">
              <a:latin typeface="Times New Roman" panose="02020603050405020304" pitchFamily="18" charset="0"/>
              <a:cs typeface="Times New Roman" panose="02020603050405020304" pitchFamily="18" charset="0"/>
            </a:endParaRPr>
          </a:p>
          <a:p>
            <a:pPr indent="-228600">
              <a:lnSpc>
                <a:spcPct val="90000"/>
              </a:lnSpc>
              <a:spcBef>
                <a:spcPts val="0"/>
              </a:spcBef>
              <a:spcAft>
                <a:spcPts val="600"/>
              </a:spcAft>
              <a:buSzPts val="24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Visit:  </a:t>
            </a:r>
            <a:r>
              <a:rPr lang="en-US" sz="4000" u="sng"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www.rotary.org</a:t>
            </a:r>
            <a:r>
              <a:rPr lang="en-US" sz="4000" dirty="0">
                <a:latin typeface="Times New Roman" panose="02020603050405020304" pitchFamily="18" charset="0"/>
                <a:cs typeface="Times New Roman" panose="02020603050405020304" pitchFamily="18" charset="0"/>
              </a:rPr>
              <a:t> for more information</a:t>
            </a:r>
          </a:p>
          <a:p>
            <a:pPr indent="-228600">
              <a:lnSpc>
                <a:spcPct val="90000"/>
              </a:lnSpc>
              <a:spcAft>
                <a:spcPts val="600"/>
              </a:spcAft>
              <a:buFont typeface="Arial" panose="020B0604020202020204" pitchFamily="34" charset="0"/>
              <a:buChar char="•"/>
            </a:pPr>
            <a:endParaRPr lang="en-US" sz="1300" dirty="0"/>
          </a:p>
        </p:txBody>
      </p:sp>
    </p:spTree>
    <p:extLst>
      <p:ext uri="{BB962C8B-B14F-4D97-AF65-F5344CB8AC3E}">
        <p14:creationId xmlns:p14="http://schemas.microsoft.com/office/powerpoint/2010/main" val="741983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9" y="623275"/>
            <a:ext cx="657079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51;p6">
            <a:extLst>
              <a:ext uri="{FF2B5EF4-FFF2-40B4-BE49-F238E27FC236}">
                <a16:creationId xmlns:a16="http://schemas.microsoft.com/office/drawing/2014/main" id="{A3240247-A5CA-1B1D-6DDD-D58F19BA244C}"/>
              </a:ext>
            </a:extLst>
          </p:cNvPr>
          <p:cNvSpPr txBox="1">
            <a:spLocks/>
          </p:cNvSpPr>
          <p:nvPr/>
        </p:nvSpPr>
        <p:spPr>
          <a:xfrm>
            <a:off x="5465660" y="734001"/>
            <a:ext cx="5971484" cy="4992475"/>
          </a:xfrm>
          <a:prstGeom prst="rect">
            <a:avLst/>
          </a:prstGeom>
        </p:spPr>
        <p:txBody>
          <a:bodyPr spcFirstLastPara="1" vert="horz" lIns="91440" tIns="45720" rIns="91440" bIns="45720" rtlCol="0" anchor="t" anchorCtr="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dirty="0">
                <a:latin typeface="Times New Roman" panose="02020603050405020304" pitchFamily="18" charset="0"/>
                <a:cs typeface="Times New Roman" panose="02020603050405020304" pitchFamily="18" charset="0"/>
              </a:rPr>
              <a:t>R. Gordon R. McInally</a:t>
            </a:r>
          </a:p>
          <a:p>
            <a:pPr marL="0" indent="0" algn="ctr">
              <a:buNone/>
            </a:pPr>
            <a:r>
              <a:rPr lang="en-US" sz="3000" b="1" dirty="0">
                <a:latin typeface="Times New Roman" panose="02020603050405020304" pitchFamily="18" charset="0"/>
                <a:cs typeface="Times New Roman" panose="02020603050405020304" pitchFamily="18" charset="0"/>
              </a:rPr>
              <a:t>Rotary International President 2023-2024</a:t>
            </a:r>
          </a:p>
          <a:p>
            <a:pPr marL="0" indent="0" algn="ctr">
              <a:buNone/>
            </a:pPr>
            <a:r>
              <a:rPr lang="en-US" sz="3000" b="1" dirty="0">
                <a:latin typeface="Times New Roman" panose="02020603050405020304" pitchFamily="18" charset="0"/>
                <a:cs typeface="Times New Roman" panose="02020603050405020304" pitchFamily="18" charset="0"/>
              </a:rPr>
              <a:t>Rotary Club of Rotary Club of South Queensferry,  Scotland</a:t>
            </a:r>
          </a:p>
          <a:p>
            <a:pPr algn="just">
              <a:buFont typeface="Wingdings" panose="05000000000000000000" pitchFamily="2" charset="2"/>
              <a:buChar char="Ø"/>
            </a:pPr>
            <a:r>
              <a:rPr lang="en-US" sz="3400" dirty="0">
                <a:latin typeface="Times New Roman" panose="02020603050405020304" pitchFamily="18" charset="0"/>
                <a:cs typeface="Times New Roman" panose="02020603050405020304" pitchFamily="18" charset="0"/>
              </a:rPr>
              <a:t>educated at the Royal High School in Edinburgh and at the University of Dundee, where he earned his graduate degree in dental surgery. He operated his own dental practice in Edinburgh until 2016.</a:t>
            </a:r>
          </a:p>
          <a:p>
            <a:pPr marL="0" indent="0" algn="just">
              <a:buNone/>
            </a:pPr>
            <a:endParaRPr lang="en-US" sz="3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3400" dirty="0">
                <a:latin typeface="Times New Roman" panose="02020603050405020304" pitchFamily="18" charset="0"/>
                <a:cs typeface="Times New Roman" panose="02020603050405020304" pitchFamily="18" charset="0"/>
              </a:rPr>
              <a:t>joined Rotary in 1984 at age 26. A member of the Rotary Club of South Queensferry, he has served as president and vice president of Rotary International in Great Britain and Ireland. He has also served RI as a director and on several committees, most recently as an adviser to the 2022 Houston Convention Committee and chair of the Operations Review Committee.</a:t>
            </a:r>
          </a:p>
        </p:txBody>
      </p:sp>
      <p:pic>
        <p:nvPicPr>
          <p:cNvPr id="4" name="Picture 3">
            <a:extLst>
              <a:ext uri="{FF2B5EF4-FFF2-40B4-BE49-F238E27FC236}">
                <a16:creationId xmlns:a16="http://schemas.microsoft.com/office/drawing/2014/main" id="{9826D8A1-7A3A-6378-9F9E-3C99F7B19B90}"/>
              </a:ext>
            </a:extLst>
          </p:cNvPr>
          <p:cNvPicPr>
            <a:picLocks noChangeAspect="1"/>
          </p:cNvPicPr>
          <p:nvPr/>
        </p:nvPicPr>
        <p:blipFill>
          <a:blip r:embed="rId2"/>
          <a:stretch>
            <a:fillRect/>
          </a:stretch>
        </p:blipFill>
        <p:spPr>
          <a:xfrm>
            <a:off x="323440" y="623275"/>
            <a:ext cx="4252749" cy="5656156"/>
          </a:xfrm>
          <a:prstGeom prst="rect">
            <a:avLst/>
          </a:prstGeom>
        </p:spPr>
      </p:pic>
    </p:spTree>
    <p:extLst>
      <p:ext uri="{BB962C8B-B14F-4D97-AF65-F5344CB8AC3E}">
        <p14:creationId xmlns:p14="http://schemas.microsoft.com/office/powerpoint/2010/main" val="3148421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9" y="623275"/>
            <a:ext cx="657079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51;p6">
            <a:extLst>
              <a:ext uri="{FF2B5EF4-FFF2-40B4-BE49-F238E27FC236}">
                <a16:creationId xmlns:a16="http://schemas.microsoft.com/office/drawing/2014/main" id="{A3240247-A5CA-1B1D-6DDD-D58F19BA244C}"/>
              </a:ext>
            </a:extLst>
          </p:cNvPr>
          <p:cNvSpPr txBox="1">
            <a:spLocks/>
          </p:cNvSpPr>
          <p:nvPr/>
        </p:nvSpPr>
        <p:spPr>
          <a:xfrm>
            <a:off x="5465660" y="734001"/>
            <a:ext cx="5971484" cy="4992475"/>
          </a:xfrm>
          <a:prstGeom prst="rect">
            <a:avLst/>
          </a:prstGeom>
        </p:spPr>
        <p:txBody>
          <a:bodyPr spcFirstLastPara="1"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dirty="0">
                <a:latin typeface="Times New Roman" panose="02020603050405020304" pitchFamily="18" charset="0"/>
                <a:cs typeface="Times New Roman" panose="02020603050405020304" pitchFamily="18" charset="0"/>
              </a:rPr>
              <a:t>Pat Peters</a:t>
            </a:r>
          </a:p>
          <a:p>
            <a:pPr marL="0" indent="0" algn="ctr">
              <a:buNone/>
            </a:pPr>
            <a:r>
              <a:rPr lang="en-US" sz="2500" b="1" dirty="0">
                <a:latin typeface="Times New Roman" panose="02020603050405020304" pitchFamily="18" charset="0"/>
                <a:cs typeface="Times New Roman" panose="02020603050405020304" pitchFamily="18" charset="0"/>
              </a:rPr>
              <a:t>District Governor 5790 2023-2024</a:t>
            </a:r>
          </a:p>
          <a:p>
            <a:pPr marL="0" indent="0" algn="ctr">
              <a:buNone/>
            </a:pPr>
            <a:r>
              <a:rPr lang="en-US" sz="2500" b="1" dirty="0">
                <a:latin typeface="Times New Roman" panose="02020603050405020304" pitchFamily="18" charset="0"/>
                <a:cs typeface="Times New Roman" panose="02020603050405020304" pitchFamily="18" charset="0"/>
              </a:rPr>
              <a:t>Rotary Club of Decatur</a:t>
            </a:r>
          </a:p>
          <a:p>
            <a:pPr marL="0" indent="0" algn="ctr">
              <a:buNone/>
            </a:pPr>
            <a:r>
              <a:rPr kumimoji="0" lang="en-US" sz="2500" b="0" i="0" u="sng" strike="noStrike" kern="1200" cap="none" spc="0" normalizeH="0" baseline="0" noProof="0" dirty="0">
                <a:ln>
                  <a:noFill/>
                </a:ln>
                <a:solidFill>
                  <a:srgbClr val="0563C1"/>
                </a:solidFill>
                <a:effectLst/>
                <a:uLnTx/>
                <a:uFillTx/>
                <a:latin typeface="Times New Roman" panose="02020603050405020304" pitchFamily="18" charset="0"/>
                <a:cs typeface="Times New Roman" panose="02020603050405020304" pitchFamily="18" charset="0"/>
                <a:hlinkClick r:id="rId2"/>
              </a:rPr>
              <a:t>www.rotary5790.org</a:t>
            </a:r>
            <a:endPar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indent="0" algn="ctr">
              <a:buNone/>
            </a:pPr>
            <a:endParaRPr lang="en-US" sz="3000" b="1" dirty="0">
              <a:latin typeface="Times New Roman" panose="02020603050405020304" pitchFamily="18" charset="0"/>
              <a:cs typeface="Times New Roman" panose="02020603050405020304" pitchFamily="18" charset="0"/>
            </a:endParaRPr>
          </a:p>
          <a:p>
            <a:pPr>
              <a:spcBef>
                <a:spcPts val="1200"/>
              </a:spcBef>
              <a:buSzPts val="2200"/>
            </a:pPr>
            <a:endParaRPr lang="en-US" sz="1300" dirty="0"/>
          </a:p>
        </p:txBody>
      </p:sp>
      <p:pic>
        <p:nvPicPr>
          <p:cNvPr id="5" name="Picture 4">
            <a:extLst>
              <a:ext uri="{FF2B5EF4-FFF2-40B4-BE49-F238E27FC236}">
                <a16:creationId xmlns:a16="http://schemas.microsoft.com/office/drawing/2014/main" id="{22789D39-9235-4F6C-0A23-C445CF75C7DC}"/>
              </a:ext>
            </a:extLst>
          </p:cNvPr>
          <p:cNvPicPr>
            <a:picLocks noChangeAspect="1"/>
          </p:cNvPicPr>
          <p:nvPr/>
        </p:nvPicPr>
        <p:blipFill>
          <a:blip r:embed="rId3"/>
          <a:stretch>
            <a:fillRect/>
          </a:stretch>
        </p:blipFill>
        <p:spPr>
          <a:xfrm>
            <a:off x="6842763" y="2887992"/>
            <a:ext cx="3206774" cy="3151905"/>
          </a:xfrm>
          <a:prstGeom prst="rect">
            <a:avLst/>
          </a:prstGeom>
        </p:spPr>
      </p:pic>
      <p:pic>
        <p:nvPicPr>
          <p:cNvPr id="2050" name="Picture 2" descr="member photo">
            <a:extLst>
              <a:ext uri="{FF2B5EF4-FFF2-40B4-BE49-F238E27FC236}">
                <a16:creationId xmlns:a16="http://schemas.microsoft.com/office/drawing/2014/main" id="{EFA0DC7B-200E-7D57-233C-0F9A330BD7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858" y="623274"/>
            <a:ext cx="3765831" cy="5648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375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FE34793-7F7E-DCD5-A060-FF6C36C2ACA4}"/>
              </a:ext>
            </a:extLst>
          </p:cNvPr>
          <p:cNvSpPr txBox="1"/>
          <p:nvPr/>
        </p:nvSpPr>
        <p:spPr>
          <a:xfrm>
            <a:off x="6536419" y="-2"/>
            <a:ext cx="5599235" cy="6858001"/>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4300" b="1" dirty="0">
              <a:solidFill>
                <a:schemeClr val="bg1"/>
              </a:solidFill>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endParaRPr lang="en-US" sz="4300" b="1" dirty="0">
              <a:solidFill>
                <a:schemeClr val="bg1"/>
              </a:solidFill>
              <a:latin typeface="Times New Roman" panose="02020603050405020304" pitchFamily="18" charset="0"/>
              <a:ea typeface="+mj-ea"/>
              <a:cs typeface="Times New Roman" panose="02020603050405020304" pitchFamily="18" charset="0"/>
            </a:endParaRPr>
          </a:p>
          <a:p>
            <a:pPr marL="571500" lvl="0" indent="-571500" algn="l" rtl="0">
              <a:lnSpc>
                <a:spcPct val="100000"/>
              </a:lnSpc>
              <a:spcBef>
                <a:spcPts val="0"/>
              </a:spcBef>
              <a:spcAft>
                <a:spcPts val="0"/>
              </a:spcAft>
              <a:buSzPts val="1900"/>
              <a:buFont typeface="Wingdings" panose="05000000000000000000" pitchFamily="2" charset="2"/>
              <a:buChar char="Ø"/>
            </a:pPr>
            <a:r>
              <a:rPr lang="en-US" sz="3500" dirty="0">
                <a:solidFill>
                  <a:schemeClr val="lt1"/>
                </a:solidFill>
                <a:latin typeface="Times New Roman" panose="02020603050405020304" pitchFamily="18" charset="0"/>
                <a:cs typeface="Times New Roman" panose="02020603050405020304" pitchFamily="18" charset="0"/>
              </a:rPr>
              <a:t>Object of Rotary</a:t>
            </a:r>
            <a:endParaRPr lang="en-US" sz="3500" dirty="0">
              <a:latin typeface="Times New Roman" panose="02020603050405020304" pitchFamily="18" charset="0"/>
              <a:cs typeface="Times New Roman" panose="02020603050405020304" pitchFamily="18" charset="0"/>
            </a:endParaRPr>
          </a:p>
          <a:p>
            <a:pPr marL="571500" lvl="0" indent="-571500" algn="l" rtl="0">
              <a:lnSpc>
                <a:spcPct val="100000"/>
              </a:lnSpc>
              <a:spcBef>
                <a:spcPts val="1200"/>
              </a:spcBef>
              <a:spcAft>
                <a:spcPts val="0"/>
              </a:spcAft>
              <a:buSzPts val="1900"/>
              <a:buFont typeface="Wingdings" panose="05000000000000000000" pitchFamily="2" charset="2"/>
              <a:buChar char="Ø"/>
            </a:pPr>
            <a:r>
              <a:rPr lang="en-US" sz="3500" dirty="0">
                <a:solidFill>
                  <a:schemeClr val="lt1"/>
                </a:solidFill>
                <a:latin typeface="Times New Roman" panose="02020603050405020304" pitchFamily="18" charset="0"/>
                <a:cs typeface="Times New Roman" panose="02020603050405020304" pitchFamily="18" charset="0"/>
              </a:rPr>
              <a:t>The Four-Way Test</a:t>
            </a:r>
            <a:endParaRPr lang="en-US" sz="3500" dirty="0">
              <a:latin typeface="Times New Roman" panose="02020603050405020304" pitchFamily="18" charset="0"/>
              <a:cs typeface="Times New Roman" panose="02020603050405020304" pitchFamily="18" charset="0"/>
            </a:endParaRPr>
          </a:p>
          <a:p>
            <a:pPr marL="571500" lvl="0" indent="-571500" algn="l" rtl="0">
              <a:lnSpc>
                <a:spcPct val="100000"/>
              </a:lnSpc>
              <a:spcBef>
                <a:spcPts val="1200"/>
              </a:spcBef>
              <a:spcAft>
                <a:spcPts val="0"/>
              </a:spcAft>
              <a:buSzPts val="1900"/>
              <a:buFont typeface="Wingdings" panose="05000000000000000000" pitchFamily="2" charset="2"/>
              <a:buChar char="Ø"/>
            </a:pPr>
            <a:r>
              <a:rPr lang="en-US" sz="3500" dirty="0">
                <a:solidFill>
                  <a:schemeClr val="lt1"/>
                </a:solidFill>
                <a:latin typeface="Times New Roman" panose="02020603050405020304" pitchFamily="18" charset="0"/>
                <a:cs typeface="Times New Roman" panose="02020603050405020304" pitchFamily="18" charset="0"/>
              </a:rPr>
              <a:t>Five Avenues of Service</a:t>
            </a:r>
          </a:p>
          <a:p>
            <a:pPr marL="571500" lvl="0" indent="-571500" algn="l" rtl="0">
              <a:lnSpc>
                <a:spcPct val="100000"/>
              </a:lnSpc>
              <a:spcBef>
                <a:spcPts val="1200"/>
              </a:spcBef>
              <a:spcAft>
                <a:spcPts val="0"/>
              </a:spcAft>
              <a:buSzPts val="1900"/>
              <a:buFont typeface="Wingdings" panose="05000000000000000000" pitchFamily="2" charset="2"/>
              <a:buChar char="Ø"/>
            </a:pPr>
            <a:r>
              <a:rPr lang="en-US" sz="3500" dirty="0">
                <a:solidFill>
                  <a:schemeClr val="lt1"/>
                </a:solidFill>
                <a:latin typeface="Times New Roman" panose="02020603050405020304" pitchFamily="18" charset="0"/>
                <a:cs typeface="Times New Roman" panose="02020603050405020304" pitchFamily="18" charset="0"/>
              </a:rPr>
              <a:t>Moto:  </a:t>
            </a:r>
          </a:p>
          <a:p>
            <a:pPr lvl="1">
              <a:spcBef>
                <a:spcPts val="1200"/>
              </a:spcBef>
              <a:buSzPts val="1900"/>
            </a:pPr>
            <a:r>
              <a:rPr lang="en-US" sz="3500" dirty="0">
                <a:solidFill>
                  <a:schemeClr val="lt1"/>
                </a:solidFill>
                <a:latin typeface="Times New Roman" panose="02020603050405020304" pitchFamily="18" charset="0"/>
                <a:cs typeface="Times New Roman" panose="02020603050405020304" pitchFamily="18" charset="0"/>
              </a:rPr>
              <a:t>“Service Above Self”</a:t>
            </a:r>
            <a:endParaRPr lang="en-US" sz="3500" dirty="0">
              <a:latin typeface="Times New Roman" panose="02020603050405020304" pitchFamily="18" charset="0"/>
              <a:cs typeface="Times New Roman" panose="02020603050405020304" pitchFamily="18" charset="0"/>
            </a:endParaRPr>
          </a:p>
          <a:p>
            <a:pPr>
              <a:lnSpc>
                <a:spcPct val="90000"/>
              </a:lnSpc>
              <a:spcBef>
                <a:spcPct val="0"/>
              </a:spcBef>
              <a:spcAft>
                <a:spcPts val="600"/>
              </a:spcAft>
            </a:pPr>
            <a:endParaRPr lang="en-US" sz="4300" b="1" dirty="0">
              <a:solidFill>
                <a:schemeClr val="bg1"/>
              </a:solidFill>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endParaRPr lang="en-US" sz="6300" b="1" kern="1200" dirty="0">
              <a:solidFill>
                <a:schemeClr val="bg1"/>
              </a:solidFill>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endParaRPr lang="en-US" sz="5000" dirty="0">
              <a:solidFill>
                <a:schemeClr val="bg1"/>
              </a:solidFill>
              <a:latin typeface="Times New Roman" panose="02020603050405020304" pitchFamily="18" charset="0"/>
              <a:cs typeface="Times New Roman" panose="02020603050405020304" pitchFamily="18" charset="0"/>
            </a:endParaRPr>
          </a:p>
          <a:p>
            <a:pPr>
              <a:lnSpc>
                <a:spcPct val="90000"/>
              </a:lnSpc>
              <a:spcBef>
                <a:spcPct val="0"/>
              </a:spcBef>
              <a:spcAft>
                <a:spcPts val="600"/>
              </a:spcAft>
            </a:pPr>
            <a:endParaRPr lang="en-US" sz="3600" b="0" i="0" dirty="0">
              <a:solidFill>
                <a:srgbClr val="39424A"/>
              </a:solidFill>
              <a:effectLst/>
              <a:latin typeface="Open Sans" panose="020B0606030504020204" pitchFamily="34" charset="0"/>
            </a:endParaRPr>
          </a:p>
        </p:txBody>
      </p:sp>
      <p:sp>
        <p:nvSpPr>
          <p:cNvPr id="30" name="Freeform: Shape 29">
            <a:extLst>
              <a:ext uri="{FF2B5EF4-FFF2-40B4-BE49-F238E27FC236}">
                <a16:creationId xmlns:a16="http://schemas.microsoft.com/office/drawing/2014/main" id="{F1AB2A50-5E20-4BC3-954F-034B0BDCD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2" name="Freeform: Shape 31">
            <a:extLst>
              <a:ext uri="{FF2B5EF4-FFF2-40B4-BE49-F238E27FC236}">
                <a16:creationId xmlns:a16="http://schemas.microsoft.com/office/drawing/2014/main" id="{41AEA765-5054-4EF9-AF8D-D199F2893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Logo&#10;&#10;Description automatically generated">
            <a:extLst>
              <a:ext uri="{FF2B5EF4-FFF2-40B4-BE49-F238E27FC236}">
                <a16:creationId xmlns:a16="http://schemas.microsoft.com/office/drawing/2014/main" id="{B915F6A0-3769-6C36-89FB-A377B31D6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260" y="1859622"/>
            <a:ext cx="3741615" cy="1404687"/>
          </a:xfrm>
          <a:prstGeom prst="rect">
            <a:avLst/>
          </a:prstGeom>
        </p:spPr>
      </p:pic>
      <p:sp>
        <p:nvSpPr>
          <p:cNvPr id="3" name="TextBox 2">
            <a:extLst>
              <a:ext uri="{FF2B5EF4-FFF2-40B4-BE49-F238E27FC236}">
                <a16:creationId xmlns:a16="http://schemas.microsoft.com/office/drawing/2014/main" id="{FDB3E6A4-E467-7B0C-96BA-DE98CCBB08B1}"/>
              </a:ext>
            </a:extLst>
          </p:cNvPr>
          <p:cNvSpPr txBox="1"/>
          <p:nvPr/>
        </p:nvSpPr>
        <p:spPr>
          <a:xfrm>
            <a:off x="290253" y="3293804"/>
            <a:ext cx="5378245" cy="1446550"/>
          </a:xfrm>
          <a:prstGeom prst="rect">
            <a:avLst/>
          </a:prstGeom>
          <a:noFill/>
        </p:spPr>
        <p:txBody>
          <a:bodyPr wrap="square" rtlCol="0">
            <a:spAutoFit/>
          </a:bodyPr>
          <a:lstStyle/>
          <a:p>
            <a:pPr algn="ctr"/>
            <a:r>
              <a:rPr lang="en-US" sz="4400" b="1" dirty="0">
                <a:solidFill>
                  <a:schemeClr val="accent1">
                    <a:lumMod val="75000"/>
                  </a:schemeClr>
                </a:solidFill>
              </a:rPr>
              <a:t>Mineral Wells</a:t>
            </a:r>
          </a:p>
          <a:p>
            <a:pPr algn="ctr"/>
            <a:r>
              <a:rPr lang="en-US" sz="4400" b="1" dirty="0">
                <a:solidFill>
                  <a:schemeClr val="accent1">
                    <a:lumMod val="75000"/>
                  </a:schemeClr>
                </a:solidFill>
              </a:rPr>
              <a:t>Rotary Club</a:t>
            </a:r>
          </a:p>
        </p:txBody>
      </p:sp>
    </p:spTree>
    <p:extLst>
      <p:ext uri="{BB962C8B-B14F-4D97-AF65-F5344CB8AC3E}">
        <p14:creationId xmlns:p14="http://schemas.microsoft.com/office/powerpoint/2010/main" val="1669988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FE34793-7F7E-DCD5-A060-FF6C36C2ACA4}"/>
              </a:ext>
            </a:extLst>
          </p:cNvPr>
          <p:cNvSpPr txBox="1"/>
          <p:nvPr/>
        </p:nvSpPr>
        <p:spPr>
          <a:xfrm>
            <a:off x="6536419" y="-2"/>
            <a:ext cx="5599235" cy="6858001"/>
          </a:xfrm>
          <a:prstGeom prst="rect">
            <a:avLst/>
          </a:prstGeom>
        </p:spPr>
        <p:txBody>
          <a:bodyPr vert="horz" lIns="91440" tIns="45720" rIns="91440" bIns="45720" rtlCol="0" anchor="t">
            <a:normAutofit fontScale="47500" lnSpcReduction="20000"/>
          </a:bodyPr>
          <a:lstStyle/>
          <a:p>
            <a:pPr>
              <a:lnSpc>
                <a:spcPct val="90000"/>
              </a:lnSpc>
              <a:spcBef>
                <a:spcPct val="0"/>
              </a:spcBef>
              <a:spcAft>
                <a:spcPts val="600"/>
              </a:spcAft>
            </a:pPr>
            <a:endParaRPr lang="en-US" sz="7500" b="1" kern="1200" dirty="0">
              <a:solidFill>
                <a:schemeClr val="bg1"/>
              </a:solidFill>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r>
              <a:rPr lang="en-US" sz="7500" b="1" kern="1200" dirty="0">
                <a:solidFill>
                  <a:schemeClr val="bg1"/>
                </a:solidFill>
                <a:latin typeface="Times New Roman" panose="02020603050405020304" pitchFamily="18" charset="0"/>
                <a:ea typeface="+mj-ea"/>
                <a:cs typeface="Times New Roman" panose="02020603050405020304" pitchFamily="18" charset="0"/>
              </a:rPr>
              <a:t>Object of Rotary: </a:t>
            </a:r>
          </a:p>
          <a:p>
            <a:pPr>
              <a:lnSpc>
                <a:spcPct val="90000"/>
              </a:lnSpc>
              <a:spcBef>
                <a:spcPct val="0"/>
              </a:spcBef>
              <a:spcAft>
                <a:spcPts val="600"/>
              </a:spcAft>
            </a:pPr>
            <a:endParaRPr lang="en-US" sz="4200" b="1" kern="1200" dirty="0">
              <a:solidFill>
                <a:schemeClr val="bg1"/>
              </a:solidFill>
              <a:latin typeface="Times New Roman" panose="02020603050405020304" pitchFamily="18" charset="0"/>
              <a:ea typeface="+mj-ea"/>
              <a:cs typeface="Times New Roman" panose="02020603050405020304" pitchFamily="18" charset="0"/>
            </a:endParaRPr>
          </a:p>
          <a:p>
            <a:pPr algn="just">
              <a:lnSpc>
                <a:spcPct val="90000"/>
              </a:lnSpc>
              <a:spcBef>
                <a:spcPct val="0"/>
              </a:spcBef>
              <a:spcAft>
                <a:spcPts val="600"/>
              </a:spcAft>
            </a:pPr>
            <a:r>
              <a:rPr lang="en-US" sz="4200" b="1" kern="1200" dirty="0">
                <a:solidFill>
                  <a:schemeClr val="bg1"/>
                </a:solidFill>
                <a:latin typeface="Times New Roman" panose="02020603050405020304" pitchFamily="18" charset="0"/>
                <a:ea typeface="+mj-ea"/>
                <a:cs typeface="Times New Roman" panose="02020603050405020304" pitchFamily="18" charset="0"/>
              </a:rPr>
              <a:t>To encourage and foster the idea of service as a basis of worthy enterprise by:</a:t>
            </a:r>
          </a:p>
          <a:p>
            <a:pPr algn="just">
              <a:lnSpc>
                <a:spcPct val="90000"/>
              </a:lnSpc>
              <a:spcBef>
                <a:spcPct val="0"/>
              </a:spcBef>
              <a:spcAft>
                <a:spcPts val="600"/>
              </a:spcAft>
            </a:pPr>
            <a:endParaRPr lang="en-US" sz="4200" b="1" dirty="0">
              <a:solidFill>
                <a:schemeClr val="bg1"/>
              </a:solidFill>
              <a:latin typeface="Times New Roman" panose="02020603050405020304" pitchFamily="18" charset="0"/>
              <a:ea typeface="+mj-ea"/>
              <a:cs typeface="Times New Roman" panose="02020603050405020304" pitchFamily="18" charset="0"/>
            </a:endParaRPr>
          </a:p>
          <a:p>
            <a:pPr algn="just">
              <a:lnSpc>
                <a:spcPct val="90000"/>
              </a:lnSpc>
              <a:spcBef>
                <a:spcPct val="0"/>
              </a:spcBef>
              <a:spcAft>
                <a:spcPts val="600"/>
              </a:spcAft>
            </a:pPr>
            <a:r>
              <a:rPr lang="en-US" sz="4200" b="1" kern="1200" dirty="0">
                <a:solidFill>
                  <a:schemeClr val="bg1"/>
                </a:solidFill>
                <a:latin typeface="Times New Roman" panose="02020603050405020304" pitchFamily="18" charset="0"/>
                <a:ea typeface="+mj-ea"/>
                <a:cs typeface="Times New Roman" panose="02020603050405020304" pitchFamily="18" charset="0"/>
              </a:rPr>
              <a:t>First: The development of acquaintance as an opportunity for service;</a:t>
            </a:r>
          </a:p>
          <a:p>
            <a:pPr algn="just">
              <a:lnSpc>
                <a:spcPct val="90000"/>
              </a:lnSpc>
              <a:spcBef>
                <a:spcPct val="0"/>
              </a:spcBef>
              <a:spcAft>
                <a:spcPts val="600"/>
              </a:spcAft>
            </a:pPr>
            <a:endParaRPr lang="en-US" sz="4200" b="1" kern="1200" dirty="0">
              <a:solidFill>
                <a:schemeClr val="bg1"/>
              </a:solidFill>
              <a:latin typeface="Times New Roman" panose="02020603050405020304" pitchFamily="18" charset="0"/>
              <a:ea typeface="+mj-ea"/>
              <a:cs typeface="Times New Roman" panose="02020603050405020304" pitchFamily="18" charset="0"/>
            </a:endParaRPr>
          </a:p>
          <a:p>
            <a:pPr algn="just">
              <a:lnSpc>
                <a:spcPct val="90000"/>
              </a:lnSpc>
              <a:spcBef>
                <a:spcPct val="0"/>
              </a:spcBef>
              <a:spcAft>
                <a:spcPts val="600"/>
              </a:spcAft>
            </a:pPr>
            <a:r>
              <a:rPr lang="en-US" sz="4200" b="1" kern="1200" dirty="0">
                <a:solidFill>
                  <a:schemeClr val="bg1"/>
                </a:solidFill>
                <a:latin typeface="Times New Roman" panose="02020603050405020304" pitchFamily="18" charset="0"/>
                <a:ea typeface="+mj-ea"/>
                <a:cs typeface="Times New Roman" panose="02020603050405020304" pitchFamily="18" charset="0"/>
              </a:rPr>
              <a:t>Second: High ethical standards in business and professions; the recognition of the worthiness of all useful occupations; and the dignifying of each Rotarian’s occupation as an opportunity to serve society; </a:t>
            </a:r>
          </a:p>
          <a:p>
            <a:pPr algn="just">
              <a:lnSpc>
                <a:spcPct val="90000"/>
              </a:lnSpc>
              <a:spcBef>
                <a:spcPct val="0"/>
              </a:spcBef>
              <a:spcAft>
                <a:spcPts val="600"/>
              </a:spcAft>
            </a:pPr>
            <a:endParaRPr lang="en-US" sz="4200" b="1" kern="1200" dirty="0">
              <a:solidFill>
                <a:schemeClr val="bg1"/>
              </a:solidFill>
              <a:latin typeface="Times New Roman" panose="02020603050405020304" pitchFamily="18" charset="0"/>
              <a:ea typeface="+mj-ea"/>
              <a:cs typeface="Times New Roman" panose="02020603050405020304" pitchFamily="18" charset="0"/>
            </a:endParaRPr>
          </a:p>
          <a:p>
            <a:pPr algn="just">
              <a:lnSpc>
                <a:spcPct val="90000"/>
              </a:lnSpc>
              <a:spcBef>
                <a:spcPct val="0"/>
              </a:spcBef>
              <a:spcAft>
                <a:spcPts val="600"/>
              </a:spcAft>
            </a:pPr>
            <a:r>
              <a:rPr lang="en-US" sz="4200" b="1" dirty="0">
                <a:solidFill>
                  <a:schemeClr val="bg1"/>
                </a:solidFill>
                <a:latin typeface="Times New Roman" panose="02020603050405020304" pitchFamily="18" charset="0"/>
                <a:ea typeface="+mj-ea"/>
                <a:cs typeface="Times New Roman" panose="02020603050405020304" pitchFamily="18" charset="0"/>
              </a:rPr>
              <a:t>Third: The application of the ideal of service in each Rotarian’s personal, business and community life; </a:t>
            </a:r>
          </a:p>
          <a:p>
            <a:pPr algn="just">
              <a:lnSpc>
                <a:spcPct val="90000"/>
              </a:lnSpc>
              <a:spcBef>
                <a:spcPct val="0"/>
              </a:spcBef>
              <a:spcAft>
                <a:spcPts val="600"/>
              </a:spcAft>
            </a:pPr>
            <a:endParaRPr lang="en-US" sz="4200" b="1" kern="1200" dirty="0">
              <a:solidFill>
                <a:schemeClr val="bg1"/>
              </a:solidFill>
              <a:latin typeface="Times New Roman" panose="02020603050405020304" pitchFamily="18" charset="0"/>
              <a:ea typeface="+mj-ea"/>
              <a:cs typeface="Times New Roman" panose="02020603050405020304" pitchFamily="18" charset="0"/>
            </a:endParaRPr>
          </a:p>
          <a:p>
            <a:pPr algn="just">
              <a:lnSpc>
                <a:spcPct val="90000"/>
              </a:lnSpc>
              <a:spcBef>
                <a:spcPct val="0"/>
              </a:spcBef>
              <a:spcAft>
                <a:spcPts val="600"/>
              </a:spcAft>
            </a:pPr>
            <a:r>
              <a:rPr lang="en-US" sz="4200" b="1" dirty="0">
                <a:solidFill>
                  <a:schemeClr val="bg1"/>
                </a:solidFill>
                <a:latin typeface="Times New Roman" panose="02020603050405020304" pitchFamily="18" charset="0"/>
                <a:ea typeface="+mj-ea"/>
                <a:cs typeface="Times New Roman" panose="02020603050405020304" pitchFamily="18" charset="0"/>
              </a:rPr>
              <a:t>Fourth: The advancement of international understanding, goodwill, and peace through a world fellowship of business and professional persons united in the ideal of service. </a:t>
            </a:r>
          </a:p>
          <a:p>
            <a:pPr>
              <a:lnSpc>
                <a:spcPct val="90000"/>
              </a:lnSpc>
              <a:spcBef>
                <a:spcPct val="0"/>
              </a:spcBef>
              <a:spcAft>
                <a:spcPts val="600"/>
              </a:spcAft>
            </a:pPr>
            <a:endParaRPr lang="en-US" sz="4300" b="1" dirty="0">
              <a:solidFill>
                <a:schemeClr val="bg1"/>
              </a:solidFill>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endParaRPr lang="en-US" sz="6300" b="1" kern="1200" dirty="0">
              <a:solidFill>
                <a:schemeClr val="bg1"/>
              </a:solidFill>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endParaRPr lang="en-US" sz="5000" dirty="0">
              <a:solidFill>
                <a:schemeClr val="bg1"/>
              </a:solidFill>
              <a:latin typeface="Times New Roman" panose="02020603050405020304" pitchFamily="18" charset="0"/>
              <a:cs typeface="Times New Roman" panose="02020603050405020304" pitchFamily="18" charset="0"/>
            </a:endParaRPr>
          </a:p>
          <a:p>
            <a:pPr>
              <a:lnSpc>
                <a:spcPct val="90000"/>
              </a:lnSpc>
              <a:spcBef>
                <a:spcPct val="0"/>
              </a:spcBef>
              <a:spcAft>
                <a:spcPts val="600"/>
              </a:spcAft>
            </a:pPr>
            <a:endParaRPr lang="en-US" sz="3600" b="0" i="0" dirty="0">
              <a:solidFill>
                <a:srgbClr val="39424A"/>
              </a:solidFill>
              <a:effectLst/>
              <a:latin typeface="Open Sans" panose="020B0606030504020204" pitchFamily="34" charset="0"/>
            </a:endParaRPr>
          </a:p>
        </p:txBody>
      </p:sp>
      <p:sp>
        <p:nvSpPr>
          <p:cNvPr id="30" name="Freeform: Shape 29">
            <a:extLst>
              <a:ext uri="{FF2B5EF4-FFF2-40B4-BE49-F238E27FC236}">
                <a16:creationId xmlns:a16="http://schemas.microsoft.com/office/drawing/2014/main" id="{F1AB2A50-5E20-4BC3-954F-034B0BDCD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2" name="Freeform: Shape 31">
            <a:extLst>
              <a:ext uri="{FF2B5EF4-FFF2-40B4-BE49-F238E27FC236}">
                <a16:creationId xmlns:a16="http://schemas.microsoft.com/office/drawing/2014/main" id="{41AEA765-5054-4EF9-AF8D-D199F2893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Logo&#10;&#10;Description automatically generated">
            <a:extLst>
              <a:ext uri="{FF2B5EF4-FFF2-40B4-BE49-F238E27FC236}">
                <a16:creationId xmlns:a16="http://schemas.microsoft.com/office/drawing/2014/main" id="{C6FEA16B-FD41-EC56-EFB1-7CA452948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146" y="1889117"/>
            <a:ext cx="3741615" cy="1404687"/>
          </a:xfrm>
          <a:prstGeom prst="rect">
            <a:avLst/>
          </a:prstGeom>
        </p:spPr>
      </p:pic>
      <p:sp>
        <p:nvSpPr>
          <p:cNvPr id="3" name="TextBox 2">
            <a:extLst>
              <a:ext uri="{FF2B5EF4-FFF2-40B4-BE49-F238E27FC236}">
                <a16:creationId xmlns:a16="http://schemas.microsoft.com/office/drawing/2014/main" id="{A5173899-DC8E-137F-166F-CCCA55943236}"/>
              </a:ext>
            </a:extLst>
          </p:cNvPr>
          <p:cNvSpPr txBox="1"/>
          <p:nvPr/>
        </p:nvSpPr>
        <p:spPr>
          <a:xfrm>
            <a:off x="290253" y="3293804"/>
            <a:ext cx="5378245" cy="1446550"/>
          </a:xfrm>
          <a:prstGeom prst="rect">
            <a:avLst/>
          </a:prstGeom>
          <a:noFill/>
        </p:spPr>
        <p:txBody>
          <a:bodyPr wrap="square" rtlCol="0">
            <a:spAutoFit/>
          </a:bodyPr>
          <a:lstStyle/>
          <a:p>
            <a:pPr algn="ctr"/>
            <a:r>
              <a:rPr lang="en-US" sz="4400" b="1" dirty="0">
                <a:solidFill>
                  <a:schemeClr val="accent1">
                    <a:lumMod val="75000"/>
                  </a:schemeClr>
                </a:solidFill>
              </a:rPr>
              <a:t>Mineral Wells</a:t>
            </a:r>
          </a:p>
          <a:p>
            <a:pPr algn="ctr"/>
            <a:r>
              <a:rPr lang="en-US" sz="4400" b="1" dirty="0">
                <a:solidFill>
                  <a:schemeClr val="accent1">
                    <a:lumMod val="75000"/>
                  </a:schemeClr>
                </a:solidFill>
              </a:rPr>
              <a:t>Rotary Club</a:t>
            </a:r>
          </a:p>
        </p:txBody>
      </p:sp>
    </p:spTree>
    <p:extLst>
      <p:ext uri="{BB962C8B-B14F-4D97-AF65-F5344CB8AC3E}">
        <p14:creationId xmlns:p14="http://schemas.microsoft.com/office/powerpoint/2010/main" val="968470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1944</Words>
  <Application>Microsoft Office PowerPoint</Application>
  <PresentationFormat>Widescreen</PresentationFormat>
  <Paragraphs>308</Paragraphs>
  <Slides>33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Calibri</vt:lpstr>
      <vt:lpstr>Calibri Light</vt:lpstr>
      <vt:lpstr>Open Sans</vt:lpstr>
      <vt:lpstr>Times New Roman</vt:lpstr>
      <vt:lpstr>Wingdings</vt:lpstr>
      <vt:lpstr>Office Theme</vt:lpstr>
      <vt:lpstr>1_Office Theme</vt:lpstr>
      <vt:lpstr>PowerPoint Presentation</vt:lpstr>
      <vt:lpstr>PowerPoint Presentation</vt:lpstr>
      <vt:lpstr>PowerPoint Presentation</vt:lpstr>
      <vt:lpstr>PowerPoint Presentation</vt:lpstr>
      <vt:lpstr>Rotary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Mineral Wells Rotary Club Homepage (Club Runner)</vt:lpstr>
      <vt:lpstr>Rotary International Homepage</vt:lpstr>
      <vt:lpstr>PowerPoint Presentation</vt:lpstr>
    </vt:vector>
  </TitlesOfParts>
  <Company>Authorized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 Crouch</dc:creator>
  <cp:lastModifiedBy>Harris Brooks</cp:lastModifiedBy>
  <cp:revision>50</cp:revision>
  <dcterms:created xsi:type="dcterms:W3CDTF">2022-08-28T23:57:01Z</dcterms:created>
  <dcterms:modified xsi:type="dcterms:W3CDTF">2023-07-10T17:52:44Z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-399298043</vt:i4>
  </property>
  <property fmtid="{D5CDD505-2E9C-101B-9397-08002B2CF9AE}" pid="3" name="_NewReviewCycle">
    <vt:lpwstr/>
  </property>
  <property fmtid="{D5CDD505-2E9C-101B-9397-08002B2CF9AE}" pid="4" name="_EmailSubject">
    <vt:lpwstr>New Member Orientation Power Point / Arlington North West Rotary</vt:lpwstr>
  </property>
  <property fmtid="{D5CDD505-2E9C-101B-9397-08002B2CF9AE}" pid="5" name="_AuthorEmail">
    <vt:lpwstr>katic@rockywalton.com</vt:lpwstr>
  </property>
  <property fmtid="{D5CDD505-2E9C-101B-9397-08002B2CF9AE}" pid="6" name="_AuthorEmailDisplayName">
    <vt:lpwstr>Kati Crouch</vt:lpwstr>
  </property>
</Properties>
</file>