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1" r:id="rId4"/>
    <p:sldId id="259" r:id="rId5"/>
    <p:sldId id="262" r:id="rId6"/>
    <p:sldId id="264" r:id="rId7"/>
    <p:sldId id="263" r:id="rId8"/>
    <p:sldId id="265" r:id="rId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F41F70E9-8FB7-41E8-A5A0-D48E79DB522C}" type="datetimeFigureOut">
              <a:rPr lang="en-US" smtClean="0"/>
              <a:pPr/>
              <a:t>11/19/2017</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8AC3A93C-F86A-4077-9056-CF15EA7C432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62849013-3DEF-4223-9017-C47233572307}" type="datetimeFigureOut">
              <a:rPr lang="en-US" smtClean="0"/>
              <a:pPr/>
              <a:t>11/19/2017</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FE76D279-ACF1-479A-A3C2-791BD72E737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76D279-ACF1-479A-A3C2-791BD72E737D}"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EB904-7C39-4D64-8A52-B877BC1B758A}" type="datetimeFigureOut">
              <a:rPr lang="en-US" smtClean="0"/>
              <a:pPr/>
              <a:t>11/19/2017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2FC494-CC57-48DC-B0A6-0606FA32B8B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EB904-7C39-4D64-8A52-B877BC1B758A}" type="datetimeFigureOut">
              <a:rPr lang="en-US" smtClean="0"/>
              <a:pPr/>
              <a:t>11/19/2017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FC494-CC57-48DC-B0A6-0606FA32B8B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User\AppData\Local\Temp\SNAGHTML14bcc88.PNG"/>
          <p:cNvPicPr/>
          <p:nvPr/>
        </p:nvPicPr>
        <p:blipFill>
          <a:blip r:embed="rId2" cstate="print"/>
          <a:srcRect/>
          <a:stretch>
            <a:fillRect/>
          </a:stretch>
        </p:blipFill>
        <p:spPr bwMode="auto">
          <a:xfrm>
            <a:off x="1752600" y="685801"/>
            <a:ext cx="5638800" cy="2133600"/>
          </a:xfrm>
          <a:prstGeom prst="rect">
            <a:avLst/>
          </a:prstGeom>
          <a:noFill/>
          <a:ln w="9525">
            <a:noFill/>
            <a:miter lim="800000"/>
            <a:headEnd/>
            <a:tailEnd/>
          </a:ln>
        </p:spPr>
      </p:pic>
      <p:sp>
        <p:nvSpPr>
          <p:cNvPr id="5" name="TextBox 4"/>
          <p:cNvSpPr txBox="1"/>
          <p:nvPr/>
        </p:nvSpPr>
        <p:spPr>
          <a:xfrm>
            <a:off x="762000" y="2514600"/>
            <a:ext cx="7467600" cy="2831544"/>
          </a:xfrm>
          <a:prstGeom prst="rect">
            <a:avLst/>
          </a:prstGeom>
          <a:noFill/>
        </p:spPr>
        <p:txBody>
          <a:bodyPr wrap="square" rtlCol="0">
            <a:spAutoFit/>
          </a:bodyPr>
          <a:lstStyle/>
          <a:p>
            <a:r>
              <a:rPr lang="en-US" sz="4400" b="1" dirty="0" smtClean="0">
                <a:solidFill>
                  <a:schemeClr val="tx2"/>
                </a:solidFill>
              </a:rPr>
              <a:t>     </a:t>
            </a:r>
            <a:r>
              <a:rPr lang="en-US" sz="3200" i="1" dirty="0" smtClean="0">
                <a:solidFill>
                  <a:schemeClr val="tx2"/>
                </a:solidFill>
              </a:rPr>
              <a:t> </a:t>
            </a:r>
          </a:p>
          <a:p>
            <a:pPr algn="ctr"/>
            <a:r>
              <a:rPr lang="en-US" sz="3200" i="1" dirty="0" smtClean="0">
                <a:solidFill>
                  <a:schemeClr val="tx2"/>
                </a:solidFill>
              </a:rPr>
              <a:t>A newly formed 501 c(3) organization dedicated to Scholarships &amp; the charitable needs of the communities we serve </a:t>
            </a:r>
          </a:p>
          <a:p>
            <a:pPr algn="ctr"/>
            <a:endParaRPr lang="en-US" sz="200" dirty="0">
              <a:solidFill>
                <a:schemeClr val="tx2"/>
              </a:solidFill>
            </a:endParaRPr>
          </a:p>
          <a:p>
            <a:pPr algn="ctr"/>
            <a:r>
              <a:rPr lang="en-US" i="1" dirty="0" smtClean="0"/>
              <a:t>Pequannock   </a:t>
            </a:r>
            <a:r>
              <a:rPr lang="en-US" i="1" dirty="0"/>
              <a:t>Riverdale </a:t>
            </a:r>
            <a:r>
              <a:rPr lang="en-US" i="1" dirty="0" smtClean="0"/>
              <a:t>  </a:t>
            </a:r>
            <a:r>
              <a:rPr lang="en-US" i="1" dirty="0"/>
              <a:t>Lincoln Park</a:t>
            </a:r>
            <a:endParaRPr lang="en-US" dirty="0"/>
          </a:p>
          <a:p>
            <a:pPr algn="ctr"/>
            <a:r>
              <a:rPr lang="en-US" i="1" dirty="0"/>
              <a:t>District </a:t>
            </a:r>
            <a:r>
              <a:rPr lang="en-US" i="1" dirty="0" smtClean="0"/>
              <a:t>7470</a:t>
            </a:r>
            <a:endParaRPr lang="en-US" dirty="0"/>
          </a:p>
        </p:txBody>
      </p:sp>
      <p:sp>
        <p:nvSpPr>
          <p:cNvPr id="7" name="Rectangle 6"/>
          <p:cNvSpPr/>
          <p:nvPr/>
        </p:nvSpPr>
        <p:spPr>
          <a:xfrm>
            <a:off x="2362200" y="2209800"/>
            <a:ext cx="3200400" cy="830997"/>
          </a:xfrm>
          <a:prstGeom prst="rect">
            <a:avLst/>
          </a:prstGeom>
        </p:spPr>
        <p:txBody>
          <a:bodyPr wrap="square">
            <a:spAutoFit/>
          </a:bodyPr>
          <a:lstStyle/>
          <a:p>
            <a:r>
              <a:rPr lang="en-US" sz="4800" b="1" dirty="0" smtClean="0">
                <a:solidFill>
                  <a:schemeClr val="tx2"/>
                </a:solidFill>
                <a:latin typeface="+mj-lt"/>
              </a:rPr>
              <a:t>Foundation</a:t>
            </a:r>
            <a:endParaRPr lang="en-US" sz="4800"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rot="10800000" flipV="1">
            <a:off x="914400" y="652630"/>
            <a:ext cx="73914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925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Pequannock Valley Rotary Foundation is a newly formed 501 c(3) Corporation,</a:t>
            </a:r>
            <a:r>
              <a:rPr kumimoji="0" lang="en-US" sz="2400" b="1"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formed, guided and managed by the  Pequannock Valley Rotary; </a:t>
            </a:r>
          </a:p>
          <a:p>
            <a:pPr marL="0" marR="0" lvl="0" indent="349250" algn="l" defTabSz="914400" rtl="0" eaLnBrk="1" fontAlgn="base" latinLnBrk="0" hangingPunct="1">
              <a:lnSpc>
                <a:spcPct val="100000"/>
              </a:lnSpc>
              <a:spcBef>
                <a:spcPct val="0"/>
              </a:spcBef>
              <a:spcAft>
                <a:spcPct val="0"/>
              </a:spcAft>
              <a:buClrTx/>
              <a:buSzTx/>
              <a:buFontTx/>
              <a:buNone/>
              <a:tabLst/>
            </a:pPr>
            <a:endParaRPr lang="en-US" sz="2400" b="1" baseline="0" dirty="0" smtClean="0">
              <a:latin typeface="Calibri" pitchFamily="34" charset="0"/>
              <a:ea typeface="Times New Roman" pitchFamily="18" charset="0"/>
              <a:cs typeface="Times New Roman" pitchFamily="18" charset="0"/>
            </a:endParaRPr>
          </a:p>
          <a:p>
            <a:pPr marL="0" marR="0" lvl="0" indent="34925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 community minded group of men and women who’s guided by the motto “Service above Self”, work together to raise money for a variety of local causes. PV Rotary has given hundreds of thousands of dollars in college scholarships to local high school seniors, provided hundreds of hot meals to local residents affected by the floods, raised funds for local Food Pantries, donated many thousands of dollars worth of lifesaving equipment to local Police, Fire, and First Aid Squads, brought children from third world countries for life saving operations, and so much more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2" cstate="print"/>
          <a:srcRect/>
          <a:stretch>
            <a:fillRect/>
          </a:stretch>
        </p:blipFill>
        <p:spPr bwMode="auto">
          <a:xfrm>
            <a:off x="1143000" y="3352799"/>
            <a:ext cx="7188868" cy="3069405"/>
          </a:xfrm>
          <a:prstGeom prst="rect">
            <a:avLst/>
          </a:prstGeom>
          <a:noFill/>
          <a:ln w="9525">
            <a:noFill/>
            <a:miter lim="800000"/>
            <a:headEnd/>
            <a:tailEnd/>
          </a:ln>
        </p:spPr>
      </p:pic>
      <p:pic>
        <p:nvPicPr>
          <p:cNvPr id="1026" name="Picture 2" descr="C:\Users\User\AppData\Local\Temp\SNAGHTMLae964.PNG"/>
          <p:cNvPicPr>
            <a:picLocks noChangeAspect="1" noChangeArrowheads="1"/>
          </p:cNvPicPr>
          <p:nvPr/>
        </p:nvPicPr>
        <p:blipFill>
          <a:blip r:embed="rId3" cstate="print"/>
          <a:srcRect/>
          <a:stretch>
            <a:fillRect/>
          </a:stretch>
        </p:blipFill>
        <p:spPr bwMode="auto">
          <a:xfrm>
            <a:off x="1447800" y="0"/>
            <a:ext cx="6296025" cy="3457576"/>
          </a:xfrm>
          <a:prstGeom prst="rect">
            <a:avLst/>
          </a:prstGeom>
          <a:noFill/>
        </p:spPr>
      </p:pic>
      <p:cxnSp>
        <p:nvCxnSpPr>
          <p:cNvPr id="7" name="Straight Arrow Connector 6"/>
          <p:cNvCxnSpPr/>
          <p:nvPr/>
        </p:nvCxnSpPr>
        <p:spPr>
          <a:xfrm>
            <a:off x="4419600" y="5867400"/>
            <a:ext cx="533400" cy="0"/>
          </a:xfrm>
          <a:prstGeom prst="straightConnector1">
            <a:avLst/>
          </a:prstGeom>
          <a:ln>
            <a:prstDash val="sysDash"/>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have the Foundation vs. our existing Welfare Account</a:t>
            </a:r>
            <a:endParaRPr lang="en-US" dirty="0"/>
          </a:p>
        </p:txBody>
      </p:sp>
      <p:sp>
        <p:nvSpPr>
          <p:cNvPr id="5" name="Content Placeholder 4"/>
          <p:cNvSpPr>
            <a:spLocks noGrp="1"/>
          </p:cNvSpPr>
          <p:nvPr>
            <p:ph idx="1"/>
          </p:nvPr>
        </p:nvSpPr>
        <p:spPr>
          <a:xfrm>
            <a:off x="914400" y="1798637"/>
            <a:ext cx="7315200" cy="4525963"/>
          </a:xfrm>
        </p:spPr>
        <p:txBody>
          <a:bodyPr/>
          <a:lstStyle/>
          <a:p>
            <a:r>
              <a:rPr lang="en-US" dirty="0" smtClean="0"/>
              <a:t>Current Welfare is a 501 c(4) which means  contribution from non club members are not eligible for an IRS deduction.  </a:t>
            </a:r>
          </a:p>
          <a:p>
            <a:r>
              <a:rPr lang="en-US" dirty="0" smtClean="0"/>
              <a:t>Stronger base of support and growth of the scholarship fund </a:t>
            </a:r>
          </a:p>
          <a:p>
            <a:r>
              <a:rPr lang="en-US" dirty="0" smtClean="0"/>
              <a:t>Simplifies year end Tax reporting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AppData\Local\Temp\SNAGHTML33ed082b.PNG"/>
          <p:cNvPicPr>
            <a:picLocks noChangeAspect="1" noChangeArrowheads="1"/>
          </p:cNvPicPr>
          <p:nvPr/>
        </p:nvPicPr>
        <p:blipFill>
          <a:blip r:embed="rId3" cstate="print"/>
          <a:srcRect/>
          <a:stretch>
            <a:fillRect/>
          </a:stretch>
        </p:blipFill>
        <p:spPr bwMode="auto">
          <a:xfrm>
            <a:off x="350085" y="457200"/>
            <a:ext cx="8793915" cy="64008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srcRect/>
          <a:stretch>
            <a:fillRect/>
          </a:stretch>
        </p:blipFill>
        <p:spPr bwMode="auto">
          <a:xfrm>
            <a:off x="381000" y="2590800"/>
            <a:ext cx="8458200" cy="3947171"/>
          </a:xfrm>
          <a:prstGeom prst="rect">
            <a:avLst/>
          </a:prstGeom>
          <a:noFill/>
          <a:ln w="9525">
            <a:noFill/>
            <a:miter lim="800000"/>
            <a:headEnd/>
            <a:tailEnd/>
          </a:ln>
        </p:spPr>
      </p:pic>
      <p:pic>
        <p:nvPicPr>
          <p:cNvPr id="2" name="Picture 2" descr="C:\Users\User\AppData\Local\Temp\SNAGHTML33dbab2d.PNG"/>
          <p:cNvPicPr>
            <a:picLocks noChangeAspect="1" noChangeArrowheads="1"/>
          </p:cNvPicPr>
          <p:nvPr/>
        </p:nvPicPr>
        <p:blipFill>
          <a:blip r:embed="rId3" cstate="print"/>
          <a:srcRect/>
          <a:stretch>
            <a:fillRect/>
          </a:stretch>
        </p:blipFill>
        <p:spPr bwMode="auto">
          <a:xfrm>
            <a:off x="381000" y="457200"/>
            <a:ext cx="8400422" cy="2819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next step:</a:t>
            </a:r>
            <a:endParaRPr lang="en-US" dirty="0"/>
          </a:p>
        </p:txBody>
      </p:sp>
      <p:sp>
        <p:nvSpPr>
          <p:cNvPr id="3" name="Content Placeholder 2"/>
          <p:cNvSpPr>
            <a:spLocks noGrp="1"/>
          </p:cNvSpPr>
          <p:nvPr>
            <p:ph idx="1"/>
          </p:nvPr>
        </p:nvSpPr>
        <p:spPr>
          <a:xfrm>
            <a:off x="457200" y="1295400"/>
            <a:ext cx="8229600" cy="5105400"/>
          </a:xfrm>
        </p:spPr>
        <p:txBody>
          <a:bodyPr>
            <a:normAutofit lnSpcReduction="10000"/>
          </a:bodyPr>
          <a:lstStyle/>
          <a:p>
            <a:r>
              <a:rPr lang="en-US" dirty="0" smtClean="0"/>
              <a:t>Build a transition team to do:</a:t>
            </a:r>
          </a:p>
          <a:p>
            <a:pPr lvl="1"/>
            <a:r>
              <a:rPr lang="en-US" dirty="0" smtClean="0"/>
              <a:t>Revise P&amp;P from Scholarship to Foundation</a:t>
            </a:r>
          </a:p>
          <a:p>
            <a:pPr lvl="1"/>
            <a:r>
              <a:rPr lang="en-US" dirty="0" smtClean="0"/>
              <a:t>Establish organization structure &amp; relationship with PVR Board</a:t>
            </a:r>
          </a:p>
          <a:p>
            <a:pPr lvl="1"/>
            <a:r>
              <a:rPr lang="en-US" dirty="0" smtClean="0"/>
              <a:t>Set up Foundation Bank accounts </a:t>
            </a:r>
          </a:p>
          <a:p>
            <a:pPr lvl="1"/>
            <a:r>
              <a:rPr lang="en-US" dirty="0" smtClean="0"/>
              <a:t>Work with Bob Petersen to:</a:t>
            </a:r>
          </a:p>
          <a:p>
            <a:pPr lvl="2"/>
            <a:r>
              <a:rPr lang="en-US" dirty="0" smtClean="0"/>
              <a:t>Establish QuickBooks accounts </a:t>
            </a:r>
          </a:p>
          <a:p>
            <a:pPr lvl="2"/>
            <a:r>
              <a:rPr lang="en-US" dirty="0" smtClean="0"/>
              <a:t>Year end Tax reporting</a:t>
            </a:r>
          </a:p>
          <a:p>
            <a:pPr lvl="1"/>
            <a:r>
              <a:rPr lang="en-US" dirty="0" smtClean="0"/>
              <a:t>Modify Web Site establish Foundation Tab</a:t>
            </a:r>
          </a:p>
          <a:p>
            <a:pPr lvl="1"/>
            <a:r>
              <a:rPr lang="en-US" dirty="0" smtClean="0"/>
              <a:t>Press Releases</a:t>
            </a:r>
          </a:p>
          <a:p>
            <a:pPr lvl="1"/>
            <a:r>
              <a:rPr lang="en-US" dirty="0" smtClean="0"/>
              <a:t>Marketing Brochure </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User\AppData\Local\Microsoft\Windows\Temporary Internet Files\Content.IE5\I6CSLECC\newspaper_0[1].jpg"/>
          <p:cNvPicPr/>
          <p:nvPr/>
        </p:nvPicPr>
        <p:blipFill>
          <a:blip r:embed="rId2" cstate="print"/>
          <a:srcRect/>
          <a:stretch>
            <a:fillRect/>
          </a:stretch>
        </p:blipFill>
        <p:spPr bwMode="auto">
          <a:xfrm>
            <a:off x="762000" y="685800"/>
            <a:ext cx="3810000" cy="1828800"/>
          </a:xfrm>
          <a:prstGeom prst="rect">
            <a:avLst/>
          </a:prstGeom>
          <a:noFill/>
        </p:spPr>
      </p:pic>
      <p:pic>
        <p:nvPicPr>
          <p:cNvPr id="6" name="Picture 5" descr="C:\Users\User\AppData\Local\Temp\SNAGHTML7170650d.PNG"/>
          <p:cNvPicPr/>
          <p:nvPr/>
        </p:nvPicPr>
        <p:blipFill>
          <a:blip r:embed="rId3" cstate="print"/>
          <a:srcRect/>
          <a:stretch>
            <a:fillRect/>
          </a:stretch>
        </p:blipFill>
        <p:spPr bwMode="auto">
          <a:xfrm>
            <a:off x="2209800" y="2362200"/>
            <a:ext cx="5410200" cy="1828800"/>
          </a:xfrm>
          <a:prstGeom prst="rect">
            <a:avLst/>
          </a:prstGeom>
          <a:noFill/>
        </p:spPr>
      </p:pic>
      <p:sp>
        <p:nvSpPr>
          <p:cNvPr id="2049" name="Rectangle 1"/>
          <p:cNvSpPr>
            <a:spLocks noChangeArrowheads="1"/>
          </p:cNvSpPr>
          <p:nvPr/>
        </p:nvSpPr>
        <p:spPr bwMode="auto">
          <a:xfrm>
            <a:off x="1066800" y="4648200"/>
            <a:ext cx="7239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NOTE: The Pequannock</a:t>
            </a:r>
            <a:r>
              <a:rPr kumimoji="0" lang="en-US" b="0" i="0" u="none" strike="noStrike" cap="none" normalizeH="0" dirty="0" smtClean="0">
                <a:ln>
                  <a:noFill/>
                </a:ln>
                <a:solidFill>
                  <a:schemeClr val="tx1"/>
                </a:solidFill>
                <a:effectLst/>
                <a:latin typeface="Arial" pitchFamily="34" charset="0"/>
                <a:ea typeface="Calibri" pitchFamily="34" charset="0"/>
                <a:cs typeface="Times New Roman" pitchFamily="18" charset="0"/>
              </a:rPr>
              <a:t> Valley Rotary Foundation, Corp </a:t>
            </a:r>
            <a:r>
              <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is recognized by the IRS as a charity under section 501(c)(3) of the Internal Revenue Code</a:t>
            </a:r>
            <a:r>
              <a:rPr kumimoji="0" lang="en-US"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Your contributions to the Foundation  are fully deductible to the extent allowed by law.</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13554</TotalTime>
  <Words>302</Words>
  <Application>Microsoft Office PowerPoint</Application>
  <PresentationFormat>On-screen Show (4:3)</PresentationFormat>
  <Paragraphs>26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Why have the Foundation vs. our existing Welfare Account</vt:lpstr>
      <vt:lpstr>Slide 5</vt:lpstr>
      <vt:lpstr>Slide 6</vt:lpstr>
      <vt:lpstr>What’s the next step:</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70</cp:revision>
  <dcterms:created xsi:type="dcterms:W3CDTF">2015-02-12T14:26:21Z</dcterms:created>
  <dcterms:modified xsi:type="dcterms:W3CDTF">2017-11-19T18:15:11Z</dcterms:modified>
</cp:coreProperties>
</file>