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83" r:id="rId7"/>
    <p:sldId id="274" r:id="rId8"/>
    <p:sldId id="272" r:id="rId9"/>
    <p:sldId id="282" r:id="rId10"/>
    <p:sldId id="266" r:id="rId11"/>
    <p:sldId id="268" r:id="rId1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BDD"/>
    <a:srgbClr val="FFFAD5"/>
    <a:srgbClr val="0F2C52"/>
    <a:srgbClr val="C66B06"/>
    <a:srgbClr val="864804"/>
    <a:srgbClr val="D07006"/>
    <a:srgbClr val="FEB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7BB4EF-745C-FD54-7FE2-C23041564FE5}" v="74" dt="2021-04-27T15:55:50.389"/>
    <p1510:client id="{C4269154-835C-89A5-15FB-878358BA315A}" v="3" dt="2021-05-17T19:04:10.8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701" autoAdjust="0"/>
  </p:normalViewPr>
  <p:slideViewPr>
    <p:cSldViewPr>
      <p:cViewPr varScale="1">
        <p:scale>
          <a:sx n="62" d="100"/>
          <a:sy n="62" d="100"/>
        </p:scale>
        <p:origin x="14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on Hedgepath" userId="S::alisonhedgepath@casajeffcogilpin.com::ac5b48ab-dc10-435a-8fdc-42235f53f360" providerId="AD" clId="Web-{BE7BB4EF-745C-FD54-7FE2-C23041564FE5}"/>
    <pc:docChg chg="modSld">
      <pc:chgData name="Alison Hedgepath" userId="S::alisonhedgepath@casajeffcogilpin.com::ac5b48ab-dc10-435a-8fdc-42235f53f360" providerId="AD" clId="Web-{BE7BB4EF-745C-FD54-7FE2-C23041564FE5}" dt="2021-04-27T15:55:50.389" v="66" actId="20577"/>
      <pc:docMkLst>
        <pc:docMk/>
      </pc:docMkLst>
      <pc:sldChg chg="modSp">
        <pc:chgData name="Alison Hedgepath" userId="S::alisonhedgepath@casajeffcogilpin.com::ac5b48ab-dc10-435a-8fdc-42235f53f360" providerId="AD" clId="Web-{BE7BB4EF-745C-FD54-7FE2-C23041564FE5}" dt="2021-04-26T17:24:54.055" v="35" actId="20577"/>
        <pc:sldMkLst>
          <pc:docMk/>
          <pc:sldMk cId="0" sldId="259"/>
        </pc:sldMkLst>
        <pc:spChg chg="mod">
          <ac:chgData name="Alison Hedgepath" userId="S::alisonhedgepath@casajeffcogilpin.com::ac5b48ab-dc10-435a-8fdc-42235f53f360" providerId="AD" clId="Web-{BE7BB4EF-745C-FD54-7FE2-C23041564FE5}" dt="2021-04-26T17:24:54.055" v="35" actId="20577"/>
          <ac:spMkLst>
            <pc:docMk/>
            <pc:sldMk cId="0" sldId="259"/>
            <ac:spMk id="10244" creationId="{21ADAA28-A8E6-41E1-A39C-7AD332A46DBE}"/>
          </ac:spMkLst>
        </pc:spChg>
      </pc:sldChg>
      <pc:sldChg chg="modSp">
        <pc:chgData name="Alison Hedgepath" userId="S::alisonhedgepath@casajeffcogilpin.com::ac5b48ab-dc10-435a-8fdc-42235f53f360" providerId="AD" clId="Web-{BE7BB4EF-745C-FD54-7FE2-C23041564FE5}" dt="2021-04-26T17:25:59.637" v="61" actId="20577"/>
        <pc:sldMkLst>
          <pc:docMk/>
          <pc:sldMk cId="0" sldId="266"/>
        </pc:sldMkLst>
        <pc:spChg chg="mod">
          <ac:chgData name="Alison Hedgepath" userId="S::alisonhedgepath@casajeffcogilpin.com::ac5b48ab-dc10-435a-8fdc-42235f53f360" providerId="AD" clId="Web-{BE7BB4EF-745C-FD54-7FE2-C23041564FE5}" dt="2021-04-26T17:25:59.637" v="61" actId="20577"/>
          <ac:spMkLst>
            <pc:docMk/>
            <pc:sldMk cId="0" sldId="266"/>
            <ac:spMk id="22532" creationId="{4EEE93D4-C4B4-4348-A51B-00036C416091}"/>
          </ac:spMkLst>
        </pc:spChg>
      </pc:sldChg>
      <pc:sldChg chg="modSp">
        <pc:chgData name="Alison Hedgepath" userId="S::alisonhedgepath@casajeffcogilpin.com::ac5b48ab-dc10-435a-8fdc-42235f53f360" providerId="AD" clId="Web-{BE7BB4EF-745C-FD54-7FE2-C23041564FE5}" dt="2021-04-27T15:55:50.389" v="66" actId="20577"/>
        <pc:sldMkLst>
          <pc:docMk/>
          <pc:sldMk cId="0" sldId="282"/>
        </pc:sldMkLst>
        <pc:spChg chg="mod">
          <ac:chgData name="Alison Hedgepath" userId="S::alisonhedgepath@casajeffcogilpin.com::ac5b48ab-dc10-435a-8fdc-42235f53f360" providerId="AD" clId="Web-{BE7BB4EF-745C-FD54-7FE2-C23041564FE5}" dt="2021-04-26T17:25:34.464" v="39" actId="20577"/>
          <ac:spMkLst>
            <pc:docMk/>
            <pc:sldMk cId="0" sldId="282"/>
            <ac:spMk id="2" creationId="{F10CD710-18D2-4AB7-B468-7DED6F987531}"/>
          </ac:spMkLst>
        </pc:spChg>
        <pc:spChg chg="mod">
          <ac:chgData name="Alison Hedgepath" userId="S::alisonhedgepath@casajeffcogilpin.com::ac5b48ab-dc10-435a-8fdc-42235f53f360" providerId="AD" clId="Web-{BE7BB4EF-745C-FD54-7FE2-C23041564FE5}" dt="2021-04-27T15:55:50.389" v="66" actId="20577"/>
          <ac:spMkLst>
            <pc:docMk/>
            <pc:sldMk cId="0" sldId="282"/>
            <ac:spMk id="20484" creationId="{D45863B3-9CBF-402B-9DD9-1290B5F09067}"/>
          </ac:spMkLst>
        </pc:spChg>
      </pc:sldChg>
    </pc:docChg>
  </pc:docChgLst>
  <pc:docChgLst>
    <pc:chgData name="Alison Hedgepath" userId="S::alisonhedgepath@casajeffcogilpin.com::ac5b48ab-dc10-435a-8fdc-42235f53f360" providerId="AD" clId="Web-{C4269154-835C-89A5-15FB-878358BA315A}"/>
    <pc:docChg chg="modSld">
      <pc:chgData name="Alison Hedgepath" userId="S::alisonhedgepath@casajeffcogilpin.com::ac5b48ab-dc10-435a-8fdc-42235f53f360" providerId="AD" clId="Web-{C4269154-835C-89A5-15FB-878358BA315A}" dt="2021-05-17T19:04:10.844" v="2" actId="20577"/>
      <pc:docMkLst>
        <pc:docMk/>
      </pc:docMkLst>
      <pc:sldChg chg="modSp">
        <pc:chgData name="Alison Hedgepath" userId="S::alisonhedgepath@casajeffcogilpin.com::ac5b48ab-dc10-435a-8fdc-42235f53f360" providerId="AD" clId="Web-{C4269154-835C-89A5-15FB-878358BA315A}" dt="2021-05-17T19:04:10.844" v="2" actId="20577"/>
        <pc:sldMkLst>
          <pc:docMk/>
          <pc:sldMk cId="0" sldId="266"/>
        </pc:sldMkLst>
        <pc:spChg chg="mod">
          <ac:chgData name="Alison Hedgepath" userId="S::alisonhedgepath@casajeffcogilpin.com::ac5b48ab-dc10-435a-8fdc-42235f53f360" providerId="AD" clId="Web-{C4269154-835C-89A5-15FB-878358BA315A}" dt="2021-05-17T19:04:10.844" v="2" actId="20577"/>
          <ac:spMkLst>
            <pc:docMk/>
            <pc:sldMk cId="0" sldId="266"/>
            <ac:spMk id="22532" creationId="{4EEE93D4-C4B4-4348-A51B-00036C416091}"/>
          </ac:spMkLst>
        </pc:spChg>
      </pc:sldChg>
      <pc:sldChg chg="modSp">
        <pc:chgData name="Alison Hedgepath" userId="S::alisonhedgepath@casajeffcogilpin.com::ac5b48ab-dc10-435a-8fdc-42235f53f360" providerId="AD" clId="Web-{C4269154-835C-89A5-15FB-878358BA315A}" dt="2021-05-17T19:04:03.297" v="0" actId="20577"/>
        <pc:sldMkLst>
          <pc:docMk/>
          <pc:sldMk cId="0" sldId="282"/>
        </pc:sldMkLst>
        <pc:spChg chg="mod">
          <ac:chgData name="Alison Hedgepath" userId="S::alisonhedgepath@casajeffcogilpin.com::ac5b48ab-dc10-435a-8fdc-42235f53f360" providerId="AD" clId="Web-{C4269154-835C-89A5-15FB-878358BA315A}" dt="2021-05-17T19:04:03.297" v="0" actId="20577"/>
          <ac:spMkLst>
            <pc:docMk/>
            <pc:sldMk cId="0" sldId="282"/>
            <ac:spMk id="20484" creationId="{D45863B3-9CBF-402B-9DD9-1290B5F0906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A2C257-5E53-4CD8-A971-980DF07924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E94393-1930-4B41-B77C-3039D399A7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36070EF-3BF8-4A63-B7BE-3DBC8B03D81D}" type="datetimeFigureOut">
              <a:rPr lang="en-US"/>
              <a:pPr>
                <a:defRPr/>
              </a:pPr>
              <a:t>5/17/2021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02A07C-A1BA-41BD-9B50-E6CAA7D3AF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05874D-E4E5-4F3A-9FED-DDBE606494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644FFDB-AB78-4CCC-915E-27572EECC6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8F082D-D191-4244-A49D-7CCAD35D27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C1C2B2-7710-4860-9D3F-EE9709487A8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3BDE1B5-AEC4-49DF-A66B-0A30477EDE18}" type="datetimeFigureOut">
              <a:rPr lang="en-US"/>
              <a:pPr>
                <a:defRPr/>
              </a:pPr>
              <a:t>5/17/2021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43D74B8-97F4-4B4C-91D0-FB4F3AC7CC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0" tIns="46585" rIns="93170" bIns="4658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DF7B859-5228-452E-AF79-2C0F56224E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0" tIns="46585" rIns="93170" bIns="4658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6D0E4B-6C2C-42FE-A69C-03F1589736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F58CFF-E0A4-4EA4-A32C-01BE11CE80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0776D3A-CC4F-4D9E-A5C8-8E96F19A9B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E5C5F7AE-16C4-4A95-B2AA-4291487293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95390EF1-5E75-4E17-9F54-90D53577A2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F50315D4-9675-4CF1-9A68-DA2779FE72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70B4EE-00C6-4343-9A6C-9B2D47EFA9B9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0E4B8303-0A89-4637-8CA1-FC6E6242C3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76AD7884-504F-41DD-9CB5-B951C91F14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A8CAC705-E1D8-4593-9749-A53D4DB37B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BE4BDF-3D3D-4AC4-89D4-EB92248BB6C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19C9F76F-A9D1-4406-A42B-10BD035B6C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33146528-0004-4461-807D-3EAF737EF8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65C7DBFB-232C-4D0E-AD09-CB85E8B22B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57849F-77BD-4E34-9FA9-D240E7C8FB8F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501851D-49D7-43CD-A2C9-4B1DE8C34B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63D195AF-811E-46ED-82A0-2929C41A17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7186ADE4-A60B-4D77-BA91-373685920D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23C7F1-24FF-4671-ABD1-AF70C8049F93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C8EDD6B9-162F-4BA9-8314-C20E715FEE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43F894DC-9454-4F4F-9FEC-E3B1DAC0D0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7DDAFFF-F448-4036-B850-1E68BC9400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615207-BD35-4AD4-AA84-A41934508F35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6B334565-870D-408F-A0F1-6A8D6CB6FA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6871E117-9E6C-49E3-A97A-485C8867DF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59566D26-E1F9-47F2-A738-23EB4018C1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29B994-5061-4D53-947A-9D45E54513B9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1A6ED938-4F22-4038-84B6-FCDBB580FF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A016B756-BF22-4CD0-AB70-D5A1B424D0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B0CD98FA-A04B-4B9A-AEF7-A5DB34E3C4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FC4715-5EBE-4F82-9468-8A5308411E01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805563F4-D117-408A-9BDE-41D5D12FC2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2F681B8A-06D3-42BC-888B-466F900106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7E626158-4C0F-48A4-8168-C886E3B48F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D26404-EAD9-4153-B260-2C8ABDCB17E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685FC07F-63AE-463D-82EC-B50C28C992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59627A84-0877-4DBF-A2AA-8747AB7CBE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6FFB4A4D-37A5-4B7F-AD65-A6A2604F3F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207C5F-5447-402E-ABC6-B178BA9BF6F6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95AD9118-623A-47EC-BE17-11D12D1576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121B0959-DBD8-4EC7-B917-405220BE32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A953EBFF-759B-4479-9AE2-911BDD1128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064F3E-71B9-4353-8B00-6728016DAD68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F8165F14-08ED-4C8F-8FC4-A105A8812E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5ADCF3FD-2D4A-44ED-8F87-BF9A0829D9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2803FF8E-9F36-484B-8DE8-2529C6D69D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F935DD-8B1F-472F-9A10-08D7B985A2EA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F875C-0AEA-4E7D-9853-03242CA94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C0168-98AE-4019-8E31-03A6067E4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96D91-BC35-499B-8A49-81D936C5F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6F332-EEC5-4A38-8367-A728F12331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63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14665-3ECC-4071-9A1A-A394727B4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A6C74-F778-4FDF-BE29-FB9A34223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86852-5E38-4ED2-8A7E-8CC0E729C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95497-7D3D-4BCE-AA79-413FF893BC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034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A3A8F-5365-4FF3-ACB9-0DED0FF95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7C16B-CC50-453D-B288-86ACBBD75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1A58F-4579-4B4E-988C-DDDF23086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65CB7-262B-4E72-8351-C3574907BD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139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12DE3-65CE-434E-A30A-BB018ABA7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564B1-0871-4251-AA16-F496A60A3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22347-29A7-4BD5-8AF1-E9053E69D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366B1-68FD-4E1A-8082-F7EF9B9164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8484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5C87B-CE11-4A0B-A74C-3E5BCD5C8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7C177-F2FF-4765-BAE3-D09A5458D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B27BF-F58D-4CDF-B8CF-56B7AAAFA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ACBFA-6FB0-40CC-B7FF-BF21D82345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5118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2F9561-4D99-4902-8915-F924C8715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0B739D7-E950-43DA-B7B2-C4BAEF5C6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24B1B59-34C8-4D9A-B53A-D4563D376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D0349-E1E6-428A-851B-9E2526986D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102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FA1B23E-9D85-49F3-A150-8B4990702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1F99396-249A-4BB8-84C8-9B94DCD89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DDF6E90-72DE-4A2A-AD79-0B2D34277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A6533-935C-4D66-BAB5-C673F6C738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3723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DF9353A-9E82-4AC1-89E6-3818E0ACF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E52E94E-631A-4827-A0E5-39178C603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14FCCC3-350B-4D6A-96A6-3B1EED572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61049-8940-42B0-960C-DEDC294F06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9639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6C9A5F6-A246-4B19-88E9-884AAA3E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235A902-E32C-4470-9A83-4BAE14D8B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5A7ED4A-0435-4C4D-A194-FDAC1C4BC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3D509-CD3B-45EC-BA1C-3EC1CA96FA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2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0B2543-2E6D-4671-826C-213611969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1DC76F7-D95E-43BC-819A-79EAF1D58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2B9D4D-60AE-46F2-B7AF-2559F5D69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4D1BA-990E-4F23-B20B-A53E9892AA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0240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A22F05D-358F-4252-98F5-A82BB94A9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FA5ED3-9EC1-4585-BB76-6BE4DB4A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6BEAC1-ADBD-4EAA-89F7-0D2EACE6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DC922-40D5-4E4F-8343-48C5B69C44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5647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2FC9999-107E-4118-8F42-8DB71612760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F2BDE4B-B6F6-4B57-BCD1-3A0E5EF625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9B0E1-2B4D-4210-954D-27A6AA568C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53594-795E-484A-84F9-365A8F3792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50DBD-2E54-402A-BC55-64F6D95D0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AB768DB-7903-4E59-AB78-6C5EF74CBA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Box 6">
            <a:extLst>
              <a:ext uri="{FF2B5EF4-FFF2-40B4-BE49-F238E27FC236}">
                <a16:creationId xmlns:a16="http://schemas.microsoft.com/office/drawing/2014/main" id="{CCA4892F-2B0F-49A1-9E9F-F5CAE03AE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"/>
            <a:ext cx="3276600" cy="3416300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5400" b="1" dirty="0">
                <a:solidFill>
                  <a:srgbClr val="FFFFFF"/>
                </a:solidFill>
                <a:ea typeface="Arial" charset="0"/>
                <a:cs typeface="Arial" charset="0"/>
              </a:rPr>
              <a:t>Every child has a chance – it’s you</a:t>
            </a: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89D0BAAF-F6C7-4C88-829D-B13FA8294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4495800"/>
            <a:ext cx="317182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8BEA1959-6575-4F6D-BA13-690A0DD59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0600"/>
            <a:ext cx="9144000" cy="586740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998B5D-BE34-4090-A5FA-F810033C4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0010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HOW CAN I HELP?</a:t>
            </a:r>
          </a:p>
        </p:txBody>
      </p:sp>
      <p:sp>
        <p:nvSpPr>
          <p:cNvPr id="22532" name="Content Placeholder 5">
            <a:extLst>
              <a:ext uri="{FF2B5EF4-FFF2-40B4-BE49-F238E27FC236}">
                <a16:creationId xmlns:a16="http://schemas.microsoft.com/office/drawing/2014/main" id="{4EEE93D4-C4B4-4348-A51B-00036C416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37338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500" b="1" dirty="0">
                <a:solidFill>
                  <a:srgbClr val="00B0F0"/>
                </a:solidFill>
              </a:rPr>
              <a:t>DONATE</a:t>
            </a:r>
          </a:p>
          <a:p>
            <a:pPr eaLnBrk="1" hangingPunct="1"/>
            <a:r>
              <a:rPr lang="en-US" altLang="en-US" sz="2400" dirty="0">
                <a:solidFill>
                  <a:srgbClr val="FFFFFF"/>
                </a:solidFill>
              </a:rPr>
              <a:t>Monetary Gift</a:t>
            </a:r>
          </a:p>
          <a:p>
            <a:pPr lvl="1" eaLnBrk="1" hangingPunct="1"/>
            <a:r>
              <a:rPr lang="en-US" altLang="en-US" dirty="0">
                <a:solidFill>
                  <a:srgbClr val="FFFFFF"/>
                </a:solidFill>
              </a:rPr>
              <a:t>Individual Donation</a:t>
            </a:r>
          </a:p>
          <a:p>
            <a:pPr lvl="1" eaLnBrk="1" hangingPunct="1"/>
            <a:r>
              <a:rPr lang="en-US" altLang="en-US" dirty="0">
                <a:solidFill>
                  <a:srgbClr val="FFFFFF"/>
                </a:solidFill>
              </a:rPr>
              <a:t>Honorarium</a:t>
            </a:r>
          </a:p>
          <a:p>
            <a:pPr lvl="2" eaLnBrk="1" hangingPunct="1"/>
            <a:r>
              <a:rPr lang="en-US" altLang="en-US" dirty="0">
                <a:solidFill>
                  <a:srgbClr val="FFFFFF"/>
                </a:solidFill>
              </a:rPr>
              <a:t>Birthday</a:t>
            </a:r>
          </a:p>
          <a:p>
            <a:pPr lvl="2" eaLnBrk="1" hangingPunct="1"/>
            <a:r>
              <a:rPr lang="en-US" altLang="en-US" dirty="0">
                <a:solidFill>
                  <a:srgbClr val="FFFFFF"/>
                </a:solidFill>
              </a:rPr>
              <a:t>Anniversary</a:t>
            </a:r>
          </a:p>
          <a:p>
            <a:pPr eaLnBrk="1" hangingPunct="1"/>
            <a:endParaRPr lang="en-US" altLang="en-US" sz="400" dirty="0">
              <a:solidFill>
                <a:srgbClr val="FFFFFF"/>
              </a:solidFill>
            </a:endParaRPr>
          </a:p>
          <a:p>
            <a:pPr eaLnBrk="1" hangingPunct="1"/>
            <a:r>
              <a:rPr lang="en-US" altLang="en-US" sz="2400" dirty="0">
                <a:solidFill>
                  <a:srgbClr val="FFFFFF"/>
                </a:solidFill>
              </a:rPr>
              <a:t>In-Kind Contributions</a:t>
            </a:r>
          </a:p>
          <a:p>
            <a:pPr lvl="1" eaLnBrk="1" hangingPunct="1"/>
            <a:r>
              <a:rPr lang="en-US" altLang="en-US" dirty="0">
                <a:solidFill>
                  <a:srgbClr val="FFFFFF"/>
                </a:solidFill>
              </a:rPr>
              <a:t>Tickets to local events or museums</a:t>
            </a:r>
          </a:p>
          <a:p>
            <a:pPr lvl="1" eaLnBrk="1" hangingPunct="1"/>
            <a:r>
              <a:rPr lang="en-US" altLang="en-US" dirty="0">
                <a:solidFill>
                  <a:srgbClr val="FFFFFF"/>
                </a:solidFill>
              </a:rPr>
              <a:t>Quilts, blankets, throws</a:t>
            </a:r>
          </a:p>
          <a:p>
            <a:pPr lvl="1" eaLnBrk="1" hangingPunct="1"/>
            <a:r>
              <a:rPr lang="en-US" altLang="en-US" dirty="0">
                <a:solidFill>
                  <a:srgbClr val="FFFFFF"/>
                </a:solidFill>
              </a:rPr>
              <a:t>New clothing items</a:t>
            </a:r>
          </a:p>
          <a:p>
            <a:pPr lvl="1" eaLnBrk="1" hangingPunct="1"/>
            <a:r>
              <a:rPr lang="en-US" altLang="en-US" dirty="0">
                <a:solidFill>
                  <a:srgbClr val="FFFFFF"/>
                </a:solidFill>
              </a:rPr>
              <a:t>Toys- for younger or older children</a:t>
            </a:r>
          </a:p>
          <a:p>
            <a:pPr lvl="1" eaLnBrk="1" hangingPunct="1"/>
            <a:r>
              <a:rPr lang="en-US" altLang="en-US" dirty="0">
                <a:solidFill>
                  <a:srgbClr val="FFFFFF"/>
                </a:solidFill>
              </a:rPr>
              <a:t>School Supplies</a:t>
            </a:r>
          </a:p>
          <a:p>
            <a:pPr marL="342900" lvl="1" indent="0">
              <a:buNone/>
            </a:pPr>
            <a:endParaRPr lang="en-US" altLang="en-US" sz="1400" dirty="0">
              <a:cs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F76EB8-7A69-4A8D-A765-6EAEFCE634B5}"/>
              </a:ext>
            </a:extLst>
          </p:cNvPr>
          <p:cNvSpPr/>
          <p:nvPr/>
        </p:nvSpPr>
        <p:spPr>
          <a:xfrm>
            <a:off x="4572000" y="4060825"/>
            <a:ext cx="4572000" cy="9445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318" name="TextBox 6">
            <a:extLst>
              <a:ext uri="{FF2B5EF4-FFF2-40B4-BE49-F238E27FC236}">
                <a16:creationId xmlns:a16="http://schemas.microsoft.com/office/drawing/2014/main" id="{AC44E5AC-8246-400C-9AC9-421D693B2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195763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Online Giving Opportunities at www.casajeffcogilpin.com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2535" name="Picture 7" descr="09_CASA_381_LO.jpg">
            <a:extLst>
              <a:ext uri="{FF2B5EF4-FFF2-40B4-BE49-F238E27FC236}">
                <a16:creationId xmlns:a16="http://schemas.microsoft.com/office/drawing/2014/main" id="{876D861E-801C-47F1-9945-8F2DE8566E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12825"/>
            <a:ext cx="457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536" name="Straight Connector 6">
            <a:extLst>
              <a:ext uri="{FF2B5EF4-FFF2-40B4-BE49-F238E27FC236}">
                <a16:creationId xmlns:a16="http://schemas.microsoft.com/office/drawing/2014/main" id="{C2BC9121-1258-428F-997F-5DE8DB51E96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D825028D-C944-48F0-B0D1-3B1A224FD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0600"/>
            <a:ext cx="9144000" cy="586740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1" lang="en-US" altLang="en-US" sz="2000" b="1" dirty="0">
                <a:solidFill>
                  <a:schemeClr val="bg1"/>
                </a:solidFill>
              </a:rPr>
              <a:t>alisonhedgepath@casajeffcogilpin.com</a:t>
            </a:r>
            <a:endParaRPr lang="en-US" altLang="en-US" sz="2000" dirty="0"/>
          </a:p>
        </p:txBody>
      </p:sp>
      <p:sp>
        <p:nvSpPr>
          <p:cNvPr id="28675" name="TextBox 8">
            <a:extLst>
              <a:ext uri="{FF2B5EF4-FFF2-40B4-BE49-F238E27FC236}">
                <a16:creationId xmlns:a16="http://schemas.microsoft.com/office/drawing/2014/main" id="{6CC92908-4602-40FD-A439-2798BB1B7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770563"/>
            <a:ext cx="7315200" cy="8302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en-US" altLang="en-US" sz="4800" b="1" dirty="0">
                <a:solidFill>
                  <a:schemeClr val="bg1"/>
                </a:solidFill>
                <a:latin typeface="+mn-lt"/>
              </a:rPr>
              <a:t>www.casajeffcogilpin.com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0B31E9-CDAD-4FFE-8A5C-9E92D4DD8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990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CHANGE A CHILD’S STORY</a:t>
            </a:r>
            <a:endParaRPr lang="en-US" sz="3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6629" name="Content Placeholder 5">
            <a:extLst>
              <a:ext uri="{FF2B5EF4-FFF2-40B4-BE49-F238E27FC236}">
                <a16:creationId xmlns:a16="http://schemas.microsoft.com/office/drawing/2014/main" id="{BDC39FB0-890D-49D7-A8D5-262E224BA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465763"/>
            <a:ext cx="9144000" cy="609600"/>
          </a:xfrm>
        </p:spPr>
        <p:txBody>
          <a:bodyPr/>
          <a:lstStyle/>
          <a:p>
            <a:pPr algn="ctr" eaLnBrk="1" hangingPunct="1">
              <a:buClr>
                <a:schemeClr val="tx1"/>
              </a:buClr>
              <a:buFontTx/>
              <a:buNone/>
            </a:pPr>
            <a:r>
              <a:rPr lang="en-US" altLang="en-US" sz="2800" b="1" i="1">
                <a:solidFill>
                  <a:srgbClr val="00B0F0"/>
                </a:solidFill>
              </a:rPr>
              <a:t>COURT APPOINTED SPECIAL ADVOCATES</a:t>
            </a:r>
            <a:endParaRPr lang="en-US" altLang="en-US" sz="2400">
              <a:solidFill>
                <a:srgbClr val="00B0F0"/>
              </a:solidFill>
            </a:endParaRPr>
          </a:p>
        </p:txBody>
      </p:sp>
      <p:cxnSp>
        <p:nvCxnSpPr>
          <p:cNvPr id="26630" name="Straight Connector 8">
            <a:extLst>
              <a:ext uri="{FF2B5EF4-FFF2-40B4-BE49-F238E27FC236}">
                <a16:creationId xmlns:a16="http://schemas.microsoft.com/office/drawing/2014/main" id="{1BE0A53D-42FA-4265-884B-E8E0DDD54F5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6631" name="Picture 2" descr="Text&#10;&#10;Description automatically generated">
            <a:extLst>
              <a:ext uri="{FF2B5EF4-FFF2-40B4-BE49-F238E27FC236}">
                <a16:creationId xmlns:a16="http://schemas.microsoft.com/office/drawing/2014/main" id="{0C7E1009-D228-4E74-887C-B2E37F10A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58964"/>
            <a:ext cx="5546725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E3597918-CAAD-4263-B619-75E0F647A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0600"/>
            <a:ext cx="9144000" cy="586740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30ECA3-C6D1-4A36-A39E-AFD64458F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79248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 IS CASA?</a:t>
            </a:r>
          </a:p>
        </p:txBody>
      </p:sp>
      <p:sp>
        <p:nvSpPr>
          <p:cNvPr id="6148" name="Content Placeholder 5">
            <a:extLst>
              <a:ext uri="{FF2B5EF4-FFF2-40B4-BE49-F238E27FC236}">
                <a16:creationId xmlns:a16="http://schemas.microsoft.com/office/drawing/2014/main" id="{8D2B7E16-199D-4E65-A029-5BF9F3912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2000"/>
            <a:ext cx="9144000" cy="2286000"/>
          </a:xfrm>
        </p:spPr>
        <p:txBody>
          <a:bodyPr/>
          <a:lstStyle/>
          <a:p>
            <a:pPr eaLnBrk="1" hangingPunct="1">
              <a:defRPr/>
            </a:pPr>
            <a:endParaRPr lang="en-US" altLang="en-US" sz="7200" dirty="0">
              <a:solidFill>
                <a:srgbClr val="FFFFFF"/>
              </a:solidFill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en-US" altLang="en-US" sz="7200" b="1" dirty="0">
                <a:solidFill>
                  <a:srgbClr val="FF0000"/>
                </a:solidFill>
              </a:rPr>
              <a:t>C</a:t>
            </a:r>
            <a:r>
              <a:rPr lang="en-US" altLang="en-US" sz="7200" b="1" dirty="0">
                <a:solidFill>
                  <a:schemeClr val="bg1"/>
                </a:solidFill>
              </a:rPr>
              <a:t>ourt</a:t>
            </a:r>
            <a:r>
              <a:rPr lang="en-US" altLang="en-US" sz="7200" b="1" dirty="0">
                <a:solidFill>
                  <a:srgbClr val="FF0000"/>
                </a:solidFill>
              </a:rPr>
              <a:t> A</a:t>
            </a:r>
            <a:r>
              <a:rPr lang="en-US" altLang="en-US" sz="7200" b="1" dirty="0">
                <a:solidFill>
                  <a:schemeClr val="bg1"/>
                </a:solidFill>
              </a:rPr>
              <a:t>ppointed</a:t>
            </a:r>
            <a:r>
              <a:rPr lang="en-US" altLang="en-US" sz="7200" b="1" dirty="0">
                <a:solidFill>
                  <a:srgbClr val="FF0000"/>
                </a:solidFill>
              </a:rPr>
              <a:t> </a:t>
            </a: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en-US" altLang="en-US" sz="7200" b="1" dirty="0">
                <a:solidFill>
                  <a:srgbClr val="FF0000"/>
                </a:solidFill>
              </a:rPr>
              <a:t>S</a:t>
            </a:r>
            <a:r>
              <a:rPr lang="en-US" altLang="en-US" sz="7200" b="1" dirty="0">
                <a:solidFill>
                  <a:schemeClr val="bg1"/>
                </a:solidFill>
              </a:rPr>
              <a:t>pecial</a:t>
            </a:r>
            <a:r>
              <a:rPr lang="en-US" altLang="en-US" sz="7200" b="1" dirty="0">
                <a:solidFill>
                  <a:srgbClr val="FF0000"/>
                </a:solidFill>
              </a:rPr>
              <a:t> A</a:t>
            </a:r>
            <a:r>
              <a:rPr lang="en-US" altLang="en-US" sz="7200" b="1" dirty="0">
                <a:solidFill>
                  <a:schemeClr val="bg1"/>
                </a:solidFill>
              </a:rPr>
              <a:t>dvocates</a:t>
            </a:r>
          </a:p>
          <a:p>
            <a:pPr eaLnBrk="1" hangingPunct="1">
              <a:buFontTx/>
              <a:buNone/>
              <a:defRPr/>
            </a:pPr>
            <a:endParaRPr lang="en-US" altLang="en-US" sz="1100" dirty="0">
              <a:solidFill>
                <a:srgbClr val="FFFFFF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2400" dirty="0">
              <a:solidFill>
                <a:srgbClr val="FFFFFF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altLang="en-US" sz="1100" dirty="0">
              <a:solidFill>
                <a:srgbClr val="FFFFFF"/>
              </a:solidFill>
            </a:endParaRPr>
          </a:p>
        </p:txBody>
      </p:sp>
      <p:cxnSp>
        <p:nvCxnSpPr>
          <p:cNvPr id="6149" name="Straight Connector 4">
            <a:extLst>
              <a:ext uri="{FF2B5EF4-FFF2-40B4-BE49-F238E27FC236}">
                <a16:creationId xmlns:a16="http://schemas.microsoft.com/office/drawing/2014/main" id="{9228CC53-DE08-41B6-AEE7-7F5ADC3F9F9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0" name="Subtitle 2">
            <a:extLst>
              <a:ext uri="{FF2B5EF4-FFF2-40B4-BE49-F238E27FC236}">
                <a16:creationId xmlns:a16="http://schemas.microsoft.com/office/drawing/2014/main" id="{3F725EE2-08C4-4A33-A4BA-02E0ED4A45B9}"/>
              </a:ext>
            </a:extLst>
          </p:cNvPr>
          <p:cNvSpPr txBox="1">
            <a:spLocks/>
          </p:cNvSpPr>
          <p:nvPr/>
        </p:nvSpPr>
        <p:spPr bwMode="auto">
          <a:xfrm>
            <a:off x="1371600" y="4724400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Our mission is to assign trained volunteers 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to advocate in court for the safety and well-being 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of abused and neglected children in Jefferson and Gilpin Counties.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D16337AE-68D6-4B8B-931B-E9BE5412D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9144000" cy="586740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712DCA-4AA8-4B52-A8BB-F8AD73AE0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79248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CASA TODAY</a:t>
            </a:r>
          </a:p>
        </p:txBody>
      </p:sp>
      <p:sp>
        <p:nvSpPr>
          <p:cNvPr id="10244" name="Content Placeholder 5">
            <a:extLst>
              <a:ext uri="{FF2B5EF4-FFF2-40B4-BE49-F238E27FC236}">
                <a16:creationId xmlns:a16="http://schemas.microsoft.com/office/drawing/2014/main" id="{AC4E7372-87AB-41C3-B00B-3412C5915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6" y="1181100"/>
            <a:ext cx="7924800" cy="5334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en-US" sz="3200" b="1" dirty="0">
                <a:solidFill>
                  <a:srgbClr val="00B0F0"/>
                </a:solidFill>
              </a:rPr>
              <a:t>NATIONAL</a:t>
            </a:r>
            <a:endParaRPr lang="en-US" altLang="en-US" sz="2800" b="1" dirty="0">
              <a:solidFill>
                <a:srgbClr val="00B0F0"/>
              </a:solidFill>
            </a:endParaRPr>
          </a:p>
          <a:p>
            <a:pPr eaLnBrk="1" hangingPunct="1"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948 Local Programs in 49 states and D.C.</a:t>
            </a:r>
          </a:p>
          <a:p>
            <a:pPr eaLnBrk="1" hangingPunct="1"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Over 95,000 advocates served over 280,000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   children in 2019</a:t>
            </a:r>
            <a:endParaRPr lang="en-US" altLang="en-US" dirty="0">
              <a:solidFill>
                <a:srgbClr val="FFFFFF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altLang="en-US" sz="1000" dirty="0">
              <a:solidFill>
                <a:srgbClr val="00B0F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3200" b="1" dirty="0">
                <a:solidFill>
                  <a:srgbClr val="00B0F0"/>
                </a:solidFill>
              </a:rPr>
              <a:t>COLORADO</a:t>
            </a:r>
            <a:endParaRPr lang="en-US" altLang="en-US" sz="2800" b="1" dirty="0">
              <a:solidFill>
                <a:srgbClr val="00B0F0"/>
              </a:solidFill>
            </a:endParaRPr>
          </a:p>
          <a:p>
            <a:pPr eaLnBrk="1" hangingPunct="1"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18 Local Programs in Colorado</a:t>
            </a:r>
          </a:p>
          <a:p>
            <a:pPr eaLnBrk="1" hangingPunct="1"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Just last year- over 2,000 advocates served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   over 5,000 children</a:t>
            </a:r>
          </a:p>
          <a:p>
            <a:pPr eaLnBrk="1" hangingPunct="1">
              <a:buFontTx/>
              <a:buNone/>
              <a:defRPr/>
            </a:pPr>
            <a:endParaRPr lang="en-US" altLang="en-US" sz="1000" dirty="0">
              <a:solidFill>
                <a:srgbClr val="00B0F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3200" b="1" dirty="0">
                <a:solidFill>
                  <a:srgbClr val="00B0F0"/>
                </a:solidFill>
              </a:rPr>
              <a:t>JEFFCO/GILPIN</a:t>
            </a:r>
          </a:p>
          <a:p>
            <a:pPr eaLnBrk="1" hangingPunct="1"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329 CASA volunteers served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over 400 children in 2020</a:t>
            </a:r>
          </a:p>
        </p:txBody>
      </p:sp>
      <p:cxnSp>
        <p:nvCxnSpPr>
          <p:cNvPr id="8197" name="Straight Connector 6">
            <a:extLst>
              <a:ext uri="{FF2B5EF4-FFF2-40B4-BE49-F238E27FC236}">
                <a16:creationId xmlns:a16="http://schemas.microsoft.com/office/drawing/2014/main" id="{FD1FA35E-18CA-4580-9C96-ED3F41C4C18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F9DE12E-328F-464C-8326-9359A48051C4}"/>
              </a:ext>
            </a:extLst>
          </p:cNvPr>
          <p:cNvSpPr/>
          <p:nvPr/>
        </p:nvSpPr>
        <p:spPr>
          <a:xfrm>
            <a:off x="6400800" y="3052763"/>
            <a:ext cx="2743200" cy="380523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199" name="TextBox 7">
            <a:extLst>
              <a:ext uri="{FF2B5EF4-FFF2-40B4-BE49-F238E27FC236}">
                <a16:creationId xmlns:a16="http://schemas.microsoft.com/office/drawing/2014/main" id="{3B400BB9-8FBE-4806-859C-7EDD0B22C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200400"/>
            <a:ext cx="24384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200" b="1" dirty="0">
                <a:solidFill>
                  <a:srgbClr val="FFFFFF"/>
                </a:solidFill>
              </a:rPr>
              <a:t>YOUR VOICE COULD BE MY ONLY CHANCE</a:t>
            </a:r>
          </a:p>
          <a:p>
            <a:endParaRPr lang="en-US" altLang="en-US" sz="2200" b="1" dirty="0"/>
          </a:p>
          <a:p>
            <a:r>
              <a:rPr lang="en-US" altLang="en-US" sz="1400" b="1" dirty="0">
                <a:solidFill>
                  <a:srgbClr val="FFFFFF"/>
                </a:solidFill>
              </a:rPr>
              <a:t>EVERY CHILD DESERVES A CHANCE — IT’S YOU.</a:t>
            </a:r>
            <a:endParaRPr lang="en-US" altLang="en-US" sz="1400" dirty="0">
              <a:solidFill>
                <a:srgbClr val="FFFFFF"/>
              </a:solidFill>
            </a:endParaRPr>
          </a:p>
          <a:p>
            <a:r>
              <a:rPr lang="en-US" altLang="en-US" sz="1400" dirty="0">
                <a:solidFill>
                  <a:srgbClr val="FFFFFF"/>
                </a:solidFill>
              </a:rPr>
              <a:t>CASA volunteers get to know the child and everyone involved in the child’s life to advocate for the child’s best interests while in the system.</a:t>
            </a:r>
          </a:p>
        </p:txBody>
      </p:sp>
      <p:pic>
        <p:nvPicPr>
          <p:cNvPr id="8200" name="Picture 2">
            <a:extLst>
              <a:ext uri="{FF2B5EF4-FFF2-40B4-BE49-F238E27FC236}">
                <a16:creationId xmlns:a16="http://schemas.microsoft.com/office/drawing/2014/main" id="{A1930376-DDCA-4B73-B0D0-B670BA8E94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" b="4803"/>
          <a:stretch>
            <a:fillRect/>
          </a:stretch>
        </p:blipFill>
        <p:spPr bwMode="auto">
          <a:xfrm>
            <a:off x="6400800" y="1012825"/>
            <a:ext cx="27432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AE5F9645-6568-463A-91F3-D9040D37B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0600"/>
            <a:ext cx="9144000" cy="586740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FD42C-331D-40F9-9E74-C75F01131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3820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WHO ARE CASA VOLUNTEER ADVOCATES?</a:t>
            </a:r>
          </a:p>
        </p:txBody>
      </p:sp>
      <p:sp>
        <p:nvSpPr>
          <p:cNvPr id="10244" name="Content Placeholder 5">
            <a:extLst>
              <a:ext uri="{FF2B5EF4-FFF2-40B4-BE49-F238E27FC236}">
                <a16:creationId xmlns:a16="http://schemas.microsoft.com/office/drawing/2014/main" id="{21ADAA28-A8E6-41E1-A39C-7AD332A46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19200"/>
            <a:ext cx="5791200" cy="4572000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solidFill>
                  <a:srgbClr val="00B0F0"/>
                </a:solidFill>
              </a:rPr>
              <a:t>Ordinary people- just like you</a:t>
            </a:r>
          </a:p>
          <a:p>
            <a:pPr eaLnBrk="1" hangingPunct="1">
              <a:buFontTx/>
              <a:buNone/>
            </a:pPr>
            <a:endParaRPr lang="en-US" altLang="en-US" sz="1600" b="1" dirty="0">
              <a:solidFill>
                <a:srgbClr val="00B0F0"/>
              </a:solidFill>
            </a:endParaRPr>
          </a:p>
          <a:p>
            <a:pPr eaLnBrk="1" hangingPunct="1"/>
            <a:r>
              <a:rPr lang="en-US" altLang="en-US" sz="2800" b="1" dirty="0">
                <a:solidFill>
                  <a:srgbClr val="00B0F0"/>
                </a:solidFill>
              </a:rPr>
              <a:t>At least 21 years of age</a:t>
            </a:r>
          </a:p>
          <a:p>
            <a:pPr eaLnBrk="1" hangingPunct="1">
              <a:buFontTx/>
              <a:buNone/>
            </a:pPr>
            <a:endParaRPr lang="en-US" altLang="en-US" sz="1600" b="1" dirty="0">
              <a:solidFill>
                <a:srgbClr val="00B0F0"/>
              </a:solidFill>
            </a:endParaRPr>
          </a:p>
          <a:p>
            <a:pPr eaLnBrk="1" hangingPunct="1"/>
            <a:r>
              <a:rPr lang="en-US" altLang="en-US" sz="2800" b="1" dirty="0">
                <a:solidFill>
                  <a:srgbClr val="00B0F0"/>
                </a:solidFill>
              </a:rPr>
              <a:t>Pass a background check</a:t>
            </a:r>
          </a:p>
          <a:p>
            <a:pPr eaLnBrk="1" hangingPunct="1">
              <a:buFontTx/>
              <a:buNone/>
            </a:pPr>
            <a:endParaRPr lang="en-US" altLang="en-US" sz="1600" b="1" dirty="0">
              <a:solidFill>
                <a:srgbClr val="00B0F0"/>
              </a:solidFill>
            </a:endParaRPr>
          </a:p>
          <a:p>
            <a:pPr eaLnBrk="1" hangingPunct="1"/>
            <a:r>
              <a:rPr lang="en-US" altLang="en-US" sz="2800" b="1" dirty="0">
                <a:solidFill>
                  <a:srgbClr val="00B0F0"/>
                </a:solidFill>
              </a:rPr>
              <a:t>Complete 30-hour Volunteer Training</a:t>
            </a:r>
          </a:p>
          <a:p>
            <a:pPr eaLnBrk="1" hangingPunct="1"/>
            <a:endParaRPr lang="en-US" altLang="en-US" sz="1600" b="1" dirty="0">
              <a:solidFill>
                <a:srgbClr val="00B0F0"/>
              </a:solidFill>
            </a:endParaRPr>
          </a:p>
          <a:p>
            <a:pPr eaLnBrk="1" hangingPunct="1"/>
            <a:r>
              <a:rPr lang="en-US" altLang="en-US" sz="2800" b="1" dirty="0">
                <a:solidFill>
                  <a:srgbClr val="00B0F0"/>
                </a:solidFill>
              </a:rPr>
              <a:t>Commit to a child for the life of the case  - at least 12-18 months</a:t>
            </a:r>
            <a:endParaRPr lang="en-US" altLang="en-US" sz="2800" b="1" dirty="0">
              <a:solidFill>
                <a:srgbClr val="00B0F0"/>
              </a:solidFill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51837-19E5-4750-8984-5EEA94090B62}"/>
              </a:ext>
            </a:extLst>
          </p:cNvPr>
          <p:cNvSpPr txBox="1"/>
          <p:nvPr/>
        </p:nvSpPr>
        <p:spPr>
          <a:xfrm>
            <a:off x="914400" y="6257925"/>
            <a:ext cx="792480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2000" b="1" dirty="0">
                <a:solidFill>
                  <a:schemeClr val="bg1"/>
                </a:solidFill>
              </a:rPr>
              <a:t>For more information, www.casajeffcogilpin.com</a:t>
            </a:r>
            <a:endParaRPr lang="en-US" sz="2000" b="1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10246" name="Picture 7" descr="09_CASA_157_LO.jpg">
            <a:extLst>
              <a:ext uri="{FF2B5EF4-FFF2-40B4-BE49-F238E27FC236}">
                <a16:creationId xmlns:a16="http://schemas.microsoft.com/office/drawing/2014/main" id="{CE321A15-D3F6-4030-94B7-587D03E9B7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990600"/>
            <a:ext cx="2997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7" name="Straight Connector 7">
            <a:extLst>
              <a:ext uri="{FF2B5EF4-FFF2-40B4-BE49-F238E27FC236}">
                <a16:creationId xmlns:a16="http://schemas.microsoft.com/office/drawing/2014/main" id="{FCD8795F-B30C-48B6-B986-35F71BDBE7E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81614C43-3F29-4949-9223-3EE9FD09D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60438"/>
            <a:ext cx="9144000" cy="586740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03D249-B186-4A10-B32A-574F77AB8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VOLUNTEER ADVOCATE TRAINING</a:t>
            </a:r>
          </a:p>
        </p:txBody>
      </p:sp>
      <p:sp>
        <p:nvSpPr>
          <p:cNvPr id="16388" name="Content Placeholder 5">
            <a:extLst>
              <a:ext uri="{FF2B5EF4-FFF2-40B4-BE49-F238E27FC236}">
                <a16:creationId xmlns:a16="http://schemas.microsoft.com/office/drawing/2014/main" id="{80674B8A-6165-44F0-B9DF-089C1E05F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0"/>
            <a:ext cx="40386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b="1" dirty="0">
                <a:solidFill>
                  <a:srgbClr val="00B0F0"/>
                </a:solidFill>
              </a:rPr>
              <a:t>Training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2400" dirty="0">
                <a:solidFill>
                  <a:srgbClr val="00B0F0"/>
                </a:solidFill>
              </a:rPr>
              <a:t>  30 hours, over 5 weeks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500" dirty="0">
              <a:solidFill>
                <a:srgbClr val="00B0F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b="1" dirty="0">
                <a:solidFill>
                  <a:srgbClr val="00B0F0"/>
                </a:solidFill>
              </a:rPr>
              <a:t>Topics include: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child welfare system;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child development;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abuse and neglect;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courts and testifying;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family dynamics;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cultural competence;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community resources;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And MUCH more!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b="1" dirty="0">
                <a:solidFill>
                  <a:srgbClr val="00B0F0"/>
                </a:solidFill>
              </a:rPr>
              <a:t>Swearing-In with a CASA Jeffco/Gilpin Judge at end of training</a:t>
            </a:r>
          </a:p>
          <a:p>
            <a:pPr marL="342900" lvl="1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en-US" altLang="en-US" sz="2400" dirty="0">
              <a:solidFill>
                <a:srgbClr val="FFFFFF"/>
              </a:solidFill>
            </a:endParaRPr>
          </a:p>
          <a:p>
            <a:pPr marL="342900" lvl="1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en-US" altLang="en-US" sz="2400" dirty="0">
              <a:solidFill>
                <a:srgbClr val="FFFFFF"/>
              </a:solidFill>
            </a:endParaRPr>
          </a:p>
        </p:txBody>
      </p:sp>
      <p:pic>
        <p:nvPicPr>
          <p:cNvPr id="12293" name="Picture 5" descr="09_CASA_144_LO.jpg">
            <a:extLst>
              <a:ext uri="{FF2B5EF4-FFF2-40B4-BE49-F238E27FC236}">
                <a16:creationId xmlns:a16="http://schemas.microsoft.com/office/drawing/2014/main" id="{819E15B4-B4E1-4F60-B3AE-009048F9DA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014413"/>
            <a:ext cx="4800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294" name="Straight Connector 5">
            <a:extLst>
              <a:ext uri="{FF2B5EF4-FFF2-40B4-BE49-F238E27FC236}">
                <a16:creationId xmlns:a16="http://schemas.microsoft.com/office/drawing/2014/main" id="{F2E995F4-6480-4F1D-B4D1-935242B4AF8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5" name="TextBox 3">
            <a:extLst>
              <a:ext uri="{FF2B5EF4-FFF2-40B4-BE49-F238E27FC236}">
                <a16:creationId xmlns:a16="http://schemas.microsoft.com/office/drawing/2014/main" id="{3F979743-E046-4817-BC9B-210D0D8E8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6998" y="4214813"/>
            <a:ext cx="464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FFFFFF"/>
                </a:solidFill>
              </a:rPr>
              <a:t>CHANGE A CHILD’S STORY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D1A260C6-D182-4F38-BD75-D579A279A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0600"/>
            <a:ext cx="9144000" cy="586740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2486AB-D914-49BF-8445-5190C1E1F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3820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 TO EXPECT AFTER SWEARING-IN</a:t>
            </a:r>
          </a:p>
        </p:txBody>
      </p:sp>
      <p:sp>
        <p:nvSpPr>
          <p:cNvPr id="12292" name="Content Placeholder 5">
            <a:extLst>
              <a:ext uri="{FF2B5EF4-FFF2-40B4-BE49-F238E27FC236}">
                <a16:creationId xmlns:a16="http://schemas.microsoft.com/office/drawing/2014/main" id="{A35F76E4-782B-4993-9F63-86C9EC427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2400" y="1143331"/>
            <a:ext cx="4154488" cy="5465762"/>
          </a:xfrm>
        </p:spPr>
        <p:txBody>
          <a:bodyPr/>
          <a:lstStyle/>
          <a:p>
            <a:pPr marL="45720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400" b="1" dirty="0">
                <a:solidFill>
                  <a:srgbClr val="00B0F0"/>
                </a:solidFill>
              </a:rPr>
              <a:t>Assigned a case with help from your Case Coordinator</a:t>
            </a:r>
          </a:p>
          <a:p>
            <a:pPr marL="45720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400" b="1" dirty="0">
                <a:solidFill>
                  <a:srgbClr val="00B0F0"/>
                </a:solidFill>
              </a:rPr>
              <a:t>Weekly contact with Case Coordinator &amp; your team</a:t>
            </a:r>
          </a:p>
          <a:p>
            <a:pPr marL="45720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400" b="1" dirty="0">
                <a:solidFill>
                  <a:srgbClr val="00B0F0"/>
                </a:solidFill>
              </a:rPr>
              <a:t>Visit your CASA child weekly for at least one hour</a:t>
            </a:r>
          </a:p>
          <a:p>
            <a:pPr marL="45720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400" b="1" dirty="0">
                <a:solidFill>
                  <a:srgbClr val="00B0F0"/>
                </a:solidFill>
              </a:rPr>
              <a:t>Attend court every 60-90 days to share your recommendations</a:t>
            </a:r>
          </a:p>
          <a:p>
            <a:pPr marL="45720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400" b="1" dirty="0">
                <a:solidFill>
                  <a:srgbClr val="00B0F0"/>
                </a:solidFill>
              </a:rPr>
              <a:t>Document time, miles &amp; notes 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2800" b="1" dirty="0">
              <a:solidFill>
                <a:srgbClr val="00B0F0"/>
              </a:solidFill>
            </a:endParaRPr>
          </a:p>
        </p:txBody>
      </p:sp>
      <p:cxnSp>
        <p:nvCxnSpPr>
          <p:cNvPr id="14341" name="Straight Connector 7">
            <a:extLst>
              <a:ext uri="{FF2B5EF4-FFF2-40B4-BE49-F238E27FC236}">
                <a16:creationId xmlns:a16="http://schemas.microsoft.com/office/drawing/2014/main" id="{E2DC2507-A8B0-4322-B13E-53D2C0B7709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342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D66CD4C1-9EC3-408F-94B0-5708C855B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20850"/>
            <a:ext cx="4764088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1AA387ED-3F50-4AA6-8C38-BD21E7D17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0600"/>
            <a:ext cx="9144000" cy="586740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C76578-D2D4-4D41-B752-A6114FD71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79248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VOLUNTEER’S ROLE</a:t>
            </a:r>
          </a:p>
        </p:txBody>
      </p:sp>
      <p:sp>
        <p:nvSpPr>
          <p:cNvPr id="16388" name="Content Placeholder 5">
            <a:extLst>
              <a:ext uri="{FF2B5EF4-FFF2-40B4-BE49-F238E27FC236}">
                <a16:creationId xmlns:a16="http://schemas.microsoft.com/office/drawing/2014/main" id="{46FA6A07-478A-4608-9177-BAC0B2925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95400"/>
            <a:ext cx="60198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>
                <a:solidFill>
                  <a:srgbClr val="00B0F0"/>
                </a:solidFill>
              </a:rPr>
              <a:t>ARE NEEDS BEING MET?</a:t>
            </a:r>
            <a:endParaRPr lang="en-US" altLang="en-US" b="1" dirty="0">
              <a:solidFill>
                <a:srgbClr val="00B0F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FFFFFF"/>
                </a:solidFill>
              </a:rPr>
              <a:t>Emotional, Physical, 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Educational and Medical Well-Being of Child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000" dirty="0">
              <a:solidFill>
                <a:srgbClr val="00B0F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>
                <a:solidFill>
                  <a:srgbClr val="00B0F0"/>
                </a:solidFill>
              </a:rPr>
              <a:t>CONTACT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FFFFFF"/>
                </a:solidFill>
              </a:rPr>
              <a:t>Keep in weekly contact with child and others on the case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000" dirty="0">
              <a:solidFill>
                <a:srgbClr val="00B0F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>
                <a:solidFill>
                  <a:srgbClr val="00B0F0"/>
                </a:solidFill>
              </a:rPr>
              <a:t>RECOMMEND</a:t>
            </a:r>
            <a:endParaRPr lang="en-US" altLang="en-US" b="1" dirty="0">
              <a:solidFill>
                <a:srgbClr val="00B0F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FFFFFF"/>
                </a:solidFill>
              </a:rPr>
              <a:t>Permanent Placement for Child (i.e. return home, adopted into new family, remain in relative care)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FFFFFF"/>
                </a:solidFill>
              </a:rPr>
              <a:t>Other necessities (tutoring, therapy, sibling visits, school activities, </a:t>
            </a:r>
            <a:r>
              <a:rPr lang="en-US" altLang="en-US" sz="2400" dirty="0" err="1">
                <a:solidFill>
                  <a:srgbClr val="FFFFFF"/>
                </a:solidFill>
              </a:rPr>
              <a:t>etc</a:t>
            </a:r>
            <a:r>
              <a:rPr lang="en-US" altLang="en-US" sz="2400" dirty="0">
                <a:solidFill>
                  <a:srgbClr val="FFFFFF"/>
                </a:solidFill>
              </a:rPr>
              <a:t>)</a:t>
            </a:r>
          </a:p>
        </p:txBody>
      </p:sp>
      <p:cxnSp>
        <p:nvCxnSpPr>
          <p:cNvPr id="16389" name="Straight Connector 4">
            <a:extLst>
              <a:ext uri="{FF2B5EF4-FFF2-40B4-BE49-F238E27FC236}">
                <a16:creationId xmlns:a16="http://schemas.microsoft.com/office/drawing/2014/main" id="{951E5CBE-13C8-4B80-AF1A-EC7C9FCDF26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60968B1-0AAA-4E04-AE81-C0AFBFB316F2}"/>
              </a:ext>
            </a:extLst>
          </p:cNvPr>
          <p:cNvSpPr/>
          <p:nvPr/>
        </p:nvSpPr>
        <p:spPr>
          <a:xfrm>
            <a:off x="6400800" y="6051550"/>
            <a:ext cx="2743200" cy="8064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391" name="TextBox 8">
            <a:extLst>
              <a:ext uri="{FF2B5EF4-FFF2-40B4-BE49-F238E27FC236}">
                <a16:creationId xmlns:a16="http://schemas.microsoft.com/office/drawing/2014/main" id="{8A853E90-90CE-44C1-AA3D-098035044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140450"/>
            <a:ext cx="2514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FFFFFF"/>
                </a:solidFill>
              </a:rPr>
              <a:t>CHANGE A CHILD’S STORY</a:t>
            </a:r>
          </a:p>
        </p:txBody>
      </p:sp>
      <p:pic>
        <p:nvPicPr>
          <p:cNvPr id="16392" name="Picture 2">
            <a:extLst>
              <a:ext uri="{FF2B5EF4-FFF2-40B4-BE49-F238E27FC236}">
                <a16:creationId xmlns:a16="http://schemas.microsoft.com/office/drawing/2014/main" id="{BC3D21D3-1AB5-4648-8C80-A06EBD9433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9" r="36005" b="3706"/>
          <a:stretch>
            <a:fillRect/>
          </a:stretch>
        </p:blipFill>
        <p:spPr bwMode="auto">
          <a:xfrm>
            <a:off x="6400800" y="1039813"/>
            <a:ext cx="2743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CF7B9EA2-8CFD-4387-B94A-0C18D5AF1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0600"/>
            <a:ext cx="9144000" cy="586740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FCF284-A53D-462B-A179-FCE22B77A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79248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BENEFITS OF CASA</a:t>
            </a:r>
          </a:p>
        </p:txBody>
      </p:sp>
      <p:sp>
        <p:nvSpPr>
          <p:cNvPr id="28676" name="Content Placeholder 5">
            <a:extLst>
              <a:ext uri="{FF2B5EF4-FFF2-40B4-BE49-F238E27FC236}">
                <a16:creationId xmlns:a16="http://schemas.microsoft.com/office/drawing/2014/main" id="{D318F553-40DC-4C76-9946-565759B0C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4864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en-US" sz="2800" b="1" dirty="0">
                <a:solidFill>
                  <a:srgbClr val="00B0F0"/>
                </a:solidFill>
              </a:rPr>
              <a:t>ONE CASE AT A TIME</a:t>
            </a:r>
          </a:p>
          <a:p>
            <a:pPr eaLnBrk="1" hangingPunct="1"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Ability to build a close relationship</a:t>
            </a:r>
          </a:p>
          <a:p>
            <a:pPr eaLnBrk="1" hangingPunct="1">
              <a:buFontTx/>
              <a:buNone/>
              <a:defRPr/>
            </a:pPr>
            <a:endParaRPr lang="en-US" altLang="en-US" sz="1500" dirty="0">
              <a:solidFill>
                <a:srgbClr val="00B0F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800" b="1" dirty="0">
                <a:solidFill>
                  <a:srgbClr val="00B0F0"/>
                </a:solidFill>
              </a:rPr>
              <a:t>INDEPENDENT AND OBJECTIVE</a:t>
            </a:r>
          </a:p>
          <a:p>
            <a:pPr eaLnBrk="1" hangingPunct="1"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CASA Volunteers serve as a voice for 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children in court</a:t>
            </a:r>
          </a:p>
          <a:p>
            <a:pPr eaLnBrk="1" hangingPunct="1">
              <a:defRPr/>
            </a:pPr>
            <a:endParaRPr lang="en-US" altLang="en-US" sz="2400" dirty="0">
              <a:solidFill>
                <a:srgbClr val="FFFFFF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800" b="1" dirty="0">
                <a:solidFill>
                  <a:srgbClr val="00B0F0"/>
                </a:solidFill>
              </a:rPr>
              <a:t>THE CASA DIFFERENCE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Children with CASA volunteers are</a:t>
            </a:r>
          </a:p>
          <a:p>
            <a:pPr eaLnBrk="1" hangingPunct="1"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More likely to do better in school</a:t>
            </a:r>
          </a:p>
          <a:p>
            <a:pPr eaLnBrk="1" hangingPunct="1"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Have better access to resources</a:t>
            </a:r>
          </a:p>
          <a:p>
            <a:pPr eaLnBrk="1" hangingPunct="1"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Experience fewer placement changes</a:t>
            </a:r>
          </a:p>
          <a:p>
            <a:pPr eaLnBrk="1" hangingPunct="1"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Spend less time in the system</a:t>
            </a:r>
          </a:p>
          <a:p>
            <a:pPr eaLnBrk="1" hangingPunct="1">
              <a:buFontTx/>
              <a:buNone/>
              <a:defRPr/>
            </a:pPr>
            <a:endParaRPr lang="en-US" altLang="en-US" sz="1500" dirty="0">
              <a:solidFill>
                <a:srgbClr val="00B0F0"/>
              </a:solidFill>
            </a:endParaRPr>
          </a:p>
        </p:txBody>
      </p:sp>
      <p:cxnSp>
        <p:nvCxnSpPr>
          <p:cNvPr id="18437" name="Straight Connector 4">
            <a:extLst>
              <a:ext uri="{FF2B5EF4-FFF2-40B4-BE49-F238E27FC236}">
                <a16:creationId xmlns:a16="http://schemas.microsoft.com/office/drawing/2014/main" id="{272E1214-DD09-499D-8F22-5830CFC9187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38" name="TextBox 6">
            <a:extLst>
              <a:ext uri="{FF2B5EF4-FFF2-40B4-BE49-F238E27FC236}">
                <a16:creationId xmlns:a16="http://schemas.microsoft.com/office/drawing/2014/main" id="{3C18068F-FB29-4F23-AE96-FCB8481EF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708400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dirty="0">
                <a:solidFill>
                  <a:srgbClr val="FFFFFF"/>
                </a:solidFill>
              </a:rPr>
              <a:t>CHANGE A CHILD’S STORY</a:t>
            </a:r>
          </a:p>
        </p:txBody>
      </p:sp>
      <p:pic>
        <p:nvPicPr>
          <p:cNvPr id="4" name="Picture 3" descr="A picture containing person, person, outdoor&#10;&#10;Description automatically generated">
            <a:extLst>
              <a:ext uri="{FF2B5EF4-FFF2-40B4-BE49-F238E27FC236}">
                <a16:creationId xmlns:a16="http://schemas.microsoft.com/office/drawing/2014/main" id="{5F04BF46-5E68-4E72-943E-1E247FDBEF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117600"/>
            <a:ext cx="3886200" cy="25908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733754ED-8C12-4E37-B559-752F85E13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0600"/>
            <a:ext cx="9144000" cy="586740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0CD710-18D2-4AB7-B468-7DED6F987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0010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HOW CAN YOU HELP?</a:t>
            </a:r>
          </a:p>
        </p:txBody>
      </p:sp>
      <p:sp>
        <p:nvSpPr>
          <p:cNvPr id="20484" name="Content Placeholder 5">
            <a:extLst>
              <a:ext uri="{FF2B5EF4-FFF2-40B4-BE49-F238E27FC236}">
                <a16:creationId xmlns:a16="http://schemas.microsoft.com/office/drawing/2014/main" id="{D45863B3-9CBF-402B-9DD9-1290B5F09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74750"/>
            <a:ext cx="42672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200" b="1" dirty="0">
                <a:solidFill>
                  <a:srgbClr val="00B0F0"/>
                </a:solidFill>
              </a:rPr>
              <a:t>VOLUNTEER</a:t>
            </a:r>
          </a:p>
          <a:p>
            <a:pPr eaLnBrk="1" hangingPunct="1"/>
            <a:r>
              <a:rPr lang="en-US" altLang="en-US" sz="2600" dirty="0">
                <a:solidFill>
                  <a:srgbClr val="FFFFFF"/>
                </a:solidFill>
              </a:rPr>
              <a:t>Advocate &amp; become a CASA volunteer! Apply on our website TODAY!</a:t>
            </a:r>
            <a:endParaRPr lang="en-US" altLang="en-US" sz="2300" dirty="0">
              <a:solidFill>
                <a:srgbClr val="FFFFFF"/>
              </a:solidFill>
            </a:endParaRPr>
          </a:p>
          <a:p>
            <a:pPr eaLnBrk="1" hangingPunct="1"/>
            <a:endParaRPr lang="en-US" altLang="en-US" sz="2600" dirty="0">
              <a:solidFill>
                <a:srgbClr val="FFFFFF"/>
              </a:solidFill>
            </a:endParaRPr>
          </a:p>
          <a:p>
            <a:pPr eaLnBrk="1" hangingPunct="1"/>
            <a:r>
              <a:rPr lang="en-US" altLang="en-US" sz="2600" dirty="0">
                <a:solidFill>
                  <a:srgbClr val="FFFFFF"/>
                </a:solidFill>
              </a:rPr>
              <a:t>Community Champions</a:t>
            </a:r>
          </a:p>
          <a:p>
            <a:pPr lvl="1" eaLnBrk="1" hangingPunct="1"/>
            <a:r>
              <a:rPr lang="en-US" altLang="en-US" sz="2300" dirty="0">
                <a:solidFill>
                  <a:srgbClr val="FFFFFF"/>
                </a:solidFill>
              </a:rPr>
              <a:t>Fund Raising (restaurant events, movie nights, happy hours, etc.)</a:t>
            </a:r>
          </a:p>
          <a:p>
            <a:pPr lvl="1" eaLnBrk="1" hangingPunct="1"/>
            <a:r>
              <a:rPr lang="en-US" altLang="en-US" sz="2300" dirty="0">
                <a:solidFill>
                  <a:srgbClr val="FFFFFF"/>
                </a:solidFill>
              </a:rPr>
              <a:t>Public Awareness (community events, presentations, etc.)</a:t>
            </a:r>
            <a:endParaRPr lang="en-US" altLang="en-US" sz="2300" b="1">
              <a:solidFill>
                <a:srgbClr val="FFFFFF"/>
              </a:solidFill>
              <a:cs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F6B3CE-F5D2-4B25-BAFF-67B05CBE989E}"/>
              </a:ext>
            </a:extLst>
          </p:cNvPr>
          <p:cNvSpPr/>
          <p:nvPr/>
        </p:nvSpPr>
        <p:spPr>
          <a:xfrm>
            <a:off x="4562475" y="4060825"/>
            <a:ext cx="4581525" cy="9445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318" name="TextBox 6">
            <a:extLst>
              <a:ext uri="{FF2B5EF4-FFF2-40B4-BE49-F238E27FC236}">
                <a16:creationId xmlns:a16="http://schemas.microsoft.com/office/drawing/2014/main" id="{9B5EC521-D8CA-448C-88B8-328D29552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195763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APPLY to become a CASA at www.casajeffcogilpin.com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20487" name="Straight Connector 6">
            <a:extLst>
              <a:ext uri="{FF2B5EF4-FFF2-40B4-BE49-F238E27FC236}">
                <a16:creationId xmlns:a16="http://schemas.microsoft.com/office/drawing/2014/main" id="{7DE83DAB-909B-4AE1-8FB0-AB93C28FB46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488" name="Picture 2">
            <a:extLst>
              <a:ext uri="{FF2B5EF4-FFF2-40B4-BE49-F238E27FC236}">
                <a16:creationId xmlns:a16="http://schemas.microsoft.com/office/drawing/2014/main" id="{F2C23498-36EA-48DE-8449-38D586E336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1046163"/>
            <a:ext cx="45815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7732</TotalTime>
  <Words>559</Words>
  <Application>Microsoft Office PowerPoint</Application>
  <PresentationFormat>On-screen Show (4:3)</PresentationFormat>
  <Paragraphs>121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WHAT IS CASA?</vt:lpstr>
      <vt:lpstr>CASA TODAY</vt:lpstr>
      <vt:lpstr>WHO ARE CASA VOLUNTEER ADVOCATES?</vt:lpstr>
      <vt:lpstr>VOLUNTEER ADVOCATE TRAINING</vt:lpstr>
      <vt:lpstr>WHAT TO EXPECT AFTER SWEARING-IN</vt:lpstr>
      <vt:lpstr>THE VOLUNTEER’S ROLE</vt:lpstr>
      <vt:lpstr>BENEFITS OF CASA</vt:lpstr>
      <vt:lpstr>HOW CAN YOU HELP?</vt:lpstr>
      <vt:lpstr>HOW CAN I HELP?</vt:lpstr>
      <vt:lpstr>CHANGE A CHILD’S STORY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Gayle Hermes</dc:creator>
  <cp:lastModifiedBy>Alison Hedgepath</cp:lastModifiedBy>
  <cp:revision>83</cp:revision>
  <cp:lastPrinted>2017-02-27T18:25:08Z</cp:lastPrinted>
  <dcterms:created xsi:type="dcterms:W3CDTF">2016-03-12T15:59:38Z</dcterms:created>
  <dcterms:modified xsi:type="dcterms:W3CDTF">2021-05-17T19:04:13Z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TC010721251033</vt:lpwstr>
  </property>
</Properties>
</file>