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58" r:id="rId4"/>
    <p:sldId id="262" r:id="rId5"/>
    <p:sldId id="260" r:id="rId6"/>
    <p:sldId id="268" r:id="rId7"/>
    <p:sldId id="263" r:id="rId8"/>
    <p:sldId id="264" r:id="rId9"/>
    <p:sldId id="279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71945-2EFE-4223-9D8D-065F43D2E73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37885DA-BF1B-4DFB-9189-7E052B19FFE1}">
      <dgm:prSet phldrT="[Text]"/>
      <dgm:spPr/>
      <dgm:t>
        <a:bodyPr/>
        <a:lstStyle/>
        <a:p>
          <a:r>
            <a:rPr lang="en-US" dirty="0"/>
            <a:t>Criticizing</a:t>
          </a:r>
        </a:p>
      </dgm:t>
    </dgm:pt>
    <dgm:pt modelId="{F34A5C28-7BAA-44CD-B34B-7E8ED656B063}" type="parTrans" cxnId="{86EF5665-4DD6-4EC4-BFBD-2C4289D330F8}">
      <dgm:prSet/>
      <dgm:spPr/>
      <dgm:t>
        <a:bodyPr/>
        <a:lstStyle/>
        <a:p>
          <a:endParaRPr lang="en-US"/>
        </a:p>
      </dgm:t>
    </dgm:pt>
    <dgm:pt modelId="{0FFF1784-B440-4791-A3A9-20BA6245C309}" type="sibTrans" cxnId="{86EF5665-4DD6-4EC4-BFBD-2C4289D330F8}">
      <dgm:prSet/>
      <dgm:spPr/>
      <dgm:t>
        <a:bodyPr/>
        <a:lstStyle/>
        <a:p>
          <a:endParaRPr lang="en-US"/>
        </a:p>
      </dgm:t>
    </dgm:pt>
    <dgm:pt modelId="{F367E12A-61FF-4C19-8F9E-94ADBCA368E9}">
      <dgm:prSet phldrT="[Text]"/>
      <dgm:spPr/>
      <dgm:t>
        <a:bodyPr/>
        <a:lstStyle/>
        <a:p>
          <a:r>
            <a:rPr lang="en-US" dirty="0"/>
            <a:t>Defensiveness</a:t>
          </a:r>
        </a:p>
      </dgm:t>
    </dgm:pt>
    <dgm:pt modelId="{1EFEC24C-54A0-465C-AF9D-347B153673CF}" type="parTrans" cxnId="{3D1AFA50-B5ED-49ED-9393-693FB3AD4365}">
      <dgm:prSet/>
      <dgm:spPr/>
      <dgm:t>
        <a:bodyPr/>
        <a:lstStyle/>
        <a:p>
          <a:endParaRPr lang="en-US"/>
        </a:p>
      </dgm:t>
    </dgm:pt>
    <dgm:pt modelId="{A8CC23EF-C898-4418-B836-FDB5750C7AB3}" type="sibTrans" cxnId="{3D1AFA50-B5ED-49ED-9393-693FB3AD4365}">
      <dgm:prSet/>
      <dgm:spPr/>
      <dgm:t>
        <a:bodyPr/>
        <a:lstStyle/>
        <a:p>
          <a:endParaRPr lang="en-US"/>
        </a:p>
      </dgm:t>
    </dgm:pt>
    <dgm:pt modelId="{E09BC6CC-7B6C-4FD2-9F72-8A8FE8774CA4}">
      <dgm:prSet phldrT="[Text]"/>
      <dgm:spPr/>
      <dgm:t>
        <a:bodyPr/>
        <a:lstStyle/>
        <a:p>
          <a:r>
            <a:rPr lang="en-US" dirty="0"/>
            <a:t>Stonewalling</a:t>
          </a:r>
        </a:p>
      </dgm:t>
    </dgm:pt>
    <dgm:pt modelId="{C8E6AE16-E23C-46E5-BB72-CB55970834DD}" type="parTrans" cxnId="{1B78BD18-EDFA-4994-84E9-96262F743FC0}">
      <dgm:prSet/>
      <dgm:spPr/>
      <dgm:t>
        <a:bodyPr/>
        <a:lstStyle/>
        <a:p>
          <a:endParaRPr lang="en-US"/>
        </a:p>
      </dgm:t>
    </dgm:pt>
    <dgm:pt modelId="{33A557E0-4657-4405-ADAB-FE1DFB6CA028}" type="sibTrans" cxnId="{1B78BD18-EDFA-4994-84E9-96262F743FC0}">
      <dgm:prSet/>
      <dgm:spPr/>
      <dgm:t>
        <a:bodyPr/>
        <a:lstStyle/>
        <a:p>
          <a:endParaRPr lang="en-US"/>
        </a:p>
      </dgm:t>
    </dgm:pt>
    <dgm:pt modelId="{B6AC0DDE-B43E-41C3-8BE0-4D46CE8D5780}">
      <dgm:prSet/>
      <dgm:spPr/>
      <dgm:t>
        <a:bodyPr/>
        <a:lstStyle/>
        <a:p>
          <a:r>
            <a:rPr lang="en-US" dirty="0"/>
            <a:t>Contempt</a:t>
          </a:r>
        </a:p>
      </dgm:t>
    </dgm:pt>
    <dgm:pt modelId="{D15378F4-BD57-456F-B85B-09DFA59D54A6}" type="parTrans" cxnId="{E5ED3A54-198A-4D66-87F2-353B0205F4CD}">
      <dgm:prSet/>
      <dgm:spPr/>
      <dgm:t>
        <a:bodyPr/>
        <a:lstStyle/>
        <a:p>
          <a:endParaRPr lang="en-US"/>
        </a:p>
      </dgm:t>
    </dgm:pt>
    <dgm:pt modelId="{78946C2D-3733-43C7-B136-312E67878469}" type="sibTrans" cxnId="{E5ED3A54-198A-4D66-87F2-353B0205F4CD}">
      <dgm:prSet/>
      <dgm:spPr/>
      <dgm:t>
        <a:bodyPr/>
        <a:lstStyle/>
        <a:p>
          <a:endParaRPr lang="en-US"/>
        </a:p>
      </dgm:t>
    </dgm:pt>
    <dgm:pt modelId="{12CB0BEC-673E-47D8-9514-AFBF3F12F7B5}" type="pres">
      <dgm:prSet presAssocID="{7FB71945-2EFE-4223-9D8D-065F43D2E73B}" presName="Name0" presStyleCnt="0">
        <dgm:presLayoutVars>
          <dgm:dir/>
          <dgm:resizeHandles val="exact"/>
        </dgm:presLayoutVars>
      </dgm:prSet>
      <dgm:spPr/>
    </dgm:pt>
    <dgm:pt modelId="{FD841866-9C54-4061-8E09-06B0B5426DB9}" type="pres">
      <dgm:prSet presAssocID="{A37885DA-BF1B-4DFB-9189-7E052B19FFE1}" presName="composite" presStyleCnt="0"/>
      <dgm:spPr/>
    </dgm:pt>
    <dgm:pt modelId="{B54F1B59-2548-4D33-A507-C58C0E1EB5AB}" type="pres">
      <dgm:prSet presAssocID="{A37885DA-BF1B-4DFB-9189-7E052B19FFE1}" presName="bgChev" presStyleLbl="node1" presStyleIdx="0" presStyleCnt="4"/>
      <dgm:spPr>
        <a:solidFill>
          <a:schemeClr val="bg2">
            <a:lumMod val="40000"/>
            <a:lumOff val="60000"/>
          </a:schemeClr>
        </a:solidFill>
      </dgm:spPr>
    </dgm:pt>
    <dgm:pt modelId="{80FE1A7F-0DF5-4B62-8358-76D28BACCFE4}" type="pres">
      <dgm:prSet presAssocID="{A37885DA-BF1B-4DFB-9189-7E052B19FFE1}" presName="txNode" presStyleLbl="fgAcc1" presStyleIdx="0" presStyleCnt="4">
        <dgm:presLayoutVars>
          <dgm:bulletEnabled val="1"/>
        </dgm:presLayoutVars>
      </dgm:prSet>
      <dgm:spPr/>
    </dgm:pt>
    <dgm:pt modelId="{D580665B-ACD0-4802-9493-8A16B66EBBCB}" type="pres">
      <dgm:prSet presAssocID="{0FFF1784-B440-4791-A3A9-20BA6245C309}" presName="compositeSpace" presStyleCnt="0"/>
      <dgm:spPr/>
    </dgm:pt>
    <dgm:pt modelId="{5BB8AF6F-22C0-4F41-9E2C-F4DF9C47993D}" type="pres">
      <dgm:prSet presAssocID="{F367E12A-61FF-4C19-8F9E-94ADBCA368E9}" presName="composite" presStyleCnt="0"/>
      <dgm:spPr/>
    </dgm:pt>
    <dgm:pt modelId="{C5315961-741B-4C09-857A-BC5AF243DCFD}" type="pres">
      <dgm:prSet presAssocID="{F367E12A-61FF-4C19-8F9E-94ADBCA368E9}" presName="bgChev" presStyleLbl="node1" presStyleIdx="1" presStyleCnt="4"/>
      <dgm:spPr>
        <a:solidFill>
          <a:schemeClr val="bg2">
            <a:lumMod val="60000"/>
            <a:lumOff val="40000"/>
          </a:schemeClr>
        </a:solidFill>
      </dgm:spPr>
    </dgm:pt>
    <dgm:pt modelId="{A3CA6134-2FC3-420A-A5DC-E4B10425742A}" type="pres">
      <dgm:prSet presAssocID="{F367E12A-61FF-4C19-8F9E-94ADBCA368E9}" presName="txNode" presStyleLbl="fgAcc1" presStyleIdx="1" presStyleCnt="4">
        <dgm:presLayoutVars>
          <dgm:bulletEnabled val="1"/>
        </dgm:presLayoutVars>
      </dgm:prSet>
      <dgm:spPr/>
    </dgm:pt>
    <dgm:pt modelId="{6B13F1B9-8D63-487B-A221-DA7DB00B6A71}" type="pres">
      <dgm:prSet presAssocID="{A8CC23EF-C898-4418-B836-FDB5750C7AB3}" presName="compositeSpace" presStyleCnt="0"/>
      <dgm:spPr/>
    </dgm:pt>
    <dgm:pt modelId="{DD14901D-2031-4770-86F6-31006363A680}" type="pres">
      <dgm:prSet presAssocID="{E09BC6CC-7B6C-4FD2-9F72-8A8FE8774CA4}" presName="composite" presStyleCnt="0"/>
      <dgm:spPr/>
    </dgm:pt>
    <dgm:pt modelId="{4CA9E404-BC93-44F8-A75A-803F3CB18AB4}" type="pres">
      <dgm:prSet presAssocID="{E09BC6CC-7B6C-4FD2-9F72-8A8FE8774CA4}" presName="bgChev" presStyleLbl="node1" presStyleIdx="2" presStyleCnt="4"/>
      <dgm:spPr>
        <a:solidFill>
          <a:schemeClr val="bg2">
            <a:lumMod val="75000"/>
          </a:schemeClr>
        </a:solidFill>
      </dgm:spPr>
    </dgm:pt>
    <dgm:pt modelId="{4687BF12-8156-4615-9019-2FE61765E784}" type="pres">
      <dgm:prSet presAssocID="{E09BC6CC-7B6C-4FD2-9F72-8A8FE8774CA4}" presName="txNode" presStyleLbl="fgAcc1" presStyleIdx="2" presStyleCnt="4">
        <dgm:presLayoutVars>
          <dgm:bulletEnabled val="1"/>
        </dgm:presLayoutVars>
      </dgm:prSet>
      <dgm:spPr/>
    </dgm:pt>
    <dgm:pt modelId="{740835C4-895B-4B3B-8E7D-CE9624AC562A}" type="pres">
      <dgm:prSet presAssocID="{33A557E0-4657-4405-ADAB-FE1DFB6CA028}" presName="compositeSpace" presStyleCnt="0"/>
      <dgm:spPr/>
    </dgm:pt>
    <dgm:pt modelId="{828FB940-F6C2-439F-A586-9FEC9D0E88E0}" type="pres">
      <dgm:prSet presAssocID="{B6AC0DDE-B43E-41C3-8BE0-4D46CE8D5780}" presName="composite" presStyleCnt="0"/>
      <dgm:spPr/>
    </dgm:pt>
    <dgm:pt modelId="{C0A24E74-03C1-4C37-A2FF-1158E2656A2E}" type="pres">
      <dgm:prSet presAssocID="{B6AC0DDE-B43E-41C3-8BE0-4D46CE8D5780}" presName="bgChev" presStyleLbl="node1" presStyleIdx="3" presStyleCnt="4"/>
      <dgm:spPr>
        <a:solidFill>
          <a:schemeClr val="bg2">
            <a:lumMod val="50000"/>
          </a:schemeClr>
        </a:solidFill>
      </dgm:spPr>
    </dgm:pt>
    <dgm:pt modelId="{BAFA9DFD-2777-416E-BD8F-737F23DA0750}" type="pres">
      <dgm:prSet presAssocID="{B6AC0DDE-B43E-41C3-8BE0-4D46CE8D5780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1B78BD18-EDFA-4994-84E9-96262F743FC0}" srcId="{7FB71945-2EFE-4223-9D8D-065F43D2E73B}" destId="{E09BC6CC-7B6C-4FD2-9F72-8A8FE8774CA4}" srcOrd="2" destOrd="0" parTransId="{C8E6AE16-E23C-46E5-BB72-CB55970834DD}" sibTransId="{33A557E0-4657-4405-ADAB-FE1DFB6CA028}"/>
    <dgm:cxn modelId="{01AB5A1B-1B98-403B-B10C-BF35FEF3C473}" type="presOf" srcId="{E09BC6CC-7B6C-4FD2-9F72-8A8FE8774CA4}" destId="{4687BF12-8156-4615-9019-2FE61765E784}" srcOrd="0" destOrd="0" presId="urn:microsoft.com/office/officeart/2005/8/layout/chevronAccent+Icon"/>
    <dgm:cxn modelId="{A7EF1C45-9248-459E-88FE-7032AC08B4E5}" type="presOf" srcId="{A37885DA-BF1B-4DFB-9189-7E052B19FFE1}" destId="{80FE1A7F-0DF5-4B62-8358-76D28BACCFE4}" srcOrd="0" destOrd="0" presId="urn:microsoft.com/office/officeart/2005/8/layout/chevronAccent+Icon"/>
    <dgm:cxn modelId="{86EF5665-4DD6-4EC4-BFBD-2C4289D330F8}" srcId="{7FB71945-2EFE-4223-9D8D-065F43D2E73B}" destId="{A37885DA-BF1B-4DFB-9189-7E052B19FFE1}" srcOrd="0" destOrd="0" parTransId="{F34A5C28-7BAA-44CD-B34B-7E8ED656B063}" sibTransId="{0FFF1784-B440-4791-A3A9-20BA6245C309}"/>
    <dgm:cxn modelId="{3D1AFA50-B5ED-49ED-9393-693FB3AD4365}" srcId="{7FB71945-2EFE-4223-9D8D-065F43D2E73B}" destId="{F367E12A-61FF-4C19-8F9E-94ADBCA368E9}" srcOrd="1" destOrd="0" parTransId="{1EFEC24C-54A0-465C-AF9D-347B153673CF}" sibTransId="{A8CC23EF-C898-4418-B836-FDB5750C7AB3}"/>
    <dgm:cxn modelId="{E5ED3A54-198A-4D66-87F2-353B0205F4CD}" srcId="{7FB71945-2EFE-4223-9D8D-065F43D2E73B}" destId="{B6AC0DDE-B43E-41C3-8BE0-4D46CE8D5780}" srcOrd="3" destOrd="0" parTransId="{D15378F4-BD57-456F-B85B-09DFA59D54A6}" sibTransId="{78946C2D-3733-43C7-B136-312E67878469}"/>
    <dgm:cxn modelId="{F5390BA5-11CF-4B8A-9E6A-DEC8D382BA31}" type="presOf" srcId="{B6AC0DDE-B43E-41C3-8BE0-4D46CE8D5780}" destId="{BAFA9DFD-2777-416E-BD8F-737F23DA0750}" srcOrd="0" destOrd="0" presId="urn:microsoft.com/office/officeart/2005/8/layout/chevronAccent+Icon"/>
    <dgm:cxn modelId="{D6B26EAE-752F-4C09-AE9B-CCA1868582DA}" type="presOf" srcId="{7FB71945-2EFE-4223-9D8D-065F43D2E73B}" destId="{12CB0BEC-673E-47D8-9514-AFBF3F12F7B5}" srcOrd="0" destOrd="0" presId="urn:microsoft.com/office/officeart/2005/8/layout/chevronAccent+Icon"/>
    <dgm:cxn modelId="{07569FDB-4E82-44C6-B390-20FB38C3C39D}" type="presOf" srcId="{F367E12A-61FF-4C19-8F9E-94ADBCA368E9}" destId="{A3CA6134-2FC3-420A-A5DC-E4B10425742A}" srcOrd="0" destOrd="0" presId="urn:microsoft.com/office/officeart/2005/8/layout/chevronAccent+Icon"/>
    <dgm:cxn modelId="{61481234-8CF4-481D-BD4E-8F9160FB890F}" type="presParOf" srcId="{12CB0BEC-673E-47D8-9514-AFBF3F12F7B5}" destId="{FD841866-9C54-4061-8E09-06B0B5426DB9}" srcOrd="0" destOrd="0" presId="urn:microsoft.com/office/officeart/2005/8/layout/chevronAccent+Icon"/>
    <dgm:cxn modelId="{B1E8D7D3-7A65-4391-A7CD-F0DB1E123B06}" type="presParOf" srcId="{FD841866-9C54-4061-8E09-06B0B5426DB9}" destId="{B54F1B59-2548-4D33-A507-C58C0E1EB5AB}" srcOrd="0" destOrd="0" presId="urn:microsoft.com/office/officeart/2005/8/layout/chevronAccent+Icon"/>
    <dgm:cxn modelId="{3BF23B4D-2275-4BE4-81A2-60C2A3616A43}" type="presParOf" srcId="{FD841866-9C54-4061-8E09-06B0B5426DB9}" destId="{80FE1A7F-0DF5-4B62-8358-76D28BACCFE4}" srcOrd="1" destOrd="0" presId="urn:microsoft.com/office/officeart/2005/8/layout/chevronAccent+Icon"/>
    <dgm:cxn modelId="{EB8D9CA8-E217-424B-98E2-C6290A9DADC6}" type="presParOf" srcId="{12CB0BEC-673E-47D8-9514-AFBF3F12F7B5}" destId="{D580665B-ACD0-4802-9493-8A16B66EBBCB}" srcOrd="1" destOrd="0" presId="urn:microsoft.com/office/officeart/2005/8/layout/chevronAccent+Icon"/>
    <dgm:cxn modelId="{183B7504-1A6B-4B2A-9BBC-4DE069AF97C5}" type="presParOf" srcId="{12CB0BEC-673E-47D8-9514-AFBF3F12F7B5}" destId="{5BB8AF6F-22C0-4F41-9E2C-F4DF9C47993D}" srcOrd="2" destOrd="0" presId="urn:microsoft.com/office/officeart/2005/8/layout/chevronAccent+Icon"/>
    <dgm:cxn modelId="{A91B6266-1139-4B3C-BEE0-8C5D4420AE34}" type="presParOf" srcId="{5BB8AF6F-22C0-4F41-9E2C-F4DF9C47993D}" destId="{C5315961-741B-4C09-857A-BC5AF243DCFD}" srcOrd="0" destOrd="0" presId="urn:microsoft.com/office/officeart/2005/8/layout/chevronAccent+Icon"/>
    <dgm:cxn modelId="{801994F4-EFF5-4522-B712-7A621BAEDE9C}" type="presParOf" srcId="{5BB8AF6F-22C0-4F41-9E2C-F4DF9C47993D}" destId="{A3CA6134-2FC3-420A-A5DC-E4B10425742A}" srcOrd="1" destOrd="0" presId="urn:microsoft.com/office/officeart/2005/8/layout/chevronAccent+Icon"/>
    <dgm:cxn modelId="{00064E3F-239A-4986-B814-D5AB139841E2}" type="presParOf" srcId="{12CB0BEC-673E-47D8-9514-AFBF3F12F7B5}" destId="{6B13F1B9-8D63-487B-A221-DA7DB00B6A71}" srcOrd="3" destOrd="0" presId="urn:microsoft.com/office/officeart/2005/8/layout/chevronAccent+Icon"/>
    <dgm:cxn modelId="{FA863A93-AF71-4F59-986F-A516AC87CB41}" type="presParOf" srcId="{12CB0BEC-673E-47D8-9514-AFBF3F12F7B5}" destId="{DD14901D-2031-4770-86F6-31006363A680}" srcOrd="4" destOrd="0" presId="urn:microsoft.com/office/officeart/2005/8/layout/chevronAccent+Icon"/>
    <dgm:cxn modelId="{C77AFD88-54A8-4F21-8A83-1C1C87966658}" type="presParOf" srcId="{DD14901D-2031-4770-86F6-31006363A680}" destId="{4CA9E404-BC93-44F8-A75A-803F3CB18AB4}" srcOrd="0" destOrd="0" presId="urn:microsoft.com/office/officeart/2005/8/layout/chevronAccent+Icon"/>
    <dgm:cxn modelId="{2E66B845-3E83-43D3-B684-A927E8431B0B}" type="presParOf" srcId="{DD14901D-2031-4770-86F6-31006363A680}" destId="{4687BF12-8156-4615-9019-2FE61765E784}" srcOrd="1" destOrd="0" presId="urn:microsoft.com/office/officeart/2005/8/layout/chevronAccent+Icon"/>
    <dgm:cxn modelId="{9114B08A-9D24-40B1-8EB1-1107419CDDC8}" type="presParOf" srcId="{12CB0BEC-673E-47D8-9514-AFBF3F12F7B5}" destId="{740835C4-895B-4B3B-8E7D-CE9624AC562A}" srcOrd="5" destOrd="0" presId="urn:microsoft.com/office/officeart/2005/8/layout/chevronAccent+Icon"/>
    <dgm:cxn modelId="{9E0EE6A4-EF71-4B79-8E1D-2CA667C15903}" type="presParOf" srcId="{12CB0BEC-673E-47D8-9514-AFBF3F12F7B5}" destId="{828FB940-F6C2-439F-A586-9FEC9D0E88E0}" srcOrd="6" destOrd="0" presId="urn:microsoft.com/office/officeart/2005/8/layout/chevronAccent+Icon"/>
    <dgm:cxn modelId="{C179C33B-1A89-4888-AB5B-A600031EF0B2}" type="presParOf" srcId="{828FB940-F6C2-439F-A586-9FEC9D0E88E0}" destId="{C0A24E74-03C1-4C37-A2FF-1158E2656A2E}" srcOrd="0" destOrd="0" presId="urn:microsoft.com/office/officeart/2005/8/layout/chevronAccent+Icon"/>
    <dgm:cxn modelId="{A6307761-E457-43CD-8874-9353BFE74BBE}" type="presParOf" srcId="{828FB940-F6C2-439F-A586-9FEC9D0E88E0}" destId="{BAFA9DFD-2777-416E-BD8F-737F23DA075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1B59-2548-4D33-A507-C58C0E1EB5AB}">
      <dsp:nvSpPr>
        <dsp:cNvPr id="0" name=""/>
        <dsp:cNvSpPr/>
      </dsp:nvSpPr>
      <dsp:spPr>
        <a:xfrm>
          <a:off x="4887" y="609892"/>
          <a:ext cx="2300572" cy="888021"/>
        </a:xfrm>
        <a:prstGeom prst="chevron">
          <a:avLst>
            <a:gd name="adj" fmla="val 4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E1A7F-0DF5-4B62-8358-76D28BACCFE4}">
      <dsp:nvSpPr>
        <dsp:cNvPr id="0" name=""/>
        <dsp:cNvSpPr/>
      </dsp:nvSpPr>
      <dsp:spPr>
        <a:xfrm>
          <a:off x="618373" y="831898"/>
          <a:ext cx="1942705" cy="88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Criticizing</a:t>
          </a:r>
        </a:p>
      </dsp:txBody>
      <dsp:txXfrm>
        <a:off x="644382" y="857907"/>
        <a:ext cx="1890687" cy="836003"/>
      </dsp:txXfrm>
    </dsp:sp>
    <dsp:sp modelId="{C5315961-741B-4C09-857A-BC5AF243DCFD}">
      <dsp:nvSpPr>
        <dsp:cNvPr id="0" name=""/>
        <dsp:cNvSpPr/>
      </dsp:nvSpPr>
      <dsp:spPr>
        <a:xfrm>
          <a:off x="2632653" y="609892"/>
          <a:ext cx="2300572" cy="888021"/>
        </a:xfrm>
        <a:prstGeom prst="chevron">
          <a:avLst>
            <a:gd name="adj" fmla="val 4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A6134-2FC3-420A-A5DC-E4B10425742A}">
      <dsp:nvSpPr>
        <dsp:cNvPr id="0" name=""/>
        <dsp:cNvSpPr/>
      </dsp:nvSpPr>
      <dsp:spPr>
        <a:xfrm>
          <a:off x="3246139" y="831898"/>
          <a:ext cx="1942705" cy="88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Defensiveness</a:t>
          </a:r>
        </a:p>
      </dsp:txBody>
      <dsp:txXfrm>
        <a:off x="3272148" y="857907"/>
        <a:ext cx="1890687" cy="836003"/>
      </dsp:txXfrm>
    </dsp:sp>
    <dsp:sp modelId="{4CA9E404-BC93-44F8-A75A-803F3CB18AB4}">
      <dsp:nvSpPr>
        <dsp:cNvPr id="0" name=""/>
        <dsp:cNvSpPr/>
      </dsp:nvSpPr>
      <dsp:spPr>
        <a:xfrm>
          <a:off x="5260418" y="609892"/>
          <a:ext cx="2300572" cy="888021"/>
        </a:xfrm>
        <a:prstGeom prst="chevron">
          <a:avLst>
            <a:gd name="adj" fmla="val 4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7BF12-8156-4615-9019-2FE61765E784}">
      <dsp:nvSpPr>
        <dsp:cNvPr id="0" name=""/>
        <dsp:cNvSpPr/>
      </dsp:nvSpPr>
      <dsp:spPr>
        <a:xfrm>
          <a:off x="5873904" y="831898"/>
          <a:ext cx="1942705" cy="88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Stonewalling</a:t>
          </a:r>
        </a:p>
      </dsp:txBody>
      <dsp:txXfrm>
        <a:off x="5899913" y="857907"/>
        <a:ext cx="1890687" cy="836003"/>
      </dsp:txXfrm>
    </dsp:sp>
    <dsp:sp modelId="{C0A24E74-03C1-4C37-A2FF-1158E2656A2E}">
      <dsp:nvSpPr>
        <dsp:cNvPr id="0" name=""/>
        <dsp:cNvSpPr/>
      </dsp:nvSpPr>
      <dsp:spPr>
        <a:xfrm>
          <a:off x="7888184" y="609892"/>
          <a:ext cx="2300572" cy="888021"/>
        </a:xfrm>
        <a:prstGeom prst="chevron">
          <a:avLst>
            <a:gd name="adj" fmla="val 4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A9DFD-2777-416E-BD8F-737F23DA0750}">
      <dsp:nvSpPr>
        <dsp:cNvPr id="0" name=""/>
        <dsp:cNvSpPr/>
      </dsp:nvSpPr>
      <dsp:spPr>
        <a:xfrm>
          <a:off x="8501670" y="831898"/>
          <a:ext cx="1942705" cy="88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Contempt</a:t>
          </a:r>
        </a:p>
      </dsp:txBody>
      <dsp:txXfrm>
        <a:off x="8527679" y="857907"/>
        <a:ext cx="1890687" cy="836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0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9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9319-1264-47A6-9B27-02BC57639F1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827B-CEE2-41DF-AB92-81D6A40A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7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CB4791E-091D-4EE5-9A2E-5384A21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2" y="1995830"/>
            <a:ext cx="8800556" cy="2866339"/>
          </a:xfrm>
          <a:prstGeom prst="rect">
            <a:avLst/>
          </a:prstGeom>
          <a:ln w="88900" cmpd="sng">
            <a:solidFill>
              <a:schemeClr val="accent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581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FFD184-BEEE-4ABE-BBDD-D68ED578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487751"/>
            <a:ext cx="3082925" cy="1882498"/>
          </a:xfrm>
        </p:spPr>
        <p:txBody>
          <a:bodyPr anchor="t">
            <a:normAutofit/>
          </a:bodyPr>
          <a:lstStyle/>
          <a:p>
            <a:pPr algn="ctr"/>
            <a:r>
              <a:rPr lang="en-US" sz="5500" dirty="0"/>
              <a:t>Avoidant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FCC1-3513-4565-9DCA-673D26FA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37" y="342900"/>
            <a:ext cx="7029450" cy="6172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doesn’t exist, and if it does, don’t recognize it</a:t>
            </a: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a conflict, figure out what to do about it on your own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tell anyone else if there is a struggle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away if something starts to feel uncomfortable or threatening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ever raise your voice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Snide comments are ignored, even though </a:t>
            </a:r>
            <a:endParaRPr lang="en-US" sz="25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resentment builds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Sulking and the silent treatment are necessary strategies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someone has a concern, don’t respond to it</a:t>
            </a: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express strong feelings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9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008A9-B66F-469F-B2DF-BE7DAEED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2635388"/>
            <a:ext cx="3706808" cy="1587223"/>
          </a:xfrm>
        </p:spPr>
        <p:txBody>
          <a:bodyPr anchor="t">
            <a:normAutofit/>
          </a:bodyPr>
          <a:lstStyle/>
          <a:p>
            <a:pPr algn="ctr"/>
            <a:r>
              <a:rPr lang="en-US" sz="5000" dirty="0"/>
              <a:t>Collaborative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BF00-25DB-4FC3-B1F6-FE0BD51E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63" y="334733"/>
            <a:ext cx="7067549" cy="61885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meetings or mealtime talks to discuss issues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good listening skills when someone has a concern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 with people directly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openly what you are feeling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interaction is important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Dirty tricks such as sulking are not allowed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feelings are seen as normal and are allowed</a:t>
            </a:r>
          </a:p>
        </p:txBody>
      </p:sp>
    </p:spTree>
    <p:extLst>
      <p:ext uri="{BB962C8B-B14F-4D97-AF65-F5344CB8AC3E}">
        <p14:creationId xmlns:p14="http://schemas.microsoft.com/office/powerpoint/2010/main" val="232107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5AF29E-2D8E-4312-81B4-54364321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578238"/>
            <a:ext cx="3535358" cy="1701523"/>
          </a:xfrm>
        </p:spPr>
        <p:txBody>
          <a:bodyPr anchor="t">
            <a:normAutofit/>
          </a:bodyPr>
          <a:lstStyle/>
          <a:p>
            <a:pPr algn="ctr"/>
            <a:r>
              <a:rPr lang="en-US" sz="5500" dirty="0"/>
              <a:t>Aggressive 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11E3-8CFB-42B9-899D-EF08D441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657" y="500742"/>
            <a:ext cx="6949168" cy="58565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Survival of the strongest describes the general climate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brutally honest regardless of the impact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emotions strongly even if that hurts someone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your position early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an audience present when you engage someone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back down-hold your ground no matter what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someone attacks you have to fight back</a:t>
            </a:r>
          </a:p>
        </p:txBody>
      </p:sp>
    </p:spTree>
    <p:extLst>
      <p:ext uri="{BB962C8B-B14F-4D97-AF65-F5344CB8AC3E}">
        <p14:creationId xmlns:p14="http://schemas.microsoft.com/office/powerpoint/2010/main" val="122002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Gender in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600"/>
            <a:ext cx="5306178" cy="333342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WOMEN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Fewer competitive strategies</a:t>
            </a:r>
          </a:p>
          <a:p>
            <a:r>
              <a:rPr lang="en-US" sz="3000" dirty="0"/>
              <a:t>Avoidant and compromising behavior</a:t>
            </a:r>
          </a:p>
          <a:p>
            <a:r>
              <a:rPr lang="en-US" sz="3000" dirty="0"/>
              <a:t>Verbal aggression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333342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MEN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More competitive strategies</a:t>
            </a:r>
          </a:p>
          <a:p>
            <a:r>
              <a:rPr lang="en-US" sz="3000" dirty="0"/>
              <a:t>Dominating/competitive behavior</a:t>
            </a:r>
          </a:p>
          <a:p>
            <a:r>
              <a:rPr lang="en-US" sz="3000" dirty="0"/>
              <a:t>Physical aggression</a:t>
            </a:r>
          </a:p>
        </p:txBody>
      </p:sp>
    </p:spTree>
    <p:extLst>
      <p:ext uri="{BB962C8B-B14F-4D97-AF65-F5344CB8AC3E}">
        <p14:creationId xmlns:p14="http://schemas.microsoft.com/office/powerpoint/2010/main" val="204347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Power Struggles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599"/>
            <a:ext cx="5306178" cy="3788229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High-Power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Show restraint</a:t>
            </a:r>
          </a:p>
          <a:p>
            <a:r>
              <a:rPr lang="en-US" sz="3000" dirty="0"/>
              <a:t>Empower low-power people</a:t>
            </a:r>
          </a:p>
          <a:p>
            <a:r>
              <a:rPr lang="en-US" sz="3000" dirty="0"/>
              <a:t>Don’t become blind to problems</a:t>
            </a:r>
          </a:p>
          <a:p>
            <a:r>
              <a:rPr lang="en-US" sz="3000" dirty="0"/>
              <a:t>Be aware that power can distort your view of self</a:t>
            </a:r>
          </a:p>
          <a:p>
            <a:endParaRPr lang="en-US" sz="3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333342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Low-Power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Focus on interdependence</a:t>
            </a:r>
          </a:p>
          <a:p>
            <a:r>
              <a:rPr lang="en-US" sz="3000" dirty="0"/>
              <a:t>Calm persistence</a:t>
            </a:r>
          </a:p>
          <a:p>
            <a:r>
              <a:rPr lang="en-US" sz="3000" dirty="0"/>
              <a:t>Stay actively engaged</a:t>
            </a:r>
          </a:p>
          <a:p>
            <a:r>
              <a:rPr lang="en-US" sz="3000" dirty="0"/>
              <a:t>Keep behavior consistent with your priorities/values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991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F1D29-32DA-47E3-B509-1656DF0D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</a:rPr>
              <a:t>Conflict Styles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5FF3466-C360-457B-826E-7E65C781B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8857" b="14222"/>
          <a:stretch/>
        </p:blipFill>
        <p:spPr>
          <a:xfrm>
            <a:off x="3526975" y="250370"/>
            <a:ext cx="8563317" cy="5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Avoiding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599"/>
            <a:ext cx="5306178" cy="378822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/>
              <a:t>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Buy time to think</a:t>
            </a:r>
          </a:p>
          <a:p>
            <a:r>
              <a:rPr lang="en-US" sz="3000" dirty="0"/>
              <a:t>Useful for lower-priority issues</a:t>
            </a:r>
          </a:p>
          <a:p>
            <a:r>
              <a:rPr lang="en-US" sz="3000" dirty="0"/>
              <a:t>Can prevent harm if one is in a dangerous situation</a:t>
            </a:r>
          </a:p>
          <a:p>
            <a:r>
              <a:rPr lang="en-US" sz="3000" dirty="0"/>
              <a:t>Prevents others’ influence</a:t>
            </a:r>
          </a:p>
          <a:p>
            <a:endParaRPr lang="en-US" sz="3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3333428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/>
              <a:t>Disadvantages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Signals to others that you don’t care</a:t>
            </a:r>
          </a:p>
          <a:p>
            <a:r>
              <a:rPr lang="en-US" sz="3000" dirty="0"/>
              <a:t>Gives the impression that you can’t change</a:t>
            </a:r>
          </a:p>
          <a:p>
            <a:r>
              <a:rPr lang="en-US" sz="3000" dirty="0"/>
              <a:t>Sometimes prevents resolution</a:t>
            </a:r>
          </a:p>
          <a:p>
            <a:r>
              <a:rPr lang="en-US" sz="3000" dirty="0"/>
              <a:t>Sets the stage for an explosion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237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Dominating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599"/>
            <a:ext cx="5306178" cy="3788229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Useful when decisive action is needed (emergencies)</a:t>
            </a:r>
          </a:p>
          <a:p>
            <a:r>
              <a:rPr lang="en-US" sz="3000" dirty="0"/>
              <a:t>Useful when the goal is more important than the relationship</a:t>
            </a:r>
          </a:p>
          <a:p>
            <a:r>
              <a:rPr lang="en-US" sz="3000" dirty="0"/>
              <a:t>Demonstrates commitment</a:t>
            </a:r>
          </a:p>
          <a:p>
            <a:endParaRPr lang="en-US" sz="3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4049486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Disadvantages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Can harm relationships</a:t>
            </a:r>
          </a:p>
          <a:p>
            <a:r>
              <a:rPr lang="en-US" sz="3000" dirty="0"/>
              <a:t>Harmful if the other party is avoiding</a:t>
            </a:r>
          </a:p>
          <a:p>
            <a:r>
              <a:rPr lang="en-US" sz="3000" dirty="0"/>
              <a:t>Encourages other party to engage in covert means</a:t>
            </a:r>
          </a:p>
          <a:p>
            <a:r>
              <a:rPr lang="en-US" sz="3000" dirty="0"/>
              <a:t>Reduces conflicts to winning/losing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5062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Compromising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599"/>
            <a:ext cx="5306178" cy="378822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Quicker resolution than integrating</a:t>
            </a:r>
          </a:p>
          <a:p>
            <a:r>
              <a:rPr lang="en-US" sz="3000" dirty="0"/>
              <a:t>Useful when time is limited</a:t>
            </a:r>
          </a:p>
          <a:p>
            <a:r>
              <a:rPr lang="en-US" sz="3000" dirty="0"/>
              <a:t>Appears reasonable to both parties</a:t>
            </a:r>
          </a:p>
          <a:p>
            <a:r>
              <a:rPr lang="en-US" sz="3000" dirty="0"/>
              <a:t>Works when other styles fail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4049486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Disadvantages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Easy way out, not necessarily the best choice</a:t>
            </a:r>
          </a:p>
          <a:p>
            <a:r>
              <a:rPr lang="en-US" sz="3000" dirty="0"/>
              <a:t>Prevents creative options to be considered</a:t>
            </a:r>
          </a:p>
          <a:p>
            <a:r>
              <a:rPr lang="en-US" sz="3000" dirty="0"/>
              <a:t>Both parties often feel they have “lost” something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189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Obliging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599"/>
            <a:ext cx="5306178" cy="3788229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Demonstrates reasonableness</a:t>
            </a:r>
          </a:p>
          <a:p>
            <a:r>
              <a:rPr lang="en-US" sz="3000" dirty="0"/>
              <a:t>Can minimize losses if one is “losing” anyway</a:t>
            </a:r>
          </a:p>
          <a:p>
            <a:r>
              <a:rPr lang="en-US" sz="3000" dirty="0"/>
              <a:t>Protects the relationship</a:t>
            </a:r>
          </a:p>
          <a:p>
            <a:r>
              <a:rPr lang="en-US" sz="3000" dirty="0"/>
              <a:t>Allows one to defer to a more experienced person’s judgment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4049486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Disadvantages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Competition about “who is nicer”</a:t>
            </a:r>
          </a:p>
          <a:p>
            <a:r>
              <a:rPr lang="en-US" sz="3000" dirty="0"/>
              <a:t>Tends to reduce creative options</a:t>
            </a:r>
          </a:p>
          <a:p>
            <a:r>
              <a:rPr lang="en-US" sz="3000" dirty="0"/>
              <a:t>Can further a low-power person’s situation</a:t>
            </a:r>
          </a:p>
          <a:p>
            <a:r>
              <a:rPr lang="en-US" sz="3000" dirty="0"/>
              <a:t>Signals that the obliger is not invested or does not care</a:t>
            </a:r>
          </a:p>
        </p:txBody>
      </p:sp>
    </p:spTree>
    <p:extLst>
      <p:ext uri="{BB962C8B-B14F-4D97-AF65-F5344CB8AC3E}">
        <p14:creationId xmlns:p14="http://schemas.microsoft.com/office/powerpoint/2010/main" val="118995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lag flying in the wind&#10;&#10;Description automatically generated with low confidence">
            <a:extLst>
              <a:ext uri="{FF2B5EF4-FFF2-40B4-BE49-F238E27FC236}">
                <a16:creationId xmlns:a16="http://schemas.microsoft.com/office/drawing/2014/main" id="{F1575647-A19C-45B7-94F2-B32E1D117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10450"/>
          <a:stretch/>
        </p:blipFill>
        <p:spPr>
          <a:xfrm>
            <a:off x="0" y="-444500"/>
            <a:ext cx="12192000" cy="7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5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6918-D827-4C15-A20B-4A47DC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tx1">
              <a:lumMod val="85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</a:rPr>
              <a:t>Integrating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C1D-CA14-45F0-9DBF-B7D1675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89" y="2514599"/>
            <a:ext cx="5306178" cy="378822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Satisfies all parties</a:t>
            </a:r>
          </a:p>
          <a:p>
            <a:r>
              <a:rPr lang="en-US" sz="3000" dirty="0"/>
              <a:t>Generates new ideas</a:t>
            </a:r>
          </a:p>
          <a:p>
            <a:r>
              <a:rPr lang="en-US" sz="3000" dirty="0"/>
              <a:t>Good for long-term, committed relationships</a:t>
            </a:r>
          </a:p>
          <a:p>
            <a:r>
              <a:rPr lang="en-US" sz="3000" dirty="0"/>
              <a:t>Prevents the conflict from becoming destructive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0D58-7CBB-4FF0-83F2-4C517307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514600"/>
            <a:ext cx="5393265" cy="4049486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Disadvantages</a:t>
            </a:r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Easy for one person to manipulate the other</a:t>
            </a:r>
          </a:p>
          <a:p>
            <a:r>
              <a:rPr lang="en-US" sz="3000" dirty="0"/>
              <a:t>Can be used to maintain a power imbalance</a:t>
            </a:r>
          </a:p>
          <a:p>
            <a:r>
              <a:rPr lang="en-US" sz="3000" dirty="0"/>
              <a:t>Takes time and energy</a:t>
            </a:r>
          </a:p>
        </p:txBody>
      </p:sp>
    </p:spTree>
    <p:extLst>
      <p:ext uri="{BB962C8B-B14F-4D97-AF65-F5344CB8AC3E}">
        <p14:creationId xmlns:p14="http://schemas.microsoft.com/office/powerpoint/2010/main" val="3082677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159C-F8F1-4761-AF5A-7ADF8AF7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For more information…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3650-8250-4807-8FEE-08AF0CE6A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317" y="1398072"/>
            <a:ext cx="6619875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Maintaining Peace Webinar</a:t>
            </a:r>
          </a:p>
          <a:p>
            <a:r>
              <a:rPr lang="en-US" sz="2200" dirty="0">
                <a:solidFill>
                  <a:schemeClr val="bg1"/>
                </a:solidFill>
              </a:rPr>
              <a:t>https://portal.clubrunner.ca/50085/sitepage/training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Conflict management styles assessment</a:t>
            </a:r>
          </a:p>
          <a:p>
            <a:r>
              <a:rPr lang="en-US" sz="2200" dirty="0">
                <a:solidFill>
                  <a:schemeClr val="bg1"/>
                </a:solidFill>
              </a:rPr>
              <a:t>http://www.blake-group.com/sites/default/files/assessments/Conflict_Management_Styles_Assessment.pdf</a:t>
            </a:r>
          </a:p>
        </p:txBody>
      </p:sp>
    </p:spTree>
    <p:extLst>
      <p:ext uri="{BB962C8B-B14F-4D97-AF65-F5344CB8AC3E}">
        <p14:creationId xmlns:p14="http://schemas.microsoft.com/office/powerpoint/2010/main" val="128777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9630693-7C8C-4386-BAA1-788C85C22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456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180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C060A-6619-457C-8571-6CB513FBA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179" y="1280234"/>
            <a:ext cx="4996317" cy="4159231"/>
          </a:xfrm>
        </p:spPr>
        <p:txBody>
          <a:bodyPr anchor="b">
            <a:noAutofit/>
          </a:bodyPr>
          <a:lstStyle/>
          <a:p>
            <a:r>
              <a:rPr lang="en-US" sz="4000" b="0" i="0" dirty="0">
                <a:effectLst/>
                <a:latin typeface="Arial Narrow" panose="020B0606020202030204" pitchFamily="34" charset="0"/>
              </a:rPr>
              <a:t>If you want to build a ship, don't drum up people to collect wood and don't assign them tasks and work, but rather teach them to long for the endless immensity of the sea.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DB2A1-5C1F-4328-A880-7D83E4AF5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179" y="5591860"/>
            <a:ext cx="4724529" cy="741543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helvetica neue"/>
              </a:rPr>
              <a:t>Antoine de Saint-Exupery</a:t>
            </a:r>
            <a:endParaRPr lang="en-US" sz="2000" dirty="0"/>
          </a:p>
        </p:txBody>
      </p:sp>
      <p:pic>
        <p:nvPicPr>
          <p:cNvPr id="5" name="Video 4" descr="A sailboat on the water&#10;&#10;Description automatically generated with low confidence">
            <a:extLst>
              <a:ext uri="{FF2B5EF4-FFF2-40B4-BE49-F238E27FC236}">
                <a16:creationId xmlns:a16="http://schemas.microsoft.com/office/drawing/2014/main" id="{AF29AD09-3280-4C18-83F0-9B96D61914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716280" y="2004933"/>
            <a:ext cx="5077769" cy="2848133"/>
          </a:xfrm>
          <a:prstGeom prst="rect">
            <a:avLst/>
          </a:prstGeom>
        </p:spPr>
      </p:pic>
      <p:cxnSp>
        <p:nvCxnSpPr>
          <p:cNvPr id="56" name="Straight Connector 2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8DDD-C002-49C7-ABBE-67CDF99922E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508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MEETING AGENDA: MAY 11,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9F68-296D-4A50-AB20-3BB5E55D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739"/>
            <a:ext cx="10515600" cy="4351338"/>
          </a:xfrm>
          <a:noFill/>
        </p:spPr>
        <p:txBody>
          <a:bodyPr/>
          <a:lstStyle/>
          <a:p>
            <a:r>
              <a:rPr lang="en-US" sz="3500" dirty="0">
                <a:latin typeface="Arial Narrow" panose="020B0606020202030204" pitchFamily="34" charset="0"/>
              </a:rPr>
              <a:t>Special Guest</a:t>
            </a:r>
          </a:p>
          <a:p>
            <a:pPr lvl="1"/>
            <a:r>
              <a:rPr lang="en-US" sz="3100" dirty="0">
                <a:latin typeface="Arial Narrow" panose="020B0606020202030204" pitchFamily="34" charset="0"/>
              </a:rPr>
              <a:t>Bob Loffler, Incoming Area 8 Assistant Governor</a:t>
            </a:r>
          </a:p>
          <a:p>
            <a:r>
              <a:rPr lang="en-US" sz="3500" dirty="0">
                <a:latin typeface="Arial Narrow" panose="020B0606020202030204" pitchFamily="34" charset="0"/>
              </a:rPr>
              <a:t>Upcoming events</a:t>
            </a:r>
          </a:p>
          <a:p>
            <a:r>
              <a:rPr lang="en-US" sz="3500" dirty="0">
                <a:latin typeface="Arial Narrow" panose="020B0606020202030204" pitchFamily="34" charset="0"/>
              </a:rPr>
              <a:t>Updates on projects/donations</a:t>
            </a:r>
          </a:p>
          <a:p>
            <a:r>
              <a:rPr lang="en-US" sz="3500" dirty="0">
                <a:latin typeface="Arial Narrow" panose="020B0606020202030204" pitchFamily="34" charset="0"/>
              </a:rPr>
              <a:t>Speaker</a:t>
            </a:r>
          </a:p>
          <a:p>
            <a:pPr lvl="1"/>
            <a:r>
              <a:rPr lang="en-US" sz="3100" dirty="0">
                <a:latin typeface="Arial Narrow" panose="020B0606020202030204" pitchFamily="34" charset="0"/>
              </a:rPr>
              <a:t>Amanda Weedman: Conflict Management Strategies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6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F901A-713F-444F-AC32-835A54F64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613" y="2557446"/>
            <a:ext cx="6437700" cy="1739783"/>
          </a:xfrm>
        </p:spPr>
        <p:txBody>
          <a:bodyPr anchor="b">
            <a:noAutofit/>
          </a:bodyPr>
          <a:lstStyle/>
          <a:p>
            <a:r>
              <a:rPr lang="en-US" sz="6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Conflict Management</a:t>
            </a:r>
          </a:p>
        </p:txBody>
      </p:sp>
    </p:spTree>
    <p:extLst>
      <p:ext uri="{BB962C8B-B14F-4D97-AF65-F5344CB8AC3E}">
        <p14:creationId xmlns:p14="http://schemas.microsoft.com/office/powerpoint/2010/main" val="121454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9721C-5293-46E4-88EB-33D80C56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pPr algn="ctr"/>
            <a:r>
              <a:rPr lang="en-US" sz="5000" b="1" dirty="0"/>
              <a:t>Why do people engage in conflict?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2915-D628-470D-A029-1D511650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Perceived incompatible goals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Perceived scarce resources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Interference</a:t>
            </a: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6565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564E-4AEA-4F55-BC26-229B86F4D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381000"/>
            <a:ext cx="11780668" cy="3777343"/>
          </a:xfrm>
        </p:spPr>
        <p:txBody>
          <a:bodyPr>
            <a:norm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 Conflict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all participants in a conflict are dissatisfied with the outcome of a conflict and think they have lost as a result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Horsemen of the Apocalypse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these four behaviors “ride in” to a relationship,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 is near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7C9F15-ECB3-44F1-BCC7-6967C8BFB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237765"/>
              </p:ext>
            </p:extLst>
          </p:nvPr>
        </p:nvGraphicFramePr>
        <p:xfrm>
          <a:off x="904536" y="3968896"/>
          <a:ext cx="10449264" cy="232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52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D0907-DA1B-4741-AE7D-98D483A0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365125"/>
            <a:ext cx="4371974" cy="311703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/>
              <a:t>Background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243B3-5F91-4073-8CCB-7145E527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Avoidant</a:t>
            </a:r>
          </a:p>
          <a:p>
            <a:r>
              <a:rPr lang="en-US" sz="4000" dirty="0"/>
              <a:t>Collaborative</a:t>
            </a:r>
          </a:p>
          <a:p>
            <a:r>
              <a:rPr lang="en-US" sz="4000" dirty="0"/>
              <a:t>Aggressive / Coercive</a:t>
            </a:r>
          </a:p>
        </p:txBody>
      </p:sp>
    </p:spTree>
    <p:extLst>
      <p:ext uri="{BB962C8B-B14F-4D97-AF65-F5344CB8AC3E}">
        <p14:creationId xmlns:p14="http://schemas.microsoft.com/office/powerpoint/2010/main" val="352559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</TotalTime>
  <Words>694</Words>
  <Application>Microsoft Office PowerPoint</Application>
  <PresentationFormat>Widescreen</PresentationFormat>
  <Paragraphs>170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 neue</vt:lpstr>
      <vt:lpstr>Symbol</vt:lpstr>
      <vt:lpstr>Tw Cen MT</vt:lpstr>
      <vt:lpstr>Office Theme</vt:lpstr>
      <vt:lpstr>PowerPoint Presentation</vt:lpstr>
      <vt:lpstr>PowerPoint Presentation</vt:lpstr>
      <vt:lpstr>PowerPoint Presentation</vt:lpstr>
      <vt:lpstr>If you want to build a ship, don't drum up people to collect wood and don't assign them tasks and work, but rather teach them to long for the endless immensity of the sea. </vt:lpstr>
      <vt:lpstr>MEETING AGENDA: MAY 11, 2021</vt:lpstr>
      <vt:lpstr>Conflict Management</vt:lpstr>
      <vt:lpstr>Why do people engage in conflict?</vt:lpstr>
      <vt:lpstr>PowerPoint Presentation</vt:lpstr>
      <vt:lpstr>Background Systems</vt:lpstr>
      <vt:lpstr>Avoidant Systems</vt:lpstr>
      <vt:lpstr>Collaborative Systems</vt:lpstr>
      <vt:lpstr>Aggressive  Systems</vt:lpstr>
      <vt:lpstr>Gender in Conflict</vt:lpstr>
      <vt:lpstr>Power Struggles</vt:lpstr>
      <vt:lpstr>Conflict Styles</vt:lpstr>
      <vt:lpstr>Avoiding</vt:lpstr>
      <vt:lpstr>Dominating</vt:lpstr>
      <vt:lpstr>Compromising</vt:lpstr>
      <vt:lpstr>Obliging</vt:lpstr>
      <vt:lpstr>Integrating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Weedman</dc:creator>
  <cp:lastModifiedBy>Amanda Weedman</cp:lastModifiedBy>
  <cp:revision>37</cp:revision>
  <dcterms:created xsi:type="dcterms:W3CDTF">2021-05-07T21:02:49Z</dcterms:created>
  <dcterms:modified xsi:type="dcterms:W3CDTF">2021-05-11T00:59:38Z</dcterms:modified>
</cp:coreProperties>
</file>