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7" r:id="rId3"/>
    <p:sldId id="258" r:id="rId4"/>
    <p:sldId id="259" r:id="rId5"/>
    <p:sldId id="263" r:id="rId6"/>
    <p:sldId id="262" r:id="rId7"/>
    <p:sldId id="264" r:id="rId8"/>
    <p:sldId id="260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652" autoAdjust="0"/>
  </p:normalViewPr>
  <p:slideViewPr>
    <p:cSldViewPr>
      <p:cViewPr>
        <p:scale>
          <a:sx n="75" d="100"/>
          <a:sy n="75" d="100"/>
        </p:scale>
        <p:origin x="-1152" y="3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4F7A62-77BA-4A4D-AA57-BCA63CF944A6}" type="datetimeFigureOut">
              <a:rPr lang="en-US" smtClean="0"/>
              <a:pPr/>
              <a:t>11/27/2013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8BCC4F-91C2-4414-A804-B84E1087D6B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87AB18-E15F-4FB1-9674-6F55AF93D2F8}" type="datetimeFigureOut">
              <a:rPr lang="en-US" smtClean="0"/>
              <a:pPr/>
              <a:t>11/27/2013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1BBB3F-7DCB-41ED-8DA6-BBD5E15F9DC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BBB3F-7DCB-41ED-8DA6-BBD5E15F9DC0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BBB3F-7DCB-41ED-8DA6-BBD5E15F9DC0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BBB3F-7DCB-41ED-8DA6-BBD5E15F9DC0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BBB3F-7DCB-41ED-8DA6-BBD5E15F9DC0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BBB3F-7DCB-41ED-8DA6-BBD5E15F9DC0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BBB3F-7DCB-41ED-8DA6-BBD5E15F9DC0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BBB3F-7DCB-41ED-8DA6-BBD5E15F9DC0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BBB3F-7DCB-41ED-8DA6-BBD5E15F9DC0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2916456-DE13-4CA3-93F2-4F2C5C8E915D}" type="datetimeFigureOut">
              <a:rPr lang="en-US" smtClean="0"/>
              <a:pPr/>
              <a:t>11/27/2013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44C4948-6333-425C-BC8D-4A075D94E5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2916456-DE13-4CA3-93F2-4F2C5C8E915D}" type="datetimeFigureOut">
              <a:rPr lang="en-US" smtClean="0"/>
              <a:pPr/>
              <a:t>11/27/2013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44C4948-6333-425C-BC8D-4A075D94E5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819400" y="6248400"/>
            <a:ext cx="2971800" cy="36576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62916456-DE13-4CA3-93F2-4F2C5C8E915D}" type="datetimeFigureOut">
              <a:rPr lang="en-US" smtClean="0"/>
              <a:pPr/>
              <a:t>11/27/2013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81000" y="6248400"/>
            <a:ext cx="2133600" cy="457200"/>
          </a:xfrm>
          <a:prstGeom prst="rect">
            <a:avLst/>
          </a:prstGeom>
        </p:spPr>
        <p:txBody>
          <a:bodyPr/>
          <a:lstStyle/>
          <a:p>
            <a:fld id="{D44C4948-6333-425C-BC8D-4A075D94E5B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 descr="Letterhead 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867400" y="5867400"/>
            <a:ext cx="3176306" cy="9144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2438400" y="0"/>
            <a:ext cx="6705600" cy="6858000"/>
          </a:xfrm>
          <a:prstGeom prst="rect">
            <a:avLst/>
          </a:prstGeom>
          <a:gradFill flip="none" rotWithShape="1">
            <a:gsLst>
              <a:gs pos="16000">
                <a:schemeClr val="tx2">
                  <a:lumMod val="50000"/>
                  <a:alpha val="92000"/>
                </a:schemeClr>
              </a:gs>
              <a:gs pos="100000">
                <a:schemeClr val="tx2">
                  <a:lumMod val="50000"/>
                  <a:alpha val="24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file2421278870518.jpg"/>
          <p:cNvPicPr>
            <a:picLocks noChangeAspect="1"/>
          </p:cNvPicPr>
          <p:nvPr/>
        </p:nvPicPr>
        <p:blipFill>
          <a:blip r:embed="rId5" cstate="print">
            <a:lum bright="-35000" contrast="8000"/>
          </a:blip>
          <a:srcRect r="74074"/>
          <a:stretch>
            <a:fillRect/>
          </a:stretch>
        </p:blipFill>
        <p:spPr>
          <a:xfrm>
            <a:off x="0" y="0"/>
            <a:ext cx="2667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5-Point Star 7"/>
          <p:cNvSpPr/>
          <p:nvPr/>
        </p:nvSpPr>
        <p:spPr>
          <a:xfrm>
            <a:off x="5715000" y="5410200"/>
            <a:ext cx="365760" cy="365760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71800" y="2436674"/>
            <a:ext cx="6019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76200" dir="4800000" sx="101000" sy="101000" algn="tl">
                    <a:srgbClr val="000000">
                      <a:alpha val="50000"/>
                    </a:srgbClr>
                  </a:outerShdw>
                </a:effectLst>
              </a:rPr>
              <a:t>CONSOLIDATING SUPPORT for VETERANS in RURAL MOUNTAIN COMMUNITIES</a:t>
            </a:r>
            <a:endParaRPr lang="en-US" sz="3600" b="1" dirty="0">
              <a:solidFill>
                <a:schemeClr val="bg1"/>
              </a:solidFill>
              <a:effectLst>
                <a:outerShdw blurRad="38100" dist="76200" dir="4800000" sx="101000" sy="101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95600" y="4520625"/>
            <a:ext cx="609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B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 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George Clark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 descr="Letterhead 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05200" y="457200"/>
            <a:ext cx="4912845" cy="1414317"/>
          </a:xfrm>
          <a:prstGeom prst="rect">
            <a:avLst/>
          </a:prstGeom>
          <a:effectLst>
            <a:outerShdw blurRad="12700" dist="63500" dir="6600000" sx="102000" sy="102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88900" h="889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819401" y="549275"/>
            <a:ext cx="62484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effectLst>
                  <a:outerShdw blurRad="12700" dist="63500" dir="5400000" sx="101000" sy="101000" algn="tl">
                    <a:srgbClr val="000000">
                      <a:alpha val="50000"/>
                    </a:srgbClr>
                  </a:outerShdw>
                </a:effectLst>
              </a:rPr>
              <a:t>Consolidating Support for Veterans in Rural Mountain Communities</a:t>
            </a:r>
            <a:endParaRPr lang="en-US" dirty="0">
              <a:solidFill>
                <a:schemeClr val="bg1"/>
              </a:solidFill>
              <a:effectLst>
                <a:outerShdw blurRad="12700" dist="63500" dir="5400000" sx="101000" sy="101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895599" y="2057400"/>
            <a:ext cx="6096001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Clr>
                <a:schemeClr val="bg1"/>
              </a:buClr>
              <a:buSzPts val="2000"/>
              <a:buFont typeface="Wingdings" pitchFamily="2" charset="2"/>
              <a:buChar char="Ø"/>
            </a:pPr>
            <a:r>
              <a:rPr lang="hr-HR" sz="2000" dirty="0">
                <a:solidFill>
                  <a:schemeClr val="bg1"/>
                </a:solidFill>
              </a:rPr>
              <a:t> 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Bother?</a:t>
            </a:r>
          </a:p>
          <a:p>
            <a:pPr>
              <a:buClr>
                <a:schemeClr val="bg1"/>
              </a:buClr>
              <a:buSzPts val="2000"/>
              <a:buFont typeface="Wingdings" pitchFamily="2" charset="2"/>
              <a:buChar char="Ø"/>
            </a:pPr>
            <a:endParaRPr lang="en-US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Clr>
                <a:schemeClr val="bg1"/>
              </a:buClr>
              <a:buSzPts val="2000"/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Membership in Veterans Organizations:</a:t>
            </a:r>
            <a:endParaRPr lang="en-US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Clr>
                <a:schemeClr val="bg1"/>
              </a:buClr>
              <a:buSzPts val="2000"/>
              <a:buFont typeface="Wingdings" pitchFamily="2" charset="2"/>
              <a:buChar char="Ø"/>
            </a:pPr>
            <a:endParaRPr lang="en-US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buClr>
                <a:schemeClr val="bg1"/>
              </a:buClr>
              <a:buSzPts val="2000"/>
              <a:buFont typeface="Wingdings" pitchFamily="2" charset="2"/>
              <a:buChar char="Ø"/>
            </a:pP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Dropping in Numbers</a:t>
            </a:r>
          </a:p>
          <a:p>
            <a:pPr lvl="1">
              <a:buClr>
                <a:schemeClr val="bg1"/>
              </a:buClr>
              <a:buSzPts val="2000"/>
              <a:buFont typeface="Wingdings" pitchFamily="2" charset="2"/>
              <a:buChar char="Ø"/>
            </a:pPr>
            <a:r>
              <a:rPr lang="hr-H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Aging</a:t>
            </a:r>
          </a:p>
          <a:p>
            <a:pPr lvl="1">
              <a:buClr>
                <a:schemeClr val="bg1"/>
              </a:buClr>
              <a:buSzPts val="2000"/>
              <a:buFont typeface="Wingdings" pitchFamily="2" charset="2"/>
              <a:buChar char="Ø"/>
            </a:pP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Does not fully represent recent service periods</a:t>
            </a:r>
          </a:p>
          <a:p>
            <a:pPr lvl="1">
              <a:buClr>
                <a:schemeClr val="bg1"/>
              </a:buClr>
              <a:buSzPts val="2000"/>
              <a:buFont typeface="Wingdings" pitchFamily="2" charset="2"/>
              <a:buChar char="Ø"/>
            </a:pP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Excludes Necessary Community “Touch Points”</a:t>
            </a:r>
          </a:p>
          <a:p>
            <a:pPr lvl="1">
              <a:buClr>
                <a:schemeClr val="bg1"/>
              </a:buClr>
              <a:buSzPts val="2000"/>
              <a:buFont typeface="Wingdings" pitchFamily="2" charset="2"/>
              <a:buChar char="Ø"/>
            </a:pPr>
            <a:endParaRPr lang="en-US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Clr>
                <a:schemeClr val="bg1"/>
              </a:buClr>
              <a:buSzPts val="2000"/>
              <a:buFont typeface="Wingdings" pitchFamily="2" charset="2"/>
              <a:buChar char="Ø"/>
            </a:pP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Struggling Rural Communities Experience Other Limiting Factors as Well 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819401" y="549275"/>
            <a:ext cx="6248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effectLst>
                  <a:outerShdw blurRad="12700" dist="63500" dir="5400000" sx="101000" sy="101000" algn="tl">
                    <a:srgbClr val="000000">
                      <a:alpha val="50000"/>
                    </a:srgbClr>
                  </a:outerShdw>
                </a:effectLst>
              </a:rPr>
              <a:t>Coalition Membership</a:t>
            </a:r>
            <a:endParaRPr lang="en-US" dirty="0">
              <a:solidFill>
                <a:schemeClr val="bg1"/>
              </a:solidFill>
              <a:effectLst>
                <a:outerShdw blurRad="12700" dist="63500" dir="5400000" sx="101000" sy="101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895599" y="1752600"/>
            <a:ext cx="6096001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buClr>
                <a:schemeClr val="bg1"/>
              </a:buClr>
              <a:buSzPts val="2000"/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Honorably Discharged Veterans from All Periods of Service</a:t>
            </a:r>
          </a:p>
          <a:p>
            <a:pPr marL="342900" indent="-342900">
              <a:buClr>
                <a:schemeClr val="bg1"/>
              </a:buClr>
              <a:buSzPts val="2000"/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 Combat Experience and Without</a:t>
            </a:r>
          </a:p>
          <a:p>
            <a:pPr marL="342900" indent="-342900">
              <a:buClr>
                <a:schemeClr val="bg1"/>
              </a:buClr>
              <a:buSzPts val="2000"/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Key Community Leadership</a:t>
            </a:r>
          </a:p>
          <a:p>
            <a:pPr marL="800100" lvl="1" indent="-342900">
              <a:buClr>
                <a:schemeClr val="bg1"/>
              </a:buClr>
              <a:buSzPts val="2000"/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Veteran Service Officers</a:t>
            </a:r>
          </a:p>
          <a:p>
            <a:pPr marL="800100" lvl="1" indent="-342900">
              <a:buClr>
                <a:schemeClr val="bg1"/>
              </a:buClr>
              <a:buSzPts val="2000"/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Health and Human Services</a:t>
            </a:r>
          </a:p>
          <a:p>
            <a:pPr marL="800100" lvl="1" indent="-342900">
              <a:buClr>
                <a:schemeClr val="bg1"/>
              </a:buClr>
              <a:buSzPts val="2000"/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Sheriff’s Department</a:t>
            </a:r>
          </a:p>
          <a:p>
            <a:pPr marL="800100" lvl="1" indent="-342900">
              <a:buClr>
                <a:schemeClr val="bg1"/>
              </a:buClr>
              <a:buSzPts val="2000"/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Public Health</a:t>
            </a:r>
          </a:p>
          <a:p>
            <a:pPr marL="800100" lvl="1" indent="-342900">
              <a:buClr>
                <a:schemeClr val="bg1"/>
              </a:buClr>
              <a:buSzPts val="2000"/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Mental Health</a:t>
            </a:r>
          </a:p>
          <a:p>
            <a:pPr marL="800100" lvl="1" indent="-342900">
              <a:buClr>
                <a:schemeClr val="bg1"/>
              </a:buClr>
              <a:buSzPts val="2000"/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Judiciary</a:t>
            </a:r>
          </a:p>
          <a:p>
            <a:pPr marL="800100" lvl="1" indent="-342900">
              <a:buClr>
                <a:schemeClr val="bg1"/>
              </a:buClr>
              <a:buSzPts val="2000"/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Victims Advocates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819401" y="549275"/>
            <a:ext cx="6248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effectLst>
                  <a:outerShdw blurRad="12700" dist="63500" dir="5400000" sx="101000" sy="101000" algn="tl">
                    <a:srgbClr val="000000">
                      <a:alpha val="50000"/>
                    </a:srgbClr>
                  </a:outerShdw>
                </a:effectLst>
              </a:rPr>
              <a:t>Coalition Strategic Partnerships</a:t>
            </a:r>
            <a:endParaRPr lang="en-US" dirty="0">
              <a:solidFill>
                <a:schemeClr val="bg1"/>
              </a:solidFill>
              <a:effectLst>
                <a:outerShdw blurRad="12700" dist="63500" dir="5400000" sx="101000" sy="101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971799" y="1676400"/>
            <a:ext cx="6019801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Clr>
                <a:schemeClr val="bg1"/>
              </a:buClr>
              <a:buSzPts val="2000"/>
              <a:buFont typeface="Wingdings" pitchFamily="2" charset="2"/>
              <a:buChar char="Ø"/>
            </a:pPr>
            <a:r>
              <a:rPr lang="hr-HR" sz="2000" dirty="0">
                <a:solidFill>
                  <a:schemeClr val="bg1"/>
                </a:solidFill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American Legion</a:t>
            </a:r>
          </a:p>
          <a:p>
            <a:pPr>
              <a:buClr>
                <a:schemeClr val="bg1"/>
              </a:buClr>
              <a:buSzPts val="2000"/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Veterans of Foreign Wars</a:t>
            </a:r>
          </a:p>
          <a:p>
            <a:pPr>
              <a:buClr>
                <a:schemeClr val="bg1"/>
              </a:buClr>
              <a:buSzPts val="2000"/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Victim’s Advocates</a:t>
            </a:r>
          </a:p>
          <a:p>
            <a:pPr>
              <a:buClr>
                <a:schemeClr val="bg1"/>
              </a:buClr>
              <a:buSzPts val="2000"/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Habitat for Humanity</a:t>
            </a:r>
          </a:p>
          <a:p>
            <a:pPr>
              <a:buClr>
                <a:schemeClr val="bg1"/>
              </a:buClr>
              <a:buSzPts val="2000"/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Regional Mental Health Organizations</a:t>
            </a:r>
          </a:p>
          <a:p>
            <a:pPr>
              <a:buClr>
                <a:schemeClr val="bg1"/>
              </a:buClr>
              <a:buSzPts val="2000"/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Local Media</a:t>
            </a:r>
          </a:p>
          <a:p>
            <a:pPr>
              <a:buClr>
                <a:schemeClr val="bg1"/>
              </a:buClr>
              <a:buSzPts val="2000"/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Local Non-Profits</a:t>
            </a:r>
          </a:p>
          <a:p>
            <a:pPr>
              <a:buClr>
                <a:schemeClr val="bg1"/>
              </a:buClr>
              <a:buSzPts val="2000"/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Surrounding Counties</a:t>
            </a:r>
          </a:p>
          <a:p>
            <a:pPr>
              <a:buClr>
                <a:schemeClr val="bg1"/>
              </a:buClr>
              <a:buSzPts val="2000"/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Historical and Patriotic Societies</a:t>
            </a:r>
          </a:p>
          <a:p>
            <a:pPr marL="292100" indent="-292100">
              <a:buClr>
                <a:schemeClr val="bg1"/>
              </a:buClr>
              <a:buSzPts val="2000"/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Economic and Business Development Groups 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819401" y="549275"/>
            <a:ext cx="6248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effectLst>
                  <a:outerShdw blurRad="12700" dist="63500" dir="5400000" sx="101000" sy="101000" algn="tl">
                    <a:srgbClr val="000000">
                      <a:alpha val="50000"/>
                    </a:srgbClr>
                  </a:outerShdw>
                </a:effectLst>
              </a:rPr>
              <a:t>Successes and on-Going Projects</a:t>
            </a:r>
            <a:endParaRPr lang="en-US" dirty="0">
              <a:solidFill>
                <a:schemeClr val="bg1"/>
              </a:solidFill>
              <a:effectLst>
                <a:outerShdw blurRad="12700" dist="63500" dir="5400000" sx="101000" sy="101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971799" y="1524000"/>
            <a:ext cx="6019801" cy="5046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28600" indent="-228600">
              <a:buClr>
                <a:schemeClr val="bg1"/>
              </a:buClr>
              <a:buSzPts val="2000"/>
              <a:buFont typeface="Wingdings" pitchFamily="2" charset="2"/>
              <a:buChar char="Ø"/>
            </a:pPr>
            <a:r>
              <a:rPr lang="hr-HR" sz="2000" dirty="0">
                <a:solidFill>
                  <a:schemeClr val="bg1"/>
                </a:solidFill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Growing Membership and Diversity</a:t>
            </a:r>
          </a:p>
          <a:p>
            <a:pPr marL="228600" indent="-228600">
              <a:buClr>
                <a:schemeClr val="bg1"/>
              </a:buClr>
              <a:buSzPts val="2000"/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Improved Service to Veterans</a:t>
            </a:r>
          </a:p>
          <a:p>
            <a:pPr marL="228600" indent="-228600">
              <a:buClr>
                <a:schemeClr val="bg1"/>
              </a:buClr>
              <a:buSzPts val="2000"/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Increased Community Awareness</a:t>
            </a:r>
          </a:p>
          <a:p>
            <a:pPr marL="228600" indent="-228600">
              <a:buClr>
                <a:schemeClr val="bg1"/>
              </a:buClr>
              <a:buSzPts val="2000"/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Veterans Health Fairs</a:t>
            </a:r>
          </a:p>
          <a:p>
            <a:pPr marL="228600" indent="-228600">
              <a:buClr>
                <a:schemeClr val="bg1"/>
              </a:buClr>
              <a:buSzPts val="2000"/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Transportation System for Veterans with Service Connected Disabilities</a:t>
            </a:r>
          </a:p>
          <a:p>
            <a:pPr marL="228600" indent="-228600">
              <a:buClr>
                <a:schemeClr val="bg1"/>
              </a:buClr>
              <a:buSzPts val="2000"/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Revival of, and Renewed Interest in,  Patriotic Holidays</a:t>
            </a:r>
          </a:p>
          <a:p>
            <a:pPr marL="228600" indent="-228600">
              <a:buClr>
                <a:schemeClr val="bg1"/>
              </a:buClr>
              <a:buSzPts val="2000"/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Local Discounts for Veterans and their Families</a:t>
            </a:r>
          </a:p>
          <a:p>
            <a:pPr marL="228600" indent="-228600">
              <a:buClr>
                <a:schemeClr val="bg1"/>
              </a:buClr>
              <a:buSzPts val="2000"/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Crisis Intervention Training for the Community by Military Suicide Intervention Specialists  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819401" y="549275"/>
            <a:ext cx="6248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effectLst>
                  <a:outerShdw blurRad="12700" dist="63500" dir="5400000" sx="101000" sy="101000" algn="tl">
                    <a:srgbClr val="000000">
                      <a:alpha val="50000"/>
                    </a:srgbClr>
                  </a:outerShdw>
                </a:effectLst>
              </a:rPr>
              <a:t>Successes and on-Going Projects</a:t>
            </a:r>
            <a:endParaRPr lang="en-US" dirty="0">
              <a:solidFill>
                <a:schemeClr val="bg1"/>
              </a:solidFill>
              <a:effectLst>
                <a:outerShdw blurRad="12700" dist="63500" dir="5400000" sx="101000" sy="101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971799" y="1600200"/>
            <a:ext cx="6019801" cy="390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Clr>
                <a:schemeClr val="bg1"/>
              </a:buClr>
              <a:buSzPts val="2000"/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Veterans Awareness for Mental Health First Responders</a:t>
            </a:r>
          </a:p>
          <a:p>
            <a:pPr marL="292100" indent="-292100">
              <a:buClr>
                <a:schemeClr val="bg1"/>
              </a:buClr>
              <a:buSzPts val="2000"/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Formation 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a “Veteran’s Treatment Court” for victims of PTSD, TBI, Paranoia and Schizophrenia</a:t>
            </a:r>
          </a:p>
          <a:p>
            <a:pPr marL="749300" lvl="1" indent="-292100">
              <a:buClr>
                <a:schemeClr val="bg1"/>
              </a:buClr>
              <a:buSzPts val="2000"/>
              <a:buFont typeface="Wingdings" pitchFamily="2" charset="2"/>
              <a:buChar char="Ø"/>
            </a:pP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en-US" sz="2000" b="1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Judicial District (Clear Creek, Lake, Summit, and Eagle Counties)</a:t>
            </a:r>
          </a:p>
          <a:p>
            <a:pPr marL="749300" lvl="1" indent="-292100">
              <a:buClr>
                <a:schemeClr val="bg1"/>
              </a:buClr>
              <a:buSzPts val="2000"/>
              <a:buFont typeface="Wingdings" pitchFamily="2" charset="2"/>
              <a:buChar char="Ø"/>
            </a:pP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Partnership with VA Veterans Justice legal Officers</a:t>
            </a:r>
          </a:p>
          <a:p>
            <a:pPr marL="292100" indent="-292100">
              <a:buClr>
                <a:schemeClr val="bg1"/>
              </a:buClr>
              <a:buSzPts val="2000"/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Most Importantly....The entire community  wants to be part of the success story! 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819401" y="549275"/>
            <a:ext cx="6248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effectLst>
                  <a:outerShdw blurRad="12700" dist="63500" dir="5400000" sx="101000" sy="101000" algn="tl">
                    <a:srgbClr val="000000">
                      <a:alpha val="50000"/>
                    </a:srgbClr>
                  </a:outerShdw>
                </a:effectLst>
              </a:rPr>
              <a:t>Successes and on-Going Projects</a:t>
            </a:r>
            <a:endParaRPr lang="en-US" dirty="0">
              <a:solidFill>
                <a:schemeClr val="bg1"/>
              </a:solidFill>
              <a:effectLst>
                <a:outerShdw blurRad="12700" dist="63500" dir="5400000" sx="101000" sy="101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971799" y="1600200"/>
            <a:ext cx="6019801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28600" indent="-228600">
              <a:buClr>
                <a:schemeClr val="bg1"/>
              </a:buClr>
              <a:buSzPts val="2000"/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Renaming 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the “Twin Tunnels” in Idaho Springs to the “Veterans Memorial Tunnels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</a:p>
          <a:p>
            <a:pPr marL="228600" indent="-228600">
              <a:buClr>
                <a:schemeClr val="bg1"/>
              </a:buClr>
              <a:buSzPts val="2000"/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Signage for the Tunnels will be Similar to this:</a:t>
            </a:r>
            <a:endParaRPr lang="en-US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29533" t="36439" r="53288" b="35663"/>
          <a:stretch>
            <a:fillRect/>
          </a:stretch>
        </p:blipFill>
        <p:spPr bwMode="auto">
          <a:xfrm>
            <a:off x="4114800" y="3286125"/>
            <a:ext cx="3733800" cy="326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819401" y="549275"/>
            <a:ext cx="62484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effectLst>
                  <a:outerShdw blurRad="12700" dist="63500" dir="5400000" sx="101000" sy="101000" algn="tl">
                    <a:srgbClr val="000000">
                      <a:alpha val="50000"/>
                    </a:srgbClr>
                  </a:outerShdw>
                </a:effectLst>
              </a:rPr>
              <a:t>This has been a briefing on:</a:t>
            </a:r>
          </a:p>
          <a:p>
            <a:pPr algn="ctr"/>
            <a:endParaRPr lang="en-US" sz="3200" b="1" dirty="0" smtClean="0">
              <a:solidFill>
                <a:schemeClr val="bg1"/>
              </a:solidFill>
              <a:effectLst>
                <a:outerShdw blurRad="12700" dist="63500" dir="5400000" sx="101000" sy="101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/>
            <a:r>
              <a:rPr lang="en-US" sz="3200" b="1" dirty="0" smtClean="0">
                <a:solidFill>
                  <a:schemeClr val="bg1"/>
                </a:solidFill>
                <a:effectLst>
                  <a:outerShdw blurRad="12700" dist="63500" dir="5400000" sx="101000" sy="101000" algn="tl">
                    <a:srgbClr val="000000">
                      <a:alpha val="50000"/>
                    </a:srgbClr>
                  </a:outerShdw>
                </a:effectLst>
              </a:rPr>
              <a:t>Consolidating Support for Veterans in Rural Mountain Communities</a:t>
            </a:r>
            <a:endParaRPr lang="en-US" dirty="0">
              <a:solidFill>
                <a:schemeClr val="bg1"/>
              </a:solidFill>
              <a:effectLst>
                <a:outerShdw blurRad="12700" dist="63500" dir="5400000" sx="101000" sy="101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743201" y="3124200"/>
            <a:ext cx="6248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buClr>
                <a:schemeClr val="bg1"/>
              </a:buClr>
              <a:buSzPts val="2000"/>
            </a:pPr>
            <a:r>
              <a:rPr lang="hr-HR" sz="2000" dirty="0">
                <a:solidFill>
                  <a:schemeClr val="bg1"/>
                </a:solidFill>
              </a:rPr>
              <a:t> 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12700" dist="63500" dir="5400000" sx="101000" sy="101000" algn="tl">
                    <a:srgbClr val="000000">
                      <a:alpha val="50000"/>
                    </a:srgbClr>
                  </a:outerShdw>
                </a:effectLst>
              </a:rPr>
              <a:t>Any Questions?</a:t>
            </a:r>
            <a:endParaRPr 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321</Words>
  <Application>Microsoft Office PowerPoint</Application>
  <PresentationFormat>On-screen Show (4:3)</PresentationFormat>
  <Paragraphs>65</Paragraphs>
  <Slides>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bb</dc:creator>
  <cp:lastModifiedBy>George</cp:lastModifiedBy>
  <cp:revision>22</cp:revision>
  <dcterms:created xsi:type="dcterms:W3CDTF">2012-03-25T07:41:49Z</dcterms:created>
  <dcterms:modified xsi:type="dcterms:W3CDTF">2013-11-27T23:48:40Z</dcterms:modified>
</cp:coreProperties>
</file>