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9" r:id="rId2"/>
    <p:sldId id="272" r:id="rId3"/>
    <p:sldId id="278" r:id="rId4"/>
    <p:sldId id="280" r:id="rId5"/>
    <p:sldId id="277" r:id="rId6"/>
    <p:sldId id="265" r:id="rId7"/>
    <p:sldId id="273" r:id="rId8"/>
    <p:sldId id="281" r:id="rId9"/>
    <p:sldId id="282" r:id="rId10"/>
    <p:sldId id="283" r:id="rId11"/>
    <p:sldId id="284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6A3"/>
    <a:srgbClr val="271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6327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74B4ECF-ED32-5D4F-A500-F352131BB53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9F38BAF-4905-0444-956A-06441BCE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0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461-F4D8-17D4-9878-D73CB1BF8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2EB11-134A-7768-78D8-6BC1FC7B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D729A-39E1-FCC9-608F-1654BAB6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59E64-53CD-AECB-471B-14CE5300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3715-E016-955F-38EE-B9E3E686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5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891A-CB98-76A3-2414-997EB5C1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60F00-F82A-B6C3-1BE9-F592B7D2B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06FEF-EC34-E6A6-0DD3-7FA0FCD8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20BFB-B964-A9A0-69F1-3DF48905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0A45B-B7DC-A439-C5E7-F43796D8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A1537-A710-377C-5B64-B49FDE0EB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A3A9C-E26D-CA38-7BD3-C04B33BAA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3DDD9-A80A-A66F-3CE7-9CEF5F85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4B654-E7D1-8810-AEAC-016994C8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368F-0402-C7FA-AFCA-FD6B603A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454D-6FFE-F630-FB79-603C00EF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DEE0-2112-424E-8CD9-0A621C41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BD45-21DE-D5C3-45F8-1EA2BBF6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4E926-EF63-5361-C17A-94CFE804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2B31-3DC1-38A1-8140-DBA41C99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3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A4C0-03FB-A14F-B642-F910DE1C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658DD-5657-19A6-2C37-985D2996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E160-6DBD-EB9E-64F7-DF4185E0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5568A-453D-3346-AB33-5CA51531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DF121-4021-0F7D-BF8D-DF3EA310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573E-9AA6-3BB4-AD0E-9701B001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AE479-885E-C4EC-D33B-C0B699980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21288-91EC-6FEA-3C13-0019A255A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71E49-FCBA-D65E-31FF-48CE224B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004AA-EFB8-3008-2172-BDD3BEF2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6B32B-14C3-8EC3-2AC3-454CD4C7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2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289A-7AEA-20F6-CD5C-865027FC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1B649-2E2D-09B9-38C4-F6BA25D3E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AB0B9-31E7-68F4-9A66-96B4670F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8D0D4-7600-9192-CA06-55C09F54E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F5AC9-F47A-BCEE-E891-DA27219D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D9DCB-68D3-6D98-8AAF-FD1C5D46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A52B5-E05D-D19B-8AF5-23D96A44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C4A36-0DBD-C20E-587C-E62F4EC8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0E4-FBEA-46A5-AF68-4D9715C0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35A49-35C7-B3A6-5969-01A4C9E4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C8DE2-A729-2D66-D22B-BADD5CE3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E2250-7B60-F97C-3024-CB2F13FB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81612-F071-D3E2-D223-0EEEB5B5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4DC77-3DD7-C3C2-30D4-B6E2E4E5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CDA44-1F7F-8852-A571-515D694D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6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8EE1-4A19-6F24-2095-9BE1BF21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79EA2-DEE5-8F8E-65B1-DA25D3D9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043AD-AC5B-3156-A5AD-E8C107D25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041EE-4C17-CE10-9529-619DB934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34FBB-7CFE-090E-9599-09382ACB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A7293-3283-2C14-314B-60397E74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FBEC-539F-75BB-6F22-3D7A828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28D88-F590-F277-90E2-D4766C6FA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C6DC2-A7D5-2EAA-14F5-DC94DAEEC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E18C4-FDE1-2361-94FC-477C937B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55E43-42DE-3DC6-D78C-E698FB59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27DDE-CFCE-797E-6637-780A3BFA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DDF16-8EBE-3E95-58F1-E1EF1461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87CE-F75A-FA50-6BFB-558BFB0F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13027-C51C-BAE2-511C-18688F95D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A16E-80ED-2242-8836-BA48B3D9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045E4-885C-3B78-1CAA-900874843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4F744-1640-0214-87DA-CC0656D26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6D35-518C-4B48-BC19-A24D2F9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for a culinary event&#10;&#10;Description automatically generated">
            <a:extLst>
              <a:ext uri="{FF2B5EF4-FFF2-40B4-BE49-F238E27FC236}">
                <a16:creationId xmlns:a16="http://schemas.microsoft.com/office/drawing/2014/main" id="{262F969E-4C64-1A99-BFAC-B3FF2934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04" y="457200"/>
            <a:ext cx="635679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6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537F5-5EBB-3E67-8929-6D736021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32" y="-455331"/>
            <a:ext cx="5929422" cy="164018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7F82-EC61-B047-117E-D2172703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32" y="1519373"/>
            <a:ext cx="8018585" cy="47069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600" dirty="0"/>
              <a:t>Teams formed and activated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600" dirty="0"/>
              <a:t>Complete the planning work with your team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600" dirty="0"/>
              <a:t>Identify practical enhancements to Chefs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600" dirty="0"/>
              <a:t>Get ready for actions in first quarter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600" dirty="0"/>
              <a:t>Chefs leadership team meets monthly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600" dirty="0"/>
              <a:t>Dedicated whole club discussions:         1</a:t>
            </a:r>
            <a:r>
              <a:rPr lang="en-US" sz="3600" baseline="30000" dirty="0"/>
              <a:t>st</a:t>
            </a:r>
            <a:r>
              <a:rPr lang="en-US" sz="3600" dirty="0"/>
              <a:t> and 2</a:t>
            </a:r>
            <a:r>
              <a:rPr lang="en-US" sz="3600" baseline="30000" dirty="0"/>
              <a:t>nd</a:t>
            </a:r>
            <a:r>
              <a:rPr lang="en-US" sz="3600" dirty="0"/>
              <a:t> quarters</a:t>
            </a:r>
          </a:p>
          <a:p>
            <a:pPr>
              <a:buClr>
                <a:srgbClr val="2326A3"/>
              </a:buClr>
            </a:pPr>
            <a:endParaRPr lang="en-US" sz="2000" dirty="0"/>
          </a:p>
        </p:txBody>
      </p:sp>
      <p:pic>
        <p:nvPicPr>
          <p:cNvPr id="5" name="Picture 4" descr="Colourful strings being woven togehter">
            <a:extLst>
              <a:ext uri="{FF2B5EF4-FFF2-40B4-BE49-F238E27FC236}">
                <a16:creationId xmlns:a16="http://schemas.microsoft.com/office/drawing/2014/main" id="{3434CC66-AA4A-A17A-512B-8EAD1A31B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" r="-2" b="-2"/>
          <a:stretch/>
        </p:blipFill>
        <p:spPr>
          <a:xfrm>
            <a:off x="8429321" y="2139994"/>
            <a:ext cx="3765176" cy="257801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440969-6D93-474D-70B3-741215470C2E}"/>
              </a:ext>
            </a:extLst>
          </p:cNvPr>
          <p:cNvSpPr txBox="1"/>
          <p:nvPr/>
        </p:nvSpPr>
        <p:spPr>
          <a:xfrm>
            <a:off x="671100" y="-602082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BB Rotarians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THANK YOU!!</a:t>
            </a:r>
          </a:p>
        </p:txBody>
      </p:sp>
      <p:pic>
        <p:nvPicPr>
          <p:cNvPr id="5" name="Picture 4" descr="A logo for a culinary event&#10;&#10;Description automatically generated">
            <a:extLst>
              <a:ext uri="{FF2B5EF4-FFF2-40B4-BE49-F238E27FC236}">
                <a16:creationId xmlns:a16="http://schemas.microsoft.com/office/drawing/2014/main" id="{262F969E-4C64-1A99-BFAC-B3FF2934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118484"/>
            <a:ext cx="4942280" cy="46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9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07300-5A3C-424A-8ADF-3D6247ED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855"/>
            <a:ext cx="3900972" cy="3387497"/>
          </a:xfrm>
        </p:spPr>
        <p:txBody>
          <a:bodyPr anchor="b"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Chefs ‘24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sz="4200" b="1" dirty="0">
                <a:solidFill>
                  <a:srgbClr val="FFFFFF"/>
                </a:solidFill>
              </a:rPr>
              <a:t>Our Club Roll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28EC-0249-00ED-389C-D2F60539D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488" y="1201328"/>
            <a:ext cx="7819360" cy="554604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200" b="1" dirty="0"/>
              <a:t>Overview of BBRC’s signature fund raiser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200" b="1" dirty="0"/>
              <a:t>Big Picture, where we are starting 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200" b="1" dirty="0"/>
              <a:t>What are we expect to achieve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200" b="1" dirty="0"/>
              <a:t>Our leadership team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200" b="1" dirty="0"/>
              <a:t>Everyone involved- table group discussions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200" b="1" dirty="0"/>
              <a:t>Next Steps</a:t>
            </a:r>
          </a:p>
          <a:p>
            <a:pPr>
              <a:buClr>
                <a:srgbClr val="2326A3"/>
              </a:buClr>
            </a:pPr>
            <a:endParaRPr lang="en-US" sz="2000" dirty="0"/>
          </a:p>
          <a:p>
            <a:pPr marL="0" indent="0">
              <a:buClr>
                <a:srgbClr val="2326A3"/>
              </a:buClr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72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38383-1B0F-C7AF-E2AA-145F1832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1163389"/>
            <a:ext cx="3092780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Chefs of the Burbs 2024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</a:t>
            </a:r>
          </a:p>
        </p:txBody>
      </p:sp>
      <p:pic>
        <p:nvPicPr>
          <p:cNvPr id="3" name="Picture 2" descr="A group of people at an event&#10;&#10;Description automatically generated with medium confidence">
            <a:extLst>
              <a:ext uri="{FF2B5EF4-FFF2-40B4-BE49-F238E27FC236}">
                <a16:creationId xmlns:a16="http://schemas.microsoft.com/office/drawing/2014/main" id="{A7CD3FC6-7D87-74B3-5873-80F615BDF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4428" b="-2"/>
          <a:stretch/>
        </p:blipFill>
        <p:spPr bwMode="auto">
          <a:xfrm>
            <a:off x="4844083" y="467208"/>
            <a:ext cx="6542437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2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07300-5A3C-424A-8ADF-3D6247ED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56" y="0"/>
            <a:ext cx="4959603" cy="725519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Starting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28EC-0249-00ED-389C-D2F60539D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12" y="681781"/>
            <a:ext cx="7112105" cy="352256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2326A3"/>
              </a:buClr>
            </a:pPr>
            <a:r>
              <a:rPr lang="en-US" dirty="0"/>
              <a:t>Date: May 22, 2024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2326A3"/>
              </a:buClr>
            </a:pPr>
            <a:r>
              <a:rPr lang="en-US" dirty="0"/>
              <a:t>Location: Manor House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2326A3"/>
              </a:buClr>
            </a:pPr>
            <a:r>
              <a:rPr lang="en-US" dirty="0"/>
              <a:t>Host: Robert Fair, Whitpain Township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2326A3"/>
              </a:buClr>
            </a:pPr>
            <a:r>
              <a:rPr lang="en-US" dirty="0"/>
              <a:t>Auctioneer: Mike Ivankovich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2326A3"/>
              </a:buClr>
            </a:pPr>
            <a:r>
              <a:rPr lang="en-US" dirty="0"/>
              <a:t>Event Platform: OneCause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Preliminary Budget: In Place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Tickets Available: Ready for Purchase as Holiday Gifts- $85 each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Operating principles: engage, collaborate, enhance</a:t>
            </a:r>
          </a:p>
        </p:txBody>
      </p:sp>
      <p:pic>
        <p:nvPicPr>
          <p:cNvPr id="31" name="Picture 30" descr="Calendar on table">
            <a:extLst>
              <a:ext uri="{FF2B5EF4-FFF2-40B4-BE49-F238E27FC236}">
                <a16:creationId xmlns:a16="http://schemas.microsoft.com/office/drawing/2014/main" id="{65584D88-E01C-C13E-A3C8-763F34F46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2" r="41788" b="-2"/>
          <a:stretch/>
        </p:blipFill>
        <p:spPr>
          <a:xfrm>
            <a:off x="7322253" y="489119"/>
            <a:ext cx="3862010" cy="5095756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AE907-5704-FECF-F3D3-C0343747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250994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we are intending to 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achieve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C074F-0D26-DFC9-801D-BCCF11AF2950}"/>
              </a:ext>
            </a:extLst>
          </p:cNvPr>
          <p:cNvSpPr txBox="1"/>
          <p:nvPr/>
        </p:nvSpPr>
        <p:spPr>
          <a:xfrm>
            <a:off x="4504549" y="511388"/>
            <a:ext cx="7396720" cy="568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28600" marR="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326A3"/>
              </a:buClr>
            </a:pPr>
            <a:r>
              <a:rPr lang="en-US" sz="2800" dirty="0">
                <a:effectLst/>
              </a:rPr>
              <a:t>Full club engagement of Blue Bell Rotarians, it’s what we do best</a:t>
            </a:r>
          </a:p>
          <a:p>
            <a:pPr marL="91440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326A3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326A3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</a:rPr>
              <a:t>Chefs 2024 - Key Objectives</a:t>
            </a:r>
            <a:endParaRPr lang="en-US" sz="2800" dirty="0">
              <a:effectLst/>
            </a:endParaRPr>
          </a:p>
          <a:p>
            <a:pPr marL="914400" marR="0" lvl="1" indent="-2286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2326A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Deliver a memorable and outstanding community event  </a:t>
            </a:r>
          </a:p>
          <a:p>
            <a:pPr marL="914400" marR="0" lvl="1" indent="-2286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2326A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Raise funds so that beneficiaries can implement their efforts for the community</a:t>
            </a:r>
          </a:p>
          <a:p>
            <a:pPr marL="914400" marR="0" lvl="1" indent="-2286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2326A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Provide sponsors &amp; restaurants the opportunity to partner with us</a:t>
            </a:r>
          </a:p>
          <a:p>
            <a:pPr marL="914400" marR="0" lvl="1" indent="-2286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2326A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Raise awareness about Blue Bell Rotary’s outreach to the local and global communities, engage new members and partners</a:t>
            </a:r>
          </a:p>
          <a:p>
            <a:pPr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561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2438-AE48-D72F-3777-B22E00A1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98" y="322922"/>
            <a:ext cx="117101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Chefs 2024 Committee Leads and Co-Leads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1F8FA-878B-897A-11A8-8C78EDC3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9" y="1825624"/>
            <a:ext cx="11710180" cy="470945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2326A3"/>
              </a:buClr>
            </a:pPr>
            <a:r>
              <a:rPr lang="en-US" sz="4400" dirty="0"/>
              <a:t>Restaurants            Teal Mercer; Mary Vila</a:t>
            </a:r>
          </a:p>
          <a:p>
            <a:pPr>
              <a:buClr>
                <a:srgbClr val="2326A3"/>
              </a:buClr>
            </a:pPr>
            <a:r>
              <a:rPr lang="en-US" sz="4400" dirty="0"/>
              <a:t>Communications	 Daniel Watson-Bey; Tandra Bowers</a:t>
            </a:r>
          </a:p>
          <a:p>
            <a:pPr>
              <a:buClr>
                <a:srgbClr val="2326A3"/>
              </a:buClr>
            </a:pPr>
            <a:r>
              <a:rPr lang="en-US" sz="4400" dirty="0"/>
              <a:t>Sponsors		 Lei Barry; </a:t>
            </a:r>
            <a:r>
              <a:rPr lang="en-US" sz="4400"/>
              <a:t>Bill Messerschmidt</a:t>
            </a:r>
            <a:endParaRPr lang="en-US" sz="4400" dirty="0"/>
          </a:p>
          <a:p>
            <a:pPr>
              <a:buClr>
                <a:srgbClr val="2326A3"/>
              </a:buClr>
            </a:pPr>
            <a:r>
              <a:rPr lang="en-US" sz="4400" dirty="0"/>
              <a:t>Beneficiaries          John Ferraro; Allan Syphers</a:t>
            </a:r>
          </a:p>
          <a:p>
            <a:pPr>
              <a:buClr>
                <a:srgbClr val="2326A3"/>
              </a:buClr>
            </a:pPr>
            <a:r>
              <a:rPr lang="en-US" sz="4400" dirty="0"/>
              <a:t>Auctions		 Judy Paulsworth; Tony Griffiths</a:t>
            </a:r>
          </a:p>
          <a:p>
            <a:pPr>
              <a:buClr>
                <a:srgbClr val="2326A3"/>
              </a:buClr>
            </a:pPr>
            <a:r>
              <a:rPr lang="en-US" sz="4400" dirty="0"/>
              <a:t>Venue			 Bob Brockway; Joanne Messerschmidt</a:t>
            </a:r>
          </a:p>
          <a:p>
            <a:pPr>
              <a:buClr>
                <a:srgbClr val="2326A3"/>
              </a:buClr>
            </a:pPr>
            <a:r>
              <a:rPr lang="en-US" sz="4400" dirty="0"/>
              <a:t>OneCause/Budget Bill Messerschmidt; Elena Sickles</a:t>
            </a:r>
          </a:p>
        </p:txBody>
      </p:sp>
    </p:spTree>
    <p:extLst>
      <p:ext uri="{BB962C8B-B14F-4D97-AF65-F5344CB8AC3E}">
        <p14:creationId xmlns:p14="http://schemas.microsoft.com/office/powerpoint/2010/main" val="163620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537F5-5EBB-3E67-8929-6D736021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665597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Everyone Involved!!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7F82-EC61-B047-117E-D2172703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39" y="1460836"/>
            <a:ext cx="5475418" cy="3522569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200" dirty="0"/>
              <a:t>This is where BBRC really shines. 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200" dirty="0"/>
              <a:t>Doing it all together makes a huge difference to the success of our event…and more fun.</a:t>
            </a:r>
          </a:p>
          <a:p>
            <a:pPr>
              <a:spcAft>
                <a:spcPts val="600"/>
              </a:spcAft>
              <a:buClr>
                <a:srgbClr val="2326A3"/>
              </a:buClr>
            </a:pPr>
            <a:r>
              <a:rPr lang="en-US" sz="3200" dirty="0"/>
              <a:t>Looking for practical ways to make enhancements</a:t>
            </a: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F1D6F3C2-97CA-E788-531B-187E3959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9" r="23457" b="-1"/>
          <a:stretch/>
        </p:blipFill>
        <p:spPr>
          <a:xfrm>
            <a:off x="7123346" y="489118"/>
            <a:ext cx="3979215" cy="546600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537F5-5EBB-3E67-8929-6D736021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75" y="0"/>
            <a:ext cx="5427525" cy="1667997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Chefs Table Group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7F82-EC61-B047-117E-D2172703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39" y="1667997"/>
            <a:ext cx="6401198" cy="3535083"/>
          </a:xfrm>
        </p:spPr>
        <p:txBody>
          <a:bodyPr anchor="t">
            <a:noAutofit/>
          </a:bodyPr>
          <a:lstStyle/>
          <a:p>
            <a:pPr>
              <a:buClr>
                <a:srgbClr val="2326A3"/>
              </a:buClr>
            </a:pPr>
            <a:r>
              <a:rPr lang="en-US" sz="3200" dirty="0"/>
              <a:t>Join a table based on your interest  (see handout) </a:t>
            </a:r>
          </a:p>
          <a:p>
            <a:pPr>
              <a:buClr>
                <a:srgbClr val="2326A3"/>
              </a:buClr>
            </a:pPr>
            <a:r>
              <a:rPr lang="en-US" sz="3200" dirty="0"/>
              <a:t>Learn about the team’s top priorities from Team Leads</a:t>
            </a:r>
          </a:p>
          <a:p>
            <a:pPr>
              <a:buClr>
                <a:srgbClr val="2326A3"/>
              </a:buClr>
            </a:pPr>
            <a:r>
              <a:rPr lang="en-US" sz="3200" dirty="0"/>
              <a:t>Discuss (Team Leads listen): “What will make this team’s effort most successful?” (2-3 success factors)</a:t>
            </a:r>
          </a:p>
          <a:p>
            <a:pPr>
              <a:buClr>
                <a:srgbClr val="2326A3"/>
              </a:buClr>
            </a:pPr>
            <a:r>
              <a:rPr lang="en-US" sz="3200" dirty="0"/>
              <a:t>Ready to provide a 1-minute highlights report on success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8A002-3A8E-02FB-92B4-19095C2ED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3" r="19488" b="2"/>
          <a:stretch/>
        </p:blipFill>
        <p:spPr>
          <a:xfrm>
            <a:off x="7425395" y="1088187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Hourglass and a calendar">
            <a:extLst>
              <a:ext uri="{FF2B5EF4-FFF2-40B4-BE49-F238E27FC236}">
                <a16:creationId xmlns:a16="http://schemas.microsoft.com/office/drawing/2014/main" id="{933808A4-0BFB-2E49-69F3-D8AEA55B8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" r="2" b="2"/>
          <a:stretch/>
        </p:blipFill>
        <p:spPr>
          <a:xfrm>
            <a:off x="0" y="-313757"/>
            <a:ext cx="966964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537F5-5EBB-3E67-8929-6D736021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31" y="640896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Table Group Discussion</a:t>
            </a:r>
            <a:br>
              <a:rPr lang="en-US" sz="4000" b="1" dirty="0"/>
            </a:br>
            <a:r>
              <a:rPr lang="en-US" sz="4000" b="1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7F82-EC61-B047-117E-D2172703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415" y="3115238"/>
            <a:ext cx="3822189" cy="3742762"/>
          </a:xfrm>
        </p:spPr>
        <p:txBody>
          <a:bodyPr>
            <a:normAutofit/>
          </a:bodyPr>
          <a:lstStyle/>
          <a:p>
            <a:pPr marL="0" indent="0">
              <a:buClr>
                <a:srgbClr val="2326A3"/>
              </a:buClr>
              <a:buNone/>
            </a:pPr>
            <a:r>
              <a:rPr lang="en-US" sz="4000" dirty="0"/>
              <a:t>1 minute Report of success factors</a:t>
            </a:r>
          </a:p>
          <a:p>
            <a:pPr>
              <a:buClr>
                <a:srgbClr val="2326A3"/>
              </a:buClr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9F2D63-C99E-9F07-4881-2B9597D8E7CA}"/>
              </a:ext>
            </a:extLst>
          </p:cNvPr>
          <p:cNvSpPr/>
          <p:nvPr/>
        </p:nvSpPr>
        <p:spPr>
          <a:xfrm>
            <a:off x="-3046" y="6505951"/>
            <a:ext cx="12195046" cy="4856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11016</TotalTime>
  <Words>384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Chefs ‘24    Our Club Roll Out</vt:lpstr>
      <vt:lpstr>Chefs of the Burbs 2024   The Big Picture</vt:lpstr>
      <vt:lpstr>Starting Place</vt:lpstr>
      <vt:lpstr>What we are intending to achieve  </vt:lpstr>
      <vt:lpstr>Chefs 2024 Committee Leads and Co-Leads</vt:lpstr>
      <vt:lpstr>Everyone Involved!!</vt:lpstr>
      <vt:lpstr>Chefs Table Group Discussions</vt:lpstr>
      <vt:lpstr>Table Group Discussion Highlights</vt:lpstr>
      <vt:lpstr>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Chefs of the Burbs May 17th, 2023 “It’s All About Kids”</dc:title>
  <dc:creator>Billy Messerschmidt</dc:creator>
  <cp:lastModifiedBy>Wendy Axelrod</cp:lastModifiedBy>
  <cp:revision>49</cp:revision>
  <cp:lastPrinted>2023-11-15T20:04:31Z</cp:lastPrinted>
  <dcterms:created xsi:type="dcterms:W3CDTF">2022-11-17T21:43:25Z</dcterms:created>
  <dcterms:modified xsi:type="dcterms:W3CDTF">2023-11-20T19:25:53Z</dcterms:modified>
</cp:coreProperties>
</file>