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80" r:id="rId3"/>
    <p:sldId id="259" r:id="rId4"/>
    <p:sldId id="283" r:id="rId5"/>
    <p:sldId id="279" r:id="rId6"/>
    <p:sldId id="290" r:id="rId7"/>
    <p:sldId id="270" r:id="rId8"/>
    <p:sldId id="291" r:id="rId9"/>
    <p:sldId id="273" r:id="rId10"/>
    <p:sldId id="275" r:id="rId11"/>
    <p:sldId id="269" r:id="rId12"/>
    <p:sldId id="287" r:id="rId13"/>
    <p:sldId id="285" r:id="rId14"/>
    <p:sldId id="284" r:id="rId15"/>
    <p:sldId id="286" r:id="rId16"/>
    <p:sldId id="289" r:id="rId17"/>
    <p:sldId id="302" r:id="rId18"/>
    <p:sldId id="293" r:id="rId19"/>
    <p:sldId id="297" r:id="rId20"/>
    <p:sldId id="305" r:id="rId21"/>
    <p:sldId id="294" r:id="rId22"/>
    <p:sldId id="298" r:id="rId23"/>
    <p:sldId id="303" r:id="rId24"/>
    <p:sldId id="295" r:id="rId25"/>
    <p:sldId id="301" r:id="rId26"/>
    <p:sldId id="307" r:id="rId27"/>
    <p:sldId id="304" r:id="rId28"/>
    <p:sldId id="296" r:id="rId29"/>
    <p:sldId id="299" r:id="rId30"/>
    <p:sldId id="300" r:id="rId31"/>
    <p:sldId id="261" r:id="rId32"/>
    <p:sldId id="274" r:id="rId33"/>
    <p:sldId id="281" r:id="rId34"/>
    <p:sldId id="306" r:id="rId35"/>
    <p:sldId id="308" r:id="rId36"/>
    <p:sldId id="309" r:id="rId37"/>
    <p:sldId id="288" r:id="rId3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showGuides="1">
      <p:cViewPr varScale="1">
        <p:scale>
          <a:sx n="128" d="100"/>
          <a:sy n="128" d="100"/>
        </p:scale>
        <p:origin x="520" y="176"/>
      </p:cViewPr>
      <p:guideLst>
        <p:guide orient="horz" pos="2160"/>
        <p:guide pos="3816"/>
      </p:guideLst>
    </p:cSldViewPr>
  </p:slideViewPr>
  <p:notesTextViewPr>
    <p:cViewPr>
      <p:scale>
        <a:sx n="1" d="1"/>
        <a:sy n="1" d="1"/>
      </p:scale>
      <p:origin x="0" y="0"/>
    </p:cViewPr>
  </p:notesTextViewPr>
  <p:sorterViewPr>
    <p:cViewPr>
      <p:scale>
        <a:sx n="100" d="100"/>
        <a:sy n="100" d="100"/>
      </p:scale>
      <p:origin x="0" y="-827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7A621-F29B-43EB-87B2-A5A023746C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D237B-7374-4CC5-AAD0-C78F191958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A1BE65-6B4B-499A-A5FA-0219184B18E9}"/>
              </a:ext>
            </a:extLst>
          </p:cNvPr>
          <p:cNvSpPr>
            <a:spLocks noGrp="1"/>
          </p:cNvSpPr>
          <p:nvPr>
            <p:ph type="dt" sz="half" idx="10"/>
          </p:nvPr>
        </p:nvSpPr>
        <p:spPr/>
        <p:txBody>
          <a:bodyPr/>
          <a:lstStyle/>
          <a:p>
            <a:fld id="{31116BEA-FAAD-498B-9635-194562456290}" type="datetimeFigureOut">
              <a:rPr lang="en-US" smtClean="0"/>
              <a:t>10/16/23</a:t>
            </a:fld>
            <a:endParaRPr lang="en-US"/>
          </a:p>
        </p:txBody>
      </p:sp>
      <p:sp>
        <p:nvSpPr>
          <p:cNvPr id="5" name="Footer Placeholder 4">
            <a:extLst>
              <a:ext uri="{FF2B5EF4-FFF2-40B4-BE49-F238E27FC236}">
                <a16:creationId xmlns:a16="http://schemas.microsoft.com/office/drawing/2014/main" id="{C1C58A76-CED0-4072-9EC5-80F3CF77C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11F25-666B-4D8A-8893-FDB5F0F71AAB}"/>
              </a:ext>
            </a:extLst>
          </p:cNvPr>
          <p:cNvSpPr>
            <a:spLocks noGrp="1"/>
          </p:cNvSpPr>
          <p:nvPr>
            <p:ph type="sldNum" sz="quarter" idx="12"/>
          </p:nvPr>
        </p:nvSpPr>
        <p:spPr/>
        <p:txBody>
          <a:bodyPr/>
          <a:lstStyle/>
          <a:p>
            <a:fld id="{7485DD2C-C9B7-4627-95F2-0D8880D29BDF}" type="slidenum">
              <a:rPr lang="en-US" smtClean="0"/>
              <a:t>‹#›</a:t>
            </a:fld>
            <a:endParaRPr lang="en-US"/>
          </a:p>
        </p:txBody>
      </p:sp>
    </p:spTree>
    <p:extLst>
      <p:ext uri="{BB962C8B-B14F-4D97-AF65-F5344CB8AC3E}">
        <p14:creationId xmlns:p14="http://schemas.microsoft.com/office/powerpoint/2010/main" val="3901233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1D74-18C5-40F7-88A9-ECD0A9BDDC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EEF928-FBBB-408A-A9BB-040C3CBB10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AC2FC-8671-43FE-9156-4727AA78674A}"/>
              </a:ext>
            </a:extLst>
          </p:cNvPr>
          <p:cNvSpPr>
            <a:spLocks noGrp="1"/>
          </p:cNvSpPr>
          <p:nvPr>
            <p:ph type="dt" sz="half" idx="10"/>
          </p:nvPr>
        </p:nvSpPr>
        <p:spPr/>
        <p:txBody>
          <a:bodyPr/>
          <a:lstStyle/>
          <a:p>
            <a:fld id="{31116BEA-FAAD-498B-9635-194562456290}" type="datetimeFigureOut">
              <a:rPr lang="en-US" smtClean="0"/>
              <a:t>10/16/23</a:t>
            </a:fld>
            <a:endParaRPr lang="en-US"/>
          </a:p>
        </p:txBody>
      </p:sp>
      <p:sp>
        <p:nvSpPr>
          <p:cNvPr id="5" name="Footer Placeholder 4">
            <a:extLst>
              <a:ext uri="{FF2B5EF4-FFF2-40B4-BE49-F238E27FC236}">
                <a16:creationId xmlns:a16="http://schemas.microsoft.com/office/drawing/2014/main" id="{1DD02068-DB82-4043-96EE-DF5086CBE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2CE3A-5138-498F-93F8-9A9C93E60911}"/>
              </a:ext>
            </a:extLst>
          </p:cNvPr>
          <p:cNvSpPr>
            <a:spLocks noGrp="1"/>
          </p:cNvSpPr>
          <p:nvPr>
            <p:ph type="sldNum" sz="quarter" idx="12"/>
          </p:nvPr>
        </p:nvSpPr>
        <p:spPr/>
        <p:txBody>
          <a:bodyPr/>
          <a:lstStyle/>
          <a:p>
            <a:fld id="{7485DD2C-C9B7-4627-95F2-0D8880D29BDF}" type="slidenum">
              <a:rPr lang="en-US" smtClean="0"/>
              <a:t>‹#›</a:t>
            </a:fld>
            <a:endParaRPr lang="en-US"/>
          </a:p>
        </p:txBody>
      </p:sp>
    </p:spTree>
    <p:extLst>
      <p:ext uri="{BB962C8B-B14F-4D97-AF65-F5344CB8AC3E}">
        <p14:creationId xmlns:p14="http://schemas.microsoft.com/office/powerpoint/2010/main" val="219980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3C71C-D1DE-418A-A990-FF209E311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941C84-B28C-4925-8EB6-5DC7DDF668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A09EF4-5E65-4F63-A1B2-FE22828F16A6}"/>
              </a:ext>
            </a:extLst>
          </p:cNvPr>
          <p:cNvSpPr>
            <a:spLocks noGrp="1"/>
          </p:cNvSpPr>
          <p:nvPr>
            <p:ph type="dt" sz="half" idx="10"/>
          </p:nvPr>
        </p:nvSpPr>
        <p:spPr/>
        <p:txBody>
          <a:bodyPr/>
          <a:lstStyle/>
          <a:p>
            <a:fld id="{31116BEA-FAAD-498B-9635-194562456290}" type="datetimeFigureOut">
              <a:rPr lang="en-US" smtClean="0"/>
              <a:t>10/16/23</a:t>
            </a:fld>
            <a:endParaRPr lang="en-US"/>
          </a:p>
        </p:txBody>
      </p:sp>
      <p:sp>
        <p:nvSpPr>
          <p:cNvPr id="5" name="Footer Placeholder 4">
            <a:extLst>
              <a:ext uri="{FF2B5EF4-FFF2-40B4-BE49-F238E27FC236}">
                <a16:creationId xmlns:a16="http://schemas.microsoft.com/office/drawing/2014/main" id="{61BCD747-2C30-4838-89BA-6D25D59EB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BD301-730F-46E0-81E8-2B92A01D4B3F}"/>
              </a:ext>
            </a:extLst>
          </p:cNvPr>
          <p:cNvSpPr>
            <a:spLocks noGrp="1"/>
          </p:cNvSpPr>
          <p:nvPr>
            <p:ph type="sldNum" sz="quarter" idx="12"/>
          </p:nvPr>
        </p:nvSpPr>
        <p:spPr/>
        <p:txBody>
          <a:bodyPr/>
          <a:lstStyle/>
          <a:p>
            <a:fld id="{7485DD2C-C9B7-4627-95F2-0D8880D29BDF}" type="slidenum">
              <a:rPr lang="en-US" smtClean="0"/>
              <a:t>‹#›</a:t>
            </a:fld>
            <a:endParaRPr lang="en-US"/>
          </a:p>
        </p:txBody>
      </p:sp>
    </p:spTree>
    <p:extLst>
      <p:ext uri="{BB962C8B-B14F-4D97-AF65-F5344CB8AC3E}">
        <p14:creationId xmlns:p14="http://schemas.microsoft.com/office/powerpoint/2010/main" val="130880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169F-AF23-47FD-BB3C-72751C95B1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7C41A-6DAA-4334-977A-177D47EB26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F4FB8-B895-4718-B057-BE06D56A087A}"/>
              </a:ext>
            </a:extLst>
          </p:cNvPr>
          <p:cNvSpPr>
            <a:spLocks noGrp="1"/>
          </p:cNvSpPr>
          <p:nvPr>
            <p:ph type="dt" sz="half" idx="10"/>
          </p:nvPr>
        </p:nvSpPr>
        <p:spPr/>
        <p:txBody>
          <a:bodyPr/>
          <a:lstStyle/>
          <a:p>
            <a:fld id="{31116BEA-FAAD-498B-9635-194562456290}" type="datetimeFigureOut">
              <a:rPr lang="en-US" smtClean="0"/>
              <a:t>10/16/23</a:t>
            </a:fld>
            <a:endParaRPr lang="en-US"/>
          </a:p>
        </p:txBody>
      </p:sp>
      <p:sp>
        <p:nvSpPr>
          <p:cNvPr id="5" name="Footer Placeholder 4">
            <a:extLst>
              <a:ext uri="{FF2B5EF4-FFF2-40B4-BE49-F238E27FC236}">
                <a16:creationId xmlns:a16="http://schemas.microsoft.com/office/drawing/2014/main" id="{6DE02BDC-89B9-4AB3-A068-B365D3B0A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06809-65F0-4AA0-9D4E-2832FE09F45A}"/>
              </a:ext>
            </a:extLst>
          </p:cNvPr>
          <p:cNvSpPr>
            <a:spLocks noGrp="1"/>
          </p:cNvSpPr>
          <p:nvPr>
            <p:ph type="sldNum" sz="quarter" idx="12"/>
          </p:nvPr>
        </p:nvSpPr>
        <p:spPr/>
        <p:txBody>
          <a:bodyPr/>
          <a:lstStyle/>
          <a:p>
            <a:fld id="{7485DD2C-C9B7-4627-95F2-0D8880D29BDF}" type="slidenum">
              <a:rPr lang="en-US" smtClean="0"/>
              <a:t>‹#›</a:t>
            </a:fld>
            <a:endParaRPr lang="en-US"/>
          </a:p>
        </p:txBody>
      </p:sp>
    </p:spTree>
    <p:extLst>
      <p:ext uri="{BB962C8B-B14F-4D97-AF65-F5344CB8AC3E}">
        <p14:creationId xmlns:p14="http://schemas.microsoft.com/office/powerpoint/2010/main" val="117165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EDD0-0D81-4352-9C37-63BFAE2CD0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B20FE1-29C9-4CB8-8CC0-BBD04A5E16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6A7DCB-CA78-478C-A353-BD6E32926350}"/>
              </a:ext>
            </a:extLst>
          </p:cNvPr>
          <p:cNvSpPr>
            <a:spLocks noGrp="1"/>
          </p:cNvSpPr>
          <p:nvPr>
            <p:ph type="dt" sz="half" idx="10"/>
          </p:nvPr>
        </p:nvSpPr>
        <p:spPr/>
        <p:txBody>
          <a:bodyPr/>
          <a:lstStyle/>
          <a:p>
            <a:fld id="{31116BEA-FAAD-498B-9635-194562456290}" type="datetimeFigureOut">
              <a:rPr lang="en-US" smtClean="0"/>
              <a:t>10/16/23</a:t>
            </a:fld>
            <a:endParaRPr lang="en-US"/>
          </a:p>
        </p:txBody>
      </p:sp>
      <p:sp>
        <p:nvSpPr>
          <p:cNvPr id="5" name="Footer Placeholder 4">
            <a:extLst>
              <a:ext uri="{FF2B5EF4-FFF2-40B4-BE49-F238E27FC236}">
                <a16:creationId xmlns:a16="http://schemas.microsoft.com/office/drawing/2014/main" id="{C385F31A-47E2-4F23-B153-0E2CA7BAF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3DD20-DA3B-4FAA-85AC-F9B270E323B0}"/>
              </a:ext>
            </a:extLst>
          </p:cNvPr>
          <p:cNvSpPr>
            <a:spLocks noGrp="1"/>
          </p:cNvSpPr>
          <p:nvPr>
            <p:ph type="sldNum" sz="quarter" idx="12"/>
          </p:nvPr>
        </p:nvSpPr>
        <p:spPr/>
        <p:txBody>
          <a:bodyPr/>
          <a:lstStyle/>
          <a:p>
            <a:fld id="{7485DD2C-C9B7-4627-95F2-0D8880D29BDF}" type="slidenum">
              <a:rPr lang="en-US" smtClean="0"/>
              <a:t>‹#›</a:t>
            </a:fld>
            <a:endParaRPr lang="en-US"/>
          </a:p>
        </p:txBody>
      </p:sp>
    </p:spTree>
    <p:extLst>
      <p:ext uri="{BB962C8B-B14F-4D97-AF65-F5344CB8AC3E}">
        <p14:creationId xmlns:p14="http://schemas.microsoft.com/office/powerpoint/2010/main" val="785747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A053-7361-4343-AD02-7029802274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E89E1-C4A3-4E22-8903-6F9583BA04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994CB-900C-4F93-8C0C-9CF3E3C408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23D979-C053-4E40-8A51-DA3BDAD0F699}"/>
              </a:ext>
            </a:extLst>
          </p:cNvPr>
          <p:cNvSpPr>
            <a:spLocks noGrp="1"/>
          </p:cNvSpPr>
          <p:nvPr>
            <p:ph type="dt" sz="half" idx="10"/>
          </p:nvPr>
        </p:nvSpPr>
        <p:spPr/>
        <p:txBody>
          <a:bodyPr/>
          <a:lstStyle/>
          <a:p>
            <a:fld id="{31116BEA-FAAD-498B-9635-194562456290}" type="datetimeFigureOut">
              <a:rPr lang="en-US" smtClean="0"/>
              <a:t>10/16/23</a:t>
            </a:fld>
            <a:endParaRPr lang="en-US"/>
          </a:p>
        </p:txBody>
      </p:sp>
      <p:sp>
        <p:nvSpPr>
          <p:cNvPr id="6" name="Footer Placeholder 5">
            <a:extLst>
              <a:ext uri="{FF2B5EF4-FFF2-40B4-BE49-F238E27FC236}">
                <a16:creationId xmlns:a16="http://schemas.microsoft.com/office/drawing/2014/main" id="{B5BCB749-4537-40EA-9560-DD8168CA2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CFADFA-730F-4D2D-9F4F-0B2B88AE7586}"/>
              </a:ext>
            </a:extLst>
          </p:cNvPr>
          <p:cNvSpPr>
            <a:spLocks noGrp="1"/>
          </p:cNvSpPr>
          <p:nvPr>
            <p:ph type="sldNum" sz="quarter" idx="12"/>
          </p:nvPr>
        </p:nvSpPr>
        <p:spPr/>
        <p:txBody>
          <a:bodyPr/>
          <a:lstStyle/>
          <a:p>
            <a:fld id="{7485DD2C-C9B7-4627-95F2-0D8880D29BDF}" type="slidenum">
              <a:rPr lang="en-US" smtClean="0"/>
              <a:t>‹#›</a:t>
            </a:fld>
            <a:endParaRPr lang="en-US"/>
          </a:p>
        </p:txBody>
      </p:sp>
    </p:spTree>
    <p:extLst>
      <p:ext uri="{BB962C8B-B14F-4D97-AF65-F5344CB8AC3E}">
        <p14:creationId xmlns:p14="http://schemas.microsoft.com/office/powerpoint/2010/main" val="4113150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A064-F8C4-477A-BD5F-F44154C3F7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5770D-788F-4C6B-8D18-8DBBB8BAF6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FB6D87-A42A-4638-B443-F4CB168F27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9F2B45-853B-43FB-A993-AB8D6029B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A9ECFE-101C-4B6C-85E6-984F82E479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54400-D0CE-48FB-8417-749F3F69B8A1}"/>
              </a:ext>
            </a:extLst>
          </p:cNvPr>
          <p:cNvSpPr>
            <a:spLocks noGrp="1"/>
          </p:cNvSpPr>
          <p:nvPr>
            <p:ph type="dt" sz="half" idx="10"/>
          </p:nvPr>
        </p:nvSpPr>
        <p:spPr/>
        <p:txBody>
          <a:bodyPr/>
          <a:lstStyle/>
          <a:p>
            <a:fld id="{31116BEA-FAAD-498B-9635-194562456290}" type="datetimeFigureOut">
              <a:rPr lang="en-US" smtClean="0"/>
              <a:t>10/16/23</a:t>
            </a:fld>
            <a:endParaRPr lang="en-US"/>
          </a:p>
        </p:txBody>
      </p:sp>
      <p:sp>
        <p:nvSpPr>
          <p:cNvPr id="8" name="Footer Placeholder 7">
            <a:extLst>
              <a:ext uri="{FF2B5EF4-FFF2-40B4-BE49-F238E27FC236}">
                <a16:creationId xmlns:a16="http://schemas.microsoft.com/office/drawing/2014/main" id="{CC81A80A-AC79-46CF-B96F-A121952A5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078DEB-2485-4F1B-9A3D-FB4B8E800D01}"/>
              </a:ext>
            </a:extLst>
          </p:cNvPr>
          <p:cNvSpPr>
            <a:spLocks noGrp="1"/>
          </p:cNvSpPr>
          <p:nvPr>
            <p:ph type="sldNum" sz="quarter" idx="12"/>
          </p:nvPr>
        </p:nvSpPr>
        <p:spPr/>
        <p:txBody>
          <a:bodyPr/>
          <a:lstStyle/>
          <a:p>
            <a:fld id="{7485DD2C-C9B7-4627-95F2-0D8880D29BDF}" type="slidenum">
              <a:rPr lang="en-US" smtClean="0"/>
              <a:t>‹#›</a:t>
            </a:fld>
            <a:endParaRPr lang="en-US"/>
          </a:p>
        </p:txBody>
      </p:sp>
    </p:spTree>
    <p:extLst>
      <p:ext uri="{BB962C8B-B14F-4D97-AF65-F5344CB8AC3E}">
        <p14:creationId xmlns:p14="http://schemas.microsoft.com/office/powerpoint/2010/main" val="1499456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9438A-85B8-41F9-8C1A-1C68DFBD6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600F5-17AE-4240-8CEE-C16AEA4CE7A0}"/>
              </a:ext>
            </a:extLst>
          </p:cNvPr>
          <p:cNvSpPr>
            <a:spLocks noGrp="1"/>
          </p:cNvSpPr>
          <p:nvPr>
            <p:ph type="dt" sz="half" idx="10"/>
          </p:nvPr>
        </p:nvSpPr>
        <p:spPr/>
        <p:txBody>
          <a:bodyPr/>
          <a:lstStyle/>
          <a:p>
            <a:fld id="{31116BEA-FAAD-498B-9635-194562456290}" type="datetimeFigureOut">
              <a:rPr lang="en-US" smtClean="0"/>
              <a:t>10/16/23</a:t>
            </a:fld>
            <a:endParaRPr lang="en-US"/>
          </a:p>
        </p:txBody>
      </p:sp>
      <p:sp>
        <p:nvSpPr>
          <p:cNvPr id="4" name="Footer Placeholder 3">
            <a:extLst>
              <a:ext uri="{FF2B5EF4-FFF2-40B4-BE49-F238E27FC236}">
                <a16:creationId xmlns:a16="http://schemas.microsoft.com/office/drawing/2014/main" id="{C6E20593-7B89-440A-8CF6-30E86748CF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3C8652-A254-47A8-B427-C2736364651C}"/>
              </a:ext>
            </a:extLst>
          </p:cNvPr>
          <p:cNvSpPr>
            <a:spLocks noGrp="1"/>
          </p:cNvSpPr>
          <p:nvPr>
            <p:ph type="sldNum" sz="quarter" idx="12"/>
          </p:nvPr>
        </p:nvSpPr>
        <p:spPr/>
        <p:txBody>
          <a:bodyPr/>
          <a:lstStyle/>
          <a:p>
            <a:fld id="{7485DD2C-C9B7-4627-95F2-0D8880D29BDF}" type="slidenum">
              <a:rPr lang="en-US" smtClean="0"/>
              <a:t>‹#›</a:t>
            </a:fld>
            <a:endParaRPr lang="en-US"/>
          </a:p>
        </p:txBody>
      </p:sp>
    </p:spTree>
    <p:extLst>
      <p:ext uri="{BB962C8B-B14F-4D97-AF65-F5344CB8AC3E}">
        <p14:creationId xmlns:p14="http://schemas.microsoft.com/office/powerpoint/2010/main" val="119299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52F82D-609D-435F-A7EC-C155D8C1B809}"/>
              </a:ext>
            </a:extLst>
          </p:cNvPr>
          <p:cNvSpPr>
            <a:spLocks noGrp="1"/>
          </p:cNvSpPr>
          <p:nvPr>
            <p:ph type="dt" sz="half" idx="10"/>
          </p:nvPr>
        </p:nvSpPr>
        <p:spPr/>
        <p:txBody>
          <a:bodyPr/>
          <a:lstStyle/>
          <a:p>
            <a:fld id="{31116BEA-FAAD-498B-9635-194562456290}" type="datetimeFigureOut">
              <a:rPr lang="en-US" smtClean="0"/>
              <a:t>10/16/23</a:t>
            </a:fld>
            <a:endParaRPr lang="en-US"/>
          </a:p>
        </p:txBody>
      </p:sp>
      <p:sp>
        <p:nvSpPr>
          <p:cNvPr id="3" name="Footer Placeholder 2">
            <a:extLst>
              <a:ext uri="{FF2B5EF4-FFF2-40B4-BE49-F238E27FC236}">
                <a16:creationId xmlns:a16="http://schemas.microsoft.com/office/drawing/2014/main" id="{48FC9FF1-8F2E-40A8-9DC3-E7290C49F9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F5941E-7EB1-4A06-A26E-CFD0E212787D}"/>
              </a:ext>
            </a:extLst>
          </p:cNvPr>
          <p:cNvSpPr>
            <a:spLocks noGrp="1"/>
          </p:cNvSpPr>
          <p:nvPr>
            <p:ph type="sldNum" sz="quarter" idx="12"/>
          </p:nvPr>
        </p:nvSpPr>
        <p:spPr/>
        <p:txBody>
          <a:bodyPr/>
          <a:lstStyle/>
          <a:p>
            <a:fld id="{7485DD2C-C9B7-4627-95F2-0D8880D29BDF}" type="slidenum">
              <a:rPr lang="en-US" smtClean="0"/>
              <a:t>‹#›</a:t>
            </a:fld>
            <a:endParaRPr lang="en-US"/>
          </a:p>
        </p:txBody>
      </p:sp>
    </p:spTree>
    <p:extLst>
      <p:ext uri="{BB962C8B-B14F-4D97-AF65-F5344CB8AC3E}">
        <p14:creationId xmlns:p14="http://schemas.microsoft.com/office/powerpoint/2010/main" val="3265742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3572-3AD8-47EA-9B9B-00F48C41B6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1B44AA-C922-40B1-8C68-4EC0A74E4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31A3B4-D682-4FE9-A9FD-25A51491C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662487-1D05-44D5-A5F4-DD939E276388}"/>
              </a:ext>
            </a:extLst>
          </p:cNvPr>
          <p:cNvSpPr>
            <a:spLocks noGrp="1"/>
          </p:cNvSpPr>
          <p:nvPr>
            <p:ph type="dt" sz="half" idx="10"/>
          </p:nvPr>
        </p:nvSpPr>
        <p:spPr/>
        <p:txBody>
          <a:bodyPr/>
          <a:lstStyle/>
          <a:p>
            <a:fld id="{31116BEA-FAAD-498B-9635-194562456290}" type="datetimeFigureOut">
              <a:rPr lang="en-US" smtClean="0"/>
              <a:t>10/16/23</a:t>
            </a:fld>
            <a:endParaRPr lang="en-US"/>
          </a:p>
        </p:txBody>
      </p:sp>
      <p:sp>
        <p:nvSpPr>
          <p:cNvPr id="6" name="Footer Placeholder 5">
            <a:extLst>
              <a:ext uri="{FF2B5EF4-FFF2-40B4-BE49-F238E27FC236}">
                <a16:creationId xmlns:a16="http://schemas.microsoft.com/office/drawing/2014/main" id="{12902981-4E83-4088-B1CE-B6876AED82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A649EB-EABE-41F2-BDAE-2EB34C7EDAEF}"/>
              </a:ext>
            </a:extLst>
          </p:cNvPr>
          <p:cNvSpPr>
            <a:spLocks noGrp="1"/>
          </p:cNvSpPr>
          <p:nvPr>
            <p:ph type="sldNum" sz="quarter" idx="12"/>
          </p:nvPr>
        </p:nvSpPr>
        <p:spPr/>
        <p:txBody>
          <a:bodyPr/>
          <a:lstStyle/>
          <a:p>
            <a:fld id="{7485DD2C-C9B7-4627-95F2-0D8880D29BDF}" type="slidenum">
              <a:rPr lang="en-US" smtClean="0"/>
              <a:t>‹#›</a:t>
            </a:fld>
            <a:endParaRPr lang="en-US"/>
          </a:p>
        </p:txBody>
      </p:sp>
    </p:spTree>
    <p:extLst>
      <p:ext uri="{BB962C8B-B14F-4D97-AF65-F5344CB8AC3E}">
        <p14:creationId xmlns:p14="http://schemas.microsoft.com/office/powerpoint/2010/main" val="3264119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09A6-8E5B-434B-9552-9FC327E2BF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195018-FADA-447D-84E6-5C058F6D3C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E42FF8-94DB-455A-8C7F-AC01DE323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EB79A-C4D6-4032-B402-6B18D2CF4D6A}"/>
              </a:ext>
            </a:extLst>
          </p:cNvPr>
          <p:cNvSpPr>
            <a:spLocks noGrp="1"/>
          </p:cNvSpPr>
          <p:nvPr>
            <p:ph type="dt" sz="half" idx="10"/>
          </p:nvPr>
        </p:nvSpPr>
        <p:spPr/>
        <p:txBody>
          <a:bodyPr/>
          <a:lstStyle/>
          <a:p>
            <a:fld id="{31116BEA-FAAD-498B-9635-194562456290}" type="datetimeFigureOut">
              <a:rPr lang="en-US" smtClean="0"/>
              <a:t>10/16/23</a:t>
            </a:fld>
            <a:endParaRPr lang="en-US"/>
          </a:p>
        </p:txBody>
      </p:sp>
      <p:sp>
        <p:nvSpPr>
          <p:cNvPr id="6" name="Footer Placeholder 5">
            <a:extLst>
              <a:ext uri="{FF2B5EF4-FFF2-40B4-BE49-F238E27FC236}">
                <a16:creationId xmlns:a16="http://schemas.microsoft.com/office/drawing/2014/main" id="{3245CE92-35BC-48CF-848D-86FA202C10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65891F-E8D9-4592-A6B5-D8FE2B7DE7CB}"/>
              </a:ext>
            </a:extLst>
          </p:cNvPr>
          <p:cNvSpPr>
            <a:spLocks noGrp="1"/>
          </p:cNvSpPr>
          <p:nvPr>
            <p:ph type="sldNum" sz="quarter" idx="12"/>
          </p:nvPr>
        </p:nvSpPr>
        <p:spPr/>
        <p:txBody>
          <a:bodyPr/>
          <a:lstStyle/>
          <a:p>
            <a:fld id="{7485DD2C-C9B7-4627-95F2-0D8880D29BDF}" type="slidenum">
              <a:rPr lang="en-US" smtClean="0"/>
              <a:t>‹#›</a:t>
            </a:fld>
            <a:endParaRPr lang="en-US"/>
          </a:p>
        </p:txBody>
      </p:sp>
    </p:spTree>
    <p:extLst>
      <p:ext uri="{BB962C8B-B14F-4D97-AF65-F5344CB8AC3E}">
        <p14:creationId xmlns:p14="http://schemas.microsoft.com/office/powerpoint/2010/main" val="4217688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7024C6-DD51-4CCD-A41E-DA8B2AD59D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CE5FFE-2CA0-40DF-BCD3-2CFD121AB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E5E44-8EE1-4D0E-947F-613EB1F390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16BEA-FAAD-498B-9635-194562456290}" type="datetimeFigureOut">
              <a:rPr lang="en-US" smtClean="0"/>
              <a:t>10/16/23</a:t>
            </a:fld>
            <a:endParaRPr lang="en-US"/>
          </a:p>
        </p:txBody>
      </p:sp>
      <p:sp>
        <p:nvSpPr>
          <p:cNvPr id="5" name="Footer Placeholder 4">
            <a:extLst>
              <a:ext uri="{FF2B5EF4-FFF2-40B4-BE49-F238E27FC236}">
                <a16:creationId xmlns:a16="http://schemas.microsoft.com/office/drawing/2014/main" id="{1DD6B648-7821-44D6-874E-D4E446325F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AF35C-7D45-44F4-BF1E-D2A99A55B2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5DD2C-C9B7-4627-95F2-0D8880D29BDF}" type="slidenum">
              <a:rPr lang="en-US" smtClean="0"/>
              <a:t>‹#›</a:t>
            </a:fld>
            <a:endParaRPr lang="en-US"/>
          </a:p>
        </p:txBody>
      </p:sp>
    </p:spTree>
    <p:extLst>
      <p:ext uri="{BB962C8B-B14F-4D97-AF65-F5344CB8AC3E}">
        <p14:creationId xmlns:p14="http://schemas.microsoft.com/office/powerpoint/2010/main" val="727052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sual search query image">
            <a:extLst>
              <a:ext uri="{FF2B5EF4-FFF2-40B4-BE49-F238E27FC236}">
                <a16:creationId xmlns:a16="http://schemas.microsoft.com/office/drawing/2014/main" id="{6E9817E0-7CC3-4C53-85C3-08C79F8A4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6079" y="573647"/>
            <a:ext cx="5722793" cy="57227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9F9DA19-5A7B-45E4-AB11-210D1113F5E7}"/>
              </a:ext>
            </a:extLst>
          </p:cNvPr>
          <p:cNvSpPr txBox="1">
            <a:spLocks noChangeArrowheads="1"/>
          </p:cNvSpPr>
          <p:nvPr/>
        </p:nvSpPr>
        <p:spPr>
          <a:xfrm>
            <a:off x="591127" y="0"/>
            <a:ext cx="5250007" cy="482701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7200" dirty="0">
                <a:solidFill>
                  <a:srgbClr val="00B050"/>
                </a:solidFill>
                <a:latin typeface="Arial Black" panose="020B0A04020102020204" pitchFamily="34" charset="0"/>
                <a:ea typeface="Verdana" panose="020B0604030504040204" pitchFamily="34" charset="0"/>
              </a:rPr>
              <a:t>Optimism</a:t>
            </a:r>
          </a:p>
          <a:p>
            <a:pPr algn="ctr"/>
            <a:r>
              <a:rPr lang="en-US" altLang="en-US" sz="7200" dirty="0">
                <a:latin typeface="Verdana" panose="020B0604030504040204" pitchFamily="34" charset="0"/>
                <a:ea typeface="Verdana" panose="020B0604030504040204" pitchFamily="34" charset="0"/>
              </a:rPr>
              <a:t>A </a:t>
            </a:r>
            <a:br>
              <a:rPr lang="en-US" altLang="en-US" sz="7200" dirty="0">
                <a:latin typeface="Verdana" panose="020B0604030504040204" pitchFamily="34" charset="0"/>
                <a:ea typeface="Verdana" panose="020B0604030504040204" pitchFamily="34" charset="0"/>
              </a:rPr>
            </a:br>
            <a:r>
              <a:rPr lang="en-US" altLang="en-US" sz="7200" dirty="0">
                <a:latin typeface="Verdana" panose="020B0604030504040204" pitchFamily="34" charset="0"/>
                <a:ea typeface="Verdana" panose="020B0604030504040204" pitchFamily="34" charset="0"/>
              </a:rPr>
              <a:t>Philosophy for Life</a:t>
            </a:r>
          </a:p>
        </p:txBody>
      </p:sp>
      <p:sp>
        <p:nvSpPr>
          <p:cNvPr id="9" name="TextBox 8">
            <a:extLst>
              <a:ext uri="{FF2B5EF4-FFF2-40B4-BE49-F238E27FC236}">
                <a16:creationId xmlns:a16="http://schemas.microsoft.com/office/drawing/2014/main" id="{F886C291-7CE3-4306-A144-F4594DA32544}"/>
              </a:ext>
            </a:extLst>
          </p:cNvPr>
          <p:cNvSpPr txBox="1"/>
          <p:nvPr/>
        </p:nvSpPr>
        <p:spPr>
          <a:xfrm>
            <a:off x="952501" y="4473075"/>
            <a:ext cx="4314824" cy="707886"/>
          </a:xfrm>
          <a:prstGeom prst="rect">
            <a:avLst/>
          </a:prstGeom>
          <a:noFill/>
        </p:spPr>
        <p:txBody>
          <a:bodyPr wrap="square">
            <a:spAutoFit/>
          </a:bodyPr>
          <a:lstStyle/>
          <a:p>
            <a:pPr algn="ctr"/>
            <a:r>
              <a:rPr lang="en-US" sz="2000" dirty="0"/>
              <a:t>How do we make </a:t>
            </a:r>
            <a:r>
              <a:rPr lang="en-US" sz="2000" dirty="0">
                <a:solidFill>
                  <a:srgbClr val="00B050"/>
                </a:solidFill>
                <a:latin typeface="Arial Black" panose="020B0A04020102020204" pitchFamily="34" charset="0"/>
              </a:rPr>
              <a:t>optimism</a:t>
            </a:r>
            <a:r>
              <a:rPr lang="en-US" sz="2000" dirty="0"/>
              <a:t> a part of our daily lives and live the creed?  </a:t>
            </a:r>
          </a:p>
        </p:txBody>
      </p:sp>
      <p:sp>
        <p:nvSpPr>
          <p:cNvPr id="10" name="TextBox 9">
            <a:extLst>
              <a:ext uri="{FF2B5EF4-FFF2-40B4-BE49-F238E27FC236}">
                <a16:creationId xmlns:a16="http://schemas.microsoft.com/office/drawing/2014/main" id="{454670E5-A87C-4B6F-91FF-0B5C8C314CD0}"/>
              </a:ext>
            </a:extLst>
          </p:cNvPr>
          <p:cNvSpPr txBox="1"/>
          <p:nvPr/>
        </p:nvSpPr>
        <p:spPr>
          <a:xfrm>
            <a:off x="436069" y="5298028"/>
            <a:ext cx="3036742" cy="1323439"/>
          </a:xfrm>
          <a:prstGeom prst="rect">
            <a:avLst/>
          </a:prstGeom>
          <a:noFill/>
        </p:spPr>
        <p:txBody>
          <a:bodyPr wrap="square">
            <a:spAutoFit/>
          </a:bodyPr>
          <a:lstStyle/>
          <a:p>
            <a:pPr algn="ctr"/>
            <a:r>
              <a:rPr lang="en-US" sz="2000" dirty="0">
                <a:solidFill>
                  <a:srgbClr val="00B050"/>
                </a:solidFill>
                <a:latin typeface="Arial Black" panose="020B0A04020102020204" pitchFamily="34" charset="0"/>
              </a:rPr>
              <a:t>Lue Drummond</a:t>
            </a:r>
          </a:p>
          <a:p>
            <a:pPr algn="ctr"/>
            <a:r>
              <a:rPr lang="en-US" sz="2000" dirty="0"/>
              <a:t> 2023-2024 Governor</a:t>
            </a:r>
          </a:p>
          <a:p>
            <a:pPr algn="ctr"/>
            <a:r>
              <a:rPr lang="en-US" sz="2000" dirty="0"/>
              <a:t>Atlantic Central District</a:t>
            </a:r>
          </a:p>
          <a:p>
            <a:pPr algn="ctr"/>
            <a:r>
              <a:rPr lang="en-US" sz="2000"/>
              <a:t>1</a:t>
            </a:r>
            <a:r>
              <a:rPr lang="en-US" sz="2000" dirty="0"/>
              <a:t>7</a:t>
            </a:r>
            <a:r>
              <a:rPr lang="en-US" sz="2000"/>
              <a:t> </a:t>
            </a:r>
            <a:r>
              <a:rPr lang="en-US" sz="2000" dirty="0"/>
              <a:t>October 2023</a:t>
            </a:r>
          </a:p>
        </p:txBody>
      </p:sp>
      <p:pic>
        <p:nvPicPr>
          <p:cNvPr id="2" name="Picture 1">
            <a:extLst>
              <a:ext uri="{FF2B5EF4-FFF2-40B4-BE49-F238E27FC236}">
                <a16:creationId xmlns:a16="http://schemas.microsoft.com/office/drawing/2014/main" id="{554E5E2F-80CE-B9E4-17A0-34DF25FDA4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2811" y="5536572"/>
            <a:ext cx="3385185" cy="876935"/>
          </a:xfrm>
          <a:prstGeom prst="rect">
            <a:avLst/>
          </a:prstGeom>
          <a:noFill/>
        </p:spPr>
      </p:pic>
    </p:spTree>
    <p:extLst>
      <p:ext uri="{BB962C8B-B14F-4D97-AF65-F5344CB8AC3E}">
        <p14:creationId xmlns:p14="http://schemas.microsoft.com/office/powerpoint/2010/main" val="1565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26A93E-E616-4139-AC42-A17FECE1D3E9}"/>
              </a:ext>
            </a:extLst>
          </p:cNvPr>
          <p:cNvSpPr txBox="1"/>
          <p:nvPr/>
        </p:nvSpPr>
        <p:spPr>
          <a:xfrm>
            <a:off x="1" y="2367476"/>
            <a:ext cx="6708658" cy="3970318"/>
          </a:xfrm>
          <a:prstGeom prst="rect">
            <a:avLst/>
          </a:prstGeom>
          <a:noFill/>
        </p:spPr>
        <p:txBody>
          <a:bodyPr wrap="square">
            <a:spAutoFit/>
          </a:bodyPr>
          <a:lstStyle/>
          <a:p>
            <a:pPr marL="457200" indent="-457200">
              <a:buFont typeface="Arial" panose="020B0604020202020204" pitchFamily="34" charset="0"/>
              <a:buChar char="•"/>
            </a:pPr>
            <a:r>
              <a:rPr lang="en-US" sz="2800" b="0" i="0" dirty="0">
                <a:solidFill>
                  <a:srgbClr val="111111"/>
                </a:solidFill>
                <a:effectLst/>
                <a:latin typeface="Verdana" panose="020B0604030504040204" pitchFamily="34" charset="0"/>
                <a:ea typeface="Verdana" panose="020B0604030504040204" pitchFamily="34" charset="0"/>
              </a:rPr>
              <a:t>As a philosophy of life, </a:t>
            </a:r>
            <a:r>
              <a:rPr lang="en-US" sz="2800" b="1" i="0" dirty="0">
                <a:solidFill>
                  <a:srgbClr val="00B050"/>
                </a:solidFill>
                <a:effectLst/>
                <a:latin typeface="Arial Black" panose="020B0A04020102020204" pitchFamily="34" charset="0"/>
                <a:ea typeface="Verdana" panose="020B0604030504040204" pitchFamily="34" charset="0"/>
              </a:rPr>
              <a:t>optimism</a:t>
            </a:r>
            <a:r>
              <a:rPr lang="en-US" sz="2800" b="1" i="0" dirty="0">
                <a:solidFill>
                  <a:srgbClr val="111111"/>
                </a:solidFill>
                <a:effectLst/>
                <a:latin typeface="Verdana" panose="020B0604030504040204" pitchFamily="34" charset="0"/>
                <a:ea typeface="Verdana" panose="020B0604030504040204" pitchFamily="34" charset="0"/>
              </a:rPr>
              <a:t> is a choice one makes in response to uncontrollable circumstances</a:t>
            </a:r>
            <a:r>
              <a:rPr lang="en-US" sz="2800" b="0" i="0" dirty="0">
                <a:solidFill>
                  <a:srgbClr val="111111"/>
                </a:solidFill>
                <a:effectLst/>
                <a:latin typeface="Verdana" panose="020B0604030504040204" pitchFamily="34" charset="0"/>
                <a:ea typeface="Verdana" panose="020B0604030504040204" pitchFamily="34" charset="0"/>
              </a:rPr>
              <a:t>. </a:t>
            </a:r>
          </a:p>
          <a:p>
            <a:pPr marL="457200" indent="-457200">
              <a:buFont typeface="Arial" panose="020B0604020202020204" pitchFamily="34" charset="0"/>
              <a:buChar char="•"/>
            </a:pPr>
            <a:r>
              <a:rPr lang="en-US" sz="2800" b="0" i="0" dirty="0">
                <a:solidFill>
                  <a:srgbClr val="00B050"/>
                </a:solidFill>
                <a:effectLst/>
                <a:latin typeface="Arial Black" panose="020B0A04020102020204" pitchFamily="34" charset="0"/>
                <a:ea typeface="Verdana" panose="020B0604030504040204" pitchFamily="34" charset="0"/>
              </a:rPr>
              <a:t>Optimism</a:t>
            </a:r>
            <a:r>
              <a:rPr lang="en-US" sz="2800" b="0" i="0" dirty="0">
                <a:solidFill>
                  <a:srgbClr val="111111"/>
                </a:solidFill>
                <a:effectLst/>
                <a:latin typeface="Verdana" panose="020B0604030504040204" pitchFamily="34" charset="0"/>
                <a:ea typeface="Verdana" panose="020B0604030504040204" pitchFamily="34" charset="0"/>
              </a:rPr>
              <a:t> is a fundamental attitude. </a:t>
            </a:r>
          </a:p>
          <a:p>
            <a:pPr marL="457200" indent="-457200">
              <a:buFont typeface="Arial" panose="020B0604020202020204" pitchFamily="34" charset="0"/>
              <a:buChar char="•"/>
            </a:pPr>
            <a:r>
              <a:rPr lang="en-US" sz="2800" b="0" i="0" dirty="0">
                <a:solidFill>
                  <a:srgbClr val="00B050"/>
                </a:solidFill>
                <a:effectLst/>
                <a:latin typeface="Arial Black" panose="020B0A04020102020204" pitchFamily="34" charset="0"/>
                <a:ea typeface="Verdana" panose="020B0604030504040204" pitchFamily="34" charset="0"/>
              </a:rPr>
              <a:t>Optimism </a:t>
            </a:r>
            <a:r>
              <a:rPr lang="en-US" sz="2800" b="0" i="0" dirty="0">
                <a:solidFill>
                  <a:srgbClr val="111111"/>
                </a:solidFill>
                <a:effectLst/>
                <a:latin typeface="Verdana" panose="020B0604030504040204" pitchFamily="34" charset="0"/>
                <a:ea typeface="Verdana" panose="020B0604030504040204" pitchFamily="34" charset="0"/>
              </a:rPr>
              <a:t>is not an opinion about reality; </a:t>
            </a:r>
            <a:r>
              <a:rPr lang="en-US" sz="2800" b="1" i="1" dirty="0">
                <a:solidFill>
                  <a:srgbClr val="111111"/>
                </a:solidFill>
                <a:effectLst/>
                <a:latin typeface="Verdana" panose="020B0604030504040204" pitchFamily="34" charset="0"/>
                <a:ea typeface="Verdana" panose="020B0604030504040204" pitchFamily="34" charset="0"/>
              </a:rPr>
              <a:t>it’s a starting point for dealing with reality.</a:t>
            </a:r>
            <a:endParaRPr lang="en-US" sz="2800" b="1" i="1" dirty="0">
              <a:latin typeface="Verdana" panose="020B0604030504040204" pitchFamily="34" charset="0"/>
              <a:ea typeface="Verdana" panose="020B0604030504040204" pitchFamily="34" charset="0"/>
            </a:endParaRPr>
          </a:p>
        </p:txBody>
      </p:sp>
      <p:pic>
        <p:nvPicPr>
          <p:cNvPr id="3" name="Picture 2" descr="This contains an image of: {{ pinTitle }}">
            <a:extLst>
              <a:ext uri="{FF2B5EF4-FFF2-40B4-BE49-F238E27FC236}">
                <a16:creationId xmlns:a16="http://schemas.microsoft.com/office/drawing/2014/main" id="{91BCE19C-077D-42B7-AAEC-4CDAE3E89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8657" y="49127"/>
            <a:ext cx="3532249" cy="56028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A2A1CB5-196C-4C0F-9F19-AA2B1E3C5923}"/>
              </a:ext>
            </a:extLst>
          </p:cNvPr>
          <p:cNvSpPr txBox="1">
            <a:spLocks noChangeArrowheads="1"/>
          </p:cNvSpPr>
          <p:nvPr/>
        </p:nvSpPr>
        <p:spPr>
          <a:xfrm>
            <a:off x="280120" y="-227098"/>
            <a:ext cx="5250007" cy="224574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rgbClr val="00B050"/>
                </a:solidFill>
                <a:latin typeface="Arial Black" panose="020B0A04020102020204" pitchFamily="34" charset="0"/>
                <a:ea typeface="Verdana" panose="020B0604030504040204" pitchFamily="34" charset="0"/>
              </a:rPr>
              <a:t>Optimism</a:t>
            </a:r>
          </a:p>
          <a:p>
            <a:pPr algn="ctr"/>
            <a:r>
              <a:rPr lang="en-US" altLang="en-US" sz="4000" dirty="0">
                <a:latin typeface="Verdana" panose="020B0604030504040204" pitchFamily="34" charset="0"/>
                <a:ea typeface="Verdana" panose="020B0604030504040204" pitchFamily="34" charset="0"/>
              </a:rPr>
              <a:t>A </a:t>
            </a:r>
            <a:br>
              <a:rPr lang="en-US" altLang="en-US" sz="4000" dirty="0">
                <a:latin typeface="Verdana" panose="020B0604030504040204" pitchFamily="34" charset="0"/>
                <a:ea typeface="Verdana" panose="020B0604030504040204" pitchFamily="34" charset="0"/>
              </a:rPr>
            </a:br>
            <a:r>
              <a:rPr lang="en-US" altLang="en-US" sz="4000" dirty="0">
                <a:latin typeface="Verdana" panose="020B0604030504040204" pitchFamily="34" charset="0"/>
                <a:ea typeface="Verdana" panose="020B0604030504040204" pitchFamily="34" charset="0"/>
              </a:rPr>
              <a:t>Philosophy for Life</a:t>
            </a:r>
          </a:p>
        </p:txBody>
      </p:sp>
      <p:pic>
        <p:nvPicPr>
          <p:cNvPr id="5" name="Picture 4">
            <a:extLst>
              <a:ext uri="{FF2B5EF4-FFF2-40B4-BE49-F238E27FC236}">
                <a16:creationId xmlns:a16="http://schemas.microsoft.com/office/drawing/2014/main" id="{056B15DB-736A-4AC0-8651-C3F474C03ECD}"/>
              </a:ext>
            </a:extLst>
          </p:cNvPr>
          <p:cNvPicPr>
            <a:picLocks noChangeAspect="1"/>
          </p:cNvPicPr>
          <p:nvPr/>
        </p:nvPicPr>
        <p:blipFill>
          <a:blip r:embed="rId3"/>
          <a:stretch>
            <a:fillRect/>
          </a:stretch>
        </p:blipFill>
        <p:spPr>
          <a:xfrm>
            <a:off x="10288531" y="2008273"/>
            <a:ext cx="1895475" cy="2857500"/>
          </a:xfrm>
          <a:prstGeom prst="rect">
            <a:avLst/>
          </a:prstGeom>
        </p:spPr>
      </p:pic>
      <p:sp>
        <p:nvSpPr>
          <p:cNvPr id="6" name="TextBox 5">
            <a:extLst>
              <a:ext uri="{FF2B5EF4-FFF2-40B4-BE49-F238E27FC236}">
                <a16:creationId xmlns:a16="http://schemas.microsoft.com/office/drawing/2014/main" id="{639E2AD8-A482-430C-AC8A-0A35DF190ABE}"/>
              </a:ext>
            </a:extLst>
          </p:cNvPr>
          <p:cNvSpPr txBox="1"/>
          <p:nvPr/>
        </p:nvSpPr>
        <p:spPr>
          <a:xfrm>
            <a:off x="6708658" y="5870184"/>
            <a:ext cx="3900632" cy="738664"/>
          </a:xfrm>
          <a:prstGeom prst="rect">
            <a:avLst/>
          </a:prstGeom>
          <a:noFill/>
        </p:spPr>
        <p:txBody>
          <a:bodyPr wrap="square">
            <a:spAutoFit/>
          </a:bodyPr>
          <a:lstStyle/>
          <a:p>
            <a:r>
              <a:rPr lang="en-US" sz="1050" dirty="0"/>
              <a:t>https://www.utne.com/mind-and-body/philosophy-of-life-ze0z1412zsau#:~:text=As%20a%20philosophy%20of%20life%2C%20optimism%20is%20a,it%E2%80%99s%20a%20starting%20point%20for%20dealing%20with%20reality.</a:t>
            </a:r>
          </a:p>
        </p:txBody>
      </p:sp>
    </p:spTree>
    <p:extLst>
      <p:ext uri="{BB962C8B-B14F-4D97-AF65-F5344CB8AC3E}">
        <p14:creationId xmlns:p14="http://schemas.microsoft.com/office/powerpoint/2010/main" val="103814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0EEAE8-4B27-48A4-84D9-5E63AA1EBBAE}"/>
              </a:ext>
            </a:extLst>
          </p:cNvPr>
          <p:cNvSpPr txBox="1"/>
          <p:nvPr/>
        </p:nvSpPr>
        <p:spPr>
          <a:xfrm>
            <a:off x="133349" y="181957"/>
            <a:ext cx="11633778" cy="5878532"/>
          </a:xfrm>
          <a:prstGeom prst="rect">
            <a:avLst/>
          </a:prstGeom>
          <a:noFill/>
        </p:spPr>
        <p:txBody>
          <a:bodyPr wrap="square">
            <a:spAutoFit/>
          </a:bodyPr>
          <a:lstStyle/>
          <a:p>
            <a:r>
              <a:rPr lang="en-US" sz="4400" dirty="0">
                <a:latin typeface="Verdana" panose="020B0604030504040204" pitchFamily="34" charset="0"/>
                <a:ea typeface="Verdana" panose="020B0604030504040204" pitchFamily="34" charset="0"/>
              </a:rPr>
              <a:t>This is how to become </a:t>
            </a:r>
          </a:p>
          <a:p>
            <a:r>
              <a:rPr lang="en-US" sz="4400" dirty="0">
                <a:latin typeface="Verdana" panose="020B0604030504040204" pitchFamily="34" charset="0"/>
                <a:ea typeface="Verdana" panose="020B0604030504040204" pitchFamily="34" charset="0"/>
              </a:rPr>
              <a:t>an </a:t>
            </a:r>
            <a:r>
              <a:rPr lang="en-US" sz="4400" dirty="0">
                <a:solidFill>
                  <a:srgbClr val="00B050"/>
                </a:solidFill>
                <a:latin typeface="Arial Black" panose="020B0A04020102020204" pitchFamily="34" charset="0"/>
                <a:ea typeface="Verdana" panose="020B0604030504040204" pitchFamily="34" charset="0"/>
              </a:rPr>
              <a:t>OPTIMISTIC</a:t>
            </a:r>
            <a:r>
              <a:rPr lang="en-US" sz="4400" dirty="0">
                <a:latin typeface="Verdana" panose="020B0604030504040204" pitchFamily="34" charset="0"/>
                <a:ea typeface="Verdana" panose="020B0604030504040204" pitchFamily="34" charset="0"/>
              </a:rPr>
              <a:t> person:</a:t>
            </a:r>
          </a:p>
          <a:p>
            <a:endParaRPr lang="en-US" sz="3200" dirty="0">
              <a:latin typeface="Verdana" panose="020B0604030504040204" pitchFamily="34" charset="0"/>
              <a:ea typeface="Verdana" panose="020B0604030504040204" pitchFamily="34" charset="0"/>
            </a:endParaRPr>
          </a:p>
          <a:p>
            <a:r>
              <a:rPr lang="en-US" sz="3200" b="1" dirty="0">
                <a:latin typeface="Verdana" panose="020B0604030504040204" pitchFamily="34" charset="0"/>
                <a:ea typeface="Verdana" panose="020B0604030504040204" pitchFamily="34" charset="0"/>
              </a:rPr>
              <a:t>1. Avoid catastrophic thinking.</a:t>
            </a:r>
            <a:r>
              <a:rPr lang="en-US" sz="3200" dirty="0">
                <a:latin typeface="Verdana" panose="020B0604030504040204" pitchFamily="34" charset="0"/>
                <a:ea typeface="Verdana" panose="020B0604030504040204" pitchFamily="34" charset="0"/>
              </a:rPr>
              <a:t> Avoid the use of words like awful, disgusting, horrible, dreadful, revolting, repulsive, etc.</a:t>
            </a:r>
          </a:p>
          <a:p>
            <a:r>
              <a:rPr lang="en-US" sz="3200" b="1" dirty="0">
                <a:latin typeface="Verdana" panose="020B0604030504040204" pitchFamily="34" charset="0"/>
                <a:ea typeface="Verdana" panose="020B0604030504040204" pitchFamily="34" charset="0"/>
              </a:rPr>
              <a:t>2. Give yourself credit for your own success.</a:t>
            </a:r>
          </a:p>
          <a:p>
            <a:r>
              <a:rPr lang="en-US" sz="3200" b="1" dirty="0">
                <a:latin typeface="Verdana" panose="020B0604030504040204" pitchFamily="34" charset="0"/>
                <a:ea typeface="Verdana" panose="020B0604030504040204" pitchFamily="34" charset="0"/>
              </a:rPr>
              <a:t>3. Be persistent and "act as if" you are an optimist.</a:t>
            </a:r>
            <a:r>
              <a:rPr lang="en-US" sz="3200" dirty="0">
                <a:latin typeface="Verdana" panose="020B0604030504040204" pitchFamily="34" charset="0"/>
                <a:ea typeface="Verdana" panose="020B0604030504040204" pitchFamily="34" charset="0"/>
              </a:rPr>
              <a:t> Some would say, </a:t>
            </a:r>
            <a:r>
              <a:rPr lang="en-US" sz="3200" dirty="0">
                <a:highlight>
                  <a:srgbClr val="FFFF00"/>
                </a:highlight>
                <a:latin typeface="Verdana" panose="020B0604030504040204" pitchFamily="34" charset="0"/>
                <a:ea typeface="Verdana" panose="020B0604030504040204" pitchFamily="34" charset="0"/>
              </a:rPr>
              <a:t>"fake it till you make it."</a:t>
            </a:r>
          </a:p>
          <a:p>
            <a:r>
              <a:rPr lang="en-US" sz="3200" b="1" dirty="0">
                <a:latin typeface="Verdana" panose="020B0604030504040204" pitchFamily="34" charset="0"/>
                <a:ea typeface="Verdana" panose="020B0604030504040204" pitchFamily="34" charset="0"/>
              </a:rPr>
              <a:t>4. Reframe disappointment.</a:t>
            </a:r>
            <a:r>
              <a:rPr lang="en-US" sz="3200" dirty="0">
                <a:latin typeface="Verdana" panose="020B0604030504040204" pitchFamily="34" charset="0"/>
                <a:ea typeface="Verdana" panose="020B0604030504040204" pitchFamily="34" charset="0"/>
              </a:rPr>
              <a:t> When you fail think about the lessons you learned.</a:t>
            </a:r>
          </a:p>
        </p:txBody>
      </p:sp>
      <p:pic>
        <p:nvPicPr>
          <p:cNvPr id="7" name="Picture 2" descr="See the source image">
            <a:extLst>
              <a:ext uri="{FF2B5EF4-FFF2-40B4-BE49-F238E27FC236}">
                <a16:creationId xmlns:a16="http://schemas.microsoft.com/office/drawing/2014/main" id="{015EC1C7-D1E1-418A-9D6B-9434ED0E3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218" y="375411"/>
            <a:ext cx="5480677" cy="30828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ee the source image">
            <a:extLst>
              <a:ext uri="{FF2B5EF4-FFF2-40B4-BE49-F238E27FC236}">
                <a16:creationId xmlns:a16="http://schemas.microsoft.com/office/drawing/2014/main" id="{D6408F68-CA47-4EFD-9807-47C33375C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64" y="3247576"/>
            <a:ext cx="5668954" cy="318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8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Effect transition="in" filter="fade">
                                      <p:cBhvr>
                                        <p:cTn id="11" dur="1000"/>
                                        <p:tgtEl>
                                          <p:spTgt spid="5">
                                            <p:txEl>
                                              <p:pRg st="4" end="4"/>
                                            </p:txEl>
                                          </p:spTgt>
                                        </p:tgtEl>
                                      </p:cBhvr>
                                    </p:animEffect>
                                    <p:anim calcmode="lin" valueType="num">
                                      <p:cBhvr>
                                        <p:cTn id="1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2D6935-829E-423D-ABC4-F07BCF3D6A8C}"/>
              </a:ext>
            </a:extLst>
          </p:cNvPr>
          <p:cNvSpPr txBox="1">
            <a:spLocks noChangeArrowheads="1"/>
          </p:cNvSpPr>
          <p:nvPr/>
        </p:nvSpPr>
        <p:spPr>
          <a:xfrm>
            <a:off x="560439" y="924791"/>
            <a:ext cx="5869858" cy="500841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dirty="0">
                <a:latin typeface="Verdana" panose="020B0604030504040204" pitchFamily="34" charset="0"/>
                <a:ea typeface="Verdana" panose="020B0604030504040204" pitchFamily="34" charset="0"/>
              </a:rPr>
              <a:t>How do we make</a:t>
            </a:r>
          </a:p>
          <a:p>
            <a:pPr algn="ctr"/>
            <a:r>
              <a:rPr lang="en-US" altLang="en-US" sz="6000" dirty="0">
                <a:solidFill>
                  <a:srgbClr val="00B050"/>
                </a:solidFill>
                <a:latin typeface="Arial Black" panose="020B0A04020102020204" pitchFamily="34" charset="0"/>
                <a:ea typeface="Verdana" panose="020B0604030504040204" pitchFamily="34" charset="0"/>
              </a:rPr>
              <a:t>Optimism</a:t>
            </a:r>
            <a:endParaRPr lang="en-US" altLang="en-US" sz="6000" dirty="0">
              <a:solidFill>
                <a:srgbClr val="00B050"/>
              </a:solidFill>
              <a:latin typeface="Verdana" panose="020B0604030504040204" pitchFamily="34" charset="0"/>
              <a:ea typeface="Verdana" panose="020B0604030504040204" pitchFamily="34" charset="0"/>
            </a:endParaRPr>
          </a:p>
          <a:p>
            <a:pPr algn="ctr"/>
            <a:r>
              <a:rPr lang="en-US" altLang="en-US" sz="6000" dirty="0">
                <a:latin typeface="Verdana" panose="020B0604030504040204" pitchFamily="34" charset="0"/>
                <a:ea typeface="Verdana" panose="020B0604030504040204" pitchFamily="34" charset="0"/>
              </a:rPr>
              <a:t>a part of our daily lives?</a:t>
            </a:r>
          </a:p>
        </p:txBody>
      </p:sp>
      <p:pic>
        <p:nvPicPr>
          <p:cNvPr id="22530" name="Picture 2" descr="See the source image">
            <a:extLst>
              <a:ext uri="{FF2B5EF4-FFF2-40B4-BE49-F238E27FC236}">
                <a16:creationId xmlns:a16="http://schemas.microsoft.com/office/drawing/2014/main" id="{D8D08CC3-92F7-48C5-8B8C-75254786F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1736" y="1486207"/>
            <a:ext cx="3896954" cy="389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17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5A1AD0-F7AA-4DCB-B340-33550D75882E}"/>
              </a:ext>
            </a:extLst>
          </p:cNvPr>
          <p:cNvSpPr txBox="1"/>
          <p:nvPr/>
        </p:nvSpPr>
        <p:spPr>
          <a:xfrm>
            <a:off x="85726" y="264021"/>
            <a:ext cx="12030074" cy="6494085"/>
          </a:xfrm>
          <a:prstGeom prst="rect">
            <a:avLst/>
          </a:prstGeom>
          <a:noFill/>
        </p:spPr>
        <p:txBody>
          <a:bodyPr wrap="square">
            <a:spAutoFit/>
          </a:bodyPr>
          <a:lstStyle/>
          <a:p>
            <a:pPr marL="0" marR="0">
              <a:spcBef>
                <a:spcPts val="0"/>
              </a:spcBef>
              <a:spcAft>
                <a:spcPts val="0"/>
              </a:spcAft>
            </a:pPr>
            <a:r>
              <a:rPr lang="en-US" sz="2400" b="1" dirty="0">
                <a:effectLst/>
                <a:latin typeface="Verdana" panose="020B0604030504040204" pitchFamily="34" charset="0"/>
                <a:ea typeface="Verdana" panose="020B0604030504040204" pitchFamily="34" charset="0"/>
                <a:cs typeface="Times New Roman" panose="02020603050405020304" pitchFamily="18" charset="0"/>
              </a:rPr>
              <a:t>Optimist International Clubs have been "Bringing Out the Best in Kids" since 1919 and meeting the needs of young people in communities worldwide. Members of Optimist Club are continuing the </a:t>
            </a:r>
            <a:r>
              <a:rPr lang="en-US" sz="2400" b="1" dirty="0">
                <a:effectLst/>
                <a:highlight>
                  <a:srgbClr val="FFFF00"/>
                </a:highlight>
                <a:latin typeface="Verdana" panose="020B0604030504040204" pitchFamily="34" charset="0"/>
                <a:ea typeface="Verdana" panose="020B0604030504040204" pitchFamily="34" charset="0"/>
                <a:cs typeface="Times New Roman" panose="02020603050405020304" pitchFamily="18" charset="0"/>
              </a:rPr>
              <a:t>FIVE PURPOSES</a:t>
            </a:r>
            <a:r>
              <a:rPr lang="en-US" sz="2400" b="1" dirty="0">
                <a:effectLst/>
                <a:latin typeface="Verdana" panose="020B0604030504040204" pitchFamily="34" charset="0"/>
                <a:ea typeface="Verdana" panose="020B0604030504040204" pitchFamily="34" charset="0"/>
                <a:cs typeface="Times New Roman" panose="02020603050405020304" pitchFamily="18" charset="0"/>
              </a:rPr>
              <a:t> of Optimist International within the communities we serve</a:t>
            </a:r>
            <a:r>
              <a:rPr lang="en-US" sz="2400" dirty="0">
                <a:effectLst/>
                <a:latin typeface="Verdana" panose="020B0604030504040204" pitchFamily="34" charset="0"/>
                <a:ea typeface="Verdana" panose="020B0604030504040204" pitchFamily="34" charset="0"/>
                <a:cs typeface="Times New Roman" panose="02020603050405020304" pitchFamily="18" charset="0"/>
              </a:rPr>
              <a:t>: </a:t>
            </a:r>
          </a:p>
          <a:p>
            <a:pPr marL="0" marR="0">
              <a:spcBef>
                <a:spcPts val="0"/>
              </a:spcBef>
              <a:spcAft>
                <a:spcPts val="0"/>
              </a:spcAft>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3600" dirty="0">
                <a:effectLst/>
                <a:latin typeface="Arial Black" panose="020B0A04020102020204" pitchFamily="34" charset="0"/>
                <a:ea typeface="Verdana" panose="020B0604030504040204" pitchFamily="34" charset="0"/>
                <a:cs typeface="Times New Roman" panose="02020603050405020304" pitchFamily="18" charset="0"/>
              </a:rPr>
              <a:t>To develop </a:t>
            </a:r>
            <a:r>
              <a:rPr lang="en-US" sz="6000" dirty="0">
                <a:solidFill>
                  <a:srgbClr val="00B050"/>
                </a:solidFill>
                <a:effectLst/>
                <a:latin typeface="Arial Black" panose="020B0A04020102020204" pitchFamily="34" charset="0"/>
                <a:ea typeface="Verdana" panose="020B0604030504040204" pitchFamily="34" charset="0"/>
                <a:cs typeface="Times New Roman" panose="02020603050405020304" pitchFamily="18" charset="0"/>
              </a:rPr>
              <a:t>optimism</a:t>
            </a:r>
            <a:r>
              <a:rPr lang="en-US" sz="3600" dirty="0">
                <a:effectLst/>
                <a:latin typeface="Arial Black" panose="020B0A04020102020204" pitchFamily="34" charset="0"/>
                <a:ea typeface="Verdana" panose="020B0604030504040204" pitchFamily="34" charset="0"/>
                <a:cs typeface="Times New Roman" panose="02020603050405020304" pitchFamily="18" charset="0"/>
              </a:rPr>
              <a:t> as a philosophy of life utilizing the tenets of the </a:t>
            </a:r>
            <a:r>
              <a:rPr lang="en-US" sz="3600" b="1" dirty="0">
                <a:effectLst/>
                <a:latin typeface="Arial Black" panose="020B0A04020102020204" pitchFamily="34" charset="0"/>
                <a:ea typeface="Verdana" panose="020B0604030504040204" pitchFamily="34" charset="0"/>
                <a:cs typeface="Times New Roman" panose="02020603050405020304" pitchFamily="18" charset="0"/>
              </a:rPr>
              <a:t>Optimist Creed.</a:t>
            </a:r>
            <a:endParaRPr lang="en-US" sz="4000" dirty="0">
              <a:effectLst/>
              <a:latin typeface="Arial Black" panose="020B0A0402010202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endParaRPr lang="en-US" sz="2000" dirty="0">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promote an active interest in good government and civic affairs.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inspire respect for the law.</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promote patriotism and work for international accord and friendship among all people.</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aid and encourage the development of youth in the belief that the giving of one’s self in service to others will advance the well-being of humankind, community life, and the world.</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73640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anim calcmode="lin" valueType="num">
                                      <p:cBhvr>
                                        <p:cTn id="2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2D6935-829E-423D-ABC4-F07BCF3D6A8C}"/>
              </a:ext>
            </a:extLst>
          </p:cNvPr>
          <p:cNvSpPr txBox="1">
            <a:spLocks noChangeArrowheads="1"/>
          </p:cNvSpPr>
          <p:nvPr/>
        </p:nvSpPr>
        <p:spPr>
          <a:xfrm>
            <a:off x="190499" y="1034185"/>
            <a:ext cx="5695951" cy="500841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7200" dirty="0">
                <a:latin typeface="Verdana" panose="020B0604030504040204" pitchFamily="34" charset="0"/>
                <a:ea typeface="Verdana" panose="020B0604030504040204" pitchFamily="34" charset="0"/>
              </a:rPr>
              <a:t>How do we live the </a:t>
            </a:r>
            <a:r>
              <a:rPr lang="en-US" altLang="en-US" sz="7200" dirty="0">
                <a:solidFill>
                  <a:srgbClr val="00B050"/>
                </a:solidFill>
                <a:latin typeface="Arial Black" panose="020B0A04020102020204" pitchFamily="34" charset="0"/>
                <a:ea typeface="Verdana" panose="020B0604030504040204" pitchFamily="34" charset="0"/>
              </a:rPr>
              <a:t>Optimist</a:t>
            </a:r>
            <a:r>
              <a:rPr lang="en-US" altLang="en-US" sz="7200" dirty="0">
                <a:latin typeface="Verdana" panose="020B0604030504040204" pitchFamily="34" charset="0"/>
                <a:ea typeface="Verdana" panose="020B0604030504040204" pitchFamily="34" charset="0"/>
              </a:rPr>
              <a:t> Creed?</a:t>
            </a:r>
          </a:p>
        </p:txBody>
      </p:sp>
      <p:pic>
        <p:nvPicPr>
          <p:cNvPr id="23554" name="Picture 2" descr="See the source image">
            <a:extLst>
              <a:ext uri="{FF2B5EF4-FFF2-40B4-BE49-F238E27FC236}">
                <a16:creationId xmlns:a16="http://schemas.microsoft.com/office/drawing/2014/main" id="{FFB701F2-2976-4CD0-AFE8-0AFAEC967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537154"/>
            <a:ext cx="4584122" cy="51738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7BF832-3483-E2DE-0C6A-0E82EE76E6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1393" y="5443911"/>
            <a:ext cx="3385185" cy="876935"/>
          </a:xfrm>
          <a:prstGeom prst="rect">
            <a:avLst/>
          </a:prstGeom>
          <a:noFill/>
        </p:spPr>
      </p:pic>
    </p:spTree>
    <p:extLst>
      <p:ext uri="{BB962C8B-B14F-4D97-AF65-F5344CB8AC3E}">
        <p14:creationId xmlns:p14="http://schemas.microsoft.com/office/powerpoint/2010/main" val="2877363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F36FE8-C7F6-4617-8D06-C4C5DE3C8F8D}"/>
              </a:ext>
            </a:extLst>
          </p:cNvPr>
          <p:cNvSpPr txBox="1"/>
          <p:nvPr/>
        </p:nvSpPr>
        <p:spPr>
          <a:xfrm>
            <a:off x="194494" y="105013"/>
            <a:ext cx="9590688" cy="6678751"/>
          </a:xfrm>
          <a:prstGeom prst="rect">
            <a:avLst/>
          </a:prstGeom>
          <a:noFill/>
        </p:spPr>
        <p:txBody>
          <a:bodyPr wrap="square">
            <a:spAutoFit/>
          </a:bodyPr>
          <a:lstStyle/>
          <a:p>
            <a:pPr marL="0" marR="0">
              <a:spcBef>
                <a:spcPts val="0"/>
              </a:spcBef>
              <a:spcAft>
                <a:spcPts val="0"/>
              </a:spcAft>
            </a:pPr>
            <a:r>
              <a:rPr lang="en-US" sz="6000" dirty="0">
                <a:ln>
                  <a:noFill/>
                </a:ln>
                <a:solidFill>
                  <a:srgbClr val="FFC000"/>
                </a:solidFill>
                <a:effectLst>
                  <a:outerShdw blurRad="38100" dist="19050" dir="2700000" algn="tl">
                    <a:schemeClr val="dk1">
                      <a:alpha val="40000"/>
                    </a:schemeClr>
                  </a:outerShdw>
                </a:effectLst>
                <a:latin typeface="Verdana" panose="020B0604030504040204" pitchFamily="34" charset="0"/>
                <a:ea typeface="Verdana" panose="020B0604030504040204" pitchFamily="34" charset="0"/>
                <a:cs typeface="Times New Roman" panose="02020603050405020304" pitchFamily="18" charset="0"/>
              </a:rPr>
              <a:t>The Optimist Creed, </a:t>
            </a:r>
            <a:r>
              <a:rPr lang="en-US" sz="4800" dirty="0">
                <a:ln>
                  <a:noFill/>
                </a:ln>
                <a:solidFill>
                  <a:srgbClr val="FFC000"/>
                </a:solidFill>
                <a:effectLst>
                  <a:outerShdw blurRad="38100" dist="19050" dir="2700000" algn="tl">
                    <a:schemeClr val="dk1">
                      <a:alpha val="40000"/>
                    </a:schemeClr>
                  </a:outerShdw>
                </a:effectLst>
                <a:latin typeface="Verdana" panose="020B0604030504040204" pitchFamily="34" charset="0"/>
                <a:ea typeface="Verdana" panose="020B0604030504040204" pitchFamily="34" charset="0"/>
                <a:cs typeface="Times New Roman" panose="02020603050405020304" pitchFamily="18" charset="0"/>
              </a:rPr>
              <a:t>Promise Yourself…</a:t>
            </a:r>
            <a:endParaRPr lang="en-US" sz="36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82880" algn="l"/>
              </a:tabLst>
            </a:pPr>
            <a:r>
              <a:rPr lang="en-US" sz="2800" dirty="0">
                <a:effectLst/>
                <a:latin typeface="Verdana" panose="020B0604030504040204" pitchFamily="34" charset="0"/>
                <a:ea typeface="Verdana" panose="020B0604030504040204" pitchFamily="34" charset="0"/>
                <a:cs typeface="Times New Roman" panose="02020603050405020304" pitchFamily="18" charset="0"/>
              </a:rPr>
              <a:t>To be so strong, that nothing can disturb your peace of mind.</a:t>
            </a:r>
            <a:endParaRPr lang="en-US" sz="40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82880" algn="l"/>
              </a:tabLst>
            </a:pPr>
            <a:r>
              <a:rPr lang="en-US" sz="2800" dirty="0">
                <a:effectLst/>
                <a:latin typeface="Verdana" panose="020B0604030504040204" pitchFamily="34" charset="0"/>
                <a:ea typeface="Verdana" panose="020B0604030504040204" pitchFamily="34" charset="0"/>
                <a:cs typeface="Times New Roman" panose="02020603050405020304" pitchFamily="18" charset="0"/>
              </a:rPr>
              <a:t>To talk health, happiness and prosperity to every person you meet.</a:t>
            </a:r>
            <a:endParaRPr lang="en-US" sz="40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82880" algn="l"/>
              </a:tabLst>
            </a:pPr>
            <a:r>
              <a:rPr lang="en-US" sz="2800" dirty="0">
                <a:effectLst/>
                <a:latin typeface="Verdana" panose="020B0604030504040204" pitchFamily="34" charset="0"/>
                <a:ea typeface="Verdana" panose="020B0604030504040204" pitchFamily="34" charset="0"/>
                <a:cs typeface="Times New Roman" panose="02020603050405020304" pitchFamily="18" charset="0"/>
              </a:rPr>
              <a:t>To make all your friends feel that there is something in them.</a:t>
            </a:r>
            <a:endParaRPr lang="en-US" sz="40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82880" algn="l"/>
              </a:tabLst>
            </a:pPr>
            <a:r>
              <a:rPr lang="en-US" sz="2800" dirty="0">
                <a:effectLst/>
                <a:latin typeface="Verdana" panose="020B0604030504040204" pitchFamily="34" charset="0"/>
                <a:ea typeface="Verdana" panose="020B0604030504040204" pitchFamily="34" charset="0"/>
                <a:cs typeface="Times New Roman" panose="02020603050405020304" pitchFamily="18" charset="0"/>
              </a:rPr>
              <a:t>To look at the sunny side of everything and make your optimism come true.</a:t>
            </a:r>
            <a:r>
              <a:rPr lang="en-US" sz="2400" dirty="0">
                <a:effectLst/>
                <a:latin typeface="Verdana" panose="020B0604030504040204" pitchFamily="34" charset="0"/>
                <a:ea typeface="Verdana" panose="020B0604030504040204" pitchFamily="34" charset="0"/>
                <a:cs typeface="Times New Roman" panose="02020603050405020304" pitchFamily="18" charset="0"/>
              </a:rPr>
              <a:t> </a:t>
            </a:r>
            <a:endParaRPr lang="en-US" sz="40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82880" algn="l"/>
              </a:tabLst>
            </a:pPr>
            <a:r>
              <a:rPr lang="en-US" sz="2800" dirty="0">
                <a:effectLst/>
                <a:latin typeface="Verdana" panose="020B0604030504040204" pitchFamily="34" charset="0"/>
                <a:ea typeface="Verdana" panose="020B0604030504040204" pitchFamily="34" charset="0"/>
                <a:cs typeface="Times New Roman" panose="02020603050405020304" pitchFamily="18" charset="0"/>
              </a:rPr>
              <a:t>To think only of the best, to work only for the best, and expect only the best.</a:t>
            </a:r>
            <a:endParaRPr lang="en-US" sz="4000" dirty="0">
              <a:effectLst/>
              <a:latin typeface="Verdana" panose="020B0604030504040204" pitchFamily="34" charset="0"/>
              <a:ea typeface="Verdana" panose="020B0604030504040204" pitchFamily="34" charset="0"/>
              <a:cs typeface="Times New Roman" panose="02020603050405020304" pitchFamily="18" charset="0"/>
            </a:endParaRPr>
          </a:p>
          <a:p>
            <a:pPr marL="0" marR="0">
              <a:spcBef>
                <a:spcPts val="0"/>
              </a:spcBef>
              <a:spcAft>
                <a:spcPts val="0"/>
              </a:spcAft>
            </a:pPr>
            <a:r>
              <a:rPr lang="en-US" sz="4000" b="1" dirty="0">
                <a:effectLst/>
                <a:latin typeface="Verdana" panose="020B0604030504040204" pitchFamily="34" charset="0"/>
                <a:ea typeface="Verdana" panose="020B0604030504040204" pitchFamily="34" charset="0"/>
                <a:cs typeface="Times New Roman" panose="02020603050405020304" pitchFamily="18" charset="0"/>
              </a:rPr>
              <a:t> </a:t>
            </a:r>
            <a:endParaRPr lang="en-US" sz="36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BE1A4813-94CD-4A81-981C-D7A3FEFC9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183" y="1468877"/>
            <a:ext cx="2212323" cy="331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43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anim calcmode="lin" valueType="num">
                                      <p:cBhvr>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F36FE8-C7F6-4617-8D06-C4C5DE3C8F8D}"/>
              </a:ext>
            </a:extLst>
          </p:cNvPr>
          <p:cNvSpPr txBox="1"/>
          <p:nvPr/>
        </p:nvSpPr>
        <p:spPr>
          <a:xfrm>
            <a:off x="194494" y="105013"/>
            <a:ext cx="10155736" cy="6894195"/>
          </a:xfrm>
          <a:prstGeom prst="rect">
            <a:avLst/>
          </a:prstGeom>
          <a:noFill/>
        </p:spPr>
        <p:txBody>
          <a:bodyPr wrap="square">
            <a:spAutoFit/>
          </a:bodyPr>
          <a:lstStyle/>
          <a:p>
            <a:pPr marL="0" marR="0">
              <a:spcBef>
                <a:spcPts val="0"/>
              </a:spcBef>
              <a:spcAft>
                <a:spcPts val="0"/>
              </a:spcAft>
            </a:pPr>
            <a:r>
              <a:rPr lang="en-US" sz="5400" dirty="0">
                <a:ln>
                  <a:noFill/>
                </a:ln>
                <a:solidFill>
                  <a:srgbClr val="FFC000"/>
                </a:solidFill>
                <a:effectLst>
                  <a:outerShdw blurRad="38100" dist="19050" dir="2700000" algn="tl">
                    <a:schemeClr val="dk1">
                      <a:alpha val="40000"/>
                    </a:schemeClr>
                  </a:outerShdw>
                </a:effectLst>
                <a:latin typeface="Verdana" panose="020B0604030504040204" pitchFamily="34" charset="0"/>
                <a:ea typeface="Verdana" panose="020B0604030504040204" pitchFamily="34" charset="0"/>
                <a:cs typeface="Times New Roman" panose="02020603050405020304" pitchFamily="18" charset="0"/>
              </a:rPr>
              <a:t>The Optimist Creed, </a:t>
            </a:r>
          </a:p>
          <a:p>
            <a:pPr marL="0" marR="0">
              <a:spcBef>
                <a:spcPts val="0"/>
              </a:spcBef>
              <a:spcAft>
                <a:spcPts val="0"/>
              </a:spcAft>
            </a:pPr>
            <a:r>
              <a:rPr lang="en-US" sz="4400" dirty="0">
                <a:ln>
                  <a:noFill/>
                </a:ln>
                <a:solidFill>
                  <a:srgbClr val="FFC000"/>
                </a:solidFill>
                <a:effectLst>
                  <a:outerShdw blurRad="38100" dist="19050" dir="2700000" algn="tl">
                    <a:schemeClr val="dk1">
                      <a:alpha val="40000"/>
                    </a:schemeClr>
                  </a:outerShdw>
                </a:effectLst>
                <a:latin typeface="Verdana" panose="020B0604030504040204" pitchFamily="34" charset="0"/>
                <a:ea typeface="Verdana" panose="020B0604030504040204" pitchFamily="34" charset="0"/>
                <a:cs typeface="Times New Roman" panose="02020603050405020304" pitchFamily="18" charset="0"/>
              </a:rPr>
              <a:t>Promise Yourself…</a:t>
            </a:r>
            <a:endParaRPr lang="en-US" sz="32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82880" algn="l"/>
              </a:tabLst>
            </a:pPr>
            <a:r>
              <a:rPr lang="en-US" sz="2800" dirty="0">
                <a:effectLst/>
                <a:latin typeface="Verdana" panose="020B0604030504040204" pitchFamily="34" charset="0"/>
                <a:ea typeface="Verdana" panose="020B0604030504040204" pitchFamily="34" charset="0"/>
                <a:cs typeface="Times New Roman" panose="02020603050405020304" pitchFamily="18" charset="0"/>
              </a:rPr>
              <a:t>To be just as enthusiastic about the success of others as you are about your own.</a:t>
            </a:r>
          </a:p>
          <a:p>
            <a:pPr marL="342900" marR="0" lvl="0" indent="-342900">
              <a:spcBef>
                <a:spcPts val="0"/>
              </a:spcBef>
              <a:spcAft>
                <a:spcPts val="0"/>
              </a:spcAft>
              <a:buFont typeface="Symbol" panose="05050102010706020507" pitchFamily="18" charset="2"/>
              <a:buChar char=""/>
              <a:tabLst>
                <a:tab pos="182880" algn="l"/>
              </a:tabLst>
            </a:pPr>
            <a:r>
              <a:rPr lang="en-US" sz="2800" dirty="0">
                <a:effectLst/>
                <a:latin typeface="Verdana" panose="020B0604030504040204" pitchFamily="34" charset="0"/>
                <a:ea typeface="Verdana" panose="020B0604030504040204" pitchFamily="34" charset="0"/>
                <a:cs typeface="Times New Roman" panose="02020603050405020304" pitchFamily="18" charset="0"/>
              </a:rPr>
              <a:t>To forget the mistakes of the past and press on to the greater achievements of the future.</a:t>
            </a:r>
          </a:p>
          <a:p>
            <a:pPr marL="342900" marR="0" lvl="0" indent="-342900">
              <a:spcBef>
                <a:spcPts val="0"/>
              </a:spcBef>
              <a:spcAft>
                <a:spcPts val="0"/>
              </a:spcAft>
              <a:buFont typeface="Symbol" panose="05050102010706020507" pitchFamily="18" charset="2"/>
              <a:buChar char=""/>
              <a:tabLst>
                <a:tab pos="182880" algn="l"/>
              </a:tabLst>
            </a:pPr>
            <a:r>
              <a:rPr lang="en-US" sz="2800" dirty="0">
                <a:effectLst/>
                <a:latin typeface="Verdana" panose="020B0604030504040204" pitchFamily="34" charset="0"/>
                <a:ea typeface="Verdana" panose="020B0604030504040204" pitchFamily="34" charset="0"/>
                <a:cs typeface="Times New Roman" panose="02020603050405020304" pitchFamily="18" charset="0"/>
              </a:rPr>
              <a:t>To wear a cheerful countenance at all times and give every living creature you meet a smile.</a:t>
            </a:r>
          </a:p>
          <a:p>
            <a:pPr marL="342900" marR="0" lvl="0" indent="-342900" fontAlgn="base">
              <a:spcBef>
                <a:spcPts val="0"/>
              </a:spcBef>
              <a:spcAft>
                <a:spcPts val="0"/>
              </a:spcAft>
              <a:buFont typeface="Symbol" panose="05050102010706020507" pitchFamily="18" charset="2"/>
              <a:buChar char=""/>
              <a:tabLst>
                <a:tab pos="182880" algn="l"/>
              </a:tabLst>
            </a:pPr>
            <a:r>
              <a:rPr lang="en-US" sz="2800" dirty="0">
                <a:effectLst/>
                <a:latin typeface="Verdana" panose="020B0604030504040204" pitchFamily="34" charset="0"/>
                <a:ea typeface="Verdana" panose="020B0604030504040204" pitchFamily="34" charset="0"/>
                <a:cs typeface="Times New Roman" panose="02020603050405020304" pitchFamily="18" charset="0"/>
              </a:rPr>
              <a:t>To give so much time to the improvement of yourself that you have no time to criticize others.</a:t>
            </a:r>
          </a:p>
          <a:p>
            <a:pPr marL="342900" marR="0" lvl="0" indent="-342900" fontAlgn="base">
              <a:spcBef>
                <a:spcPts val="0"/>
              </a:spcBef>
              <a:spcAft>
                <a:spcPts val="0"/>
              </a:spcAft>
              <a:buFont typeface="Symbol" panose="05050102010706020507" pitchFamily="18" charset="2"/>
              <a:buChar char=""/>
              <a:tabLst>
                <a:tab pos="182880" algn="l"/>
              </a:tabLst>
            </a:pPr>
            <a:r>
              <a:rPr lang="en-US" sz="2800" dirty="0">
                <a:effectLst/>
                <a:latin typeface="Verdana" panose="020B0604030504040204" pitchFamily="34" charset="0"/>
                <a:ea typeface="Verdana" panose="020B0604030504040204" pitchFamily="34" charset="0"/>
                <a:cs typeface="Times New Roman" panose="02020603050405020304" pitchFamily="18" charset="0"/>
              </a:rPr>
              <a:t>To be too large for worry, too noble for anger, too strong for fear, and too happy to permit the presence of trouble.</a:t>
            </a:r>
          </a:p>
          <a:p>
            <a:pPr marL="0" marR="0">
              <a:spcBef>
                <a:spcPts val="0"/>
              </a:spcBef>
              <a:spcAft>
                <a:spcPts val="0"/>
              </a:spcAft>
            </a:pPr>
            <a:r>
              <a:rPr lang="en-US" sz="3600" b="1" dirty="0">
                <a:effectLst/>
                <a:latin typeface="Verdana" panose="020B0604030504040204" pitchFamily="34" charset="0"/>
                <a:ea typeface="Verdana" panose="020B0604030504040204" pitchFamily="34" charset="0"/>
                <a:cs typeface="Times New Roman" panose="02020603050405020304" pitchFamily="18" charset="0"/>
              </a:rPr>
              <a:t> </a:t>
            </a:r>
            <a:endParaRPr lang="en-US" sz="32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BE1A4813-94CD-4A81-981C-D7A3FEFC9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9304" y="2616740"/>
            <a:ext cx="1832696" cy="274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76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anim calcmode="lin" valueType="num">
                                      <p:cBhvr>
                                        <p:cTn id="1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3F67E41-8780-0B7D-7575-381CB38D8B72}"/>
              </a:ext>
            </a:extLst>
          </p:cNvPr>
          <p:cNvSpPr txBox="1">
            <a:spLocks noChangeArrowheads="1"/>
          </p:cNvSpPr>
          <p:nvPr/>
        </p:nvSpPr>
        <p:spPr>
          <a:xfrm>
            <a:off x="356754" y="245564"/>
            <a:ext cx="5092701" cy="579703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a:latin typeface="Verdana" panose="020B0604030504040204" pitchFamily="34" charset="0"/>
                <a:ea typeface="Verdana" panose="020B0604030504040204" pitchFamily="34" charset="0"/>
              </a:rPr>
              <a:t>What is the mission of your Rotary Club that is similar to the mission of the Optimist organization?</a:t>
            </a:r>
          </a:p>
          <a:p>
            <a:pPr algn="ctr"/>
            <a:endParaRPr lang="en-US" altLang="en-US" sz="3600" dirty="0">
              <a:latin typeface="Verdana" panose="020B0604030504040204" pitchFamily="34" charset="0"/>
              <a:ea typeface="Verdana" panose="020B0604030504040204" pitchFamily="34" charset="0"/>
            </a:endParaRPr>
          </a:p>
          <a:p>
            <a:pPr algn="ctr"/>
            <a:endParaRPr lang="en-US" altLang="en-US" sz="3600" dirty="0">
              <a:latin typeface="Verdana" panose="020B0604030504040204" pitchFamily="34" charset="0"/>
              <a:ea typeface="Verdana" panose="020B0604030504040204" pitchFamily="34" charset="0"/>
            </a:endParaRPr>
          </a:p>
          <a:p>
            <a:pPr algn="ctr"/>
            <a:endParaRPr lang="en-US" altLang="en-US" sz="3600" dirty="0">
              <a:latin typeface="Verdana" panose="020B0604030504040204" pitchFamily="34" charset="0"/>
              <a:ea typeface="Verdana" panose="020B0604030504040204" pitchFamily="34" charset="0"/>
            </a:endParaRPr>
          </a:p>
        </p:txBody>
      </p:sp>
      <p:pic>
        <p:nvPicPr>
          <p:cNvPr id="3" name="Picture 2" descr="See the source image">
            <a:extLst>
              <a:ext uri="{FF2B5EF4-FFF2-40B4-BE49-F238E27FC236}">
                <a16:creationId xmlns:a16="http://schemas.microsoft.com/office/drawing/2014/main" id="{D0E36522-15B5-D0FB-31EA-50EDB1E65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547" y="4353792"/>
            <a:ext cx="1496303" cy="16888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DEFCFF-8C09-465A-AE87-833FEBEA6002}"/>
              </a:ext>
            </a:extLst>
          </p:cNvPr>
          <p:cNvSpPr txBox="1"/>
          <p:nvPr/>
        </p:nvSpPr>
        <p:spPr>
          <a:xfrm>
            <a:off x="7287922" y="3863622"/>
            <a:ext cx="4211781" cy="1754326"/>
          </a:xfrm>
          <a:prstGeom prst="rect">
            <a:avLst/>
          </a:prstGeom>
          <a:noFill/>
        </p:spPr>
        <p:txBody>
          <a:bodyPr wrap="square">
            <a:spAutoFit/>
          </a:bodyPr>
          <a:lstStyle/>
          <a:p>
            <a:pPr algn="l"/>
            <a:r>
              <a:rPr lang="en-US" b="1" i="0" dirty="0">
                <a:solidFill>
                  <a:srgbClr val="39424A"/>
                </a:solidFill>
                <a:effectLst/>
                <a:latin typeface="Open Sans" panose="020B0606030504020204" pitchFamily="34" charset="0"/>
              </a:rPr>
              <a:t>Our mission</a:t>
            </a:r>
          </a:p>
          <a:p>
            <a:pPr algn="l"/>
            <a:r>
              <a:rPr lang="en-US" b="0" i="0" dirty="0">
                <a:solidFill>
                  <a:srgbClr val="39424A"/>
                </a:solidFill>
                <a:effectLst/>
                <a:latin typeface="Open Sans" panose="020B0606030504020204" pitchFamily="34" charset="0"/>
              </a:rPr>
              <a:t>We provide service to others, promote integrity, and advance world understanding, goodwill, and peace through our fellowship of business, professional, and community leaders.</a:t>
            </a:r>
          </a:p>
        </p:txBody>
      </p:sp>
      <p:grpSp>
        <p:nvGrpSpPr>
          <p:cNvPr id="7" name="Group 6">
            <a:extLst>
              <a:ext uri="{FF2B5EF4-FFF2-40B4-BE49-F238E27FC236}">
                <a16:creationId xmlns:a16="http://schemas.microsoft.com/office/drawing/2014/main" id="{626E5F91-1BBE-9ADA-5199-77A51AAACAA9}"/>
              </a:ext>
            </a:extLst>
          </p:cNvPr>
          <p:cNvGrpSpPr/>
          <p:nvPr/>
        </p:nvGrpSpPr>
        <p:grpSpPr>
          <a:xfrm>
            <a:off x="6742547" y="922621"/>
            <a:ext cx="5302535" cy="2585323"/>
            <a:chOff x="2868612" y="2175193"/>
            <a:chExt cx="6454775" cy="3391129"/>
          </a:xfrm>
        </p:grpSpPr>
        <p:pic>
          <p:nvPicPr>
            <p:cNvPr id="8" name="Picture 7" descr="Welcome | Rotary Club of Blue Bell">
              <a:extLst>
                <a:ext uri="{FF2B5EF4-FFF2-40B4-BE49-F238E27FC236}">
                  <a16:creationId xmlns:a16="http://schemas.microsoft.com/office/drawing/2014/main" id="{7BB8ED85-F594-1BC4-0C64-6DF4298897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612" y="2175193"/>
              <a:ext cx="6454775" cy="2507615"/>
            </a:xfrm>
            <a:prstGeom prst="rect">
              <a:avLst/>
            </a:prstGeom>
            <a:noFill/>
            <a:ln>
              <a:noFill/>
            </a:ln>
          </p:spPr>
        </p:pic>
        <p:pic>
          <p:nvPicPr>
            <p:cNvPr id="9" name="Picture 8">
              <a:extLst>
                <a:ext uri="{FF2B5EF4-FFF2-40B4-BE49-F238E27FC236}">
                  <a16:creationId xmlns:a16="http://schemas.microsoft.com/office/drawing/2014/main" id="{07FD3443-FBF4-873C-3EA0-FA4C0EF4DC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3881" y="4487457"/>
              <a:ext cx="5944235" cy="1078865"/>
            </a:xfrm>
            <a:prstGeom prst="rect">
              <a:avLst/>
            </a:prstGeom>
            <a:noFill/>
          </p:spPr>
        </p:pic>
      </p:grpSp>
      <p:pic>
        <p:nvPicPr>
          <p:cNvPr id="10" name="Picture 9">
            <a:extLst>
              <a:ext uri="{FF2B5EF4-FFF2-40B4-BE49-F238E27FC236}">
                <a16:creationId xmlns:a16="http://schemas.microsoft.com/office/drawing/2014/main" id="{1BEBBFC8-F4E6-3414-4D13-29F5690E05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484" y="4759730"/>
            <a:ext cx="3385185" cy="876935"/>
          </a:xfrm>
          <a:prstGeom prst="rect">
            <a:avLst/>
          </a:prstGeom>
          <a:noFill/>
        </p:spPr>
      </p:pic>
    </p:spTree>
    <p:extLst>
      <p:ext uri="{BB962C8B-B14F-4D97-AF65-F5344CB8AC3E}">
        <p14:creationId xmlns:p14="http://schemas.microsoft.com/office/powerpoint/2010/main" val="148937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5A1AD0-F7AA-4DCB-B340-33550D75882E}"/>
              </a:ext>
            </a:extLst>
          </p:cNvPr>
          <p:cNvSpPr txBox="1"/>
          <p:nvPr/>
        </p:nvSpPr>
        <p:spPr>
          <a:xfrm>
            <a:off x="85726" y="264021"/>
            <a:ext cx="12030074" cy="5570756"/>
          </a:xfrm>
          <a:prstGeom prst="rect">
            <a:avLst/>
          </a:prstGeom>
          <a:noFill/>
        </p:spPr>
        <p:txBody>
          <a:bodyPr wrap="square">
            <a:spAutoFit/>
          </a:bodyPr>
          <a:lstStyle/>
          <a:p>
            <a:pPr marL="0" marR="0">
              <a:spcBef>
                <a:spcPts val="0"/>
              </a:spcBef>
              <a:spcAft>
                <a:spcPts val="0"/>
              </a:spcAft>
            </a:pPr>
            <a:r>
              <a:rPr lang="en-US" sz="2400" b="1" dirty="0">
                <a:effectLst/>
                <a:latin typeface="Verdana" panose="020B0604030504040204" pitchFamily="34" charset="0"/>
                <a:ea typeface="Verdana" panose="020B0604030504040204" pitchFamily="34" charset="0"/>
                <a:cs typeface="Times New Roman" panose="02020603050405020304" pitchFamily="18" charset="0"/>
              </a:rPr>
              <a:t>Optimist International Clubs have been "Bringing Out the Best in Kids" since 1919 and meeting the needs of young people in communities worldwide. Members of Optimist Club are continuing the </a:t>
            </a:r>
            <a:r>
              <a:rPr lang="en-US" sz="2400" b="1" dirty="0">
                <a:effectLst/>
                <a:highlight>
                  <a:srgbClr val="FFFF00"/>
                </a:highlight>
                <a:latin typeface="Verdana" panose="020B0604030504040204" pitchFamily="34" charset="0"/>
                <a:ea typeface="Verdana" panose="020B0604030504040204" pitchFamily="34" charset="0"/>
                <a:cs typeface="Times New Roman" panose="02020603050405020304" pitchFamily="18" charset="0"/>
              </a:rPr>
              <a:t>FIVE PURPOSES</a:t>
            </a:r>
            <a:r>
              <a:rPr lang="en-US" sz="2400" b="1" dirty="0">
                <a:effectLst/>
                <a:latin typeface="Verdana" panose="020B0604030504040204" pitchFamily="34" charset="0"/>
                <a:ea typeface="Verdana" panose="020B0604030504040204" pitchFamily="34" charset="0"/>
                <a:cs typeface="Times New Roman" panose="02020603050405020304" pitchFamily="18" charset="0"/>
              </a:rPr>
              <a:t> of Optimist International within the communities we serve</a:t>
            </a:r>
            <a:r>
              <a:rPr lang="en-US" sz="2400" dirty="0">
                <a:effectLst/>
                <a:latin typeface="Verdana" panose="020B0604030504040204" pitchFamily="34" charset="0"/>
                <a:ea typeface="Verdana" panose="020B0604030504040204" pitchFamily="34" charset="0"/>
                <a:cs typeface="Times New Roman" panose="02020603050405020304" pitchFamily="18" charset="0"/>
              </a:rPr>
              <a:t>: </a:t>
            </a:r>
          </a:p>
          <a:p>
            <a:pPr marL="0" marR="0">
              <a:spcBef>
                <a:spcPts val="0"/>
              </a:spcBef>
              <a:spcAft>
                <a:spcPts val="0"/>
              </a:spcAft>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develop </a:t>
            </a:r>
            <a:r>
              <a:rPr lang="en-US" sz="2000" dirty="0">
                <a:solidFill>
                  <a:srgbClr val="00B050"/>
                </a:solidFill>
                <a:effectLst/>
                <a:latin typeface="Verdana" panose="020B0604030504040204" pitchFamily="34" charset="0"/>
                <a:ea typeface="Verdana" panose="020B0604030504040204" pitchFamily="34" charset="0"/>
                <a:cs typeface="Times New Roman" panose="02020603050405020304" pitchFamily="18" charset="0"/>
              </a:rPr>
              <a:t>optimism</a:t>
            </a:r>
            <a:r>
              <a:rPr lang="en-US" sz="2000" dirty="0">
                <a:effectLst/>
                <a:latin typeface="Verdana" panose="020B0604030504040204" pitchFamily="34" charset="0"/>
                <a:ea typeface="Verdana" panose="020B0604030504040204" pitchFamily="34" charset="0"/>
                <a:cs typeface="Times New Roman" panose="02020603050405020304" pitchFamily="18" charset="0"/>
              </a:rPr>
              <a:t> as a philosophy of life utilizing the tenets of the Optimist Creed.</a:t>
            </a:r>
          </a:p>
          <a:p>
            <a:pPr marL="342900" marR="0" lvl="0" indent="-342900">
              <a:spcBef>
                <a:spcPts val="0"/>
              </a:spcBef>
              <a:spcAft>
                <a:spcPts val="0"/>
              </a:spcAft>
              <a:buFont typeface="+mj-lt"/>
              <a:buAutoNum type="arabicPeriod"/>
              <a:tabLst>
                <a:tab pos="182880" algn="l"/>
              </a:tabLst>
            </a:pPr>
            <a:endParaRPr lang="en-US" sz="2000" dirty="0">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3600" dirty="0">
                <a:latin typeface="Arial Black" panose="020B0A04020102020204" pitchFamily="34" charset="0"/>
                <a:ea typeface="Verdana" panose="020B0604030504040204" pitchFamily="34" charset="0"/>
                <a:cs typeface="Times New Roman" panose="02020603050405020304" pitchFamily="18" charset="0"/>
              </a:rPr>
              <a:t>To promote an active interest in good government and civic affairs.</a:t>
            </a: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inspire respect for the law.</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promote patriotism and work for international accord and friendship among all people.</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aid and encourage the development of youth in the belief that the giving of one’s self in service to others will advance the well-being of humankind, community life, and the world.</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0B9A0FE-529E-9D68-1D32-3A364F980ED8}"/>
              </a:ext>
            </a:extLst>
          </p:cNvPr>
          <p:cNvSpPr txBox="1"/>
          <p:nvPr/>
        </p:nvSpPr>
        <p:spPr>
          <a:xfrm>
            <a:off x="6096000" y="5783341"/>
            <a:ext cx="6098458" cy="923330"/>
          </a:xfrm>
          <a:prstGeom prst="rect">
            <a:avLst/>
          </a:prstGeom>
          <a:noFill/>
        </p:spPr>
        <p:txBody>
          <a:bodyPr wrap="square">
            <a:spAutoFit/>
          </a:bodyPr>
          <a:lstStyle/>
          <a:p>
            <a:endParaRPr lang="en-US" dirty="0"/>
          </a:p>
          <a:p>
            <a:r>
              <a:rPr lang="en-US" dirty="0"/>
              <a:t>https://www.drzimmerman.com/tuesdaytip/are-you-more-prone-to-negativity-or-a-positive-attitude</a:t>
            </a:r>
          </a:p>
        </p:txBody>
      </p:sp>
      <p:pic>
        <p:nvPicPr>
          <p:cNvPr id="4" name="Picture 3">
            <a:extLst>
              <a:ext uri="{FF2B5EF4-FFF2-40B4-BE49-F238E27FC236}">
                <a16:creationId xmlns:a16="http://schemas.microsoft.com/office/drawing/2014/main" id="{BC1D66FD-8C7C-C8C6-E37C-7ED051A7F2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1721" y="5783341"/>
            <a:ext cx="3385185" cy="876935"/>
          </a:xfrm>
          <a:prstGeom prst="rect">
            <a:avLst/>
          </a:prstGeom>
          <a:noFill/>
        </p:spPr>
      </p:pic>
    </p:spTree>
    <p:extLst>
      <p:ext uri="{BB962C8B-B14F-4D97-AF65-F5344CB8AC3E}">
        <p14:creationId xmlns:p14="http://schemas.microsoft.com/office/powerpoint/2010/main" val="8208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1000"/>
                                        <p:tgtEl>
                                          <p:spTgt spid="3">
                                            <p:txEl>
                                              <p:pRg st="4" end="4"/>
                                            </p:txEl>
                                          </p:spTgt>
                                        </p:tgtEl>
                                      </p:cBhvr>
                                    </p:animEffect>
                                    <p:anim calcmode="lin" valueType="num">
                                      <p:cBhvr>
                                        <p:cTn id="1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anim calcmode="lin" valueType="num">
                                      <p:cBhvr>
                                        <p:cTn id="2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5218E8-E3FF-5328-446D-9EE27BC2FBBC}"/>
              </a:ext>
            </a:extLst>
          </p:cNvPr>
          <p:cNvSpPr txBox="1"/>
          <p:nvPr/>
        </p:nvSpPr>
        <p:spPr>
          <a:xfrm>
            <a:off x="894772" y="457261"/>
            <a:ext cx="10326255" cy="584775"/>
          </a:xfrm>
          <a:prstGeom prst="rect">
            <a:avLst/>
          </a:prstGeom>
          <a:noFill/>
        </p:spPr>
        <p:txBody>
          <a:bodyPr wrap="square">
            <a:spAutoFit/>
          </a:bodyPr>
          <a:lstStyle/>
          <a:p>
            <a:r>
              <a:rPr lang="en-US" sz="3200" dirty="0">
                <a:latin typeface="Arial Black" panose="020B0A04020102020204" pitchFamily="34" charset="0"/>
                <a:ea typeface="Verdana" panose="020B0604030504040204" pitchFamily="34" charset="0"/>
                <a:cs typeface="Times New Roman" panose="02020603050405020304" pitchFamily="18" charset="0"/>
              </a:rPr>
              <a:t>Optimist - Good government and civic affairs</a:t>
            </a:r>
            <a:endParaRPr lang="en-US" sz="3200" dirty="0"/>
          </a:p>
        </p:txBody>
      </p:sp>
      <p:pic>
        <p:nvPicPr>
          <p:cNvPr id="1026" name="Picture 2">
            <a:extLst>
              <a:ext uri="{FF2B5EF4-FFF2-40B4-BE49-F238E27FC236}">
                <a16:creationId xmlns:a16="http://schemas.microsoft.com/office/drawing/2014/main" id="{032BDDDE-A3F7-2086-FDD4-A7DD35BE0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130" y="1847271"/>
            <a:ext cx="3106191" cy="4348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B91B322-EB75-8F1B-F175-482917EFE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5477" y="1847271"/>
            <a:ext cx="3198563" cy="44775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D82AF22-B80C-D9D7-54F4-3A8DC717D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245" y="1136071"/>
            <a:ext cx="3191308" cy="447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05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7FA640-BC2A-4CD8-ABEF-315F7510DD5D}"/>
              </a:ext>
            </a:extLst>
          </p:cNvPr>
          <p:cNvSpPr txBox="1"/>
          <p:nvPr/>
        </p:nvSpPr>
        <p:spPr>
          <a:xfrm>
            <a:off x="0" y="614194"/>
            <a:ext cx="6528005" cy="5632311"/>
          </a:xfrm>
          <a:prstGeom prst="rect">
            <a:avLst/>
          </a:prstGeom>
          <a:noFill/>
        </p:spPr>
        <p:txBody>
          <a:bodyPr wrap="square">
            <a:spAutoFit/>
          </a:bodyPr>
          <a:lstStyle/>
          <a:p>
            <a:pPr marL="457200" indent="-457200">
              <a:buFont typeface="Arial" panose="020B0604020202020204" pitchFamily="34" charset="0"/>
              <a:buChar char="•"/>
            </a:pPr>
            <a:r>
              <a:rPr lang="en-US" sz="3200" dirty="0">
                <a:latin typeface="Verdana" panose="020B0604030504040204" pitchFamily="34" charset="0"/>
                <a:ea typeface="Verdana" panose="020B0604030504040204" pitchFamily="34" charset="0"/>
              </a:rPr>
              <a:t>The idea is that if you say the glass is half empty, you see the world in a negative, or </a:t>
            </a:r>
            <a:r>
              <a:rPr lang="en-US" sz="3200" i="1" dirty="0">
                <a:latin typeface="Verdana" panose="020B0604030504040204" pitchFamily="34" charset="0"/>
                <a:ea typeface="Verdana" panose="020B0604030504040204" pitchFamily="34" charset="0"/>
              </a:rPr>
              <a:t>pessimistic</a:t>
            </a:r>
            <a:r>
              <a:rPr lang="en-US" sz="3200" dirty="0">
                <a:latin typeface="Verdana" panose="020B0604030504040204" pitchFamily="34" charset="0"/>
                <a:ea typeface="Verdana" panose="020B0604030504040204" pitchFamily="34" charset="0"/>
              </a:rPr>
              <a:t> way. </a:t>
            </a:r>
          </a:p>
          <a:p>
            <a:pPr marL="457200" indent="-457200">
              <a:buFont typeface="Arial" panose="020B0604020202020204" pitchFamily="34" charset="0"/>
              <a:buChar char="•"/>
            </a:pPr>
            <a:r>
              <a:rPr lang="en-US" sz="3200" dirty="0">
                <a:latin typeface="Verdana" panose="020B0604030504040204" pitchFamily="34" charset="0"/>
                <a:ea typeface="Verdana" panose="020B0604030504040204" pitchFamily="34" charset="0"/>
              </a:rPr>
              <a:t>If you say the glass is half full, you have a more </a:t>
            </a:r>
            <a:r>
              <a:rPr lang="en-US" sz="3200" dirty="0">
                <a:solidFill>
                  <a:srgbClr val="00B050"/>
                </a:solidFill>
                <a:latin typeface="Arial Black" panose="020B0A04020102020204" pitchFamily="34" charset="0"/>
                <a:ea typeface="Verdana" panose="020B0604030504040204" pitchFamily="34" charset="0"/>
              </a:rPr>
              <a:t>optimistic</a:t>
            </a:r>
            <a:r>
              <a:rPr lang="en-US" sz="3200" dirty="0">
                <a:latin typeface="Verdana" panose="020B0604030504040204" pitchFamily="34" charset="0"/>
                <a:ea typeface="Verdana" panose="020B0604030504040204" pitchFamily="34" charset="0"/>
              </a:rPr>
              <a:t> viewpoint. The exact origin of the expression is unclear.</a:t>
            </a:r>
          </a:p>
          <a:p>
            <a:pPr marL="457200" indent="-457200">
              <a:buFont typeface="Arial" panose="020B0604020202020204" pitchFamily="34" charset="0"/>
              <a:buChar char="•"/>
            </a:pPr>
            <a:r>
              <a:rPr lang="en-US" sz="2400" dirty="0">
                <a:latin typeface="Verdana" panose="020B0604030504040204" pitchFamily="34" charset="0"/>
                <a:ea typeface="Verdana" panose="020B0604030504040204" pitchFamily="34" charset="0"/>
              </a:rPr>
              <a:t>However, digital records seem to show the idea originated in the first half of the 1900s.</a:t>
            </a:r>
          </a:p>
        </p:txBody>
      </p:sp>
      <p:pic>
        <p:nvPicPr>
          <p:cNvPr id="10" name="Picture 9">
            <a:extLst>
              <a:ext uri="{FF2B5EF4-FFF2-40B4-BE49-F238E27FC236}">
                <a16:creationId xmlns:a16="http://schemas.microsoft.com/office/drawing/2014/main" id="{B6CCFFD5-17D3-48F4-805F-542416DE70BB}"/>
              </a:ext>
            </a:extLst>
          </p:cNvPr>
          <p:cNvPicPr>
            <a:picLocks noChangeAspect="1"/>
          </p:cNvPicPr>
          <p:nvPr/>
        </p:nvPicPr>
        <p:blipFill>
          <a:blip r:embed="rId2"/>
          <a:stretch>
            <a:fillRect/>
          </a:stretch>
        </p:blipFill>
        <p:spPr>
          <a:xfrm>
            <a:off x="6787178" y="2642806"/>
            <a:ext cx="5528267" cy="4120763"/>
          </a:xfrm>
          <a:prstGeom prst="rect">
            <a:avLst/>
          </a:prstGeom>
        </p:spPr>
      </p:pic>
      <p:sp>
        <p:nvSpPr>
          <p:cNvPr id="9" name="TextBox 8">
            <a:extLst>
              <a:ext uri="{FF2B5EF4-FFF2-40B4-BE49-F238E27FC236}">
                <a16:creationId xmlns:a16="http://schemas.microsoft.com/office/drawing/2014/main" id="{9D4E5B7E-9842-4686-89D6-8896A140CC6A}"/>
              </a:ext>
            </a:extLst>
          </p:cNvPr>
          <p:cNvSpPr txBox="1"/>
          <p:nvPr/>
        </p:nvSpPr>
        <p:spPr>
          <a:xfrm>
            <a:off x="6161141" y="6000909"/>
            <a:ext cx="6098458" cy="646331"/>
          </a:xfrm>
          <a:prstGeom prst="rect">
            <a:avLst/>
          </a:prstGeom>
          <a:noFill/>
        </p:spPr>
        <p:txBody>
          <a:bodyPr wrap="square">
            <a:spAutoFit/>
          </a:bodyPr>
          <a:lstStyle/>
          <a:p>
            <a:endParaRPr lang="en-US" dirty="0"/>
          </a:p>
          <a:p>
            <a:r>
              <a:rPr lang="en-US" dirty="0"/>
              <a:t>writingexplained.org/idiom-dictionary/glass-half-empty</a:t>
            </a:r>
          </a:p>
        </p:txBody>
      </p:sp>
      <p:pic>
        <p:nvPicPr>
          <p:cNvPr id="21506" name="Picture 2" descr="Image result for Empty Glass Half Full Clip Art">
            <a:extLst>
              <a:ext uri="{FF2B5EF4-FFF2-40B4-BE49-F238E27FC236}">
                <a16:creationId xmlns:a16="http://schemas.microsoft.com/office/drawing/2014/main" id="{795C84C6-D92A-4A91-BBF4-51A079382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683" y="0"/>
            <a:ext cx="5024281" cy="340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69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3F67E41-8780-0B7D-7575-381CB38D8B72}"/>
              </a:ext>
            </a:extLst>
          </p:cNvPr>
          <p:cNvSpPr txBox="1">
            <a:spLocks noChangeArrowheads="1"/>
          </p:cNvSpPr>
          <p:nvPr/>
        </p:nvSpPr>
        <p:spPr>
          <a:xfrm>
            <a:off x="356754" y="245564"/>
            <a:ext cx="5092701" cy="579703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latin typeface="Verdana" panose="020B0604030504040204" pitchFamily="34" charset="0"/>
                <a:ea typeface="Verdana" panose="020B0604030504040204" pitchFamily="34" charset="0"/>
              </a:rPr>
              <a:t>What does your Rotary Club do for good government and civic affairs?</a:t>
            </a:r>
          </a:p>
          <a:p>
            <a:pPr algn="ctr"/>
            <a:endParaRPr lang="en-US" altLang="en-US" dirty="0">
              <a:latin typeface="Verdana" panose="020B0604030504040204" pitchFamily="34" charset="0"/>
              <a:ea typeface="Verdana" panose="020B0604030504040204" pitchFamily="34" charset="0"/>
            </a:endParaRPr>
          </a:p>
          <a:p>
            <a:pPr algn="ctr"/>
            <a:endParaRPr lang="en-US" altLang="en-US" dirty="0">
              <a:latin typeface="Verdana" panose="020B0604030504040204" pitchFamily="34" charset="0"/>
              <a:ea typeface="Verdana" panose="020B0604030504040204" pitchFamily="34" charset="0"/>
            </a:endParaRPr>
          </a:p>
          <a:p>
            <a:pPr algn="ctr"/>
            <a:endParaRPr lang="en-US" altLang="en-US" dirty="0">
              <a:latin typeface="Verdana" panose="020B0604030504040204" pitchFamily="34" charset="0"/>
              <a:ea typeface="Verdana" panose="020B0604030504040204" pitchFamily="34" charset="0"/>
            </a:endParaRPr>
          </a:p>
        </p:txBody>
      </p:sp>
      <p:pic>
        <p:nvPicPr>
          <p:cNvPr id="3" name="Picture 2" descr="See the source image">
            <a:extLst>
              <a:ext uri="{FF2B5EF4-FFF2-40B4-BE49-F238E27FC236}">
                <a16:creationId xmlns:a16="http://schemas.microsoft.com/office/drawing/2014/main" id="{D0E36522-15B5-D0FB-31EA-50EDB1E65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067" y="4049657"/>
            <a:ext cx="1644177" cy="18557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3AAF09-DF2E-1ECC-EDC7-E6CE5838A2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71" y="4539045"/>
            <a:ext cx="3385185" cy="876935"/>
          </a:xfrm>
          <a:prstGeom prst="rect">
            <a:avLst/>
          </a:prstGeom>
          <a:noFill/>
        </p:spPr>
      </p:pic>
      <p:grpSp>
        <p:nvGrpSpPr>
          <p:cNvPr id="5" name="Group 4">
            <a:extLst>
              <a:ext uri="{FF2B5EF4-FFF2-40B4-BE49-F238E27FC236}">
                <a16:creationId xmlns:a16="http://schemas.microsoft.com/office/drawing/2014/main" id="{A88E6C37-3383-0BFD-16C5-4645A7FE2DDE}"/>
              </a:ext>
            </a:extLst>
          </p:cNvPr>
          <p:cNvGrpSpPr/>
          <p:nvPr/>
        </p:nvGrpSpPr>
        <p:grpSpPr>
          <a:xfrm>
            <a:off x="6449584" y="245564"/>
            <a:ext cx="5302535" cy="2585323"/>
            <a:chOff x="2868612" y="2175193"/>
            <a:chExt cx="6454775" cy="3391129"/>
          </a:xfrm>
        </p:grpSpPr>
        <p:pic>
          <p:nvPicPr>
            <p:cNvPr id="6" name="Picture 5" descr="Welcome | Rotary Club of Blue Bell">
              <a:extLst>
                <a:ext uri="{FF2B5EF4-FFF2-40B4-BE49-F238E27FC236}">
                  <a16:creationId xmlns:a16="http://schemas.microsoft.com/office/drawing/2014/main" id="{ABC9252E-0511-49EF-B480-E13FC4113E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8612" y="2175193"/>
              <a:ext cx="6454775" cy="2507615"/>
            </a:xfrm>
            <a:prstGeom prst="rect">
              <a:avLst/>
            </a:prstGeom>
            <a:noFill/>
            <a:ln>
              <a:noFill/>
            </a:ln>
          </p:spPr>
        </p:pic>
        <p:pic>
          <p:nvPicPr>
            <p:cNvPr id="7" name="Picture 6">
              <a:extLst>
                <a:ext uri="{FF2B5EF4-FFF2-40B4-BE49-F238E27FC236}">
                  <a16:creationId xmlns:a16="http://schemas.microsoft.com/office/drawing/2014/main" id="{9D3BDA40-CE02-2F23-2B32-01E93D765E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3881" y="4487457"/>
              <a:ext cx="5944235" cy="1078865"/>
            </a:xfrm>
            <a:prstGeom prst="rect">
              <a:avLst/>
            </a:prstGeom>
            <a:noFill/>
          </p:spPr>
        </p:pic>
      </p:grpSp>
      <p:sp>
        <p:nvSpPr>
          <p:cNvPr id="9" name="TextBox 8">
            <a:extLst>
              <a:ext uri="{FF2B5EF4-FFF2-40B4-BE49-F238E27FC236}">
                <a16:creationId xmlns:a16="http://schemas.microsoft.com/office/drawing/2014/main" id="{5230B850-FE12-059D-6754-9C630C0A23BD}"/>
              </a:ext>
            </a:extLst>
          </p:cNvPr>
          <p:cNvSpPr txBox="1"/>
          <p:nvPr/>
        </p:nvSpPr>
        <p:spPr>
          <a:xfrm>
            <a:off x="6130902" y="3201810"/>
            <a:ext cx="6096000" cy="3139321"/>
          </a:xfrm>
          <a:prstGeom prst="rect">
            <a:avLst/>
          </a:prstGeom>
          <a:noFill/>
        </p:spPr>
        <p:txBody>
          <a:bodyPr wrap="square">
            <a:spAutoFit/>
          </a:bodyPr>
          <a:lstStyle/>
          <a:p>
            <a:pPr algn="l"/>
            <a:r>
              <a:rPr lang="en-US" b="1" i="0" dirty="0">
                <a:solidFill>
                  <a:srgbClr val="39424A"/>
                </a:solidFill>
                <a:effectLst/>
                <a:latin typeface="Open Sans" panose="020B0606030504020204" pitchFamily="34" charset="0"/>
              </a:rPr>
              <a:t>What we do</a:t>
            </a:r>
          </a:p>
          <a:p>
            <a:pPr algn="l"/>
            <a:r>
              <a:rPr lang="en-US" b="0" i="0" dirty="0">
                <a:solidFill>
                  <a:srgbClr val="39424A"/>
                </a:solidFill>
                <a:effectLst/>
                <a:latin typeface="Open Sans" panose="020B0606030504020204" pitchFamily="34" charset="0"/>
              </a:rPr>
              <a:t>Rotary members believe that we have a shared responsibility to take action on our world’s most persistent issues. Our 46,000+ clubs work together to:</a:t>
            </a:r>
          </a:p>
          <a:p>
            <a:pPr algn="l">
              <a:buFont typeface="Arial" panose="020B0604020202020204" pitchFamily="34" charset="0"/>
              <a:buChar char="•"/>
            </a:pPr>
            <a:r>
              <a:rPr lang="en-US" b="1" i="0" dirty="0">
                <a:solidFill>
                  <a:srgbClr val="39424A"/>
                </a:solidFill>
                <a:effectLst/>
                <a:latin typeface="Open Sans" panose="020B0606030504020204" pitchFamily="34" charset="0"/>
              </a:rPr>
              <a:t>Promote peace</a:t>
            </a:r>
          </a:p>
          <a:p>
            <a:pPr algn="l">
              <a:buFont typeface="Arial" panose="020B0604020202020204" pitchFamily="34" charset="0"/>
              <a:buChar char="•"/>
            </a:pPr>
            <a:r>
              <a:rPr lang="en-US" b="0" i="0" dirty="0">
                <a:solidFill>
                  <a:srgbClr val="39424A"/>
                </a:solidFill>
                <a:effectLst/>
                <a:latin typeface="Open Sans" panose="020B0606030504020204" pitchFamily="34" charset="0"/>
              </a:rPr>
              <a:t>Fight disease</a:t>
            </a:r>
          </a:p>
          <a:p>
            <a:pPr algn="l">
              <a:buFont typeface="Arial" panose="020B0604020202020204" pitchFamily="34" charset="0"/>
              <a:buChar char="•"/>
            </a:pPr>
            <a:r>
              <a:rPr lang="en-US" b="0" i="0" dirty="0">
                <a:solidFill>
                  <a:srgbClr val="39424A"/>
                </a:solidFill>
                <a:effectLst/>
                <a:latin typeface="Open Sans" panose="020B0606030504020204" pitchFamily="34" charset="0"/>
              </a:rPr>
              <a:t>Provide clean water, sanitation, and hygiene</a:t>
            </a:r>
          </a:p>
          <a:p>
            <a:pPr algn="l">
              <a:buFont typeface="Arial" panose="020B0604020202020204" pitchFamily="34" charset="0"/>
              <a:buChar char="•"/>
            </a:pPr>
            <a:r>
              <a:rPr lang="en-US" b="0" i="0" dirty="0">
                <a:solidFill>
                  <a:srgbClr val="39424A"/>
                </a:solidFill>
                <a:effectLst/>
                <a:latin typeface="Open Sans" panose="020B0606030504020204" pitchFamily="34" charset="0"/>
              </a:rPr>
              <a:t>Save mothers and children</a:t>
            </a:r>
          </a:p>
          <a:p>
            <a:pPr algn="l">
              <a:buFont typeface="Arial" panose="020B0604020202020204" pitchFamily="34" charset="0"/>
              <a:buChar char="•"/>
            </a:pPr>
            <a:r>
              <a:rPr lang="en-US" b="1" i="0" dirty="0">
                <a:solidFill>
                  <a:srgbClr val="39424A"/>
                </a:solidFill>
                <a:effectLst/>
                <a:latin typeface="Open Sans" panose="020B0606030504020204" pitchFamily="34" charset="0"/>
              </a:rPr>
              <a:t>Support education</a:t>
            </a:r>
          </a:p>
          <a:p>
            <a:pPr algn="l">
              <a:buFont typeface="Arial" panose="020B0604020202020204" pitchFamily="34" charset="0"/>
              <a:buChar char="•"/>
            </a:pPr>
            <a:r>
              <a:rPr lang="en-US" b="0" i="0" dirty="0">
                <a:solidFill>
                  <a:srgbClr val="39424A"/>
                </a:solidFill>
                <a:effectLst/>
                <a:latin typeface="Open Sans" panose="020B0606030504020204" pitchFamily="34" charset="0"/>
              </a:rPr>
              <a:t>Grow local economies</a:t>
            </a:r>
          </a:p>
          <a:p>
            <a:pPr algn="l">
              <a:buFont typeface="Arial" panose="020B0604020202020204" pitchFamily="34" charset="0"/>
              <a:buChar char="•"/>
            </a:pPr>
            <a:r>
              <a:rPr lang="en-US" b="0" i="0" dirty="0">
                <a:solidFill>
                  <a:srgbClr val="39424A"/>
                </a:solidFill>
                <a:effectLst/>
                <a:latin typeface="Open Sans" panose="020B0606030504020204" pitchFamily="34" charset="0"/>
              </a:rPr>
              <a:t>Protect the environment</a:t>
            </a:r>
          </a:p>
        </p:txBody>
      </p:sp>
    </p:spTree>
    <p:extLst>
      <p:ext uri="{BB962C8B-B14F-4D97-AF65-F5344CB8AC3E}">
        <p14:creationId xmlns:p14="http://schemas.microsoft.com/office/powerpoint/2010/main" val="10969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5A1AD0-F7AA-4DCB-B340-33550D75882E}"/>
              </a:ext>
            </a:extLst>
          </p:cNvPr>
          <p:cNvSpPr txBox="1"/>
          <p:nvPr/>
        </p:nvSpPr>
        <p:spPr>
          <a:xfrm>
            <a:off x="85726" y="264021"/>
            <a:ext cx="12030074" cy="4708981"/>
          </a:xfrm>
          <a:prstGeom prst="rect">
            <a:avLst/>
          </a:prstGeom>
          <a:noFill/>
        </p:spPr>
        <p:txBody>
          <a:bodyPr wrap="square">
            <a:spAutoFit/>
          </a:bodyPr>
          <a:lstStyle/>
          <a:p>
            <a:pPr marL="0" marR="0">
              <a:spcBef>
                <a:spcPts val="0"/>
              </a:spcBef>
              <a:spcAft>
                <a:spcPts val="0"/>
              </a:spcAft>
            </a:pPr>
            <a:r>
              <a:rPr lang="en-US" sz="2400" b="1" dirty="0">
                <a:effectLst/>
                <a:latin typeface="Verdana" panose="020B0604030504040204" pitchFamily="34" charset="0"/>
                <a:ea typeface="Verdana" panose="020B0604030504040204" pitchFamily="34" charset="0"/>
                <a:cs typeface="Times New Roman" panose="02020603050405020304" pitchFamily="18" charset="0"/>
              </a:rPr>
              <a:t>Optimist International Clubs have been "Bringing Out the Best in Kids" since 1919 and meeting the needs of young people in communities worldwide. Members of Optimist Club are continuing the </a:t>
            </a:r>
            <a:r>
              <a:rPr lang="en-US" sz="2400" b="1" dirty="0">
                <a:effectLst/>
                <a:highlight>
                  <a:srgbClr val="FFFF00"/>
                </a:highlight>
                <a:latin typeface="Verdana" panose="020B0604030504040204" pitchFamily="34" charset="0"/>
                <a:ea typeface="Verdana" panose="020B0604030504040204" pitchFamily="34" charset="0"/>
                <a:cs typeface="Times New Roman" panose="02020603050405020304" pitchFamily="18" charset="0"/>
              </a:rPr>
              <a:t>FIVE PURPOSES</a:t>
            </a:r>
            <a:r>
              <a:rPr lang="en-US" sz="2400" b="1" dirty="0">
                <a:effectLst/>
                <a:latin typeface="Verdana" panose="020B0604030504040204" pitchFamily="34" charset="0"/>
                <a:ea typeface="Verdana" panose="020B0604030504040204" pitchFamily="34" charset="0"/>
                <a:cs typeface="Times New Roman" panose="02020603050405020304" pitchFamily="18" charset="0"/>
              </a:rPr>
              <a:t> of Optimist International within the communities we serve</a:t>
            </a:r>
            <a:r>
              <a:rPr lang="en-US" sz="2400" dirty="0">
                <a:effectLst/>
                <a:latin typeface="Verdana" panose="020B0604030504040204" pitchFamily="34" charset="0"/>
                <a:ea typeface="Verdana" panose="020B0604030504040204" pitchFamily="34" charset="0"/>
                <a:cs typeface="Times New Roman" panose="02020603050405020304" pitchFamily="18" charset="0"/>
              </a:rPr>
              <a:t>: </a:t>
            </a:r>
          </a:p>
          <a:p>
            <a:pPr marL="0" marR="0">
              <a:spcBef>
                <a:spcPts val="0"/>
              </a:spcBef>
              <a:spcAft>
                <a:spcPts val="0"/>
              </a:spcAft>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develop </a:t>
            </a:r>
            <a:r>
              <a:rPr lang="en-US" sz="2000" dirty="0">
                <a:solidFill>
                  <a:srgbClr val="00B050"/>
                </a:solidFill>
                <a:effectLst/>
                <a:latin typeface="Verdana" panose="020B0604030504040204" pitchFamily="34" charset="0"/>
                <a:ea typeface="Verdana" panose="020B0604030504040204" pitchFamily="34" charset="0"/>
                <a:cs typeface="Times New Roman" panose="02020603050405020304" pitchFamily="18" charset="0"/>
              </a:rPr>
              <a:t>optimism</a:t>
            </a:r>
            <a:r>
              <a:rPr lang="en-US" sz="2000" dirty="0">
                <a:effectLst/>
                <a:latin typeface="Verdana" panose="020B0604030504040204" pitchFamily="34" charset="0"/>
                <a:ea typeface="Verdana" panose="020B0604030504040204" pitchFamily="34" charset="0"/>
                <a:cs typeface="Times New Roman" panose="02020603050405020304" pitchFamily="18" charset="0"/>
              </a:rPr>
              <a:t> as a philosophy of life utilizing the tenets of the </a:t>
            </a:r>
            <a:r>
              <a:rPr lang="en-US" sz="2000" b="1" dirty="0">
                <a:effectLst/>
                <a:latin typeface="Verdana" panose="020B0604030504040204" pitchFamily="34" charset="0"/>
                <a:ea typeface="Verdana" panose="020B0604030504040204" pitchFamily="34" charset="0"/>
                <a:cs typeface="Times New Roman" panose="02020603050405020304" pitchFamily="18" charset="0"/>
              </a:rPr>
              <a:t>Optimist Creed.</a:t>
            </a:r>
            <a:endParaRPr lang="en-US" sz="20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promote an active interest in good government and civic affairs.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3600" dirty="0">
                <a:effectLst/>
                <a:latin typeface="Arial Black" panose="020B0A04020102020204" pitchFamily="34" charset="0"/>
                <a:ea typeface="Verdana" panose="020B0604030504040204" pitchFamily="34" charset="0"/>
                <a:cs typeface="Times New Roman" panose="02020603050405020304" pitchFamily="18" charset="0"/>
              </a:rPr>
              <a:t>To inspire respect for the law.</a:t>
            </a: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promote patriotism and work for international accord and friendship among all people.</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aid and encourage the development of youth in the belief that the giving of one’s self in service to others will advance the well-being of humankind, community life, and the world.</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4807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animEffect transition="in" filter="fade">
                                      <p:cBhvr>
                                        <p:cTn id="9" dur="500"/>
                                        <p:tgtEl>
                                          <p:spTgt spid="3">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6DB6FAA-CEFA-D19F-9625-DE5966016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889" y="1319587"/>
            <a:ext cx="3798022" cy="53167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5B8B1D-AA3A-E3FC-FCA4-799667D201D3}"/>
              </a:ext>
            </a:extLst>
          </p:cNvPr>
          <p:cNvSpPr txBox="1"/>
          <p:nvPr/>
        </p:nvSpPr>
        <p:spPr>
          <a:xfrm>
            <a:off x="1494558" y="484970"/>
            <a:ext cx="9126683" cy="584775"/>
          </a:xfrm>
          <a:prstGeom prst="rect">
            <a:avLst/>
          </a:prstGeom>
          <a:noFill/>
        </p:spPr>
        <p:txBody>
          <a:bodyPr wrap="square">
            <a:spAutoFit/>
          </a:bodyPr>
          <a:lstStyle/>
          <a:p>
            <a:r>
              <a:rPr lang="en-US" sz="3200" dirty="0">
                <a:latin typeface="Arial Black" panose="020B0A04020102020204" pitchFamily="34" charset="0"/>
                <a:ea typeface="Verdana" panose="020B0604030504040204" pitchFamily="34" charset="0"/>
                <a:cs typeface="Times New Roman" panose="02020603050405020304" pitchFamily="18" charset="0"/>
              </a:rPr>
              <a:t>Optimist – To inspire respect for the law</a:t>
            </a:r>
            <a:endParaRPr lang="en-US" sz="3200" dirty="0"/>
          </a:p>
        </p:txBody>
      </p:sp>
    </p:spTree>
    <p:extLst>
      <p:ext uri="{BB962C8B-B14F-4D97-AF65-F5344CB8AC3E}">
        <p14:creationId xmlns:p14="http://schemas.microsoft.com/office/powerpoint/2010/main" val="2063781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3F67E41-8780-0B7D-7575-381CB38D8B72}"/>
              </a:ext>
            </a:extLst>
          </p:cNvPr>
          <p:cNvSpPr txBox="1">
            <a:spLocks noChangeArrowheads="1"/>
          </p:cNvSpPr>
          <p:nvPr/>
        </p:nvSpPr>
        <p:spPr>
          <a:xfrm>
            <a:off x="356754" y="245564"/>
            <a:ext cx="5092701" cy="579703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latin typeface="Verdana" panose="020B0604030504040204" pitchFamily="34" charset="0"/>
                <a:ea typeface="Verdana" panose="020B0604030504040204" pitchFamily="34" charset="0"/>
              </a:rPr>
              <a:t>What does your Rotary Club do to show respect for law?</a:t>
            </a:r>
          </a:p>
          <a:p>
            <a:pPr algn="ctr"/>
            <a:endParaRPr lang="en-US" altLang="en-US" dirty="0">
              <a:latin typeface="Verdana" panose="020B0604030504040204" pitchFamily="34" charset="0"/>
              <a:ea typeface="Verdana" panose="020B0604030504040204" pitchFamily="34" charset="0"/>
            </a:endParaRPr>
          </a:p>
          <a:p>
            <a:pPr algn="ctr"/>
            <a:endParaRPr lang="en-US" altLang="en-US" dirty="0">
              <a:latin typeface="Verdana" panose="020B0604030504040204" pitchFamily="34" charset="0"/>
              <a:ea typeface="Verdana" panose="020B0604030504040204" pitchFamily="34" charset="0"/>
            </a:endParaRPr>
          </a:p>
          <a:p>
            <a:pPr algn="ctr"/>
            <a:endParaRPr lang="en-US" altLang="en-US" dirty="0">
              <a:latin typeface="Verdana" panose="020B0604030504040204" pitchFamily="34" charset="0"/>
              <a:ea typeface="Verdana" panose="020B0604030504040204" pitchFamily="34" charset="0"/>
            </a:endParaRPr>
          </a:p>
        </p:txBody>
      </p:sp>
      <p:pic>
        <p:nvPicPr>
          <p:cNvPr id="3" name="Picture 2" descr="See the source image">
            <a:extLst>
              <a:ext uri="{FF2B5EF4-FFF2-40B4-BE49-F238E27FC236}">
                <a16:creationId xmlns:a16="http://schemas.microsoft.com/office/drawing/2014/main" id="{D0E36522-15B5-D0FB-31EA-50EDB1E65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343" y="3639128"/>
            <a:ext cx="1603260" cy="180952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0AF9AEB-B3F9-B75C-FDA6-71AA9FD34FB0}"/>
              </a:ext>
            </a:extLst>
          </p:cNvPr>
          <p:cNvGrpSpPr/>
          <p:nvPr/>
        </p:nvGrpSpPr>
        <p:grpSpPr>
          <a:xfrm>
            <a:off x="6449584" y="245564"/>
            <a:ext cx="5302535" cy="2585323"/>
            <a:chOff x="2868612" y="2175193"/>
            <a:chExt cx="6454775" cy="3391129"/>
          </a:xfrm>
        </p:grpSpPr>
        <p:pic>
          <p:nvPicPr>
            <p:cNvPr id="5" name="Picture 4" descr="Welcome | Rotary Club of Blue Bell">
              <a:extLst>
                <a:ext uri="{FF2B5EF4-FFF2-40B4-BE49-F238E27FC236}">
                  <a16:creationId xmlns:a16="http://schemas.microsoft.com/office/drawing/2014/main" id="{A5BA3B43-B86C-3B1B-98DF-7574911F0C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612" y="2175193"/>
              <a:ext cx="6454775" cy="2507615"/>
            </a:xfrm>
            <a:prstGeom prst="rect">
              <a:avLst/>
            </a:prstGeom>
            <a:noFill/>
            <a:ln>
              <a:noFill/>
            </a:ln>
          </p:spPr>
        </p:pic>
        <p:pic>
          <p:nvPicPr>
            <p:cNvPr id="6" name="Picture 5">
              <a:extLst>
                <a:ext uri="{FF2B5EF4-FFF2-40B4-BE49-F238E27FC236}">
                  <a16:creationId xmlns:a16="http://schemas.microsoft.com/office/drawing/2014/main" id="{01A3C791-270D-5C5B-E39D-06E85B6A2E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3881" y="4487457"/>
              <a:ext cx="5944235" cy="1078865"/>
            </a:xfrm>
            <a:prstGeom prst="rect">
              <a:avLst/>
            </a:prstGeom>
            <a:noFill/>
          </p:spPr>
        </p:pic>
      </p:grpSp>
      <p:sp>
        <p:nvSpPr>
          <p:cNvPr id="7" name="TextBox 6">
            <a:extLst>
              <a:ext uri="{FF2B5EF4-FFF2-40B4-BE49-F238E27FC236}">
                <a16:creationId xmlns:a16="http://schemas.microsoft.com/office/drawing/2014/main" id="{AF5B97EA-E089-A8E1-221D-8AFAFDA52F31}"/>
              </a:ext>
            </a:extLst>
          </p:cNvPr>
          <p:cNvSpPr txBox="1"/>
          <p:nvPr/>
        </p:nvSpPr>
        <p:spPr>
          <a:xfrm>
            <a:off x="6130902" y="3201810"/>
            <a:ext cx="6096000" cy="3139321"/>
          </a:xfrm>
          <a:prstGeom prst="rect">
            <a:avLst/>
          </a:prstGeom>
          <a:noFill/>
        </p:spPr>
        <p:txBody>
          <a:bodyPr wrap="square">
            <a:spAutoFit/>
          </a:bodyPr>
          <a:lstStyle/>
          <a:p>
            <a:pPr algn="l"/>
            <a:r>
              <a:rPr lang="en-US" b="1" i="0" dirty="0">
                <a:solidFill>
                  <a:srgbClr val="39424A"/>
                </a:solidFill>
                <a:effectLst/>
                <a:latin typeface="Open Sans" panose="020B0606030504020204" pitchFamily="34" charset="0"/>
              </a:rPr>
              <a:t>What we do</a:t>
            </a:r>
          </a:p>
          <a:p>
            <a:pPr algn="l"/>
            <a:r>
              <a:rPr lang="en-US" b="0" i="0" dirty="0">
                <a:solidFill>
                  <a:srgbClr val="39424A"/>
                </a:solidFill>
                <a:effectLst/>
                <a:latin typeface="Open Sans" panose="020B0606030504020204" pitchFamily="34" charset="0"/>
              </a:rPr>
              <a:t>Rotary members believe that we have a shared responsibility to take action on our world’s most persistent issues. Our 46,000+ clubs work together to:</a:t>
            </a:r>
          </a:p>
          <a:p>
            <a:pPr algn="l">
              <a:buFont typeface="Arial" panose="020B0604020202020204" pitchFamily="34" charset="0"/>
              <a:buChar char="•"/>
            </a:pPr>
            <a:r>
              <a:rPr lang="en-US" b="1" i="0" dirty="0">
                <a:solidFill>
                  <a:srgbClr val="39424A"/>
                </a:solidFill>
                <a:effectLst/>
                <a:latin typeface="Open Sans" panose="020B0606030504020204" pitchFamily="34" charset="0"/>
              </a:rPr>
              <a:t>Promote peace</a:t>
            </a:r>
          </a:p>
          <a:p>
            <a:pPr algn="l">
              <a:buFont typeface="Arial" panose="020B0604020202020204" pitchFamily="34" charset="0"/>
              <a:buChar char="•"/>
            </a:pPr>
            <a:r>
              <a:rPr lang="en-US" b="0" i="0" dirty="0">
                <a:solidFill>
                  <a:srgbClr val="39424A"/>
                </a:solidFill>
                <a:effectLst/>
                <a:latin typeface="Open Sans" panose="020B0606030504020204" pitchFamily="34" charset="0"/>
              </a:rPr>
              <a:t>Fight disease</a:t>
            </a:r>
          </a:p>
          <a:p>
            <a:pPr algn="l">
              <a:buFont typeface="Arial" panose="020B0604020202020204" pitchFamily="34" charset="0"/>
              <a:buChar char="•"/>
            </a:pPr>
            <a:r>
              <a:rPr lang="en-US" b="0" i="0" dirty="0">
                <a:solidFill>
                  <a:srgbClr val="39424A"/>
                </a:solidFill>
                <a:effectLst/>
                <a:latin typeface="Open Sans" panose="020B0606030504020204" pitchFamily="34" charset="0"/>
              </a:rPr>
              <a:t>Provide clean water, sanitation, and hygiene</a:t>
            </a:r>
          </a:p>
          <a:p>
            <a:pPr algn="l">
              <a:buFont typeface="Arial" panose="020B0604020202020204" pitchFamily="34" charset="0"/>
              <a:buChar char="•"/>
            </a:pPr>
            <a:r>
              <a:rPr lang="en-US" b="1" i="0" dirty="0">
                <a:solidFill>
                  <a:srgbClr val="39424A"/>
                </a:solidFill>
                <a:effectLst/>
                <a:latin typeface="Open Sans" panose="020B0606030504020204" pitchFamily="34" charset="0"/>
              </a:rPr>
              <a:t>Save mothers and children</a:t>
            </a:r>
          </a:p>
          <a:p>
            <a:pPr algn="l">
              <a:buFont typeface="Arial" panose="020B0604020202020204" pitchFamily="34" charset="0"/>
              <a:buChar char="•"/>
            </a:pPr>
            <a:r>
              <a:rPr lang="en-US" i="0" dirty="0">
                <a:solidFill>
                  <a:srgbClr val="39424A"/>
                </a:solidFill>
                <a:effectLst/>
                <a:latin typeface="Open Sans" panose="020B0606030504020204" pitchFamily="34" charset="0"/>
              </a:rPr>
              <a:t>Support education</a:t>
            </a:r>
          </a:p>
          <a:p>
            <a:pPr algn="l">
              <a:buFont typeface="Arial" panose="020B0604020202020204" pitchFamily="34" charset="0"/>
              <a:buChar char="•"/>
            </a:pPr>
            <a:r>
              <a:rPr lang="en-US" b="0" i="0" dirty="0">
                <a:solidFill>
                  <a:srgbClr val="39424A"/>
                </a:solidFill>
                <a:effectLst/>
                <a:latin typeface="Open Sans" panose="020B0606030504020204" pitchFamily="34" charset="0"/>
              </a:rPr>
              <a:t>Grow local economies</a:t>
            </a:r>
          </a:p>
          <a:p>
            <a:pPr algn="l">
              <a:buFont typeface="Arial" panose="020B0604020202020204" pitchFamily="34" charset="0"/>
              <a:buChar char="•"/>
            </a:pPr>
            <a:r>
              <a:rPr lang="en-US" b="0" i="0" dirty="0">
                <a:solidFill>
                  <a:srgbClr val="39424A"/>
                </a:solidFill>
                <a:effectLst/>
                <a:latin typeface="Open Sans" panose="020B0606030504020204" pitchFamily="34" charset="0"/>
              </a:rPr>
              <a:t>Protect the environment</a:t>
            </a:r>
          </a:p>
        </p:txBody>
      </p:sp>
      <p:pic>
        <p:nvPicPr>
          <p:cNvPr id="8" name="Picture 7">
            <a:extLst>
              <a:ext uri="{FF2B5EF4-FFF2-40B4-BE49-F238E27FC236}">
                <a16:creationId xmlns:a16="http://schemas.microsoft.com/office/drawing/2014/main" id="{6E3C205D-23B6-F85C-1169-2957C1967E1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671" y="4539045"/>
            <a:ext cx="3385185" cy="876935"/>
          </a:xfrm>
          <a:prstGeom prst="rect">
            <a:avLst/>
          </a:prstGeom>
          <a:noFill/>
        </p:spPr>
      </p:pic>
    </p:spTree>
    <p:extLst>
      <p:ext uri="{BB962C8B-B14F-4D97-AF65-F5344CB8AC3E}">
        <p14:creationId xmlns:p14="http://schemas.microsoft.com/office/powerpoint/2010/main" val="94293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5A1AD0-F7AA-4DCB-B340-33550D75882E}"/>
              </a:ext>
            </a:extLst>
          </p:cNvPr>
          <p:cNvSpPr txBox="1"/>
          <p:nvPr/>
        </p:nvSpPr>
        <p:spPr>
          <a:xfrm>
            <a:off x="85726" y="264021"/>
            <a:ext cx="12030074" cy="5816977"/>
          </a:xfrm>
          <a:prstGeom prst="rect">
            <a:avLst/>
          </a:prstGeom>
          <a:noFill/>
        </p:spPr>
        <p:txBody>
          <a:bodyPr wrap="square">
            <a:spAutoFit/>
          </a:bodyPr>
          <a:lstStyle/>
          <a:p>
            <a:pPr marL="0" marR="0">
              <a:spcBef>
                <a:spcPts val="0"/>
              </a:spcBef>
              <a:spcAft>
                <a:spcPts val="0"/>
              </a:spcAft>
            </a:pPr>
            <a:r>
              <a:rPr lang="en-US" sz="2400" b="1" dirty="0">
                <a:effectLst/>
                <a:latin typeface="Verdana" panose="020B0604030504040204" pitchFamily="34" charset="0"/>
                <a:ea typeface="Verdana" panose="020B0604030504040204" pitchFamily="34" charset="0"/>
                <a:cs typeface="Times New Roman" panose="02020603050405020304" pitchFamily="18" charset="0"/>
              </a:rPr>
              <a:t>Optimist International Clubs have been "Bringing Out the Best in Kids" since 1919 and meeting the needs of young people in communities worldwide. Members of Optimist Club are continuing the </a:t>
            </a:r>
            <a:r>
              <a:rPr lang="en-US" sz="2400" b="1" dirty="0">
                <a:effectLst/>
                <a:highlight>
                  <a:srgbClr val="FFFF00"/>
                </a:highlight>
                <a:latin typeface="Verdana" panose="020B0604030504040204" pitchFamily="34" charset="0"/>
                <a:ea typeface="Verdana" panose="020B0604030504040204" pitchFamily="34" charset="0"/>
                <a:cs typeface="Times New Roman" panose="02020603050405020304" pitchFamily="18" charset="0"/>
              </a:rPr>
              <a:t>FIVE PURPOSES</a:t>
            </a:r>
            <a:r>
              <a:rPr lang="en-US" sz="2400" b="1" dirty="0">
                <a:effectLst/>
                <a:latin typeface="Verdana" panose="020B0604030504040204" pitchFamily="34" charset="0"/>
                <a:ea typeface="Verdana" panose="020B0604030504040204" pitchFamily="34" charset="0"/>
                <a:cs typeface="Times New Roman" panose="02020603050405020304" pitchFamily="18" charset="0"/>
              </a:rPr>
              <a:t> of Optimist International within the communities we serve</a:t>
            </a:r>
            <a:r>
              <a:rPr lang="en-US" sz="2400" dirty="0">
                <a:effectLst/>
                <a:latin typeface="Verdana" panose="020B0604030504040204" pitchFamily="34" charset="0"/>
                <a:ea typeface="Verdana" panose="020B0604030504040204" pitchFamily="34" charset="0"/>
                <a:cs typeface="Times New Roman" panose="02020603050405020304" pitchFamily="18" charset="0"/>
              </a:rPr>
              <a:t>: </a:t>
            </a:r>
          </a:p>
          <a:p>
            <a:pPr marL="0" marR="0">
              <a:spcBef>
                <a:spcPts val="0"/>
              </a:spcBef>
              <a:spcAft>
                <a:spcPts val="0"/>
              </a:spcAft>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develop </a:t>
            </a:r>
            <a:r>
              <a:rPr lang="en-US" sz="2000" dirty="0">
                <a:solidFill>
                  <a:srgbClr val="00B050"/>
                </a:solidFill>
                <a:effectLst/>
                <a:latin typeface="Verdana" panose="020B0604030504040204" pitchFamily="34" charset="0"/>
                <a:ea typeface="Verdana" panose="020B0604030504040204" pitchFamily="34" charset="0"/>
                <a:cs typeface="Times New Roman" panose="02020603050405020304" pitchFamily="18" charset="0"/>
              </a:rPr>
              <a:t>optimism</a:t>
            </a:r>
            <a:r>
              <a:rPr lang="en-US" sz="2000" dirty="0">
                <a:effectLst/>
                <a:latin typeface="Verdana" panose="020B0604030504040204" pitchFamily="34" charset="0"/>
                <a:ea typeface="Verdana" panose="020B0604030504040204" pitchFamily="34" charset="0"/>
                <a:cs typeface="Times New Roman" panose="02020603050405020304" pitchFamily="18" charset="0"/>
              </a:rPr>
              <a:t> as a philosophy of life utilizing the tenets of the </a:t>
            </a:r>
            <a:r>
              <a:rPr lang="en-US" sz="2000" b="1" dirty="0">
                <a:effectLst/>
                <a:latin typeface="Verdana" panose="020B0604030504040204" pitchFamily="34" charset="0"/>
                <a:ea typeface="Verdana" panose="020B0604030504040204" pitchFamily="34" charset="0"/>
                <a:cs typeface="Times New Roman" panose="02020603050405020304" pitchFamily="18" charset="0"/>
              </a:rPr>
              <a:t>Optimist Creed.</a:t>
            </a:r>
            <a:endParaRPr lang="en-US" sz="20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promote an active interest in good government and civic affairs.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inspire respect for the law.</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3600" dirty="0">
                <a:effectLst/>
                <a:latin typeface="Arial Black" panose="020B0A04020102020204" pitchFamily="34" charset="0"/>
                <a:ea typeface="Verdana" panose="020B0604030504040204" pitchFamily="34" charset="0"/>
                <a:cs typeface="Times New Roman" panose="02020603050405020304" pitchFamily="18" charset="0"/>
              </a:rPr>
              <a:t>To promote patriotism and work for international accord and friendship among all people.</a:t>
            </a: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aid and encourage the development of youth in the belief that the giving of one’s self in service to others will advance the well-being of humankind, community life, and the world.</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84951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fade">
                                      <p:cBhvr>
                                        <p:cTn id="11" dur="500"/>
                                        <p:tgtEl>
                                          <p:spTgt spid="3">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4F1C86-E0C3-0787-E025-BAF9D6CEDB9F}"/>
              </a:ext>
            </a:extLst>
          </p:cNvPr>
          <p:cNvSpPr txBox="1"/>
          <p:nvPr/>
        </p:nvSpPr>
        <p:spPr>
          <a:xfrm>
            <a:off x="184727" y="318762"/>
            <a:ext cx="11813309" cy="954107"/>
          </a:xfrm>
          <a:prstGeom prst="rect">
            <a:avLst/>
          </a:prstGeom>
          <a:noFill/>
        </p:spPr>
        <p:txBody>
          <a:bodyPr wrap="square">
            <a:spAutoFit/>
          </a:bodyPr>
          <a:lstStyle/>
          <a:p>
            <a:pPr algn="ctr"/>
            <a:r>
              <a:rPr lang="en-US" sz="2800" dirty="0">
                <a:effectLst/>
                <a:latin typeface="Arial Black" panose="020B0A04020102020204" pitchFamily="34" charset="0"/>
                <a:ea typeface="Verdana" panose="020B0604030504040204" pitchFamily="34" charset="0"/>
                <a:cs typeface="Times New Roman" panose="02020603050405020304" pitchFamily="18" charset="0"/>
              </a:rPr>
              <a:t>Optimist - promote patriotism and work for international accord and friendship among all people</a:t>
            </a:r>
            <a:endParaRPr lang="en-US" sz="2800" dirty="0"/>
          </a:p>
        </p:txBody>
      </p:sp>
      <p:pic>
        <p:nvPicPr>
          <p:cNvPr id="4" name="Picture 3">
            <a:extLst>
              <a:ext uri="{FF2B5EF4-FFF2-40B4-BE49-F238E27FC236}">
                <a16:creationId xmlns:a16="http://schemas.microsoft.com/office/drawing/2014/main" id="{45762227-4231-74A2-4830-CB86E3890F19}"/>
              </a:ext>
            </a:extLst>
          </p:cNvPr>
          <p:cNvPicPr>
            <a:picLocks noChangeAspect="1"/>
          </p:cNvPicPr>
          <p:nvPr/>
        </p:nvPicPr>
        <p:blipFill rotWithShape="1">
          <a:blip r:embed="rId2"/>
          <a:srcRect l="29015" t="8485" r="3106" b="7205"/>
          <a:stretch/>
        </p:blipFill>
        <p:spPr>
          <a:xfrm>
            <a:off x="2133598" y="1272869"/>
            <a:ext cx="7823198" cy="5465762"/>
          </a:xfrm>
          <a:prstGeom prst="rect">
            <a:avLst/>
          </a:prstGeom>
        </p:spPr>
      </p:pic>
    </p:spTree>
    <p:extLst>
      <p:ext uri="{BB962C8B-B14F-4D97-AF65-F5344CB8AC3E}">
        <p14:creationId xmlns:p14="http://schemas.microsoft.com/office/powerpoint/2010/main" val="1485530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4F1C86-E0C3-0787-E025-BAF9D6CEDB9F}"/>
              </a:ext>
            </a:extLst>
          </p:cNvPr>
          <p:cNvSpPr txBox="1"/>
          <p:nvPr/>
        </p:nvSpPr>
        <p:spPr>
          <a:xfrm>
            <a:off x="184727" y="318762"/>
            <a:ext cx="11813309" cy="954107"/>
          </a:xfrm>
          <a:prstGeom prst="rect">
            <a:avLst/>
          </a:prstGeom>
          <a:noFill/>
        </p:spPr>
        <p:txBody>
          <a:bodyPr wrap="square">
            <a:spAutoFit/>
          </a:bodyPr>
          <a:lstStyle/>
          <a:p>
            <a:pPr algn="ctr"/>
            <a:r>
              <a:rPr lang="en-US" sz="2800" dirty="0">
                <a:effectLst/>
                <a:latin typeface="Arial Black" panose="020B0A04020102020204" pitchFamily="34" charset="0"/>
                <a:ea typeface="Verdana" panose="020B0604030504040204" pitchFamily="34" charset="0"/>
                <a:cs typeface="Times New Roman" panose="02020603050405020304" pitchFamily="18" charset="0"/>
              </a:rPr>
              <a:t>Optimist - promote patriotism and work for international accord and friendship among all people</a:t>
            </a:r>
            <a:endParaRPr lang="en-US" sz="2800" dirty="0"/>
          </a:p>
        </p:txBody>
      </p:sp>
      <p:pic>
        <p:nvPicPr>
          <p:cNvPr id="5" name="Picture 4">
            <a:extLst>
              <a:ext uri="{FF2B5EF4-FFF2-40B4-BE49-F238E27FC236}">
                <a16:creationId xmlns:a16="http://schemas.microsoft.com/office/drawing/2014/main" id="{7574605F-4D99-D94D-844E-26F709FDC596}"/>
              </a:ext>
            </a:extLst>
          </p:cNvPr>
          <p:cNvPicPr>
            <a:picLocks noChangeAspect="1"/>
          </p:cNvPicPr>
          <p:nvPr/>
        </p:nvPicPr>
        <p:blipFill rotWithShape="1">
          <a:blip r:embed="rId2"/>
          <a:srcRect l="2500" t="8485" r="2348" b="14748"/>
          <a:stretch/>
        </p:blipFill>
        <p:spPr>
          <a:xfrm>
            <a:off x="290944" y="1436254"/>
            <a:ext cx="11600873" cy="5264728"/>
          </a:xfrm>
          <a:prstGeom prst="rect">
            <a:avLst/>
          </a:prstGeom>
        </p:spPr>
      </p:pic>
    </p:spTree>
    <p:extLst>
      <p:ext uri="{BB962C8B-B14F-4D97-AF65-F5344CB8AC3E}">
        <p14:creationId xmlns:p14="http://schemas.microsoft.com/office/powerpoint/2010/main" val="2058409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3F67E41-8780-0B7D-7575-381CB38D8B72}"/>
              </a:ext>
            </a:extLst>
          </p:cNvPr>
          <p:cNvSpPr txBox="1">
            <a:spLocks noChangeArrowheads="1"/>
          </p:cNvSpPr>
          <p:nvPr/>
        </p:nvSpPr>
        <p:spPr>
          <a:xfrm>
            <a:off x="356754" y="245564"/>
            <a:ext cx="5092701" cy="579703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latin typeface="Verdana" panose="020B0604030504040204" pitchFamily="34" charset="0"/>
                <a:ea typeface="Verdana" panose="020B0604030504040204" pitchFamily="34" charset="0"/>
              </a:rPr>
              <a:t>What does your Rotary Club similar international projects?</a:t>
            </a:r>
          </a:p>
          <a:p>
            <a:pPr algn="ctr"/>
            <a:endParaRPr lang="en-US" altLang="en-US" dirty="0">
              <a:latin typeface="Verdana" panose="020B0604030504040204" pitchFamily="34" charset="0"/>
              <a:ea typeface="Verdana" panose="020B0604030504040204" pitchFamily="34" charset="0"/>
            </a:endParaRPr>
          </a:p>
          <a:p>
            <a:pPr algn="ctr"/>
            <a:endParaRPr lang="en-US" altLang="en-US" dirty="0">
              <a:latin typeface="Verdana" panose="020B0604030504040204" pitchFamily="34" charset="0"/>
              <a:ea typeface="Verdana" panose="020B0604030504040204" pitchFamily="34" charset="0"/>
            </a:endParaRPr>
          </a:p>
          <a:p>
            <a:pPr algn="ctr"/>
            <a:endParaRPr lang="en-US" altLang="en-US" dirty="0">
              <a:latin typeface="Verdana" panose="020B0604030504040204" pitchFamily="34" charset="0"/>
              <a:ea typeface="Verdana" panose="020B0604030504040204" pitchFamily="34" charset="0"/>
            </a:endParaRPr>
          </a:p>
        </p:txBody>
      </p:sp>
      <p:pic>
        <p:nvPicPr>
          <p:cNvPr id="3" name="Picture 2" descr="See the source image">
            <a:extLst>
              <a:ext uri="{FF2B5EF4-FFF2-40B4-BE49-F238E27FC236}">
                <a16:creationId xmlns:a16="http://schemas.microsoft.com/office/drawing/2014/main" id="{D0E36522-15B5-D0FB-31EA-50EDB1E65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263" y="4398478"/>
            <a:ext cx="1312171" cy="148098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30D94C9-C901-A976-370D-DB09717BABCA}"/>
              </a:ext>
            </a:extLst>
          </p:cNvPr>
          <p:cNvGrpSpPr/>
          <p:nvPr/>
        </p:nvGrpSpPr>
        <p:grpSpPr>
          <a:xfrm>
            <a:off x="6449584" y="245564"/>
            <a:ext cx="5302535" cy="2585323"/>
            <a:chOff x="2868612" y="2175193"/>
            <a:chExt cx="6454775" cy="3391129"/>
          </a:xfrm>
        </p:grpSpPr>
        <p:pic>
          <p:nvPicPr>
            <p:cNvPr id="5" name="Picture 4" descr="Welcome | Rotary Club of Blue Bell">
              <a:extLst>
                <a:ext uri="{FF2B5EF4-FFF2-40B4-BE49-F238E27FC236}">
                  <a16:creationId xmlns:a16="http://schemas.microsoft.com/office/drawing/2014/main" id="{FC9873C3-10FC-35C4-4BC8-821FF90478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612" y="2175193"/>
              <a:ext cx="6454775" cy="2507615"/>
            </a:xfrm>
            <a:prstGeom prst="rect">
              <a:avLst/>
            </a:prstGeom>
            <a:noFill/>
            <a:ln>
              <a:noFill/>
            </a:ln>
          </p:spPr>
        </p:pic>
        <p:pic>
          <p:nvPicPr>
            <p:cNvPr id="6" name="Picture 5">
              <a:extLst>
                <a:ext uri="{FF2B5EF4-FFF2-40B4-BE49-F238E27FC236}">
                  <a16:creationId xmlns:a16="http://schemas.microsoft.com/office/drawing/2014/main" id="{77A5BA62-7E45-E27C-42E6-B03EBDAB99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3881" y="4487457"/>
              <a:ext cx="5944235" cy="1078865"/>
            </a:xfrm>
            <a:prstGeom prst="rect">
              <a:avLst/>
            </a:prstGeom>
            <a:noFill/>
          </p:spPr>
        </p:pic>
      </p:grpSp>
      <p:sp>
        <p:nvSpPr>
          <p:cNvPr id="7" name="TextBox 6">
            <a:extLst>
              <a:ext uri="{FF2B5EF4-FFF2-40B4-BE49-F238E27FC236}">
                <a16:creationId xmlns:a16="http://schemas.microsoft.com/office/drawing/2014/main" id="{955F1129-E91D-9CB7-67AD-80E0F552D91B}"/>
              </a:ext>
            </a:extLst>
          </p:cNvPr>
          <p:cNvSpPr txBox="1"/>
          <p:nvPr/>
        </p:nvSpPr>
        <p:spPr>
          <a:xfrm>
            <a:off x="6130902" y="3201810"/>
            <a:ext cx="6096000" cy="2677656"/>
          </a:xfrm>
          <a:prstGeom prst="rect">
            <a:avLst/>
          </a:prstGeom>
          <a:noFill/>
        </p:spPr>
        <p:txBody>
          <a:bodyPr wrap="square">
            <a:spAutoFit/>
          </a:bodyPr>
          <a:lstStyle/>
          <a:p>
            <a:pPr algn="l"/>
            <a:r>
              <a:rPr lang="en-US" sz="2800" b="1" i="0" dirty="0">
                <a:solidFill>
                  <a:srgbClr val="39424A"/>
                </a:solidFill>
                <a:effectLst/>
                <a:latin typeface="Open Sans" panose="020B0606030504020204" pitchFamily="34" charset="0"/>
              </a:rPr>
              <a:t>Rotary is dedicated to causes that build international relationships, improve lives, and create a better world to support our peace efforts and end polio forever.</a:t>
            </a:r>
          </a:p>
        </p:txBody>
      </p:sp>
      <p:pic>
        <p:nvPicPr>
          <p:cNvPr id="8" name="Picture 7">
            <a:extLst>
              <a:ext uri="{FF2B5EF4-FFF2-40B4-BE49-F238E27FC236}">
                <a16:creationId xmlns:a16="http://schemas.microsoft.com/office/drawing/2014/main" id="{93EE5E42-702D-9CFA-6CEA-6226ED72FA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671" y="4539045"/>
            <a:ext cx="3385185" cy="876935"/>
          </a:xfrm>
          <a:prstGeom prst="rect">
            <a:avLst/>
          </a:prstGeom>
          <a:noFill/>
        </p:spPr>
      </p:pic>
    </p:spTree>
    <p:extLst>
      <p:ext uri="{BB962C8B-B14F-4D97-AF65-F5344CB8AC3E}">
        <p14:creationId xmlns:p14="http://schemas.microsoft.com/office/powerpoint/2010/main" val="6700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5A1AD0-F7AA-4DCB-B340-33550D75882E}"/>
              </a:ext>
            </a:extLst>
          </p:cNvPr>
          <p:cNvSpPr txBox="1"/>
          <p:nvPr/>
        </p:nvSpPr>
        <p:spPr>
          <a:xfrm>
            <a:off x="161926" y="264021"/>
            <a:ext cx="12030074" cy="6309420"/>
          </a:xfrm>
          <a:prstGeom prst="rect">
            <a:avLst/>
          </a:prstGeom>
          <a:noFill/>
        </p:spPr>
        <p:txBody>
          <a:bodyPr wrap="square">
            <a:spAutoFit/>
          </a:bodyPr>
          <a:lstStyle/>
          <a:p>
            <a:pPr marL="0" marR="0">
              <a:spcBef>
                <a:spcPts val="0"/>
              </a:spcBef>
              <a:spcAft>
                <a:spcPts val="0"/>
              </a:spcAft>
            </a:pPr>
            <a:r>
              <a:rPr lang="en-US" sz="2400" b="1" dirty="0">
                <a:effectLst/>
                <a:latin typeface="Verdana" panose="020B0604030504040204" pitchFamily="34" charset="0"/>
                <a:ea typeface="Verdana" panose="020B0604030504040204" pitchFamily="34" charset="0"/>
                <a:cs typeface="Times New Roman" panose="02020603050405020304" pitchFamily="18" charset="0"/>
              </a:rPr>
              <a:t>Optimist International Clubs have been "Bringing Out the Best in Kids" since 1919 and meeting the needs of young people in communities worldwide. Members of Optimist Club are continuing the </a:t>
            </a:r>
            <a:r>
              <a:rPr lang="en-US" sz="2400" b="1" dirty="0">
                <a:effectLst/>
                <a:highlight>
                  <a:srgbClr val="FFFF00"/>
                </a:highlight>
                <a:latin typeface="Verdana" panose="020B0604030504040204" pitchFamily="34" charset="0"/>
                <a:ea typeface="Verdana" panose="020B0604030504040204" pitchFamily="34" charset="0"/>
                <a:cs typeface="Times New Roman" panose="02020603050405020304" pitchFamily="18" charset="0"/>
              </a:rPr>
              <a:t>FIVE PURPOSES</a:t>
            </a:r>
            <a:r>
              <a:rPr lang="en-US" sz="2400" b="1" dirty="0">
                <a:effectLst/>
                <a:latin typeface="Verdana" panose="020B0604030504040204" pitchFamily="34" charset="0"/>
                <a:ea typeface="Verdana" panose="020B0604030504040204" pitchFamily="34" charset="0"/>
                <a:cs typeface="Times New Roman" panose="02020603050405020304" pitchFamily="18" charset="0"/>
              </a:rPr>
              <a:t> of Optimist International within the communities we serve</a:t>
            </a:r>
            <a:r>
              <a:rPr lang="en-US" sz="2400" dirty="0">
                <a:effectLst/>
                <a:latin typeface="Verdana" panose="020B0604030504040204" pitchFamily="34" charset="0"/>
                <a:ea typeface="Verdana" panose="020B0604030504040204" pitchFamily="34" charset="0"/>
                <a:cs typeface="Times New Roman" panose="02020603050405020304" pitchFamily="18" charset="0"/>
              </a:rPr>
              <a:t>: </a:t>
            </a:r>
          </a:p>
          <a:p>
            <a:pPr marL="0" marR="0">
              <a:spcBef>
                <a:spcPts val="0"/>
              </a:spcBef>
              <a:spcAft>
                <a:spcPts val="0"/>
              </a:spcAft>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develop </a:t>
            </a:r>
            <a:r>
              <a:rPr lang="en-US" sz="2000" dirty="0">
                <a:solidFill>
                  <a:srgbClr val="00B050"/>
                </a:solidFill>
                <a:effectLst/>
                <a:latin typeface="Verdana" panose="020B0604030504040204" pitchFamily="34" charset="0"/>
                <a:ea typeface="Verdana" panose="020B0604030504040204" pitchFamily="34" charset="0"/>
                <a:cs typeface="Times New Roman" panose="02020603050405020304" pitchFamily="18" charset="0"/>
              </a:rPr>
              <a:t>optimism</a:t>
            </a:r>
            <a:r>
              <a:rPr lang="en-US" sz="2000" dirty="0">
                <a:effectLst/>
                <a:latin typeface="Verdana" panose="020B0604030504040204" pitchFamily="34" charset="0"/>
                <a:ea typeface="Verdana" panose="020B0604030504040204" pitchFamily="34" charset="0"/>
                <a:cs typeface="Times New Roman" panose="02020603050405020304" pitchFamily="18" charset="0"/>
              </a:rPr>
              <a:t> as a philosophy of life utilizing the tenets of the </a:t>
            </a:r>
            <a:r>
              <a:rPr lang="en-US" sz="2000" b="1" dirty="0">
                <a:effectLst/>
                <a:latin typeface="Verdana" panose="020B0604030504040204" pitchFamily="34" charset="0"/>
                <a:ea typeface="Verdana" panose="020B0604030504040204" pitchFamily="34" charset="0"/>
                <a:cs typeface="Times New Roman" panose="02020603050405020304" pitchFamily="18" charset="0"/>
              </a:rPr>
              <a:t>Optimist Creed.</a:t>
            </a:r>
            <a:endParaRPr lang="en-US" sz="20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promote an active interest in good government and civic affairs.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inspire respect for the law.</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2000" dirty="0">
                <a:effectLst/>
                <a:latin typeface="Verdana" panose="020B0604030504040204" pitchFamily="34" charset="0"/>
                <a:ea typeface="Verdana" panose="020B0604030504040204" pitchFamily="34" charset="0"/>
                <a:cs typeface="Times New Roman" panose="02020603050405020304" pitchFamily="18" charset="0"/>
              </a:rPr>
              <a:t>To promote patriotism and work for international accord and friendship among all people.</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182880" algn="l"/>
              </a:tabLst>
            </a:pPr>
            <a:r>
              <a:rPr lang="en-US" sz="3600" dirty="0">
                <a:effectLst/>
                <a:latin typeface="Arial Black" panose="020B0A04020102020204" pitchFamily="34" charset="0"/>
                <a:ea typeface="Verdana" panose="020B0604030504040204" pitchFamily="34" charset="0"/>
                <a:cs typeface="Times New Roman" panose="02020603050405020304" pitchFamily="18" charset="0"/>
              </a:rPr>
              <a:t>To aid and encourage the development of youth in the belief that the giving of one’s self in service to others will advance the well-being of humankind, community life, and the world.</a:t>
            </a:r>
          </a:p>
        </p:txBody>
      </p:sp>
    </p:spTree>
    <p:extLst>
      <p:ext uri="{BB962C8B-B14F-4D97-AF65-F5344CB8AC3E}">
        <p14:creationId xmlns:p14="http://schemas.microsoft.com/office/powerpoint/2010/main" val="307331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animEffect transition="in" filter="fade">
                                      <p:cBhvr>
                                        <p:cTn id="9" dur="1000"/>
                                        <p:tgtEl>
                                          <p:spTgt spid="3">
                                            <p:txEl>
                                              <p:pRg st="6" end="6"/>
                                            </p:txEl>
                                          </p:spTgt>
                                        </p:tgtEl>
                                      </p:cBhvr>
                                    </p:animEffect>
                                    <p:anim calcmode="lin" valueType="num">
                                      <p:cBhvr>
                                        <p:cTn id="1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4F1C86-E0C3-0787-E025-BAF9D6CEDB9F}"/>
              </a:ext>
            </a:extLst>
          </p:cNvPr>
          <p:cNvSpPr txBox="1"/>
          <p:nvPr/>
        </p:nvSpPr>
        <p:spPr>
          <a:xfrm>
            <a:off x="184727" y="318762"/>
            <a:ext cx="11813309" cy="1384995"/>
          </a:xfrm>
          <a:prstGeom prst="rect">
            <a:avLst/>
          </a:prstGeom>
          <a:noFill/>
        </p:spPr>
        <p:txBody>
          <a:bodyPr wrap="square">
            <a:spAutoFit/>
          </a:bodyPr>
          <a:lstStyle/>
          <a:p>
            <a:pPr algn="ctr"/>
            <a:r>
              <a:rPr lang="en-US" sz="2800" dirty="0">
                <a:effectLst/>
                <a:latin typeface="Arial Black" panose="020B0A04020102020204" pitchFamily="34" charset="0"/>
                <a:ea typeface="Verdana" panose="020B0604030504040204" pitchFamily="34" charset="0"/>
                <a:cs typeface="Times New Roman" panose="02020603050405020304" pitchFamily="18" charset="0"/>
              </a:rPr>
              <a:t>Optimist - development of youth in the belief that the giving of one’s self in service to others will advance the well-being of humankind, community life, and the world. </a:t>
            </a:r>
            <a:endParaRPr lang="en-US" sz="2800" dirty="0"/>
          </a:p>
        </p:txBody>
      </p:sp>
      <p:pic>
        <p:nvPicPr>
          <p:cNvPr id="3074" name="Picture 2">
            <a:extLst>
              <a:ext uri="{FF2B5EF4-FFF2-40B4-BE49-F238E27FC236}">
                <a16:creationId xmlns:a16="http://schemas.microsoft.com/office/drawing/2014/main" id="{99D5CB9A-D74E-5E42-7033-846B2BC96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26" y="1703757"/>
            <a:ext cx="3785611" cy="4899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3C585F6-BE09-F4EF-86E8-FD6C037AE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065" y="1703757"/>
            <a:ext cx="3296190" cy="32961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73DB9EF-0296-ADA3-CDDB-3BA25C3D5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6668" y="5208117"/>
            <a:ext cx="5682673" cy="156273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A8E399BF-11FD-46B4-735A-A944B9F3CC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936" y="1782617"/>
            <a:ext cx="2694072" cy="377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5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80"/>
                                        </p:tgtEl>
                                        <p:attrNameLst>
                                          <p:attrName>style.visibility</p:attrName>
                                        </p:attrNameLst>
                                      </p:cBhvr>
                                      <p:to>
                                        <p:strVal val="visible"/>
                                      </p:to>
                                    </p:set>
                                    <p:animEffect transition="in" filter="fade">
                                      <p:cBhvr>
                                        <p:cTn id="11" dur="500"/>
                                        <p:tgtEl>
                                          <p:spTgt spid="308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1000"/>
                                        <p:tgtEl>
                                          <p:spTgt spid="3078"/>
                                        </p:tgtEl>
                                      </p:cBhvr>
                                    </p:animEffect>
                                    <p:anim calcmode="lin" valueType="num">
                                      <p:cBhvr>
                                        <p:cTn id="17" dur="1000" fill="hold"/>
                                        <p:tgtEl>
                                          <p:spTgt spid="3078"/>
                                        </p:tgtEl>
                                        <p:attrNameLst>
                                          <p:attrName>ppt_x</p:attrName>
                                        </p:attrNameLst>
                                      </p:cBhvr>
                                      <p:tavLst>
                                        <p:tav tm="0">
                                          <p:val>
                                            <p:strVal val="#ppt_x"/>
                                          </p:val>
                                        </p:tav>
                                        <p:tav tm="100000">
                                          <p:val>
                                            <p:strVal val="#ppt_x"/>
                                          </p:val>
                                        </p:tav>
                                      </p:tavLst>
                                    </p:anim>
                                    <p:anim calcmode="lin" valueType="num">
                                      <p:cBhvr>
                                        <p:cTn id="18"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2D6935-829E-423D-ABC4-F07BCF3D6A8C}"/>
              </a:ext>
            </a:extLst>
          </p:cNvPr>
          <p:cNvSpPr txBox="1">
            <a:spLocks noChangeArrowheads="1"/>
          </p:cNvSpPr>
          <p:nvPr/>
        </p:nvSpPr>
        <p:spPr>
          <a:xfrm>
            <a:off x="230907" y="935987"/>
            <a:ext cx="5712694" cy="500841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dirty="0">
                <a:latin typeface="Verdana" panose="020B0604030504040204" pitchFamily="34" charset="0"/>
                <a:ea typeface="Verdana" panose="020B0604030504040204" pitchFamily="34" charset="0"/>
              </a:rPr>
              <a:t>Is </a:t>
            </a:r>
            <a:r>
              <a:rPr lang="en-US" altLang="en-US" sz="6000" b="1" dirty="0">
                <a:solidFill>
                  <a:srgbClr val="00B050"/>
                </a:solidFill>
                <a:latin typeface="Arial Black" panose="020B0A04020102020204" pitchFamily="34" charset="0"/>
                <a:ea typeface="Verdana" panose="020B0604030504040204" pitchFamily="34" charset="0"/>
              </a:rPr>
              <a:t>Optimism</a:t>
            </a:r>
          </a:p>
          <a:p>
            <a:pPr algn="ctr"/>
            <a:r>
              <a:rPr lang="en-US" altLang="en-US" sz="6000" dirty="0">
                <a:latin typeface="Verdana" panose="020B0604030504040204" pitchFamily="34" charset="0"/>
                <a:ea typeface="Verdana" panose="020B0604030504040204" pitchFamily="34" charset="0"/>
              </a:rPr>
              <a:t>a Choice?</a:t>
            </a:r>
          </a:p>
          <a:p>
            <a:pPr algn="ctr"/>
            <a:endParaRPr lang="en-US" altLang="en-US" sz="6000" dirty="0">
              <a:latin typeface="Verdana" panose="020B0604030504040204" pitchFamily="34" charset="0"/>
              <a:ea typeface="Verdana" panose="020B0604030504040204" pitchFamily="34" charset="0"/>
            </a:endParaRPr>
          </a:p>
          <a:p>
            <a:pPr algn="ctr"/>
            <a:r>
              <a:rPr lang="en-US" altLang="en-US" sz="6000" dirty="0">
                <a:latin typeface="Verdana" panose="020B0604030504040204" pitchFamily="34" charset="0"/>
                <a:ea typeface="Verdana" panose="020B0604030504040204" pitchFamily="34" charset="0"/>
              </a:rPr>
              <a:t>Yes, No, Maybe</a:t>
            </a:r>
          </a:p>
        </p:txBody>
      </p:sp>
      <p:sp>
        <p:nvSpPr>
          <p:cNvPr id="6" name="TextBox 5">
            <a:extLst>
              <a:ext uri="{FF2B5EF4-FFF2-40B4-BE49-F238E27FC236}">
                <a16:creationId xmlns:a16="http://schemas.microsoft.com/office/drawing/2014/main" id="{A025092A-7D62-4CD2-A730-A19BD554A3FC}"/>
              </a:ext>
            </a:extLst>
          </p:cNvPr>
          <p:cNvSpPr txBox="1"/>
          <p:nvPr/>
        </p:nvSpPr>
        <p:spPr>
          <a:xfrm>
            <a:off x="6336143" y="221076"/>
            <a:ext cx="5624951" cy="6309420"/>
          </a:xfrm>
          <a:prstGeom prst="rect">
            <a:avLst/>
          </a:prstGeom>
          <a:noFill/>
        </p:spPr>
        <p:txBody>
          <a:bodyPr wrap="square">
            <a:spAutoFit/>
          </a:bodyPr>
          <a:lstStyle/>
          <a:p>
            <a:r>
              <a:rPr lang="en-US" sz="4000" b="1" dirty="0">
                <a:latin typeface="Arial Black" panose="020B0A04020102020204" pitchFamily="34" charset="0"/>
                <a:ea typeface="Verdana" panose="020B0604030504040204" pitchFamily="34" charset="0"/>
              </a:rPr>
              <a:t>Optimism</a:t>
            </a:r>
            <a:r>
              <a:rPr lang="en-US" sz="4000" b="1" dirty="0">
                <a:latin typeface="Verdana" panose="020B0604030504040204" pitchFamily="34" charset="0"/>
                <a:ea typeface="Verdana" panose="020B0604030504040204" pitchFamily="34" charset="0"/>
              </a:rPr>
              <a:t> (noun)</a:t>
            </a:r>
          </a:p>
          <a:p>
            <a:pPr marL="285750" indent="-285750">
              <a:buFont typeface="Arial" panose="020B0604020202020204" pitchFamily="34" charset="0"/>
              <a:buChar char="•"/>
            </a:pPr>
            <a:r>
              <a:rPr lang="en-US" sz="2800" dirty="0">
                <a:latin typeface="Verdana" panose="020B0604030504040204" pitchFamily="34" charset="0"/>
                <a:ea typeface="Verdana" panose="020B0604030504040204" pitchFamily="34" charset="0"/>
              </a:rPr>
              <a:t>hopefulness and confidence about the future or the successful outcome of something.</a:t>
            </a:r>
          </a:p>
          <a:p>
            <a:pPr marL="285750" indent="-285750">
              <a:buFont typeface="Arial" panose="020B0604020202020204" pitchFamily="34" charset="0"/>
              <a:buChar char="•"/>
            </a:pPr>
            <a:r>
              <a:rPr lang="en-US" sz="2800" b="1" dirty="0">
                <a:latin typeface="Verdana" panose="020B0604030504040204" pitchFamily="34" charset="0"/>
                <a:ea typeface="Verdana" panose="020B0604030504040204" pitchFamily="34" charset="0"/>
              </a:rPr>
              <a:t>synonyms:</a:t>
            </a:r>
          </a:p>
          <a:p>
            <a:pPr marL="742950" lvl="1" indent="-285750">
              <a:buFont typeface="Arial" panose="020B0604020202020204" pitchFamily="34" charset="0"/>
              <a:buChar char="•"/>
            </a:pPr>
            <a:r>
              <a:rPr lang="en-US" sz="2800" dirty="0">
                <a:latin typeface="Verdana" panose="020B0604030504040204" pitchFamily="34" charset="0"/>
                <a:ea typeface="Verdana" panose="020B0604030504040204" pitchFamily="34" charset="0"/>
              </a:rPr>
              <a:t>hopefulness · hope · confidence · buoyancy · cheer · good cheer · cheerfulness · sanguineness · positiveness · positive attitude</a:t>
            </a:r>
          </a:p>
          <a:p>
            <a:endParaRPr lang="en-US" sz="2800"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7CDC280C-8BCE-4BEE-B746-DD1D2A64FFD8}"/>
              </a:ext>
            </a:extLst>
          </p:cNvPr>
          <p:cNvSpPr txBox="1"/>
          <p:nvPr/>
        </p:nvSpPr>
        <p:spPr>
          <a:xfrm>
            <a:off x="311728" y="6099609"/>
            <a:ext cx="6105236" cy="430887"/>
          </a:xfrm>
          <a:prstGeom prst="rect">
            <a:avLst/>
          </a:prstGeom>
          <a:noFill/>
        </p:spPr>
        <p:txBody>
          <a:bodyPr wrap="square">
            <a:spAutoFit/>
          </a:bodyPr>
          <a:lstStyle/>
          <a:p>
            <a:r>
              <a:rPr lang="en-US" sz="1100" dirty="0"/>
              <a:t>https://www.bing.com/search?FORM=HI2CDF&amp;PC=HI2C&amp;q=definition+of+optimism</a:t>
            </a:r>
          </a:p>
          <a:p>
            <a:r>
              <a:rPr lang="en-US" sz="1100" dirty="0"/>
              <a:t>https://www.merriam-webster.com/dictionary/optimism</a:t>
            </a:r>
          </a:p>
        </p:txBody>
      </p:sp>
    </p:spTree>
    <p:extLst>
      <p:ext uri="{BB962C8B-B14F-4D97-AF65-F5344CB8AC3E}">
        <p14:creationId xmlns:p14="http://schemas.microsoft.com/office/powerpoint/2010/main" val="326309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 calcmode="lin" valueType="num">
                                      <p:cBhvr additive="base">
                                        <p:cTn id="1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3F67E41-8780-0B7D-7575-381CB38D8B72}"/>
              </a:ext>
            </a:extLst>
          </p:cNvPr>
          <p:cNvSpPr txBox="1">
            <a:spLocks noChangeArrowheads="1"/>
          </p:cNvSpPr>
          <p:nvPr/>
        </p:nvSpPr>
        <p:spPr>
          <a:xfrm>
            <a:off x="356754" y="245564"/>
            <a:ext cx="5092701" cy="579703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latin typeface="Verdana" panose="020B0604030504040204" pitchFamily="34" charset="0"/>
                <a:ea typeface="Verdana" panose="020B0604030504040204" pitchFamily="34" charset="0"/>
              </a:rPr>
              <a:t>What does your Rotary Club have similar programs for Youth?</a:t>
            </a:r>
          </a:p>
          <a:p>
            <a:pPr algn="ctr"/>
            <a:endParaRPr lang="en-US" altLang="en-US" dirty="0">
              <a:latin typeface="Verdana" panose="020B0604030504040204" pitchFamily="34" charset="0"/>
              <a:ea typeface="Verdana" panose="020B0604030504040204" pitchFamily="34" charset="0"/>
            </a:endParaRPr>
          </a:p>
          <a:p>
            <a:pPr algn="ctr"/>
            <a:endParaRPr lang="en-US" altLang="en-US" dirty="0">
              <a:latin typeface="Verdana" panose="020B0604030504040204" pitchFamily="34" charset="0"/>
              <a:ea typeface="Verdana" panose="020B0604030504040204" pitchFamily="34" charset="0"/>
            </a:endParaRPr>
          </a:p>
          <a:p>
            <a:pPr algn="ctr"/>
            <a:endParaRPr lang="en-US" altLang="en-US" dirty="0">
              <a:latin typeface="Verdana" panose="020B0604030504040204" pitchFamily="34" charset="0"/>
              <a:ea typeface="Verdana" panose="020B0604030504040204" pitchFamily="34" charset="0"/>
            </a:endParaRPr>
          </a:p>
        </p:txBody>
      </p:sp>
      <p:pic>
        <p:nvPicPr>
          <p:cNvPr id="3" name="Picture 2" descr="See the source image">
            <a:extLst>
              <a:ext uri="{FF2B5EF4-FFF2-40B4-BE49-F238E27FC236}">
                <a16:creationId xmlns:a16="http://schemas.microsoft.com/office/drawing/2014/main" id="{D0E36522-15B5-D0FB-31EA-50EDB1E65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930" y="4091221"/>
            <a:ext cx="1570525" cy="177258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611FF3E-6A8F-3EF1-A510-C34747F54CF2}"/>
              </a:ext>
            </a:extLst>
          </p:cNvPr>
          <p:cNvGrpSpPr/>
          <p:nvPr/>
        </p:nvGrpSpPr>
        <p:grpSpPr>
          <a:xfrm>
            <a:off x="6449584" y="245564"/>
            <a:ext cx="5302535" cy="2585323"/>
            <a:chOff x="2868612" y="2175193"/>
            <a:chExt cx="6454775" cy="3391129"/>
          </a:xfrm>
        </p:grpSpPr>
        <p:pic>
          <p:nvPicPr>
            <p:cNvPr id="5" name="Picture 4" descr="Welcome | Rotary Club of Blue Bell">
              <a:extLst>
                <a:ext uri="{FF2B5EF4-FFF2-40B4-BE49-F238E27FC236}">
                  <a16:creationId xmlns:a16="http://schemas.microsoft.com/office/drawing/2014/main" id="{3B974830-A434-1DBA-2E8A-12484404F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612" y="2175193"/>
              <a:ext cx="6454775" cy="2507615"/>
            </a:xfrm>
            <a:prstGeom prst="rect">
              <a:avLst/>
            </a:prstGeom>
            <a:noFill/>
            <a:ln>
              <a:noFill/>
            </a:ln>
          </p:spPr>
        </p:pic>
        <p:pic>
          <p:nvPicPr>
            <p:cNvPr id="6" name="Picture 5">
              <a:extLst>
                <a:ext uri="{FF2B5EF4-FFF2-40B4-BE49-F238E27FC236}">
                  <a16:creationId xmlns:a16="http://schemas.microsoft.com/office/drawing/2014/main" id="{4EBFAA65-80ED-654B-2040-C2567FA947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3881" y="4487457"/>
              <a:ext cx="5944235" cy="1078865"/>
            </a:xfrm>
            <a:prstGeom prst="rect">
              <a:avLst/>
            </a:prstGeom>
            <a:noFill/>
          </p:spPr>
        </p:pic>
      </p:grpSp>
      <p:sp>
        <p:nvSpPr>
          <p:cNvPr id="7" name="TextBox 6">
            <a:extLst>
              <a:ext uri="{FF2B5EF4-FFF2-40B4-BE49-F238E27FC236}">
                <a16:creationId xmlns:a16="http://schemas.microsoft.com/office/drawing/2014/main" id="{6B799F3A-E582-7EB8-258A-ECB6D832BBA1}"/>
              </a:ext>
            </a:extLst>
          </p:cNvPr>
          <p:cNvSpPr txBox="1"/>
          <p:nvPr/>
        </p:nvSpPr>
        <p:spPr>
          <a:xfrm>
            <a:off x="6130902" y="3201810"/>
            <a:ext cx="5621217" cy="3108543"/>
          </a:xfrm>
          <a:prstGeom prst="rect">
            <a:avLst/>
          </a:prstGeom>
          <a:noFill/>
        </p:spPr>
        <p:txBody>
          <a:bodyPr wrap="square">
            <a:spAutoFit/>
          </a:bodyPr>
          <a:lstStyle/>
          <a:p>
            <a:pPr algn="l"/>
            <a:r>
              <a:rPr lang="en-US" sz="2800" b="1" i="0" dirty="0">
                <a:solidFill>
                  <a:srgbClr val="39424A"/>
                </a:solidFill>
                <a:effectLst/>
                <a:latin typeface="Open Sans" panose="020B0606030504020204" pitchFamily="34" charset="0"/>
              </a:rPr>
              <a:t>Rotary believes in developing the next generation of leaders. Our programs help younger leaders build leadership skills, expand education and learn the value of service.</a:t>
            </a:r>
            <a:endParaRPr lang="en-US" sz="2800" b="0" i="0" dirty="0">
              <a:solidFill>
                <a:srgbClr val="39424A"/>
              </a:solidFill>
              <a:effectLst/>
              <a:latin typeface="Open Sans" panose="020B0606030504020204" pitchFamily="34" charset="0"/>
            </a:endParaRPr>
          </a:p>
        </p:txBody>
      </p:sp>
      <p:pic>
        <p:nvPicPr>
          <p:cNvPr id="8" name="Picture 7">
            <a:extLst>
              <a:ext uri="{FF2B5EF4-FFF2-40B4-BE49-F238E27FC236}">
                <a16:creationId xmlns:a16="http://schemas.microsoft.com/office/drawing/2014/main" id="{CCAC92FC-1E6F-F1C1-8F4C-F540C51473B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671" y="4539045"/>
            <a:ext cx="3385185" cy="876935"/>
          </a:xfrm>
          <a:prstGeom prst="rect">
            <a:avLst/>
          </a:prstGeom>
          <a:noFill/>
        </p:spPr>
      </p:pic>
    </p:spTree>
    <p:extLst>
      <p:ext uri="{BB962C8B-B14F-4D97-AF65-F5344CB8AC3E}">
        <p14:creationId xmlns:p14="http://schemas.microsoft.com/office/powerpoint/2010/main" val="384189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9F5AF1-2154-4E54-B3EB-23ECF50C7F4C}"/>
              </a:ext>
            </a:extLst>
          </p:cNvPr>
          <p:cNvSpPr/>
          <p:nvPr/>
        </p:nvSpPr>
        <p:spPr>
          <a:xfrm>
            <a:off x="0" y="-1"/>
            <a:ext cx="3086100" cy="70389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C270DE3-C4B6-41E6-B18C-100B38DAF71D}"/>
              </a:ext>
            </a:extLst>
          </p:cNvPr>
          <p:cNvSpPr/>
          <p:nvPr/>
        </p:nvSpPr>
        <p:spPr>
          <a:xfrm>
            <a:off x="9144000" y="-28576"/>
            <a:ext cx="3086100" cy="70389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065460A-DF79-447C-84A1-DFEC783D57A5}"/>
              </a:ext>
            </a:extLst>
          </p:cNvPr>
          <p:cNvPicPr>
            <a:picLocks noChangeAspect="1"/>
          </p:cNvPicPr>
          <p:nvPr/>
        </p:nvPicPr>
        <p:blipFill>
          <a:blip r:embed="rId2"/>
          <a:stretch>
            <a:fillRect/>
          </a:stretch>
        </p:blipFill>
        <p:spPr>
          <a:xfrm>
            <a:off x="2005568" y="-19051"/>
            <a:ext cx="8180864" cy="6962775"/>
          </a:xfrm>
          <a:prstGeom prst="rect">
            <a:avLst/>
          </a:prstGeom>
        </p:spPr>
      </p:pic>
    </p:spTree>
    <p:extLst>
      <p:ext uri="{BB962C8B-B14F-4D97-AF65-F5344CB8AC3E}">
        <p14:creationId xmlns:p14="http://schemas.microsoft.com/office/powerpoint/2010/main" val="689567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See the source image">
            <a:extLst>
              <a:ext uri="{FF2B5EF4-FFF2-40B4-BE49-F238E27FC236}">
                <a16:creationId xmlns:a16="http://schemas.microsoft.com/office/drawing/2014/main" id="{F5F0C95A-9A95-4CC6-BF2A-BA85A2FC8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0321"/>
            <a:ext cx="4600421" cy="340196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See the source image">
            <a:extLst>
              <a:ext uri="{FF2B5EF4-FFF2-40B4-BE49-F238E27FC236}">
                <a16:creationId xmlns:a16="http://schemas.microsoft.com/office/drawing/2014/main" id="{D2356E80-538D-4BE6-9CA4-FB62CBF5E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1"/>
            <a:ext cx="51054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ee the source image">
            <a:extLst>
              <a:ext uri="{FF2B5EF4-FFF2-40B4-BE49-F238E27FC236}">
                <a16:creationId xmlns:a16="http://schemas.microsoft.com/office/drawing/2014/main" id="{2C375DCA-23E7-41B7-A004-504669D46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0"/>
            <a:ext cx="7181851" cy="3830321"/>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See the source image">
            <a:extLst>
              <a:ext uri="{FF2B5EF4-FFF2-40B4-BE49-F238E27FC236}">
                <a16:creationId xmlns:a16="http://schemas.microsoft.com/office/drawing/2014/main" id="{42FD31F5-ADB5-4929-B572-A18843BCD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325" y="3429000"/>
            <a:ext cx="7686675"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00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370"/>
                                        </p:tgtEl>
                                        <p:attrNameLst>
                                          <p:attrName>style.visibility</p:attrName>
                                        </p:attrNameLst>
                                      </p:cBhvr>
                                      <p:to>
                                        <p:strVal val="visible"/>
                                      </p:to>
                                    </p:set>
                                    <p:anim calcmode="lin" valueType="num">
                                      <p:cBhvr additive="base">
                                        <p:cTn id="11" dur="500" fill="hold"/>
                                        <p:tgtEl>
                                          <p:spTgt spid="15370"/>
                                        </p:tgtEl>
                                        <p:attrNameLst>
                                          <p:attrName>ppt_x</p:attrName>
                                        </p:attrNameLst>
                                      </p:cBhvr>
                                      <p:tavLst>
                                        <p:tav tm="0">
                                          <p:val>
                                            <p:strVal val="#ppt_x"/>
                                          </p:val>
                                        </p:tav>
                                        <p:tav tm="100000">
                                          <p:val>
                                            <p:strVal val="#ppt_x"/>
                                          </p:val>
                                        </p:tav>
                                      </p:tavLst>
                                    </p:anim>
                                    <p:anim calcmode="lin" valueType="num">
                                      <p:cBhvr additive="base">
                                        <p:cTn id="12" dur="500" fill="hold"/>
                                        <p:tgtEl>
                                          <p:spTgt spid="153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366"/>
                                        </p:tgtEl>
                                        <p:attrNameLst>
                                          <p:attrName>style.visibility</p:attrName>
                                        </p:attrNameLst>
                                      </p:cBhvr>
                                      <p:to>
                                        <p:strVal val="visible"/>
                                      </p:to>
                                    </p:set>
                                    <p:animEffect transition="in" filter="barn(inVertical)">
                                      <p:cBhvr>
                                        <p:cTn id="17" dur="500"/>
                                        <p:tgtEl>
                                          <p:spTgt spid="1536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the source image">
            <a:extLst>
              <a:ext uri="{FF2B5EF4-FFF2-40B4-BE49-F238E27FC236}">
                <a16:creationId xmlns:a16="http://schemas.microsoft.com/office/drawing/2014/main" id="{65A3CD7D-2491-4031-B0E2-69CA10546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09925"/>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oathe and Regret with thoughts like &quot;If only I had...&quot; are good descriptions of which of the following? - ProProfs">
            <a:extLst>
              <a:ext uri="{FF2B5EF4-FFF2-40B4-BE49-F238E27FC236}">
                <a16:creationId xmlns:a16="http://schemas.microsoft.com/office/drawing/2014/main" id="{106D6309-CCA3-41DB-A30E-EF2CDF886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149" y="57152"/>
            <a:ext cx="6279851" cy="3086098"/>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See the source image">
            <a:extLst>
              <a:ext uri="{FF2B5EF4-FFF2-40B4-BE49-F238E27FC236}">
                <a16:creationId xmlns:a16="http://schemas.microsoft.com/office/drawing/2014/main" id="{29AF7CC9-EA57-43E6-9A3B-C68490DF1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7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3F67E41-8780-0B7D-7575-381CB38D8B72}"/>
              </a:ext>
            </a:extLst>
          </p:cNvPr>
          <p:cNvSpPr txBox="1">
            <a:spLocks noChangeArrowheads="1"/>
          </p:cNvSpPr>
          <p:nvPr/>
        </p:nvSpPr>
        <p:spPr>
          <a:xfrm>
            <a:off x="356754" y="245564"/>
            <a:ext cx="5092701" cy="579703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latin typeface="Verdana" panose="020B0604030504040204" pitchFamily="34" charset="0"/>
                <a:ea typeface="Verdana" panose="020B0604030504040204" pitchFamily="34" charset="0"/>
              </a:rPr>
              <a:t>What are ways that your Rotary Club and</a:t>
            </a:r>
          </a:p>
          <a:p>
            <a:pPr algn="ctr"/>
            <a:r>
              <a:rPr lang="en-US" altLang="en-US" dirty="0">
                <a:latin typeface="Verdana" panose="020B0604030504040204" pitchFamily="34" charset="0"/>
                <a:ea typeface="Verdana" panose="020B0604030504040204" pitchFamily="34" charset="0"/>
              </a:rPr>
              <a:t>Optimist Clubs partner together?</a:t>
            </a:r>
          </a:p>
          <a:p>
            <a:pPr algn="ctr"/>
            <a:endParaRPr lang="en-US" altLang="en-US" dirty="0">
              <a:latin typeface="Verdana" panose="020B0604030504040204" pitchFamily="34" charset="0"/>
              <a:ea typeface="Verdana" panose="020B0604030504040204" pitchFamily="34" charset="0"/>
            </a:endParaRPr>
          </a:p>
          <a:p>
            <a:pPr algn="ctr"/>
            <a:endParaRPr lang="en-US" altLang="en-US" dirty="0">
              <a:latin typeface="Verdana" panose="020B0604030504040204" pitchFamily="34" charset="0"/>
              <a:ea typeface="Verdana" panose="020B0604030504040204" pitchFamily="34" charset="0"/>
            </a:endParaRPr>
          </a:p>
          <a:p>
            <a:pPr algn="ctr"/>
            <a:endParaRPr lang="en-US" altLang="en-US" dirty="0">
              <a:latin typeface="Verdana" panose="020B0604030504040204" pitchFamily="34" charset="0"/>
              <a:ea typeface="Verdana" panose="020B0604030504040204" pitchFamily="34" charset="0"/>
            </a:endParaRPr>
          </a:p>
        </p:txBody>
      </p:sp>
      <p:pic>
        <p:nvPicPr>
          <p:cNvPr id="3" name="Picture 2" descr="See the source image">
            <a:extLst>
              <a:ext uri="{FF2B5EF4-FFF2-40B4-BE49-F238E27FC236}">
                <a16:creationId xmlns:a16="http://schemas.microsoft.com/office/drawing/2014/main" id="{D0E36522-15B5-D0FB-31EA-50EDB1E65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443" y="4296510"/>
            <a:ext cx="1521424" cy="17171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77D97E-4499-AAAA-6344-23D4FF1F1054}"/>
              </a:ext>
            </a:extLst>
          </p:cNvPr>
          <p:cNvSpPr txBox="1"/>
          <p:nvPr/>
        </p:nvSpPr>
        <p:spPr>
          <a:xfrm>
            <a:off x="6096001" y="3336017"/>
            <a:ext cx="5739246" cy="2677656"/>
          </a:xfrm>
          <a:prstGeom prst="rect">
            <a:avLst/>
          </a:prstGeom>
          <a:noFill/>
        </p:spPr>
        <p:txBody>
          <a:bodyPr wrap="square">
            <a:spAutoFit/>
          </a:bodyPr>
          <a:lstStyle/>
          <a:p>
            <a:pPr algn="ctr"/>
            <a:r>
              <a:rPr lang="en-US" sz="2800" b="0" i="0" dirty="0">
                <a:solidFill>
                  <a:srgbClr val="39424A"/>
                </a:solidFill>
                <a:effectLst/>
                <a:latin typeface="Open Sans" panose="020B0606030504020204" pitchFamily="34" charset="0"/>
              </a:rPr>
              <a:t>When you partner with Rotary, our 1.4 million members amplify your impact, elevate your brand, advance important causes, improve communities, and gain access to global connections.</a:t>
            </a:r>
          </a:p>
        </p:txBody>
      </p:sp>
      <p:grpSp>
        <p:nvGrpSpPr>
          <p:cNvPr id="6" name="Group 5">
            <a:extLst>
              <a:ext uri="{FF2B5EF4-FFF2-40B4-BE49-F238E27FC236}">
                <a16:creationId xmlns:a16="http://schemas.microsoft.com/office/drawing/2014/main" id="{14AD71AC-4BBA-BF79-6F72-E2A32BB349B3}"/>
              </a:ext>
            </a:extLst>
          </p:cNvPr>
          <p:cNvGrpSpPr/>
          <p:nvPr/>
        </p:nvGrpSpPr>
        <p:grpSpPr>
          <a:xfrm>
            <a:off x="6449584" y="245564"/>
            <a:ext cx="5302535" cy="2585323"/>
            <a:chOff x="2868612" y="2175193"/>
            <a:chExt cx="6454775" cy="3391129"/>
          </a:xfrm>
        </p:grpSpPr>
        <p:pic>
          <p:nvPicPr>
            <p:cNvPr id="7" name="Picture 6" descr="Welcome | Rotary Club of Blue Bell">
              <a:extLst>
                <a:ext uri="{FF2B5EF4-FFF2-40B4-BE49-F238E27FC236}">
                  <a16:creationId xmlns:a16="http://schemas.microsoft.com/office/drawing/2014/main" id="{212BAE52-3A9F-DF11-A4F6-C797105242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612" y="2175193"/>
              <a:ext cx="6454775" cy="2507615"/>
            </a:xfrm>
            <a:prstGeom prst="rect">
              <a:avLst/>
            </a:prstGeom>
            <a:noFill/>
            <a:ln>
              <a:noFill/>
            </a:ln>
          </p:spPr>
        </p:pic>
        <p:pic>
          <p:nvPicPr>
            <p:cNvPr id="8" name="Picture 7">
              <a:extLst>
                <a:ext uri="{FF2B5EF4-FFF2-40B4-BE49-F238E27FC236}">
                  <a16:creationId xmlns:a16="http://schemas.microsoft.com/office/drawing/2014/main" id="{0F649939-059D-182A-CEAB-154C97233F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3881" y="4487457"/>
              <a:ext cx="5944235" cy="1078865"/>
            </a:xfrm>
            <a:prstGeom prst="rect">
              <a:avLst/>
            </a:prstGeom>
            <a:noFill/>
          </p:spPr>
        </p:pic>
      </p:grpSp>
      <p:pic>
        <p:nvPicPr>
          <p:cNvPr id="9" name="Picture 8">
            <a:extLst>
              <a:ext uri="{FF2B5EF4-FFF2-40B4-BE49-F238E27FC236}">
                <a16:creationId xmlns:a16="http://schemas.microsoft.com/office/drawing/2014/main" id="{92C6E5B5-FCA7-970E-3DD2-E0C68C07CF1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671" y="4539045"/>
            <a:ext cx="3385185" cy="876935"/>
          </a:xfrm>
          <a:prstGeom prst="rect">
            <a:avLst/>
          </a:prstGeom>
          <a:noFill/>
        </p:spPr>
      </p:pic>
    </p:spTree>
    <p:extLst>
      <p:ext uri="{BB962C8B-B14F-4D97-AF65-F5344CB8AC3E}">
        <p14:creationId xmlns:p14="http://schemas.microsoft.com/office/powerpoint/2010/main" val="333172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25103-FFCB-234E-EE3F-B2F0C5034689}"/>
              </a:ext>
            </a:extLst>
          </p:cNvPr>
          <p:cNvPicPr>
            <a:picLocks noChangeAspect="1"/>
          </p:cNvPicPr>
          <p:nvPr/>
        </p:nvPicPr>
        <p:blipFill rotWithShape="1">
          <a:blip r:embed="rId2"/>
          <a:srcRect l="31818" t="13872" r="34545" b="10168"/>
          <a:stretch/>
        </p:blipFill>
        <p:spPr>
          <a:xfrm>
            <a:off x="5892801" y="47928"/>
            <a:ext cx="6299199" cy="6810072"/>
          </a:xfrm>
          <a:prstGeom prst="rect">
            <a:avLst/>
          </a:prstGeom>
        </p:spPr>
      </p:pic>
      <p:sp>
        <p:nvSpPr>
          <p:cNvPr id="5" name="TextBox 4">
            <a:extLst>
              <a:ext uri="{FF2B5EF4-FFF2-40B4-BE49-F238E27FC236}">
                <a16:creationId xmlns:a16="http://schemas.microsoft.com/office/drawing/2014/main" id="{F334A373-B4DC-714C-704E-B6923461FCC5}"/>
              </a:ext>
            </a:extLst>
          </p:cNvPr>
          <p:cNvSpPr txBox="1"/>
          <p:nvPr/>
        </p:nvSpPr>
        <p:spPr>
          <a:xfrm>
            <a:off x="674254" y="1033434"/>
            <a:ext cx="5024582" cy="5016758"/>
          </a:xfrm>
          <a:prstGeom prst="rect">
            <a:avLst/>
          </a:prstGeom>
          <a:noFill/>
        </p:spPr>
        <p:txBody>
          <a:bodyPr wrap="square">
            <a:spAutoFit/>
          </a:bodyPr>
          <a:lstStyle/>
          <a:p>
            <a:r>
              <a:rPr lang="en-US" sz="3200" b="1" dirty="0">
                <a:solidFill>
                  <a:schemeClr val="accent1"/>
                </a:solidFill>
              </a:rPr>
              <a:t>Partnership-Celebrate Community</a:t>
            </a:r>
            <a:r>
              <a:rPr lang="en-US" sz="3200" dirty="0"/>
              <a:t>, a joint initiative of Optimist International and three other major volunteer service organizations, continued this year with a focus on local community service. Events were scheduled for the week of </a:t>
            </a:r>
            <a:r>
              <a:rPr lang="en-US" sz="3200" b="1" dirty="0">
                <a:solidFill>
                  <a:schemeClr val="accent1"/>
                </a:solidFill>
              </a:rPr>
              <a:t>September 10-17, 2023</a:t>
            </a:r>
            <a:r>
              <a:rPr lang="en-US" sz="3200" dirty="0">
                <a:solidFill>
                  <a:schemeClr val="accent1"/>
                </a:solidFill>
              </a:rPr>
              <a:t>.</a:t>
            </a:r>
          </a:p>
        </p:txBody>
      </p:sp>
    </p:spTree>
    <p:extLst>
      <p:ext uri="{BB962C8B-B14F-4D97-AF65-F5344CB8AC3E}">
        <p14:creationId xmlns:p14="http://schemas.microsoft.com/office/powerpoint/2010/main" val="2869201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AC571F-10C9-2D74-CC99-215753B517B3}"/>
              </a:ext>
            </a:extLst>
          </p:cNvPr>
          <p:cNvSpPr txBox="1"/>
          <p:nvPr/>
        </p:nvSpPr>
        <p:spPr>
          <a:xfrm>
            <a:off x="983672" y="301605"/>
            <a:ext cx="10224655" cy="1200329"/>
          </a:xfrm>
          <a:prstGeom prst="rect">
            <a:avLst/>
          </a:prstGeom>
          <a:noFill/>
        </p:spPr>
        <p:txBody>
          <a:bodyPr wrap="square">
            <a:spAutoFit/>
          </a:bodyPr>
          <a:lstStyle/>
          <a:p>
            <a:pPr algn="ctr"/>
            <a:r>
              <a:rPr lang="en-US" altLang="en-US" sz="3600" dirty="0">
                <a:latin typeface="Verdana" panose="020B0604030504040204" pitchFamily="34" charset="0"/>
                <a:ea typeface="Verdana" panose="020B0604030504040204" pitchFamily="34" charset="0"/>
              </a:rPr>
              <a:t>What are ways that your Rotary Club and</a:t>
            </a:r>
          </a:p>
          <a:p>
            <a:pPr algn="ctr"/>
            <a:r>
              <a:rPr lang="en-US" altLang="en-US" sz="3600" dirty="0">
                <a:latin typeface="Verdana" panose="020B0604030504040204" pitchFamily="34" charset="0"/>
                <a:ea typeface="Verdana" panose="020B0604030504040204" pitchFamily="34" charset="0"/>
              </a:rPr>
              <a:t>Area Optimist Clubs can partner together?</a:t>
            </a:r>
          </a:p>
        </p:txBody>
      </p:sp>
      <p:graphicFrame>
        <p:nvGraphicFramePr>
          <p:cNvPr id="7" name="Table 6">
            <a:extLst>
              <a:ext uri="{FF2B5EF4-FFF2-40B4-BE49-F238E27FC236}">
                <a16:creationId xmlns:a16="http://schemas.microsoft.com/office/drawing/2014/main" id="{D07703DE-7BD2-DD1D-2B35-C462C07BB872}"/>
              </a:ext>
            </a:extLst>
          </p:cNvPr>
          <p:cNvGraphicFramePr>
            <a:graphicFrameLocks noGrp="1"/>
          </p:cNvGraphicFramePr>
          <p:nvPr>
            <p:extLst>
              <p:ext uri="{D42A27DB-BD31-4B8C-83A1-F6EECF244321}">
                <p14:modId xmlns:p14="http://schemas.microsoft.com/office/powerpoint/2010/main" val="3538319483"/>
              </p:ext>
            </p:extLst>
          </p:nvPr>
        </p:nvGraphicFramePr>
        <p:xfrm>
          <a:off x="1810327" y="1600994"/>
          <a:ext cx="7970686" cy="5030713"/>
        </p:xfrm>
        <a:graphic>
          <a:graphicData uri="http://schemas.openxmlformats.org/drawingml/2006/table">
            <a:tbl>
              <a:tblPr firstRow="1" firstCol="1" bandRow="1">
                <a:tableStyleId>{5C22544A-7EE6-4342-B048-85BDC9FD1C3A}</a:tableStyleId>
              </a:tblPr>
              <a:tblGrid>
                <a:gridCol w="819778">
                  <a:extLst>
                    <a:ext uri="{9D8B030D-6E8A-4147-A177-3AD203B41FA5}">
                      <a16:colId xmlns:a16="http://schemas.microsoft.com/office/drawing/2014/main" val="1161430034"/>
                    </a:ext>
                  </a:extLst>
                </a:gridCol>
                <a:gridCol w="938868">
                  <a:extLst>
                    <a:ext uri="{9D8B030D-6E8A-4147-A177-3AD203B41FA5}">
                      <a16:colId xmlns:a16="http://schemas.microsoft.com/office/drawing/2014/main" val="2631951424"/>
                    </a:ext>
                  </a:extLst>
                </a:gridCol>
                <a:gridCol w="781006">
                  <a:extLst>
                    <a:ext uri="{9D8B030D-6E8A-4147-A177-3AD203B41FA5}">
                      <a16:colId xmlns:a16="http://schemas.microsoft.com/office/drawing/2014/main" val="2489673948"/>
                    </a:ext>
                  </a:extLst>
                </a:gridCol>
                <a:gridCol w="2612214">
                  <a:extLst>
                    <a:ext uri="{9D8B030D-6E8A-4147-A177-3AD203B41FA5}">
                      <a16:colId xmlns:a16="http://schemas.microsoft.com/office/drawing/2014/main" val="1675814625"/>
                    </a:ext>
                  </a:extLst>
                </a:gridCol>
                <a:gridCol w="2818820">
                  <a:extLst>
                    <a:ext uri="{9D8B030D-6E8A-4147-A177-3AD203B41FA5}">
                      <a16:colId xmlns:a16="http://schemas.microsoft.com/office/drawing/2014/main" val="1821471616"/>
                    </a:ext>
                  </a:extLst>
                </a:gridCol>
              </a:tblGrid>
              <a:tr h="259473">
                <a:tc>
                  <a:txBody>
                    <a:bodyPr/>
                    <a:lstStyle/>
                    <a:p>
                      <a:pPr marL="0" marR="0">
                        <a:spcBef>
                          <a:spcPts val="0"/>
                        </a:spcBef>
                        <a:spcAft>
                          <a:spcPts val="0"/>
                        </a:spcAft>
                      </a:pPr>
                      <a:r>
                        <a:rPr lang="en-US" sz="1500" kern="100">
                          <a:effectLst/>
                        </a:rPr>
                        <a:t>Club</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500" kern="100">
                          <a:effectLst/>
                        </a:rPr>
                        <a:t>Date</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lgn="ctr">
                        <a:spcBef>
                          <a:spcPts val="0"/>
                        </a:spcBef>
                        <a:spcAft>
                          <a:spcPts val="0"/>
                        </a:spcAft>
                      </a:pPr>
                      <a:r>
                        <a:rPr lang="en-US" sz="1500" kern="100">
                          <a:effectLst/>
                        </a:rPr>
                        <a:t>Time</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500" kern="100">
                          <a:effectLst/>
                        </a:rPr>
                        <a:t>Activity</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500" kern="100">
                          <a:effectLst/>
                        </a:rPr>
                        <a:t>Location</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extLst>
                  <a:ext uri="{0D108BD9-81ED-4DB2-BD59-A6C34878D82A}">
                    <a16:rowId xmlns:a16="http://schemas.microsoft.com/office/drawing/2014/main" val="1899173101"/>
                  </a:ext>
                </a:extLst>
              </a:tr>
              <a:tr h="345964">
                <a:tc>
                  <a:txBody>
                    <a:bodyPr/>
                    <a:lstStyle/>
                    <a:p>
                      <a:pPr marL="0" marR="0">
                        <a:spcBef>
                          <a:spcPts val="0"/>
                        </a:spcBef>
                        <a:spcAft>
                          <a:spcPts val="0"/>
                        </a:spcAft>
                      </a:pPr>
                      <a:r>
                        <a:rPr lang="en-US" sz="1000" kern="100">
                          <a:effectLst/>
                        </a:rPr>
                        <a:t>Dream Builders</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11/11/2023</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4pm to 6pm</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Thaddeus Smith Recognition of Veterans at Applebee’s</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Applebee's</a:t>
                      </a:r>
                      <a:endParaRPr lang="en-US" sz="800" kern="100">
                        <a:effectLst/>
                      </a:endParaRPr>
                    </a:p>
                    <a:p>
                      <a:pPr marL="0" marR="0">
                        <a:spcBef>
                          <a:spcPts val="0"/>
                        </a:spcBef>
                        <a:spcAft>
                          <a:spcPts val="0"/>
                        </a:spcAft>
                      </a:pPr>
                      <a:r>
                        <a:rPr lang="en-US" sz="1000" kern="100">
                          <a:effectLst/>
                        </a:rPr>
                        <a:t>323 Old York Rd, Jenkintown, PA 19046</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extLst>
                  <a:ext uri="{0D108BD9-81ED-4DB2-BD59-A6C34878D82A}">
                    <a16:rowId xmlns:a16="http://schemas.microsoft.com/office/drawing/2014/main" val="3263775731"/>
                  </a:ext>
                </a:extLst>
              </a:tr>
              <a:tr h="345964">
                <a:tc>
                  <a:txBody>
                    <a:bodyPr/>
                    <a:lstStyle/>
                    <a:p>
                      <a:pPr marL="0" marR="0">
                        <a:spcBef>
                          <a:spcPts val="0"/>
                        </a:spcBef>
                        <a:spcAft>
                          <a:spcPts val="0"/>
                        </a:spcAft>
                      </a:pPr>
                      <a:r>
                        <a:rPr lang="en-US" sz="1000" kern="100">
                          <a:effectLst/>
                        </a:rPr>
                        <a:t>East Montco</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11/16/2023</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 </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Attitude of Gratitude</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Send in gratitude cards to EastMontcoOptimistClub@hotmail.com</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extLst>
                  <a:ext uri="{0D108BD9-81ED-4DB2-BD59-A6C34878D82A}">
                    <a16:rowId xmlns:a16="http://schemas.microsoft.com/office/drawing/2014/main" val="2539844815"/>
                  </a:ext>
                </a:extLst>
              </a:tr>
              <a:tr h="669695">
                <a:tc>
                  <a:txBody>
                    <a:bodyPr/>
                    <a:lstStyle/>
                    <a:p>
                      <a:pPr marL="0" marR="0">
                        <a:spcBef>
                          <a:spcPts val="0"/>
                        </a:spcBef>
                        <a:spcAft>
                          <a:spcPts val="0"/>
                        </a:spcAft>
                      </a:pPr>
                      <a:r>
                        <a:rPr lang="en-US" sz="1000" kern="100">
                          <a:effectLst/>
                        </a:rPr>
                        <a:t>DBOC EMOC</a:t>
                      </a:r>
                      <a:endParaRPr lang="en-US" sz="800" kern="100">
                        <a:effectLst/>
                      </a:endParaRPr>
                    </a:p>
                    <a:p>
                      <a:pPr marL="0" marR="0">
                        <a:spcBef>
                          <a:spcPts val="0"/>
                        </a:spcBef>
                        <a:spcAft>
                          <a:spcPts val="0"/>
                        </a:spcAft>
                      </a:pPr>
                      <a:r>
                        <a:rPr lang="en-US" sz="1000" kern="100">
                          <a:effectLst/>
                        </a:rPr>
                        <a:t>OCLM</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12/5/2023</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10am-2pm</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Toys for Tots Hatboro/Horsham/Abington</a:t>
                      </a:r>
                      <a:endParaRPr lang="en-US" sz="800" kern="100">
                        <a:effectLst/>
                      </a:endParaRPr>
                    </a:p>
                    <a:p>
                      <a:pPr marL="0" marR="0">
                        <a:spcBef>
                          <a:spcPts val="0"/>
                        </a:spcBef>
                        <a:spcAft>
                          <a:spcPts val="0"/>
                        </a:spcAft>
                      </a:pPr>
                      <a:r>
                        <a:rPr lang="en-US" sz="1000" kern="100">
                          <a:effectLst/>
                        </a:rPr>
                        <a:t>Volunteer For Toys for Tots</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Hatboro/Horsham/Abington Marine Corps Toys For Tots, 1348 Easton Rd Abington Pa 19001, Angela Dixon/Jennie Lee Coordinators</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extLst>
                  <a:ext uri="{0D108BD9-81ED-4DB2-BD59-A6C34878D82A}">
                    <a16:rowId xmlns:a16="http://schemas.microsoft.com/office/drawing/2014/main" val="4062027811"/>
                  </a:ext>
                </a:extLst>
              </a:tr>
              <a:tr h="691929">
                <a:tc>
                  <a:txBody>
                    <a:bodyPr/>
                    <a:lstStyle/>
                    <a:p>
                      <a:pPr marL="0" marR="0">
                        <a:spcBef>
                          <a:spcPts val="0"/>
                        </a:spcBef>
                        <a:spcAft>
                          <a:spcPts val="0"/>
                        </a:spcAft>
                      </a:pPr>
                      <a:r>
                        <a:rPr lang="en-US" sz="1000" kern="100">
                          <a:effectLst/>
                        </a:rPr>
                        <a:t>Dream Builders</a:t>
                      </a:r>
                      <a:endParaRPr lang="en-US" sz="800" kern="100">
                        <a:effectLst/>
                      </a:endParaRPr>
                    </a:p>
                    <a:p>
                      <a:pPr marL="0" marR="0">
                        <a:spcBef>
                          <a:spcPts val="0"/>
                        </a:spcBef>
                        <a:spcAft>
                          <a:spcPts val="0"/>
                        </a:spcAft>
                      </a:pPr>
                      <a:r>
                        <a:rPr lang="en-US" sz="1000" kern="100">
                          <a:effectLst/>
                        </a:rPr>
                        <a:t>East Montco</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1/27/2024</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11am-1pm</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Valerie Lomax SOUPER Bowler</a:t>
                      </a:r>
                      <a:endParaRPr lang="en-US" sz="800" kern="100">
                        <a:effectLst/>
                      </a:endParaRPr>
                    </a:p>
                    <a:p>
                      <a:pPr marL="0" marR="0">
                        <a:spcBef>
                          <a:spcPts val="0"/>
                        </a:spcBef>
                        <a:spcAft>
                          <a:spcPts val="0"/>
                        </a:spcAft>
                      </a:pPr>
                      <a:r>
                        <a:rPr lang="en-US" sz="1000" kern="100">
                          <a:effectLst/>
                        </a:rPr>
                        <a:t> &amp; Super Hero Luncheon</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Giant Food Store Community Room, 315 York Rd, Willow Grove, PA 19090  </a:t>
                      </a:r>
                      <a:endParaRPr lang="en-US" sz="800" kern="100">
                        <a:effectLst/>
                      </a:endParaRPr>
                    </a:p>
                    <a:p>
                      <a:pPr marL="0" marR="0">
                        <a:spcBef>
                          <a:spcPts val="0"/>
                        </a:spcBef>
                        <a:spcAft>
                          <a:spcPts val="0"/>
                        </a:spcAft>
                      </a:pPr>
                      <a:r>
                        <a:rPr lang="en-US" sz="1000" kern="100">
                          <a:effectLst/>
                        </a:rPr>
                        <a:t>(215) 784-1960</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extLst>
                  <a:ext uri="{0D108BD9-81ED-4DB2-BD59-A6C34878D82A}">
                    <a16:rowId xmlns:a16="http://schemas.microsoft.com/office/drawing/2014/main" val="2458918847"/>
                  </a:ext>
                </a:extLst>
              </a:tr>
              <a:tr h="502271">
                <a:tc>
                  <a:txBody>
                    <a:bodyPr/>
                    <a:lstStyle/>
                    <a:p>
                      <a:pPr marL="0" marR="0">
                        <a:spcBef>
                          <a:spcPts val="0"/>
                        </a:spcBef>
                        <a:spcAft>
                          <a:spcPts val="0"/>
                        </a:spcAft>
                      </a:pPr>
                      <a:r>
                        <a:rPr lang="en-US" sz="1000" kern="100">
                          <a:effectLst/>
                        </a:rPr>
                        <a:t>DBOC</a:t>
                      </a:r>
                      <a:endParaRPr lang="en-US" sz="800" kern="100">
                        <a:effectLst/>
                      </a:endParaRPr>
                    </a:p>
                    <a:p>
                      <a:pPr marL="0" marR="0">
                        <a:spcBef>
                          <a:spcPts val="0"/>
                        </a:spcBef>
                        <a:spcAft>
                          <a:spcPts val="0"/>
                        </a:spcAft>
                      </a:pPr>
                      <a:r>
                        <a:rPr lang="en-US" sz="1000" kern="100">
                          <a:effectLst/>
                        </a:rPr>
                        <a:t>EMOC</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3/16/2024</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4pm-6:30pm</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Feed the Homeless at Chosen 300 Ministries</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Chosen 300 Ministries, 1116 Spring Garden St, Philadelphia, PA 19123, (215) 765-9807</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extLst>
                  <a:ext uri="{0D108BD9-81ED-4DB2-BD59-A6C34878D82A}">
                    <a16:rowId xmlns:a16="http://schemas.microsoft.com/office/drawing/2014/main" val="1992534853"/>
                  </a:ext>
                </a:extLst>
              </a:tr>
              <a:tr h="502271">
                <a:tc>
                  <a:txBody>
                    <a:bodyPr/>
                    <a:lstStyle/>
                    <a:p>
                      <a:pPr marL="0" marR="0">
                        <a:spcBef>
                          <a:spcPts val="0"/>
                        </a:spcBef>
                        <a:spcAft>
                          <a:spcPts val="0"/>
                        </a:spcAft>
                      </a:pPr>
                      <a:r>
                        <a:rPr lang="en-US" sz="1000" kern="100">
                          <a:effectLst/>
                        </a:rPr>
                        <a:t>Lower Montco</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April 13/20 2024</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 </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Spring Tea</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Bethlehem Baptist Church, 712 Penllyn Pike, Spring House, PA 19477, (215) 643-4977</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extLst>
                  <a:ext uri="{0D108BD9-81ED-4DB2-BD59-A6C34878D82A}">
                    <a16:rowId xmlns:a16="http://schemas.microsoft.com/office/drawing/2014/main" val="2192773286"/>
                  </a:ext>
                </a:extLst>
              </a:tr>
              <a:tr h="518946">
                <a:tc>
                  <a:txBody>
                    <a:bodyPr/>
                    <a:lstStyle/>
                    <a:p>
                      <a:pPr marL="0" marR="0">
                        <a:spcBef>
                          <a:spcPts val="0"/>
                        </a:spcBef>
                        <a:spcAft>
                          <a:spcPts val="0"/>
                        </a:spcAft>
                      </a:pPr>
                      <a:r>
                        <a:rPr lang="en-US" sz="1000" kern="100">
                          <a:effectLst/>
                        </a:rPr>
                        <a:t>East Montco</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4/26/2024</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10am-2pm</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Penn Relays Team Jamaica Bickle</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University of Pennsylvania Franklin Field</a:t>
                      </a:r>
                      <a:endParaRPr lang="en-US" sz="800" kern="100">
                        <a:effectLst/>
                      </a:endParaRPr>
                    </a:p>
                    <a:p>
                      <a:pPr marL="0" marR="0">
                        <a:spcBef>
                          <a:spcPts val="0"/>
                        </a:spcBef>
                        <a:spcAft>
                          <a:spcPts val="0"/>
                        </a:spcAft>
                      </a:pPr>
                      <a:r>
                        <a:rPr lang="en-US" sz="1000" kern="100">
                          <a:effectLst/>
                        </a:rPr>
                        <a:t>235 S 33rd St, Philadelphia, PA 19104, (215) 898-4324</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extLst>
                  <a:ext uri="{0D108BD9-81ED-4DB2-BD59-A6C34878D82A}">
                    <a16:rowId xmlns:a16="http://schemas.microsoft.com/office/drawing/2014/main" val="2981165715"/>
                  </a:ext>
                </a:extLst>
              </a:tr>
              <a:tr h="502271">
                <a:tc>
                  <a:txBody>
                    <a:bodyPr/>
                    <a:lstStyle/>
                    <a:p>
                      <a:pPr marL="0" marR="0">
                        <a:spcBef>
                          <a:spcPts val="0"/>
                        </a:spcBef>
                        <a:spcAft>
                          <a:spcPts val="0"/>
                        </a:spcAft>
                      </a:pPr>
                      <a:r>
                        <a:rPr lang="en-US" sz="1000" kern="100">
                          <a:effectLst/>
                        </a:rPr>
                        <a:t>Dream Builders</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5/5/2024</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 </a:t>
                      </a:r>
                      <a:endParaRPr lang="en-US" sz="800" kern="100">
                        <a:effectLst/>
                      </a:endParaRPr>
                    </a:p>
                    <a:p>
                      <a:pPr marL="0" marR="0" algn="ctr">
                        <a:spcBef>
                          <a:spcPts val="0"/>
                        </a:spcBef>
                        <a:spcAft>
                          <a:spcPts val="0"/>
                        </a:spcAft>
                      </a:pPr>
                      <a:r>
                        <a:rPr lang="en-US" sz="1000" kern="100">
                          <a:effectLst/>
                        </a:rPr>
                        <a:t>3pm-5pm</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Recognition Day Program for Young People, Light refreshments served after Program</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Montgomery Community College</a:t>
                      </a:r>
                      <a:endParaRPr lang="en-US" sz="800" kern="100">
                        <a:effectLst/>
                      </a:endParaRPr>
                    </a:p>
                    <a:p>
                      <a:pPr marL="0" marR="0">
                        <a:spcBef>
                          <a:spcPts val="0"/>
                        </a:spcBef>
                        <a:spcAft>
                          <a:spcPts val="0"/>
                        </a:spcAft>
                      </a:pPr>
                      <a:r>
                        <a:rPr lang="en-US" sz="1000" kern="100">
                          <a:effectLst/>
                        </a:rPr>
                        <a:t>Blue Bell, PA</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extLst>
                  <a:ext uri="{0D108BD9-81ED-4DB2-BD59-A6C34878D82A}">
                    <a16:rowId xmlns:a16="http://schemas.microsoft.com/office/drawing/2014/main" val="2926489165"/>
                  </a:ext>
                </a:extLst>
              </a:tr>
              <a:tr h="691929">
                <a:tc>
                  <a:txBody>
                    <a:bodyPr/>
                    <a:lstStyle/>
                    <a:p>
                      <a:pPr marL="0" marR="0">
                        <a:spcBef>
                          <a:spcPts val="0"/>
                        </a:spcBef>
                        <a:spcAft>
                          <a:spcPts val="0"/>
                        </a:spcAft>
                      </a:pPr>
                      <a:r>
                        <a:rPr lang="en-US" sz="1000" kern="100">
                          <a:effectLst/>
                        </a:rPr>
                        <a:t>Dream Builders </a:t>
                      </a:r>
                      <a:endParaRPr lang="en-US" sz="800" kern="100">
                        <a:effectLst/>
                      </a:endParaRPr>
                    </a:p>
                    <a:p>
                      <a:pPr marL="0" marR="0">
                        <a:spcBef>
                          <a:spcPts val="0"/>
                        </a:spcBef>
                        <a:spcAft>
                          <a:spcPts val="0"/>
                        </a:spcAft>
                      </a:pPr>
                      <a:r>
                        <a:rPr lang="en-US" sz="1000" kern="100">
                          <a:effectLst/>
                        </a:rPr>
                        <a:t>East Montco</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May 7/9, 2024</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6pm-9pm</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a:effectLst/>
                        </a:rPr>
                        <a:t>Respect for Law Program with the First Baptist Church of Crestmont: Focus on Security Personnel in Church, Synagogue, and/or Mosque </a:t>
                      </a:r>
                      <a:endParaRPr lang="en-US" sz="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tc>
                  <a:txBody>
                    <a:bodyPr/>
                    <a:lstStyle/>
                    <a:p>
                      <a:pPr marL="0" marR="0">
                        <a:spcBef>
                          <a:spcPts val="0"/>
                        </a:spcBef>
                        <a:spcAft>
                          <a:spcPts val="0"/>
                        </a:spcAft>
                      </a:pPr>
                      <a:r>
                        <a:rPr lang="en-US" sz="1000" kern="100" dirty="0">
                          <a:effectLst/>
                        </a:rPr>
                        <a:t>First Baptist Church of Crestmont, 1678 Fairview Ave, Willow Grove, PA 19090, (215) 659-9528</a:t>
                      </a:r>
                      <a:endParaRPr lang="en-US" sz="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14" marR="55314" marT="0" marB="0"/>
                </a:tc>
                <a:extLst>
                  <a:ext uri="{0D108BD9-81ED-4DB2-BD59-A6C34878D82A}">
                    <a16:rowId xmlns:a16="http://schemas.microsoft.com/office/drawing/2014/main" val="3809086155"/>
                  </a:ext>
                </a:extLst>
              </a:tr>
            </a:tbl>
          </a:graphicData>
        </a:graphic>
      </p:graphicFrame>
    </p:spTree>
    <p:extLst>
      <p:ext uri="{BB962C8B-B14F-4D97-AF65-F5344CB8AC3E}">
        <p14:creationId xmlns:p14="http://schemas.microsoft.com/office/powerpoint/2010/main" val="857235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sual search query image">
            <a:extLst>
              <a:ext uri="{FF2B5EF4-FFF2-40B4-BE49-F238E27FC236}">
                <a16:creationId xmlns:a16="http://schemas.microsoft.com/office/drawing/2014/main" id="{6E9817E0-7CC3-4C53-85C3-08C79F8A4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563" y="3217136"/>
            <a:ext cx="3309319" cy="33093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9F9DA19-5A7B-45E4-AB11-210D1113F5E7}"/>
              </a:ext>
            </a:extLst>
          </p:cNvPr>
          <p:cNvSpPr txBox="1">
            <a:spLocks noChangeArrowheads="1"/>
          </p:cNvSpPr>
          <p:nvPr/>
        </p:nvSpPr>
        <p:spPr>
          <a:xfrm>
            <a:off x="403128" y="203200"/>
            <a:ext cx="5250007" cy="2884451"/>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800" dirty="0">
                <a:solidFill>
                  <a:srgbClr val="00B050"/>
                </a:solidFill>
                <a:latin typeface="Arial Black" panose="020B0A04020102020204" pitchFamily="34" charset="0"/>
                <a:ea typeface="Verdana" panose="020B0604030504040204" pitchFamily="34" charset="0"/>
              </a:rPr>
              <a:t>Optimism</a:t>
            </a:r>
          </a:p>
          <a:p>
            <a:pPr algn="ctr"/>
            <a:r>
              <a:rPr lang="en-US" altLang="en-US" sz="4800" dirty="0">
                <a:latin typeface="Verdana" panose="020B0604030504040204" pitchFamily="34" charset="0"/>
                <a:ea typeface="Verdana" panose="020B0604030504040204" pitchFamily="34" charset="0"/>
              </a:rPr>
              <a:t>A </a:t>
            </a:r>
            <a:br>
              <a:rPr lang="en-US" altLang="en-US" sz="4800" dirty="0">
                <a:latin typeface="Verdana" panose="020B0604030504040204" pitchFamily="34" charset="0"/>
                <a:ea typeface="Verdana" panose="020B0604030504040204" pitchFamily="34" charset="0"/>
              </a:rPr>
            </a:br>
            <a:r>
              <a:rPr lang="en-US" altLang="en-US" sz="4800" dirty="0">
                <a:latin typeface="Verdana" panose="020B0604030504040204" pitchFamily="34" charset="0"/>
                <a:ea typeface="Verdana" panose="020B0604030504040204" pitchFamily="34" charset="0"/>
              </a:rPr>
              <a:t>Philosophy for Life</a:t>
            </a:r>
          </a:p>
        </p:txBody>
      </p:sp>
      <p:pic>
        <p:nvPicPr>
          <p:cNvPr id="5" name="Picture 4">
            <a:extLst>
              <a:ext uri="{FF2B5EF4-FFF2-40B4-BE49-F238E27FC236}">
                <a16:creationId xmlns:a16="http://schemas.microsoft.com/office/drawing/2014/main" id="{6D4FCDFA-CD52-38AD-3D77-D7BD08177E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6401" y="3930468"/>
            <a:ext cx="4649934" cy="2296578"/>
          </a:xfrm>
          <a:prstGeom prst="rect">
            <a:avLst/>
          </a:prstGeom>
          <a:noFill/>
        </p:spPr>
      </p:pic>
      <p:grpSp>
        <p:nvGrpSpPr>
          <p:cNvPr id="6" name="Group 5">
            <a:extLst>
              <a:ext uri="{FF2B5EF4-FFF2-40B4-BE49-F238E27FC236}">
                <a16:creationId xmlns:a16="http://schemas.microsoft.com/office/drawing/2014/main" id="{29A7526F-993F-1919-B081-0A8A0BBE0315}"/>
              </a:ext>
            </a:extLst>
          </p:cNvPr>
          <p:cNvGrpSpPr/>
          <p:nvPr/>
        </p:nvGrpSpPr>
        <p:grpSpPr>
          <a:xfrm>
            <a:off x="6353800" y="491849"/>
            <a:ext cx="5302535" cy="2585323"/>
            <a:chOff x="2868612" y="2175193"/>
            <a:chExt cx="6454775" cy="3391129"/>
          </a:xfrm>
        </p:grpSpPr>
        <p:pic>
          <p:nvPicPr>
            <p:cNvPr id="7" name="Picture 6" descr="Welcome | Rotary Club of Blue Bell">
              <a:extLst>
                <a:ext uri="{FF2B5EF4-FFF2-40B4-BE49-F238E27FC236}">
                  <a16:creationId xmlns:a16="http://schemas.microsoft.com/office/drawing/2014/main" id="{AE42B641-FB2C-7D56-3F7D-539D618F3C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8612" y="2175193"/>
              <a:ext cx="6454775" cy="2507615"/>
            </a:xfrm>
            <a:prstGeom prst="rect">
              <a:avLst/>
            </a:prstGeom>
            <a:noFill/>
            <a:ln>
              <a:noFill/>
            </a:ln>
          </p:spPr>
        </p:pic>
        <p:pic>
          <p:nvPicPr>
            <p:cNvPr id="8" name="Picture 7">
              <a:extLst>
                <a:ext uri="{FF2B5EF4-FFF2-40B4-BE49-F238E27FC236}">
                  <a16:creationId xmlns:a16="http://schemas.microsoft.com/office/drawing/2014/main" id="{81FA3641-8D87-7260-E7E2-A209685830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3881" y="4487457"/>
              <a:ext cx="5944235" cy="1078865"/>
            </a:xfrm>
            <a:prstGeom prst="rect">
              <a:avLst/>
            </a:prstGeom>
            <a:noFill/>
          </p:spPr>
        </p:pic>
      </p:grpSp>
    </p:spTree>
    <p:extLst>
      <p:ext uri="{BB962C8B-B14F-4D97-AF65-F5344CB8AC3E}">
        <p14:creationId xmlns:p14="http://schemas.microsoft.com/office/powerpoint/2010/main" val="231670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2D6935-829E-423D-ABC4-F07BCF3D6A8C}"/>
              </a:ext>
            </a:extLst>
          </p:cNvPr>
          <p:cNvSpPr txBox="1">
            <a:spLocks noChangeArrowheads="1"/>
          </p:cNvSpPr>
          <p:nvPr/>
        </p:nvSpPr>
        <p:spPr>
          <a:xfrm>
            <a:off x="0" y="1043710"/>
            <a:ext cx="5855857" cy="500841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dirty="0">
                <a:latin typeface="Verdana" panose="020B0604030504040204" pitchFamily="34" charset="0"/>
                <a:ea typeface="Verdana" panose="020B0604030504040204" pitchFamily="34" charset="0"/>
              </a:rPr>
              <a:t>Is </a:t>
            </a:r>
            <a:r>
              <a:rPr lang="en-US" altLang="en-US" sz="6000" b="1" dirty="0">
                <a:solidFill>
                  <a:srgbClr val="00B050"/>
                </a:solidFill>
                <a:latin typeface="Arial Black" panose="020B0A04020102020204" pitchFamily="34" charset="0"/>
                <a:ea typeface="Verdana" panose="020B0604030504040204" pitchFamily="34" charset="0"/>
              </a:rPr>
              <a:t>Optimism</a:t>
            </a:r>
          </a:p>
          <a:p>
            <a:pPr algn="ctr"/>
            <a:r>
              <a:rPr lang="en-US" altLang="en-US" sz="6000" dirty="0">
                <a:latin typeface="Verdana" panose="020B0604030504040204" pitchFamily="34" charset="0"/>
                <a:ea typeface="Verdana" panose="020B0604030504040204" pitchFamily="34" charset="0"/>
              </a:rPr>
              <a:t>a Choice?</a:t>
            </a:r>
          </a:p>
          <a:p>
            <a:pPr algn="ctr"/>
            <a:endParaRPr lang="en-US" altLang="en-US" sz="6000" dirty="0">
              <a:latin typeface="Verdana" panose="020B0604030504040204" pitchFamily="34" charset="0"/>
              <a:ea typeface="Verdana" panose="020B0604030504040204" pitchFamily="34" charset="0"/>
            </a:endParaRPr>
          </a:p>
          <a:p>
            <a:pPr algn="ctr"/>
            <a:r>
              <a:rPr lang="en-US" altLang="en-US" sz="6000" dirty="0">
                <a:latin typeface="Verdana" panose="020B0604030504040204" pitchFamily="34" charset="0"/>
                <a:ea typeface="Verdana" panose="020B0604030504040204" pitchFamily="34" charset="0"/>
              </a:rPr>
              <a:t>Yes, No, Maybe</a:t>
            </a:r>
          </a:p>
        </p:txBody>
      </p:sp>
      <p:sp>
        <p:nvSpPr>
          <p:cNvPr id="6" name="TextBox 5">
            <a:extLst>
              <a:ext uri="{FF2B5EF4-FFF2-40B4-BE49-F238E27FC236}">
                <a16:creationId xmlns:a16="http://schemas.microsoft.com/office/drawing/2014/main" id="{A025092A-7D62-4CD2-A730-A19BD554A3FC}"/>
              </a:ext>
            </a:extLst>
          </p:cNvPr>
          <p:cNvSpPr txBox="1"/>
          <p:nvPr/>
        </p:nvSpPr>
        <p:spPr>
          <a:xfrm>
            <a:off x="5962939" y="520511"/>
            <a:ext cx="6105236" cy="5816977"/>
          </a:xfrm>
          <a:prstGeom prst="rect">
            <a:avLst/>
          </a:prstGeom>
          <a:noFill/>
        </p:spPr>
        <p:txBody>
          <a:bodyPr wrap="square">
            <a:spAutoFit/>
          </a:bodyPr>
          <a:lstStyle/>
          <a:p>
            <a:r>
              <a:rPr lang="en-US" sz="3600" b="1" i="0" dirty="0">
                <a:solidFill>
                  <a:srgbClr val="303336"/>
                </a:solidFill>
                <a:effectLst/>
                <a:latin typeface="Verdana" panose="020B0604030504040204" pitchFamily="34" charset="0"/>
                <a:ea typeface="Verdana" panose="020B0604030504040204" pitchFamily="34" charset="0"/>
              </a:rPr>
              <a:t>Philosophy (noun)</a:t>
            </a:r>
          </a:p>
          <a:p>
            <a:pPr marL="285750" indent="-285750">
              <a:buFont typeface="Arial" panose="020B0604020202020204" pitchFamily="34" charset="0"/>
              <a:buChar char="•"/>
            </a:pPr>
            <a:r>
              <a:rPr lang="en-US" sz="2400" b="0" i="0" dirty="0">
                <a:solidFill>
                  <a:srgbClr val="303336"/>
                </a:solidFill>
                <a:effectLst/>
                <a:latin typeface="Verdana" panose="020B0604030504040204" pitchFamily="34" charset="0"/>
                <a:ea typeface="Verdana" panose="020B0604030504040204" pitchFamily="34" charset="0"/>
              </a:rPr>
              <a:t>pursuit of wisdom</a:t>
            </a:r>
            <a:endParaRPr lang="en-US" sz="2400" b="0" i="0" dirty="0">
              <a:solidFill>
                <a:srgbClr val="212529"/>
              </a:solidFill>
              <a:effectLst/>
              <a:latin typeface="Verdana" panose="020B0604030504040204" pitchFamily="34" charset="0"/>
              <a:ea typeface="Verdana" panose="020B0604030504040204" pitchFamily="34" charset="0"/>
            </a:endParaRPr>
          </a:p>
          <a:p>
            <a:pPr marL="285750" indent="-285750" algn="l" fontAlgn="base">
              <a:buFont typeface="Arial" panose="020B0604020202020204" pitchFamily="34" charset="0"/>
              <a:buChar char="•"/>
            </a:pPr>
            <a:r>
              <a:rPr lang="en-US" sz="2400" b="0" i="0" dirty="0">
                <a:solidFill>
                  <a:srgbClr val="303336"/>
                </a:solidFill>
                <a:effectLst/>
                <a:latin typeface="Verdana" panose="020B0604030504040204" pitchFamily="34" charset="0"/>
                <a:ea typeface="Verdana" panose="020B0604030504040204" pitchFamily="34" charset="0"/>
              </a:rPr>
              <a:t>a search for a general understanding of values and reality by chiefly speculative rather than observational means</a:t>
            </a:r>
            <a:endParaRPr lang="en-US" sz="2400" b="0" i="0" dirty="0">
              <a:solidFill>
                <a:srgbClr val="212529"/>
              </a:solidFill>
              <a:effectLst/>
              <a:latin typeface="Verdana" panose="020B0604030504040204" pitchFamily="34" charset="0"/>
              <a:ea typeface="Verdana" panose="020B0604030504040204" pitchFamily="34" charset="0"/>
            </a:endParaRPr>
          </a:p>
          <a:p>
            <a:pPr algn="l" fontAlgn="base"/>
            <a:endParaRPr lang="en-US" sz="2400" b="1" dirty="0">
              <a:solidFill>
                <a:srgbClr val="212529"/>
              </a:solidFill>
              <a:latin typeface="Verdana" panose="020B0604030504040204" pitchFamily="34" charset="0"/>
              <a:ea typeface="Verdana" panose="020B0604030504040204" pitchFamily="34" charset="0"/>
            </a:endParaRPr>
          </a:p>
          <a:p>
            <a:r>
              <a:rPr lang="en-US" sz="2400" b="1" dirty="0">
                <a:latin typeface="Verdana" panose="020B0604030504040204" pitchFamily="34" charset="0"/>
                <a:ea typeface="Verdana" panose="020B0604030504040204" pitchFamily="34" charset="0"/>
              </a:rPr>
              <a:t>Philosophy of Optimism</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In philosophy and theology, Leibniz* is most noted for his optimism, i.e. his conclusion that our world is, in a qualified sense, the best possible world that God could have created, a view sometimes lampooned by other thinkers, such as Voltaire.</a:t>
            </a:r>
          </a:p>
        </p:txBody>
      </p:sp>
      <p:sp>
        <p:nvSpPr>
          <p:cNvPr id="10" name="TextBox 9">
            <a:extLst>
              <a:ext uri="{FF2B5EF4-FFF2-40B4-BE49-F238E27FC236}">
                <a16:creationId xmlns:a16="http://schemas.microsoft.com/office/drawing/2014/main" id="{7CDC280C-8BCE-4BEE-B746-DD1D2A64FFD8}"/>
              </a:ext>
            </a:extLst>
          </p:cNvPr>
          <p:cNvSpPr txBox="1"/>
          <p:nvPr/>
        </p:nvSpPr>
        <p:spPr>
          <a:xfrm>
            <a:off x="387928" y="5728962"/>
            <a:ext cx="6105236" cy="938719"/>
          </a:xfrm>
          <a:prstGeom prst="rect">
            <a:avLst/>
          </a:prstGeom>
          <a:noFill/>
        </p:spPr>
        <p:txBody>
          <a:bodyPr wrap="square">
            <a:spAutoFit/>
          </a:bodyPr>
          <a:lstStyle/>
          <a:p>
            <a:r>
              <a:rPr lang="en-US" sz="1100" dirty="0"/>
              <a:t>*Gottfried Wilhelm (von) Leibniz was a German polymath active as a mathematician, philosopher, scientist, and diplomat. He is a prominent figure in both the history of philosophy and the history of mathematics.</a:t>
            </a:r>
          </a:p>
          <a:p>
            <a:r>
              <a:rPr lang="en-US" sz="1100" dirty="0"/>
              <a:t>https://www.bing.com/search?FORM=HI2CDF&amp;PC=HI2C&amp;q=definition+of+optimism</a:t>
            </a:r>
          </a:p>
          <a:p>
            <a:r>
              <a:rPr lang="en-US" sz="1100" dirty="0"/>
              <a:t>https://www.merriam-webster.com/dictionary/optimism</a:t>
            </a:r>
          </a:p>
        </p:txBody>
      </p:sp>
    </p:spTree>
    <p:extLst>
      <p:ext uri="{BB962C8B-B14F-4D97-AF65-F5344CB8AC3E}">
        <p14:creationId xmlns:p14="http://schemas.microsoft.com/office/powerpoint/2010/main" val="204472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2D6935-829E-423D-ABC4-F07BCF3D6A8C}"/>
              </a:ext>
            </a:extLst>
          </p:cNvPr>
          <p:cNvSpPr txBox="1">
            <a:spLocks noChangeArrowheads="1"/>
          </p:cNvSpPr>
          <p:nvPr/>
        </p:nvSpPr>
        <p:spPr>
          <a:xfrm>
            <a:off x="560439" y="924791"/>
            <a:ext cx="5869858" cy="500841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dirty="0">
                <a:latin typeface="Verdana" panose="020B0604030504040204" pitchFamily="34" charset="0"/>
                <a:ea typeface="Verdana" panose="020B0604030504040204" pitchFamily="34" charset="0"/>
              </a:rPr>
              <a:t>How do we make</a:t>
            </a:r>
          </a:p>
          <a:p>
            <a:pPr algn="ctr"/>
            <a:r>
              <a:rPr lang="en-US" altLang="en-US" sz="6000" dirty="0">
                <a:solidFill>
                  <a:srgbClr val="00B050"/>
                </a:solidFill>
                <a:latin typeface="Arial Black" panose="020B0A04020102020204" pitchFamily="34" charset="0"/>
                <a:ea typeface="Verdana" panose="020B0604030504040204" pitchFamily="34" charset="0"/>
              </a:rPr>
              <a:t>Optimism</a:t>
            </a:r>
            <a:endParaRPr lang="en-US" altLang="en-US" sz="6000" dirty="0">
              <a:solidFill>
                <a:srgbClr val="00B050"/>
              </a:solidFill>
              <a:latin typeface="Verdana" panose="020B0604030504040204" pitchFamily="34" charset="0"/>
              <a:ea typeface="Verdana" panose="020B0604030504040204" pitchFamily="34" charset="0"/>
            </a:endParaRPr>
          </a:p>
          <a:p>
            <a:pPr algn="ctr"/>
            <a:r>
              <a:rPr lang="en-US" altLang="en-US" sz="6000" dirty="0">
                <a:latin typeface="Verdana" panose="020B0604030504040204" pitchFamily="34" charset="0"/>
                <a:ea typeface="Verdana" panose="020B0604030504040204" pitchFamily="34" charset="0"/>
              </a:rPr>
              <a:t>a part of our daily lives?</a:t>
            </a:r>
          </a:p>
        </p:txBody>
      </p:sp>
      <p:pic>
        <p:nvPicPr>
          <p:cNvPr id="22530" name="Picture 2" descr="See the source image">
            <a:extLst>
              <a:ext uri="{FF2B5EF4-FFF2-40B4-BE49-F238E27FC236}">
                <a16:creationId xmlns:a16="http://schemas.microsoft.com/office/drawing/2014/main" id="{D8D08CC3-92F7-48C5-8B8C-75254786F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1736" y="1486207"/>
            <a:ext cx="3896954" cy="389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7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7F27AE-1ED1-4827-BE0E-4DC2996E56D1}"/>
              </a:ext>
            </a:extLst>
          </p:cNvPr>
          <p:cNvSpPr txBox="1"/>
          <p:nvPr/>
        </p:nvSpPr>
        <p:spPr>
          <a:xfrm>
            <a:off x="169606" y="151329"/>
            <a:ext cx="11498519" cy="6678751"/>
          </a:xfrm>
          <a:prstGeom prst="rect">
            <a:avLst/>
          </a:prstGeom>
          <a:noFill/>
        </p:spPr>
        <p:txBody>
          <a:bodyPr wrap="square">
            <a:spAutoFit/>
          </a:bodyPr>
          <a:lstStyle/>
          <a:p>
            <a:r>
              <a:rPr lang="en-US" sz="2800" b="1" dirty="0">
                <a:latin typeface="Verdana" panose="020B0604030504040204" pitchFamily="34" charset="0"/>
                <a:ea typeface="Verdana" panose="020B0604030504040204" pitchFamily="34" charset="0"/>
              </a:rPr>
              <a:t>Directions for The </a:t>
            </a:r>
            <a:r>
              <a:rPr lang="en-US" sz="2800" b="1" dirty="0">
                <a:solidFill>
                  <a:srgbClr val="00B050"/>
                </a:solidFill>
                <a:latin typeface="Arial Black" panose="020B0A04020102020204" pitchFamily="34" charset="0"/>
                <a:ea typeface="Verdana" panose="020B0604030504040204" pitchFamily="34" charset="0"/>
              </a:rPr>
              <a:t>Optimism</a:t>
            </a:r>
            <a:r>
              <a:rPr lang="en-US" sz="2800" b="1" dirty="0">
                <a:latin typeface="Verdana" panose="020B0604030504040204" pitchFamily="34" charset="0"/>
                <a:ea typeface="Verdana" panose="020B0604030504040204" pitchFamily="34" charset="0"/>
              </a:rPr>
              <a:t>-Pessimism Quiz</a:t>
            </a:r>
          </a:p>
          <a:p>
            <a:r>
              <a:rPr lang="en-US" sz="2800" dirty="0">
                <a:latin typeface="Verdana" panose="020B0604030504040204" pitchFamily="34" charset="0"/>
                <a:ea typeface="Verdana" panose="020B0604030504040204" pitchFamily="34" charset="0"/>
              </a:rPr>
              <a:t>Read the following statements and indicate your answer by checking “True” or “False.”</a:t>
            </a:r>
          </a:p>
          <a:p>
            <a:endParaRPr lang="en-US" sz="2400" dirty="0">
              <a:latin typeface="Verdana" panose="020B0604030504040204" pitchFamily="34" charset="0"/>
              <a:ea typeface="Verdana" panose="020B0604030504040204" pitchFamily="34" charset="0"/>
            </a:endParaRPr>
          </a:p>
          <a:p>
            <a:pPr marL="457200" indent="-457200">
              <a:buAutoNum type="arabicPeriod"/>
            </a:pPr>
            <a:r>
              <a:rPr lang="en-US" sz="2400" dirty="0">
                <a:latin typeface="Verdana" panose="020B0604030504040204" pitchFamily="34" charset="0"/>
                <a:ea typeface="Verdana" panose="020B0604030504040204" pitchFamily="34" charset="0"/>
              </a:rPr>
              <a:t>You need a regular routine in your life, or you feel insecure. </a:t>
            </a:r>
          </a:p>
          <a:p>
            <a:r>
              <a:rPr lang="en-US" sz="2400" dirty="0">
                <a:latin typeface="Verdana" panose="020B0604030504040204" pitchFamily="34" charset="0"/>
                <a:ea typeface="Verdana" panose="020B0604030504040204" pitchFamily="34" charset="0"/>
              </a:rPr>
              <a:t>______ True ______ False</a:t>
            </a:r>
          </a:p>
          <a:p>
            <a:r>
              <a:rPr lang="en-US" sz="2400" dirty="0">
                <a:latin typeface="Verdana" panose="020B0604030504040204" pitchFamily="34" charset="0"/>
                <a:ea typeface="Verdana" panose="020B0604030504040204" pitchFamily="34" charset="0"/>
              </a:rPr>
              <a:t>2. You think your past was better than your future will be. </a:t>
            </a:r>
          </a:p>
          <a:p>
            <a:r>
              <a:rPr lang="en-US" sz="2400" dirty="0">
                <a:latin typeface="Verdana" panose="020B0604030504040204" pitchFamily="34" charset="0"/>
                <a:ea typeface="Verdana" panose="020B0604030504040204" pitchFamily="34" charset="0"/>
              </a:rPr>
              <a:t>______ True ______ False</a:t>
            </a:r>
          </a:p>
          <a:p>
            <a:r>
              <a:rPr lang="en-US" sz="2400" dirty="0">
                <a:latin typeface="Verdana" panose="020B0604030504040204" pitchFamily="34" charset="0"/>
                <a:ea typeface="Verdana" panose="020B0604030504040204" pitchFamily="34" charset="0"/>
              </a:rPr>
              <a:t>3. On a quiet night when everyone’s asleep, you find your mind wandering to the possibilities of a burglar breaking into your house, a huge storm coming, or some other disaster. ______ True ______ False</a:t>
            </a:r>
          </a:p>
          <a:p>
            <a:r>
              <a:rPr lang="en-US" sz="2400" dirty="0">
                <a:latin typeface="Verdana" panose="020B0604030504040204" pitchFamily="34" charset="0"/>
                <a:ea typeface="Verdana" panose="020B0604030504040204" pitchFamily="34" charset="0"/>
              </a:rPr>
              <a:t>4. When buying presents, you feel the pressure to get the exact right gift. ______ True ______ False</a:t>
            </a:r>
          </a:p>
          <a:p>
            <a:r>
              <a:rPr lang="en-US" sz="2400" dirty="0">
                <a:latin typeface="Verdana" panose="020B0604030504040204" pitchFamily="34" charset="0"/>
                <a:ea typeface="Verdana" panose="020B0604030504040204" pitchFamily="34" charset="0"/>
              </a:rPr>
              <a:t>5. If you’re the new person in a group, it takes time for the others to warm up to you.  ______ True ______ False</a:t>
            </a:r>
          </a:p>
          <a:p>
            <a:endParaRPr lang="en-US" sz="2800" dirty="0">
              <a:latin typeface="Verdana" panose="020B0604030504040204" pitchFamily="34" charset="0"/>
              <a:ea typeface="Verdana" panose="020B0604030504040204" pitchFamily="34" charset="0"/>
            </a:endParaRPr>
          </a:p>
          <a:p>
            <a:endParaRPr lang="en-US" sz="2800" dirty="0">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14C7052E-DAA6-4A88-B743-52121E106062}"/>
              </a:ext>
            </a:extLst>
          </p:cNvPr>
          <p:cNvSpPr txBox="1"/>
          <p:nvPr/>
        </p:nvSpPr>
        <p:spPr>
          <a:xfrm>
            <a:off x="6096000" y="5783341"/>
            <a:ext cx="6098458" cy="923330"/>
          </a:xfrm>
          <a:prstGeom prst="rect">
            <a:avLst/>
          </a:prstGeom>
          <a:noFill/>
        </p:spPr>
        <p:txBody>
          <a:bodyPr wrap="square">
            <a:spAutoFit/>
          </a:bodyPr>
          <a:lstStyle/>
          <a:p>
            <a:endParaRPr lang="en-US" dirty="0"/>
          </a:p>
          <a:p>
            <a:r>
              <a:rPr lang="en-US" dirty="0"/>
              <a:t>https://www.drzimmerman.com/tuesdaytip/are-you-more-prone-to-negativity-or-a-positive-attitude</a:t>
            </a:r>
          </a:p>
        </p:txBody>
      </p:sp>
    </p:spTree>
    <p:extLst>
      <p:ext uri="{BB962C8B-B14F-4D97-AF65-F5344CB8AC3E}">
        <p14:creationId xmlns:p14="http://schemas.microsoft.com/office/powerpoint/2010/main" val="255181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 calcmode="lin" valueType="num">
                                      <p:cBhvr additive="base">
                                        <p:cTn id="1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7F27AE-1ED1-4827-BE0E-4DC2996E56D1}"/>
              </a:ext>
            </a:extLst>
          </p:cNvPr>
          <p:cNvSpPr txBox="1"/>
          <p:nvPr/>
        </p:nvSpPr>
        <p:spPr>
          <a:xfrm>
            <a:off x="169606" y="151329"/>
            <a:ext cx="11498519" cy="6001643"/>
          </a:xfrm>
          <a:prstGeom prst="rect">
            <a:avLst/>
          </a:prstGeom>
          <a:noFill/>
        </p:spPr>
        <p:txBody>
          <a:bodyPr wrap="square">
            <a:spAutoFit/>
          </a:bodyPr>
          <a:lstStyle/>
          <a:p>
            <a:r>
              <a:rPr lang="en-US" sz="2400" b="1" dirty="0">
                <a:latin typeface="Verdana" panose="020B0604030504040204" pitchFamily="34" charset="0"/>
                <a:ea typeface="Verdana" panose="020B0604030504040204" pitchFamily="34" charset="0"/>
              </a:rPr>
              <a:t>Directions for The </a:t>
            </a:r>
            <a:r>
              <a:rPr lang="en-US" sz="2400" b="1" dirty="0">
                <a:solidFill>
                  <a:srgbClr val="00B050"/>
                </a:solidFill>
                <a:latin typeface="Arial Black" panose="020B0A04020102020204" pitchFamily="34" charset="0"/>
                <a:ea typeface="Verdana" panose="020B0604030504040204" pitchFamily="34" charset="0"/>
              </a:rPr>
              <a:t>Optimism</a:t>
            </a:r>
            <a:r>
              <a:rPr lang="en-US" sz="2400" b="1" dirty="0">
                <a:latin typeface="Verdana" panose="020B0604030504040204" pitchFamily="34" charset="0"/>
                <a:ea typeface="Verdana" panose="020B0604030504040204" pitchFamily="34" charset="0"/>
              </a:rPr>
              <a:t>-Pessimism Quiz</a:t>
            </a:r>
          </a:p>
          <a:p>
            <a:r>
              <a:rPr lang="en-US" sz="2400" dirty="0">
                <a:latin typeface="Verdana" panose="020B0604030504040204" pitchFamily="34" charset="0"/>
                <a:ea typeface="Verdana" panose="020B0604030504040204" pitchFamily="34" charset="0"/>
              </a:rPr>
              <a:t>Read the following statements and indicate your answer by checking “True” or “False.”</a:t>
            </a: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6. To keep your place in the workplace hierarchy, you sometimes have to step on a few people. ______ True ______ False</a:t>
            </a:r>
          </a:p>
          <a:p>
            <a:r>
              <a:rPr lang="en-US" sz="2400" dirty="0">
                <a:latin typeface="Verdana" panose="020B0604030504040204" pitchFamily="34" charset="0"/>
                <a:ea typeface="Verdana" panose="020B0604030504040204" pitchFamily="34" charset="0"/>
              </a:rPr>
              <a:t>7. A workplace without problems would be a dull place to work.</a:t>
            </a:r>
          </a:p>
          <a:p>
            <a:r>
              <a:rPr lang="en-US" sz="2400" dirty="0">
                <a:latin typeface="Verdana" panose="020B0604030504040204" pitchFamily="34" charset="0"/>
                <a:ea typeface="Verdana" panose="020B0604030504040204" pitchFamily="34" charset="0"/>
              </a:rPr>
              <a:t>______ True ______ False</a:t>
            </a:r>
          </a:p>
          <a:p>
            <a:r>
              <a:rPr lang="en-US" sz="2400" dirty="0">
                <a:latin typeface="Verdana" panose="020B0604030504040204" pitchFamily="34" charset="0"/>
                <a:ea typeface="Verdana" panose="020B0604030504040204" pitchFamily="34" charset="0"/>
              </a:rPr>
              <a:t>8. You’ve just had an unappealing appetizer in an expensive restaurant. You now expect the main course to be rather mediocre as well. </a:t>
            </a:r>
          </a:p>
          <a:p>
            <a:r>
              <a:rPr lang="en-US" sz="2400" dirty="0">
                <a:latin typeface="Verdana" panose="020B0604030504040204" pitchFamily="34" charset="0"/>
                <a:ea typeface="Verdana" panose="020B0604030504040204" pitchFamily="34" charset="0"/>
              </a:rPr>
              <a:t>______ True ______ False</a:t>
            </a:r>
          </a:p>
          <a:p>
            <a:r>
              <a:rPr lang="en-US" sz="2400" dirty="0">
                <a:latin typeface="Verdana" panose="020B0604030504040204" pitchFamily="34" charset="0"/>
                <a:ea typeface="Verdana" panose="020B0604030504040204" pitchFamily="34" charset="0"/>
              </a:rPr>
              <a:t>9. You are driven by money. ______ True ______ False</a:t>
            </a:r>
          </a:p>
          <a:p>
            <a:r>
              <a:rPr lang="en-US" sz="2400" dirty="0">
                <a:latin typeface="Verdana" panose="020B0604030504040204" pitchFamily="34" charset="0"/>
                <a:ea typeface="Verdana" panose="020B0604030504040204" pitchFamily="34" charset="0"/>
              </a:rPr>
              <a:t>10. You don’t believe you have what it takes to overcome any obstacle that gets in your way. ______ True ______ False</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7CE69E47-97B8-D7AB-24A0-D470240BB1DA}"/>
              </a:ext>
            </a:extLst>
          </p:cNvPr>
          <p:cNvSpPr txBox="1"/>
          <p:nvPr/>
        </p:nvSpPr>
        <p:spPr>
          <a:xfrm>
            <a:off x="6096000" y="5783341"/>
            <a:ext cx="6098458" cy="923330"/>
          </a:xfrm>
          <a:prstGeom prst="rect">
            <a:avLst/>
          </a:prstGeom>
          <a:noFill/>
        </p:spPr>
        <p:txBody>
          <a:bodyPr wrap="square">
            <a:spAutoFit/>
          </a:bodyPr>
          <a:lstStyle/>
          <a:p>
            <a:endParaRPr lang="en-US" dirty="0"/>
          </a:p>
          <a:p>
            <a:r>
              <a:rPr lang="en-US" dirty="0"/>
              <a:t>https://www.drzimmerman.com/tuesdaytip/are-you-more-prone-to-negativity-or-a-positive-attitude</a:t>
            </a:r>
          </a:p>
        </p:txBody>
      </p:sp>
    </p:spTree>
    <p:extLst>
      <p:ext uri="{BB962C8B-B14F-4D97-AF65-F5344CB8AC3E}">
        <p14:creationId xmlns:p14="http://schemas.microsoft.com/office/powerpoint/2010/main" val="55342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 calcmode="lin" valueType="num">
                                      <p:cBhvr additive="base">
                                        <p:cTn id="1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7F27AE-1ED1-4827-BE0E-4DC2996E56D1}"/>
              </a:ext>
            </a:extLst>
          </p:cNvPr>
          <p:cNvSpPr txBox="1"/>
          <p:nvPr/>
        </p:nvSpPr>
        <p:spPr>
          <a:xfrm>
            <a:off x="169606" y="151329"/>
            <a:ext cx="11498519" cy="6555641"/>
          </a:xfrm>
          <a:prstGeom prst="rect">
            <a:avLst/>
          </a:prstGeom>
          <a:noFill/>
        </p:spPr>
        <p:txBody>
          <a:bodyPr wrap="square">
            <a:spAutoFit/>
          </a:bodyPr>
          <a:lstStyle/>
          <a:p>
            <a:r>
              <a:rPr lang="en-US" sz="2000" b="1" dirty="0">
                <a:latin typeface="Verdana" panose="020B0604030504040204" pitchFamily="34" charset="0"/>
                <a:ea typeface="Verdana" panose="020B0604030504040204" pitchFamily="34" charset="0"/>
              </a:rPr>
              <a:t>Directions for The </a:t>
            </a:r>
            <a:r>
              <a:rPr lang="en-US" sz="2000" b="1" dirty="0">
                <a:solidFill>
                  <a:srgbClr val="00B050"/>
                </a:solidFill>
                <a:latin typeface="Arial Black" panose="020B0A04020102020204" pitchFamily="34" charset="0"/>
                <a:ea typeface="Verdana" panose="020B0604030504040204" pitchFamily="34" charset="0"/>
              </a:rPr>
              <a:t>Optimism</a:t>
            </a:r>
            <a:r>
              <a:rPr lang="en-US" sz="2000" b="1" dirty="0">
                <a:latin typeface="Verdana" panose="020B0604030504040204" pitchFamily="34" charset="0"/>
                <a:ea typeface="Verdana" panose="020B0604030504040204" pitchFamily="34" charset="0"/>
              </a:rPr>
              <a:t>-Pessimism Quiz</a:t>
            </a:r>
          </a:p>
          <a:p>
            <a:r>
              <a:rPr lang="en-US" sz="2000" dirty="0">
                <a:latin typeface="Verdana" panose="020B0604030504040204" pitchFamily="34" charset="0"/>
                <a:ea typeface="Verdana" panose="020B0604030504040204" pitchFamily="34" charset="0"/>
              </a:rPr>
              <a:t>Read the following statements and indicate your answer by checking “True” or “False.”</a:t>
            </a:r>
          </a:p>
          <a:p>
            <a:endParaRPr lang="en-US" sz="2000" dirty="0">
              <a:latin typeface="Verdana" panose="020B0604030504040204" pitchFamily="34" charset="0"/>
              <a:ea typeface="Verdana" panose="020B0604030504040204" pitchFamily="34" charset="0"/>
            </a:endParaRPr>
          </a:p>
          <a:p>
            <a:r>
              <a:rPr lang="en-US" sz="2000" b="1" dirty="0">
                <a:latin typeface="Verdana" panose="020B0604030504040204" pitchFamily="34" charset="0"/>
                <a:ea typeface="Verdana" panose="020B0604030504040204" pitchFamily="34" charset="0"/>
              </a:rPr>
              <a:t>SCORING:</a:t>
            </a:r>
          </a:p>
          <a:p>
            <a:r>
              <a:rPr lang="en-US" sz="2000" dirty="0">
                <a:latin typeface="Verdana" panose="020B0604030504040204" pitchFamily="34" charset="0"/>
                <a:ea typeface="Verdana" panose="020B0604030504040204" pitchFamily="34" charset="0"/>
              </a:rPr>
              <a:t>Give yourself one point for each “True” answer and three points for each “False” answer. Add up the total score to discover where you stand on the scale of Optimism versus Pessimism.</a:t>
            </a:r>
          </a:p>
          <a:p>
            <a:r>
              <a:rPr lang="en-US" sz="2000" b="1" dirty="0">
                <a:latin typeface="Verdana" panose="020B0604030504040204" pitchFamily="34" charset="0"/>
                <a:ea typeface="Verdana" panose="020B0604030504040204" pitchFamily="34" charset="0"/>
              </a:rPr>
              <a:t>***If you scored 10 to 20,</a:t>
            </a:r>
            <a:r>
              <a:rPr lang="en-US" sz="2000" dirty="0">
                <a:latin typeface="Verdana" panose="020B0604030504040204" pitchFamily="34" charset="0"/>
                <a:ea typeface="Verdana" panose="020B0604030504040204" pitchFamily="34" charset="0"/>
              </a:rPr>
              <a:t> you fall on the pessimistic side of the scale.</a:t>
            </a: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As human beings we need pessimism to a certain extent, because it can occasionally keep us out of danger. </a:t>
            </a:r>
          </a:p>
          <a:p>
            <a:r>
              <a:rPr lang="en-US" sz="2000" dirty="0">
                <a:latin typeface="Verdana" panose="020B0604030504040204" pitchFamily="34" charset="0"/>
                <a:ea typeface="Verdana" panose="020B0604030504040204" pitchFamily="34" charset="0"/>
              </a:rPr>
              <a:t>But extreme pessimism will not serve you well.</a:t>
            </a: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In fact the lower your score, the more you tend to see things in a negative light. </a:t>
            </a:r>
          </a:p>
          <a:p>
            <a:r>
              <a:rPr lang="en-US" sz="2000" dirty="0">
                <a:latin typeface="Verdana" panose="020B0604030504040204" pitchFamily="34" charset="0"/>
                <a:ea typeface="Verdana" panose="020B0604030504040204" pitchFamily="34" charset="0"/>
              </a:rPr>
              <a:t>You spend too much time and energy thinking about upsetting memories from your past, your failures in the present, or disappointments you may experience in the future. You may think that life has nothing to offer and feel too much anxiety, worry, shame, depression, or sadness.</a:t>
            </a:r>
          </a:p>
          <a:p>
            <a:endParaRPr lang="en-US" sz="2000" dirty="0">
              <a:latin typeface="Verdana" panose="020B0604030504040204" pitchFamily="34" charset="0"/>
              <a:ea typeface="Verdana" panose="020B0604030504040204" pitchFamily="34" charset="0"/>
            </a:endParaRPr>
          </a:p>
          <a:p>
            <a:r>
              <a:rPr lang="en-US" sz="2000" b="1" dirty="0">
                <a:latin typeface="Verdana" panose="020B0604030504040204" pitchFamily="34" charset="0"/>
                <a:ea typeface="Verdana" panose="020B0604030504040204" pitchFamily="34" charset="0"/>
              </a:rPr>
              <a:t>***If you scored 21 to 30</a:t>
            </a:r>
            <a:r>
              <a:rPr lang="en-US" sz="2000" dirty="0">
                <a:latin typeface="Verdana" panose="020B0604030504040204" pitchFamily="34" charset="0"/>
                <a:ea typeface="Verdana" panose="020B0604030504040204" pitchFamily="34" charset="0"/>
              </a:rPr>
              <a:t>, you fall on the </a:t>
            </a:r>
            <a:r>
              <a:rPr lang="en-US" sz="2000" dirty="0">
                <a:solidFill>
                  <a:srgbClr val="00B050"/>
                </a:solidFill>
                <a:latin typeface="Arial Black" panose="020B0A04020102020204" pitchFamily="34" charset="0"/>
                <a:ea typeface="Verdana" panose="020B0604030504040204" pitchFamily="34" charset="0"/>
              </a:rPr>
              <a:t>optimistic</a:t>
            </a:r>
            <a:r>
              <a:rPr lang="en-US" sz="2000" dirty="0">
                <a:latin typeface="Verdana" panose="020B0604030504040204" pitchFamily="34" charset="0"/>
                <a:ea typeface="Verdana" panose="020B0604030504040204" pitchFamily="34" charset="0"/>
              </a:rPr>
              <a:t> side of the scale.</a:t>
            </a:r>
          </a:p>
          <a:p>
            <a:endParaRPr lang="en-US" sz="2000" dirty="0">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14C7052E-DAA6-4A88-B743-52121E106062}"/>
              </a:ext>
            </a:extLst>
          </p:cNvPr>
          <p:cNvSpPr txBox="1"/>
          <p:nvPr/>
        </p:nvSpPr>
        <p:spPr>
          <a:xfrm>
            <a:off x="8565127" y="7187389"/>
            <a:ext cx="6098458" cy="923330"/>
          </a:xfrm>
          <a:prstGeom prst="rect">
            <a:avLst/>
          </a:prstGeom>
          <a:noFill/>
        </p:spPr>
        <p:txBody>
          <a:bodyPr wrap="square">
            <a:spAutoFit/>
          </a:bodyPr>
          <a:lstStyle/>
          <a:p>
            <a:endParaRPr lang="en-US" dirty="0"/>
          </a:p>
          <a:p>
            <a:r>
              <a:rPr lang="en-US" dirty="0"/>
              <a:t>https://www.drzimmerman.com/tuesdaytip/are-you-more-prone-to-negativity-or-a-positive-attitude</a:t>
            </a:r>
          </a:p>
        </p:txBody>
      </p:sp>
    </p:spTree>
    <p:extLst>
      <p:ext uri="{BB962C8B-B14F-4D97-AF65-F5344CB8AC3E}">
        <p14:creationId xmlns:p14="http://schemas.microsoft.com/office/powerpoint/2010/main" val="92967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animEffect transition="in" filter="fade">
                                      <p:cBhvr>
                                        <p:cTn id="13" dur="500"/>
                                        <p:tgtEl>
                                          <p:spTgt spid="5">
                                            <p:txEl>
                                              <p:pRg st="10" end="1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animEffect transition="in" filter="fade">
                                      <p:cBhvr>
                                        <p:cTn id="18"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ee the source image">
            <a:extLst>
              <a:ext uri="{FF2B5EF4-FFF2-40B4-BE49-F238E27FC236}">
                <a16:creationId xmlns:a16="http://schemas.microsoft.com/office/drawing/2014/main" id="{3FA90D2F-7257-49BC-A86F-8CD22EFD4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893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4160</TotalTime>
  <Words>2650</Words>
  <Application>Microsoft Macintosh PowerPoint</Application>
  <PresentationFormat>Widescreen</PresentationFormat>
  <Paragraphs>256</Paragraphs>
  <Slides>37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Arial Black</vt:lpstr>
      <vt:lpstr>Calibri</vt:lpstr>
      <vt:lpstr>Calibri Light</vt:lpstr>
      <vt:lpstr>Open Sans</vt:lpstr>
      <vt:lpstr>Symbol</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lue drummond</dc:creator>
  <cp:lastModifiedBy>Peter Jones</cp:lastModifiedBy>
  <cp:revision>93</cp:revision>
  <cp:lastPrinted>2021-08-20T18:40:25Z</cp:lastPrinted>
  <dcterms:created xsi:type="dcterms:W3CDTF">2021-08-18T14:47:30Z</dcterms:created>
  <dcterms:modified xsi:type="dcterms:W3CDTF">2023-10-16T23:32:03Z</dcterms:modified>
</cp:coreProperties>
</file>