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0" r:id="rId3"/>
    <p:sldMasterId id="2147483719" r:id="rId4"/>
    <p:sldMasterId id="2147483722" r:id="rId5"/>
    <p:sldMasterId id="2147483725" r:id="rId6"/>
  </p:sldMasterIdLst>
  <p:notesMasterIdLst>
    <p:notesMasterId r:id="rId48"/>
  </p:notesMasterIdLst>
  <p:sldIdLst>
    <p:sldId id="463" r:id="rId7"/>
    <p:sldId id="440" r:id="rId8"/>
    <p:sldId id="291" r:id="rId9"/>
    <p:sldId id="305" r:id="rId10"/>
    <p:sldId id="396" r:id="rId11"/>
    <p:sldId id="455" r:id="rId12"/>
    <p:sldId id="299" r:id="rId13"/>
    <p:sldId id="303" r:id="rId14"/>
    <p:sldId id="456" r:id="rId15"/>
    <p:sldId id="302" r:id="rId16"/>
    <p:sldId id="436" r:id="rId17"/>
    <p:sldId id="301" r:id="rId18"/>
    <p:sldId id="444" r:id="rId19"/>
    <p:sldId id="459" r:id="rId20"/>
    <p:sldId id="360" r:id="rId21"/>
    <p:sldId id="466" r:id="rId22"/>
    <p:sldId id="338" r:id="rId23"/>
    <p:sldId id="453" r:id="rId24"/>
    <p:sldId id="449" r:id="rId25"/>
    <p:sldId id="457" r:id="rId26"/>
    <p:sldId id="361" r:id="rId27"/>
    <p:sldId id="441" r:id="rId28"/>
    <p:sldId id="462" r:id="rId29"/>
    <p:sldId id="454" r:id="rId30"/>
    <p:sldId id="465" r:id="rId31"/>
    <p:sldId id="452" r:id="rId32"/>
    <p:sldId id="422" r:id="rId33"/>
    <p:sldId id="300" r:id="rId34"/>
    <p:sldId id="458" r:id="rId35"/>
    <p:sldId id="445" r:id="rId36"/>
    <p:sldId id="460" r:id="rId37"/>
    <p:sldId id="461" r:id="rId38"/>
    <p:sldId id="340" r:id="rId39"/>
    <p:sldId id="350" r:id="rId40"/>
    <p:sldId id="419" r:id="rId41"/>
    <p:sldId id="337" r:id="rId42"/>
    <p:sldId id="339" r:id="rId43"/>
    <p:sldId id="446" r:id="rId44"/>
    <p:sldId id="464" r:id="rId45"/>
    <p:sldId id="367" r:id="rId46"/>
    <p:sldId id="353" r:id="rId47"/>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20B0"/>
    <a:srgbClr val="5E21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EAE9FD-C661-4ADB-AF3D-A2AF2F58AFEB}" v="5" dt="2022-11-14T22:21:44.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4802" autoAdjust="0"/>
  </p:normalViewPr>
  <p:slideViewPr>
    <p:cSldViewPr snapToGrid="0" showGuides="1">
      <p:cViewPr varScale="1">
        <p:scale>
          <a:sx n="81" d="100"/>
          <a:sy n="81" d="100"/>
        </p:scale>
        <p:origin x="1445" y="67"/>
      </p:cViewPr>
      <p:guideLst>
        <p:guide orient="horz" pos="2160"/>
        <p:guide pos="2880"/>
      </p:guideLst>
    </p:cSldViewPr>
  </p:slideViewPr>
  <p:notesTextViewPr>
    <p:cViewPr>
      <p:scale>
        <a:sx n="1" d="1"/>
        <a:sy n="1" d="1"/>
      </p:scale>
      <p:origin x="0" y="0"/>
    </p:cViewPr>
  </p:notesTextViewPr>
  <p:sorterViewPr>
    <p:cViewPr>
      <p:scale>
        <a:sx n="100" d="100"/>
        <a:sy n="100" d="100"/>
      </p:scale>
      <p:origin x="0" y="-270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C057DA-409D-4E27-9B4C-576E72BB1819}"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A7D39236-8BBE-4F5B-BCCB-DDD84C6E1A2F}">
      <dgm:prSet phldrT="[Text]" custT="1"/>
      <dgm:spPr/>
      <dgm:t>
        <a:bodyPr/>
        <a:lstStyle/>
        <a:p>
          <a:r>
            <a:rPr lang="en-US" sz="2800" dirty="0">
              <a:latin typeface="Georgia" panose="02040502050405020303" pitchFamily="18" charset="0"/>
            </a:rPr>
            <a:t>$139 million given to the Annual Fund</a:t>
          </a:r>
        </a:p>
      </dgm:t>
    </dgm:pt>
    <dgm:pt modelId="{35F119E6-7F2B-49F5-9D23-BB22D883A6EA}" type="parTrans" cxnId="{C631859E-DFFB-403B-88C3-AEA83EE2436B}">
      <dgm:prSet/>
      <dgm:spPr/>
      <dgm:t>
        <a:bodyPr/>
        <a:lstStyle/>
        <a:p>
          <a:endParaRPr lang="en-US"/>
        </a:p>
      </dgm:t>
    </dgm:pt>
    <dgm:pt modelId="{F179E9B4-423F-416B-82AA-D522F5402C69}" type="sibTrans" cxnId="{C631859E-DFFB-403B-88C3-AEA83EE2436B}">
      <dgm:prSet/>
      <dgm:spPr/>
      <dgm:t>
        <a:bodyPr/>
        <a:lstStyle/>
        <a:p>
          <a:endParaRPr lang="en-US"/>
        </a:p>
      </dgm:t>
    </dgm:pt>
    <dgm:pt modelId="{D44CC492-5B45-41B7-9153-EBE8441C4CEE}">
      <dgm:prSet phldrT="[Text]" custT="1"/>
      <dgm:spPr/>
      <dgm:t>
        <a:bodyPr/>
        <a:lstStyle/>
        <a:p>
          <a:r>
            <a:rPr lang="en-US" sz="2800" dirty="0">
              <a:latin typeface="Georgia" panose="02040502050405020303" pitchFamily="18" charset="0"/>
            </a:rPr>
            <a:t>2,066         Global Grants awarded </a:t>
          </a:r>
        </a:p>
      </dgm:t>
    </dgm:pt>
    <dgm:pt modelId="{A6EABFE7-F667-41F2-9AB8-7FCEC0999E7B}" type="parTrans" cxnId="{E7E5E2AE-C004-4565-BF1C-892C914BDB57}">
      <dgm:prSet/>
      <dgm:spPr/>
      <dgm:t>
        <a:bodyPr/>
        <a:lstStyle/>
        <a:p>
          <a:endParaRPr lang="en-US"/>
        </a:p>
      </dgm:t>
    </dgm:pt>
    <dgm:pt modelId="{F1761A24-7337-40DB-96B0-875C7CA762BF}" type="sibTrans" cxnId="{E7E5E2AE-C004-4565-BF1C-892C914BDB57}">
      <dgm:prSet/>
      <dgm:spPr/>
      <dgm:t>
        <a:bodyPr/>
        <a:lstStyle/>
        <a:p>
          <a:endParaRPr lang="en-US"/>
        </a:p>
      </dgm:t>
    </dgm:pt>
    <dgm:pt modelId="{B29DB608-9F6D-4F23-889B-8C4B583FA6F2}">
      <dgm:prSet phldrT="[Text]" custT="1"/>
      <dgm:spPr/>
      <dgm:t>
        <a:bodyPr/>
        <a:lstStyle/>
        <a:p>
          <a:r>
            <a:rPr lang="en-US" sz="2800" dirty="0">
              <a:latin typeface="Georgia" panose="02040502050405020303" pitchFamily="18" charset="0"/>
            </a:rPr>
            <a:t>31% of Rotarians supported the Annual Fund</a:t>
          </a:r>
        </a:p>
      </dgm:t>
    </dgm:pt>
    <dgm:pt modelId="{F0A6B74B-0D15-4532-A25D-330165ED70C9}" type="parTrans" cxnId="{72427BC7-4F76-44D6-9BEA-342B3CD7268F}">
      <dgm:prSet/>
      <dgm:spPr/>
      <dgm:t>
        <a:bodyPr/>
        <a:lstStyle/>
        <a:p>
          <a:endParaRPr lang="en-US"/>
        </a:p>
      </dgm:t>
    </dgm:pt>
    <dgm:pt modelId="{CC7D3C54-ED42-4A68-B1F0-09606577499B}" type="sibTrans" cxnId="{72427BC7-4F76-44D6-9BEA-342B3CD7268F}">
      <dgm:prSet/>
      <dgm:spPr/>
      <dgm:t>
        <a:bodyPr/>
        <a:lstStyle/>
        <a:p>
          <a:endParaRPr lang="en-US"/>
        </a:p>
      </dgm:t>
    </dgm:pt>
    <dgm:pt modelId="{A66CAC24-9193-48DD-85C0-FD8A448B08E2}" type="pres">
      <dgm:prSet presAssocID="{EEC057DA-409D-4E27-9B4C-576E72BB1819}" presName="diagram" presStyleCnt="0">
        <dgm:presLayoutVars>
          <dgm:dir/>
          <dgm:resizeHandles val="exact"/>
        </dgm:presLayoutVars>
      </dgm:prSet>
      <dgm:spPr/>
    </dgm:pt>
    <dgm:pt modelId="{1B35A044-294E-4CD4-AA21-6DEA83FEADC5}" type="pres">
      <dgm:prSet presAssocID="{A7D39236-8BBE-4F5B-BCCB-DDD84C6E1A2F}" presName="node" presStyleLbl="node1" presStyleIdx="0" presStyleCnt="3" custScaleX="109999" custScaleY="132530" custLinFactX="-70328" custLinFactNeighborX="-100000" custLinFactNeighborY="-5526">
        <dgm:presLayoutVars>
          <dgm:bulletEnabled val="1"/>
        </dgm:presLayoutVars>
      </dgm:prSet>
      <dgm:spPr/>
    </dgm:pt>
    <dgm:pt modelId="{C5FE57F1-9CF7-4077-930C-92B538606BD8}" type="pres">
      <dgm:prSet presAssocID="{F179E9B4-423F-416B-82AA-D522F5402C69}" presName="sibTrans" presStyleCnt="0"/>
      <dgm:spPr/>
    </dgm:pt>
    <dgm:pt modelId="{E7D1282E-7DFB-4E3D-B769-6627523868CB}" type="pres">
      <dgm:prSet presAssocID="{D44CC492-5B45-41B7-9153-EBE8441C4CEE}" presName="node" presStyleLbl="node1" presStyleIdx="1" presStyleCnt="3" custScaleX="104944" custScaleY="134769" custLinFactNeighborX="-1948" custLinFactNeighborY="-4113">
        <dgm:presLayoutVars>
          <dgm:bulletEnabled val="1"/>
        </dgm:presLayoutVars>
      </dgm:prSet>
      <dgm:spPr/>
    </dgm:pt>
    <dgm:pt modelId="{C0A59B56-174B-448D-98BB-4D603EF5E0A8}" type="pres">
      <dgm:prSet presAssocID="{F1761A24-7337-40DB-96B0-875C7CA762BF}" presName="sibTrans" presStyleCnt="0"/>
      <dgm:spPr/>
    </dgm:pt>
    <dgm:pt modelId="{E3FA834C-3AE7-4EF4-80CE-0B08AD954B60}" type="pres">
      <dgm:prSet presAssocID="{B29DB608-9F6D-4F23-889B-8C4B583FA6F2}" presName="node" presStyleLbl="node1" presStyleIdx="2" presStyleCnt="3" custScaleX="122762" custScaleY="131474" custLinFactNeighborX="-2927" custLinFactNeighborY="7866">
        <dgm:presLayoutVars>
          <dgm:bulletEnabled val="1"/>
        </dgm:presLayoutVars>
      </dgm:prSet>
      <dgm:spPr/>
    </dgm:pt>
  </dgm:ptLst>
  <dgm:cxnLst>
    <dgm:cxn modelId="{6E020724-F983-4E43-92C4-C31DB850A934}" type="presOf" srcId="{EEC057DA-409D-4E27-9B4C-576E72BB1819}" destId="{A66CAC24-9193-48DD-85C0-FD8A448B08E2}" srcOrd="0" destOrd="0" presId="urn:microsoft.com/office/officeart/2005/8/layout/default"/>
    <dgm:cxn modelId="{8481735D-31AC-4A6B-85D1-7C1634BC1D91}" type="presOf" srcId="{B29DB608-9F6D-4F23-889B-8C4B583FA6F2}" destId="{E3FA834C-3AE7-4EF4-80CE-0B08AD954B60}" srcOrd="0" destOrd="0" presId="urn:microsoft.com/office/officeart/2005/8/layout/default"/>
    <dgm:cxn modelId="{877A8E74-8128-4E26-897F-D3AF29D3F46D}" type="presOf" srcId="{D44CC492-5B45-41B7-9153-EBE8441C4CEE}" destId="{E7D1282E-7DFB-4E3D-B769-6627523868CB}" srcOrd="0" destOrd="0" presId="urn:microsoft.com/office/officeart/2005/8/layout/default"/>
    <dgm:cxn modelId="{5645E989-5529-46C9-B8B5-7EB817C70AC6}" type="presOf" srcId="{A7D39236-8BBE-4F5B-BCCB-DDD84C6E1A2F}" destId="{1B35A044-294E-4CD4-AA21-6DEA83FEADC5}" srcOrd="0" destOrd="0" presId="urn:microsoft.com/office/officeart/2005/8/layout/default"/>
    <dgm:cxn modelId="{C631859E-DFFB-403B-88C3-AEA83EE2436B}" srcId="{EEC057DA-409D-4E27-9B4C-576E72BB1819}" destId="{A7D39236-8BBE-4F5B-BCCB-DDD84C6E1A2F}" srcOrd="0" destOrd="0" parTransId="{35F119E6-7F2B-49F5-9D23-BB22D883A6EA}" sibTransId="{F179E9B4-423F-416B-82AA-D522F5402C69}"/>
    <dgm:cxn modelId="{E7E5E2AE-C004-4565-BF1C-892C914BDB57}" srcId="{EEC057DA-409D-4E27-9B4C-576E72BB1819}" destId="{D44CC492-5B45-41B7-9153-EBE8441C4CEE}" srcOrd="1" destOrd="0" parTransId="{A6EABFE7-F667-41F2-9AB8-7FCEC0999E7B}" sibTransId="{F1761A24-7337-40DB-96B0-875C7CA762BF}"/>
    <dgm:cxn modelId="{72427BC7-4F76-44D6-9BEA-342B3CD7268F}" srcId="{EEC057DA-409D-4E27-9B4C-576E72BB1819}" destId="{B29DB608-9F6D-4F23-889B-8C4B583FA6F2}" srcOrd="2" destOrd="0" parTransId="{F0A6B74B-0D15-4532-A25D-330165ED70C9}" sibTransId="{CC7D3C54-ED42-4A68-B1F0-09606577499B}"/>
    <dgm:cxn modelId="{D1A62CA7-90C2-476E-A190-3C155FE91F51}" type="presParOf" srcId="{A66CAC24-9193-48DD-85C0-FD8A448B08E2}" destId="{1B35A044-294E-4CD4-AA21-6DEA83FEADC5}" srcOrd="0" destOrd="0" presId="urn:microsoft.com/office/officeart/2005/8/layout/default"/>
    <dgm:cxn modelId="{FC5D84EA-4C2F-4C04-82D5-FC4DD012474F}" type="presParOf" srcId="{A66CAC24-9193-48DD-85C0-FD8A448B08E2}" destId="{C5FE57F1-9CF7-4077-930C-92B538606BD8}" srcOrd="1" destOrd="0" presId="urn:microsoft.com/office/officeart/2005/8/layout/default"/>
    <dgm:cxn modelId="{6EE526D0-418E-4C0E-9B56-5E1B6ABF3B8E}" type="presParOf" srcId="{A66CAC24-9193-48DD-85C0-FD8A448B08E2}" destId="{E7D1282E-7DFB-4E3D-B769-6627523868CB}" srcOrd="2" destOrd="0" presId="urn:microsoft.com/office/officeart/2005/8/layout/default"/>
    <dgm:cxn modelId="{E80F1417-7941-40F1-A0C0-D6B8D66C6858}" type="presParOf" srcId="{A66CAC24-9193-48DD-85C0-FD8A448B08E2}" destId="{C0A59B56-174B-448D-98BB-4D603EF5E0A8}" srcOrd="3" destOrd="0" presId="urn:microsoft.com/office/officeart/2005/8/layout/default"/>
    <dgm:cxn modelId="{F12CB2C9-ED35-413F-8DD0-BA8421D7E03C}" type="presParOf" srcId="{A66CAC24-9193-48DD-85C0-FD8A448B08E2}" destId="{E3FA834C-3AE7-4EF4-80CE-0B08AD954B60}"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5A044-294E-4CD4-AA21-6DEA83FEADC5}">
      <dsp:nvSpPr>
        <dsp:cNvPr id="0" name=""/>
        <dsp:cNvSpPr/>
      </dsp:nvSpPr>
      <dsp:spPr>
        <a:xfrm>
          <a:off x="0" y="224841"/>
          <a:ext cx="2351212" cy="169968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eorgia" panose="02040502050405020303" pitchFamily="18" charset="0"/>
            </a:rPr>
            <a:t>$139 million given to the Annual Fund</a:t>
          </a:r>
        </a:p>
      </dsp:txBody>
      <dsp:txXfrm>
        <a:off x="0" y="224841"/>
        <a:ext cx="2351212" cy="1699685"/>
      </dsp:txXfrm>
    </dsp:sp>
    <dsp:sp modelId="{E7D1282E-7DFB-4E3D-B769-6627523868CB}">
      <dsp:nvSpPr>
        <dsp:cNvPr id="0" name=""/>
        <dsp:cNvSpPr/>
      </dsp:nvSpPr>
      <dsp:spPr>
        <a:xfrm>
          <a:off x="2524518" y="228605"/>
          <a:ext cx="2243162" cy="1728400"/>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eorgia" panose="02040502050405020303" pitchFamily="18" charset="0"/>
            </a:rPr>
            <a:t>2,066         Global Grants awarded </a:t>
          </a:r>
        </a:p>
      </dsp:txBody>
      <dsp:txXfrm>
        <a:off x="2524518" y="228605"/>
        <a:ext cx="2243162" cy="1728400"/>
      </dsp:txXfrm>
    </dsp:sp>
    <dsp:sp modelId="{E3FA834C-3AE7-4EF4-80CE-0B08AD954B60}">
      <dsp:nvSpPr>
        <dsp:cNvPr id="0" name=""/>
        <dsp:cNvSpPr/>
      </dsp:nvSpPr>
      <dsp:spPr>
        <a:xfrm>
          <a:off x="1030684" y="2324384"/>
          <a:ext cx="2624019" cy="168614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eorgia" panose="02040502050405020303" pitchFamily="18" charset="0"/>
            </a:rPr>
            <a:t>31% of Rotarians supported the Annual Fund</a:t>
          </a:r>
        </a:p>
      </dsp:txBody>
      <dsp:txXfrm>
        <a:off x="1030684" y="2324384"/>
        <a:ext cx="2624019" cy="16861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6E58C1E5-D2D8-4D86-82B3-C336F4415754}" type="datetimeFigureOut">
              <a:rPr lang="en-US" smtClean="0"/>
              <a:t>11/14/2022</a:t>
            </a:fld>
            <a:endParaRPr lang="en-US"/>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EF48F2FF-C7B7-4C51-9DFD-60E440EFDF36}" type="slidenum">
              <a:rPr lang="en-US" smtClean="0"/>
              <a:t>‹#›</a:t>
            </a:fld>
            <a:endParaRPr lang="en-US"/>
          </a:p>
        </p:txBody>
      </p:sp>
    </p:spTree>
    <p:extLst>
      <p:ext uri="{BB962C8B-B14F-4D97-AF65-F5344CB8AC3E}">
        <p14:creationId xmlns:p14="http://schemas.microsoft.com/office/powerpoint/2010/main" val="322566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pcr.uu.se/education/uppsala_rotary_peace_center/" TargetMode="External"/><Relationship Id="rId3" Type="http://schemas.openxmlformats.org/officeDocument/2006/relationships/hyperlink" Target="http://www.rotarychula.org/" TargetMode="External"/><Relationship Id="rId7" Type="http://schemas.openxmlformats.org/officeDocument/2006/relationships/hyperlink" Target="http://www.polsis.uq.edu.au/rotary/index.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brad.ac.uk/acad/peace/rotary/" TargetMode="External"/><Relationship Id="rId5" Type="http://schemas.openxmlformats.org/officeDocument/2006/relationships/hyperlink" Target="http://subsite.icu.ac.jp/rotary/index.htm" TargetMode="External"/><Relationship Id="rId4" Type="http://schemas.openxmlformats.org/officeDocument/2006/relationships/hyperlink" Target="http://www.rotarypeacecenternc.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9814">
              <a:defRPr sz="2500">
                <a:solidFill>
                  <a:schemeClr val="tx1"/>
                </a:solidFill>
                <a:latin typeface="Arial" charset="0"/>
                <a:ea typeface="ヒラギノ角ゴ Pro W3" charset="0"/>
                <a:cs typeface="ヒラギノ角ゴ Pro W3" charset="0"/>
              </a:defRPr>
            </a:lvl1pPr>
            <a:lvl2pPr marL="765233" indent="-294321" defTabSz="959814">
              <a:defRPr sz="2500">
                <a:solidFill>
                  <a:schemeClr val="tx1"/>
                </a:solidFill>
                <a:latin typeface="Arial" charset="0"/>
                <a:ea typeface="ヒラギノ角ゴ Pro W3" charset="0"/>
                <a:cs typeface="ヒラギノ角ゴ Pro W3" charset="0"/>
              </a:defRPr>
            </a:lvl2pPr>
            <a:lvl3pPr marL="1177284" indent="-235457" defTabSz="959814">
              <a:defRPr sz="2500">
                <a:solidFill>
                  <a:schemeClr val="tx1"/>
                </a:solidFill>
                <a:latin typeface="Arial" charset="0"/>
                <a:ea typeface="ヒラギノ角ゴ Pro W3" charset="0"/>
                <a:cs typeface="ヒラギノ角ゴ Pro W3" charset="0"/>
              </a:defRPr>
            </a:lvl3pPr>
            <a:lvl4pPr marL="1648197" indent="-235457" defTabSz="959814">
              <a:defRPr sz="2500">
                <a:solidFill>
                  <a:schemeClr val="tx1"/>
                </a:solidFill>
                <a:latin typeface="Arial" charset="0"/>
                <a:ea typeface="ヒラギノ角ゴ Pro W3" charset="0"/>
                <a:cs typeface="ヒラギノ角ゴ Pro W3" charset="0"/>
              </a:defRPr>
            </a:lvl4pPr>
            <a:lvl5pPr marL="2119110" indent="-235457" defTabSz="959814">
              <a:defRPr sz="2500">
                <a:solidFill>
                  <a:schemeClr val="tx1"/>
                </a:solidFill>
                <a:latin typeface="Arial" charset="0"/>
                <a:ea typeface="ヒラギノ角ゴ Pro W3" charset="0"/>
                <a:cs typeface="ヒラギノ角ゴ Pro W3" charset="0"/>
              </a:defRPr>
            </a:lvl5pPr>
            <a:lvl6pPr marL="2590025" indent="-235457" defTabSz="959814"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6pPr>
            <a:lvl7pPr marL="3060938" indent="-235457" defTabSz="959814"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7pPr>
            <a:lvl8pPr marL="3531851" indent="-235457" defTabSz="959814"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8pPr>
            <a:lvl9pPr marL="4002765" indent="-235457" defTabSz="959814"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9pPr>
          </a:lstStyle>
          <a:p>
            <a:pPr eaLnBrk="0" fontAlgn="base" hangingPunct="0">
              <a:spcBef>
                <a:spcPct val="0"/>
              </a:spcBef>
              <a:spcAft>
                <a:spcPct val="0"/>
              </a:spcAft>
              <a:defRPr/>
            </a:pPr>
            <a:fld id="{BE13C1B3-30A5-2D4F-89A2-C88D12DA315A}" type="slidenum">
              <a:rPr lang="en-US" sz="1200">
                <a:solidFill>
                  <a:prstClr val="black"/>
                </a:solidFill>
              </a:rPr>
              <a:pPr eaLnBrk="0" fontAlgn="base" hangingPunct="0">
                <a:spcBef>
                  <a:spcPct val="0"/>
                </a:spcBef>
                <a:spcAft>
                  <a:spcPct val="0"/>
                </a:spcAft>
                <a:defRPr/>
              </a:pPr>
              <a:t>1</a:t>
            </a:fld>
            <a:endParaRPr lang="en-US" sz="1200" dirty="0">
              <a:solidFill>
                <a:prstClr val="black"/>
              </a:solidFill>
            </a:endParaRPr>
          </a:p>
        </p:txBody>
      </p:sp>
      <p:sp>
        <p:nvSpPr>
          <p:cNvPr id="17410" name="Rectangle 2"/>
          <p:cNvSpPr>
            <a:spLocks noGrp="1" noRot="1" noChangeAspect="1" noChangeArrowheads="1" noTextEdit="1"/>
          </p:cNvSpPr>
          <p:nvPr>
            <p:ph type="sldImg"/>
          </p:nvPr>
        </p:nvSpPr>
        <p:spPr>
          <a:xfrm>
            <a:off x="1438275" y="1173163"/>
            <a:ext cx="4222750" cy="3167062"/>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nSpc>
                <a:spcPct val="150000"/>
              </a:lnSpc>
              <a:spcAft>
                <a:spcPts val="824"/>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1513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a:t>
            </a:r>
            <a:r>
              <a:rPr lang="en-US" baseline="0" dirty="0"/>
              <a:t> questions from participants. Review contact information.</a:t>
            </a:r>
            <a:endParaRPr lang="en-US" dirty="0"/>
          </a:p>
        </p:txBody>
      </p:sp>
      <p:sp>
        <p:nvSpPr>
          <p:cNvPr id="4" name="Slide Number Placeholder 3"/>
          <p:cNvSpPr>
            <a:spLocks noGrp="1"/>
          </p:cNvSpPr>
          <p:nvPr>
            <p:ph type="sldNum" sz="quarter" idx="10"/>
          </p:nvPr>
        </p:nvSpPr>
        <p:spPr/>
        <p:txBody>
          <a:bodyPr/>
          <a:lstStyle/>
          <a:p>
            <a:pPr marL="0" marR="0" lvl="0" indent="0" algn="r" defTabSz="470962" rtl="0" eaLnBrk="1" fontAlgn="auto" latinLnBrk="0" hangingPunct="1">
              <a:lnSpc>
                <a:spcPct val="100000"/>
              </a:lnSpc>
              <a:spcBef>
                <a:spcPts val="0"/>
              </a:spcBef>
              <a:spcAft>
                <a:spcPts val="0"/>
              </a:spcAft>
              <a:buClrTx/>
              <a:buSzTx/>
              <a:buFontTx/>
              <a:buNone/>
              <a:tabLst/>
              <a:defRPr/>
            </a:pPr>
            <a:fld id="{B61650EA-7282-4386-9CA4-0759BF4B110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096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770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B40757-5129-4730-A464-C73771A86008}" type="slidenum">
              <a:rPr lang="en-GB" smtClean="0"/>
              <a:t>14</a:t>
            </a:fld>
            <a:endParaRPr lang="en-GB"/>
          </a:p>
        </p:txBody>
      </p:sp>
    </p:spTree>
    <p:extLst>
      <p:ext uri="{BB962C8B-B14F-4D97-AF65-F5344CB8AC3E}">
        <p14:creationId xmlns:p14="http://schemas.microsoft.com/office/powerpoint/2010/main" val="3043550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4073952" y="9000495"/>
            <a:ext cx="3116983" cy="47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1" tIns="47616" rIns="95231" bIns="47616" anchor="b"/>
          <a:lstStyle>
            <a:lvl1pPr defTabSz="939800">
              <a:defRPr sz="2400">
                <a:solidFill>
                  <a:schemeClr val="tx1"/>
                </a:solidFill>
                <a:latin typeface="Arial" panose="020B0604020202020204" pitchFamily="34" charset="0"/>
                <a:ea typeface="MS PGothic" pitchFamily="34" charset="-128"/>
              </a:defRPr>
            </a:lvl1pPr>
            <a:lvl2pPr marL="758825" indent="-292100" defTabSz="939800">
              <a:defRPr sz="2400">
                <a:solidFill>
                  <a:schemeClr val="tx1"/>
                </a:solidFill>
                <a:latin typeface="Arial" panose="020B0604020202020204" pitchFamily="34" charset="0"/>
                <a:ea typeface="MS PGothic" pitchFamily="34" charset="-128"/>
              </a:defRPr>
            </a:lvl2pPr>
            <a:lvl3pPr marL="1165225" indent="-231775" defTabSz="939800">
              <a:defRPr sz="2400">
                <a:solidFill>
                  <a:schemeClr val="tx1"/>
                </a:solidFill>
                <a:latin typeface="Arial" panose="020B0604020202020204" pitchFamily="34" charset="0"/>
                <a:ea typeface="MS PGothic" pitchFamily="34" charset="-128"/>
              </a:defRPr>
            </a:lvl3pPr>
            <a:lvl4pPr marL="1631950" indent="-231775" defTabSz="939800">
              <a:defRPr sz="2400">
                <a:solidFill>
                  <a:schemeClr val="tx1"/>
                </a:solidFill>
                <a:latin typeface="Arial" panose="020B0604020202020204" pitchFamily="34" charset="0"/>
                <a:ea typeface="MS PGothic" pitchFamily="34" charset="-128"/>
              </a:defRPr>
            </a:lvl4pPr>
            <a:lvl5pPr marL="2100263" indent="-234950" defTabSz="939800">
              <a:defRPr sz="2400">
                <a:solidFill>
                  <a:schemeClr val="tx1"/>
                </a:solidFill>
                <a:latin typeface="Arial" panose="020B0604020202020204" pitchFamily="34" charset="0"/>
                <a:ea typeface="MS PGothic" pitchFamily="34" charset="-128"/>
              </a:defRPr>
            </a:lvl5pPr>
            <a:lvl6pPr marL="2557463" indent="-234950" defTabSz="9398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3014663" indent="-234950" defTabSz="9398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71863" indent="-234950" defTabSz="9398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929063" indent="-234950" defTabSz="9398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marL="0" marR="0" lvl="0" indent="0" algn="r" defTabSz="939800" rtl="0" eaLnBrk="1" fontAlgn="base" latinLnBrk="0" hangingPunct="1">
              <a:lnSpc>
                <a:spcPct val="100000"/>
              </a:lnSpc>
              <a:spcBef>
                <a:spcPct val="0"/>
              </a:spcBef>
              <a:spcAft>
                <a:spcPct val="0"/>
              </a:spcAft>
              <a:buClrTx/>
              <a:buSzTx/>
              <a:buFontTx/>
              <a:buNone/>
              <a:tabLst/>
              <a:defRPr/>
            </a:pPr>
            <a:fld id="{3976D87C-20BA-4372-B01A-8FA6DD0ABA4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itchFamily="34" charset="-128"/>
                <a:cs typeface="Arial" panose="020B0604020202020204" pitchFamily="34" charset="0"/>
              </a:rPr>
              <a:pPr marL="0" marR="0" lvl="0" indent="0" algn="r" defTabSz="9398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itchFamily="34" charset="-128"/>
              <a:cs typeface="Arial" panose="020B0604020202020204" pitchFamily="34" charset="0"/>
            </a:endParaRPr>
          </a:p>
        </p:txBody>
      </p:sp>
      <p:sp>
        <p:nvSpPr>
          <p:cNvPr id="35843" name="Rectangle 2"/>
          <p:cNvSpPr>
            <a:spLocks noGrp="1" noRot="1" noChangeAspect="1" noChangeArrowheads="1" noTextEdit="1"/>
          </p:cNvSpPr>
          <p:nvPr>
            <p:ph type="sldImg"/>
          </p:nvPr>
        </p:nvSpPr>
        <p:spPr>
          <a:xfrm>
            <a:off x="438150" y="708025"/>
            <a:ext cx="6316663" cy="3554413"/>
          </a:xfrm>
          <a:ln/>
        </p:spPr>
      </p:sp>
      <p:sp>
        <p:nvSpPr>
          <p:cNvPr id="35844" name="Rectangle 3"/>
          <p:cNvSpPr>
            <a:spLocks noGrp="1" noChangeArrowheads="1"/>
          </p:cNvSpPr>
          <p:nvPr>
            <p:ph type="body" idx="1"/>
          </p:nvPr>
        </p:nvSpPr>
        <p:spPr>
          <a:xfrm>
            <a:off x="718934" y="4501851"/>
            <a:ext cx="5754677" cy="4267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1" tIns="47616" rIns="95231" bIns="47616"/>
          <a:lstStyle/>
          <a:p>
            <a:pPr defTabSz="46232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072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76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9814">
              <a:defRPr sz="2500">
                <a:solidFill>
                  <a:schemeClr val="tx1"/>
                </a:solidFill>
                <a:latin typeface="Arial" charset="0"/>
                <a:ea typeface="ヒラギノ角ゴ Pro W3" charset="0"/>
                <a:cs typeface="ヒラギノ角ゴ Pro W3" charset="0"/>
              </a:defRPr>
            </a:lvl1pPr>
            <a:lvl2pPr marL="765233" indent="-294321" defTabSz="959814">
              <a:defRPr sz="2500">
                <a:solidFill>
                  <a:schemeClr val="tx1"/>
                </a:solidFill>
                <a:latin typeface="Arial" charset="0"/>
                <a:ea typeface="ヒラギノ角ゴ Pro W3" charset="0"/>
                <a:cs typeface="ヒラギノ角ゴ Pro W3" charset="0"/>
              </a:defRPr>
            </a:lvl2pPr>
            <a:lvl3pPr marL="1177284" indent="-235457" defTabSz="959814">
              <a:defRPr sz="2500">
                <a:solidFill>
                  <a:schemeClr val="tx1"/>
                </a:solidFill>
                <a:latin typeface="Arial" charset="0"/>
                <a:ea typeface="ヒラギノ角ゴ Pro W3" charset="0"/>
                <a:cs typeface="ヒラギノ角ゴ Pro W3" charset="0"/>
              </a:defRPr>
            </a:lvl3pPr>
            <a:lvl4pPr marL="1648197" indent="-235457" defTabSz="959814">
              <a:defRPr sz="2500">
                <a:solidFill>
                  <a:schemeClr val="tx1"/>
                </a:solidFill>
                <a:latin typeface="Arial" charset="0"/>
                <a:ea typeface="ヒラギノ角ゴ Pro W3" charset="0"/>
                <a:cs typeface="ヒラギノ角ゴ Pro W3" charset="0"/>
              </a:defRPr>
            </a:lvl4pPr>
            <a:lvl5pPr marL="2119110" indent="-235457" defTabSz="959814">
              <a:defRPr sz="2500">
                <a:solidFill>
                  <a:schemeClr val="tx1"/>
                </a:solidFill>
                <a:latin typeface="Arial" charset="0"/>
                <a:ea typeface="ヒラギノ角ゴ Pro W3" charset="0"/>
                <a:cs typeface="ヒラギノ角ゴ Pro W3" charset="0"/>
              </a:defRPr>
            </a:lvl5pPr>
            <a:lvl6pPr marL="2590025" indent="-235457" defTabSz="959814"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6pPr>
            <a:lvl7pPr marL="3060938" indent="-235457" defTabSz="959814"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7pPr>
            <a:lvl8pPr marL="3531851" indent="-235457" defTabSz="959814"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8pPr>
            <a:lvl9pPr marL="4002765" indent="-235457" defTabSz="959814"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9pPr>
          </a:lstStyle>
          <a:p>
            <a:pPr eaLnBrk="0" fontAlgn="base" hangingPunct="0">
              <a:spcBef>
                <a:spcPct val="0"/>
              </a:spcBef>
              <a:spcAft>
                <a:spcPct val="0"/>
              </a:spcAft>
              <a:defRPr/>
            </a:pPr>
            <a:fld id="{BE13C1B3-30A5-2D4F-89A2-C88D12DA315A}" type="slidenum">
              <a:rPr lang="en-US" sz="1200">
                <a:solidFill>
                  <a:prstClr val="black"/>
                </a:solidFill>
              </a:rPr>
              <a:pPr eaLnBrk="0" fontAlgn="base" hangingPunct="0">
                <a:spcBef>
                  <a:spcPct val="0"/>
                </a:spcBef>
                <a:spcAft>
                  <a:spcPct val="0"/>
                </a:spcAft>
                <a:defRPr/>
              </a:pPr>
              <a:t>23</a:t>
            </a:fld>
            <a:endParaRPr lang="en-US" sz="1200" dirty="0">
              <a:solidFill>
                <a:prstClr val="black"/>
              </a:solidFill>
            </a:endParaRPr>
          </a:p>
        </p:txBody>
      </p:sp>
      <p:sp>
        <p:nvSpPr>
          <p:cNvPr id="17410" name="Rectangle 2"/>
          <p:cNvSpPr>
            <a:spLocks noGrp="1" noRot="1" noChangeAspect="1" noChangeArrowheads="1" noTextEdit="1"/>
          </p:cNvSpPr>
          <p:nvPr>
            <p:ph type="sldImg"/>
          </p:nvPr>
        </p:nvSpPr>
        <p:spPr>
          <a:xfrm>
            <a:off x="1438275" y="1173163"/>
            <a:ext cx="4222750" cy="3167062"/>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nSpc>
                <a:spcPct val="150000"/>
              </a:lnSpc>
              <a:spcAft>
                <a:spcPts val="824"/>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6686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0962">
              <a:defRPr/>
            </a:pPr>
            <a:fld id="{8BAB0936-A299-40F2-A345-9E79BAA43F3C}" type="slidenum">
              <a:rPr lang="en-US">
                <a:solidFill>
                  <a:prstClr val="black"/>
                </a:solidFill>
                <a:latin typeface="Calibri"/>
              </a:rPr>
              <a:pPr defTabSz="470962">
                <a:defRPr/>
              </a:pPr>
              <a:t>26</a:t>
            </a:fld>
            <a:endParaRPr lang="en-US" dirty="0">
              <a:solidFill>
                <a:prstClr val="black"/>
              </a:solidFill>
              <a:latin typeface="Calibri"/>
            </a:endParaRPr>
          </a:p>
        </p:txBody>
      </p:sp>
    </p:spTree>
    <p:extLst>
      <p:ext uri="{BB962C8B-B14F-4D97-AF65-F5344CB8AC3E}">
        <p14:creationId xmlns:p14="http://schemas.microsoft.com/office/powerpoint/2010/main" val="2352868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438275" y="1173163"/>
            <a:ext cx="4222750" cy="3167062"/>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Aft>
                <a:spcPts val="824"/>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9814" eaLnBrk="0" hangingPunct="0">
              <a:defRPr sz="2500">
                <a:solidFill>
                  <a:schemeClr val="tx1"/>
                </a:solidFill>
                <a:latin typeface="Arial" pitchFamily="34" charset="0"/>
                <a:ea typeface="ＭＳ Ｐゴシック" pitchFamily="34" charset="-128"/>
              </a:defRPr>
            </a:lvl1pPr>
            <a:lvl2pPr marL="765233" indent="-294321" defTabSz="959814" eaLnBrk="0" hangingPunct="0">
              <a:defRPr sz="2500">
                <a:solidFill>
                  <a:schemeClr val="tx1"/>
                </a:solidFill>
                <a:latin typeface="Arial" pitchFamily="34" charset="0"/>
                <a:ea typeface="ＭＳ Ｐゴシック" pitchFamily="34" charset="-128"/>
              </a:defRPr>
            </a:lvl2pPr>
            <a:lvl3pPr marL="1177284" indent="-235457" defTabSz="959814" eaLnBrk="0" hangingPunct="0">
              <a:defRPr sz="2500">
                <a:solidFill>
                  <a:schemeClr val="tx1"/>
                </a:solidFill>
                <a:latin typeface="Arial" pitchFamily="34" charset="0"/>
                <a:ea typeface="ＭＳ Ｐゴシック" pitchFamily="34" charset="-128"/>
              </a:defRPr>
            </a:lvl3pPr>
            <a:lvl4pPr marL="1648197" indent="-235457" defTabSz="959814" eaLnBrk="0" hangingPunct="0">
              <a:defRPr sz="2500">
                <a:solidFill>
                  <a:schemeClr val="tx1"/>
                </a:solidFill>
                <a:latin typeface="Arial" pitchFamily="34" charset="0"/>
                <a:ea typeface="ＭＳ Ｐゴシック" pitchFamily="34" charset="-128"/>
              </a:defRPr>
            </a:lvl4pPr>
            <a:lvl5pPr marL="2119110" indent="-235457" defTabSz="959814" eaLnBrk="0" hangingPunct="0">
              <a:defRPr sz="2500">
                <a:solidFill>
                  <a:schemeClr val="tx1"/>
                </a:solidFill>
                <a:latin typeface="Arial" pitchFamily="34" charset="0"/>
                <a:ea typeface="ＭＳ Ｐゴシック" pitchFamily="34" charset="-128"/>
              </a:defRPr>
            </a:lvl5pPr>
            <a:lvl6pPr marL="2590025" indent="-235457" defTabSz="959814"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60938" indent="-235457" defTabSz="959814"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31851" indent="-235457" defTabSz="959814"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02765" indent="-235457" defTabSz="959814"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fontAlgn="base">
              <a:spcBef>
                <a:spcPct val="0"/>
              </a:spcBef>
              <a:spcAft>
                <a:spcPct val="0"/>
              </a:spcAft>
              <a:defRPr/>
            </a:pPr>
            <a:fld id="{4BB11184-4BF4-4B0C-8757-A3F12E542FEF}" type="slidenum">
              <a:rPr lang="en-US" altLang="en-US" sz="1200">
                <a:solidFill>
                  <a:prstClr val="black"/>
                </a:solidFill>
              </a:rPr>
              <a:pPr fontAlgn="base">
                <a:spcBef>
                  <a:spcPct val="0"/>
                </a:spcBef>
                <a:spcAft>
                  <a:spcPct val="0"/>
                </a:spcAft>
                <a:defRPr/>
              </a:pPr>
              <a:t>27</a:t>
            </a:fld>
            <a:endParaRPr lang="en-US" altLang="en-US" sz="1200" dirty="0">
              <a:solidFill>
                <a:prstClr val="black"/>
              </a:solidFill>
            </a:endParaRPr>
          </a:p>
        </p:txBody>
      </p:sp>
    </p:spTree>
    <p:extLst>
      <p:ext uri="{BB962C8B-B14F-4D97-AF65-F5344CB8AC3E}">
        <p14:creationId xmlns:p14="http://schemas.microsoft.com/office/powerpoint/2010/main" val="4230908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585">
              <a:defRPr sz="2500">
                <a:solidFill>
                  <a:schemeClr val="tx1"/>
                </a:solidFill>
                <a:latin typeface="Arial" panose="020B0604020202020204" pitchFamily="34" charset="0"/>
                <a:ea typeface="MS PGothic" panose="020B0600070205080204" pitchFamily="34" charset="-128"/>
              </a:defRPr>
            </a:lvl1pPr>
            <a:lvl2pPr marL="773884" indent="-297647" defTabSz="980585">
              <a:defRPr sz="2500">
                <a:solidFill>
                  <a:schemeClr val="tx1"/>
                </a:solidFill>
                <a:latin typeface="Arial" panose="020B0604020202020204" pitchFamily="34" charset="0"/>
                <a:ea typeface="MS PGothic" panose="020B0600070205080204" pitchFamily="34" charset="-128"/>
              </a:defRPr>
            </a:lvl2pPr>
            <a:lvl3pPr marL="1190592" indent="-238118" defTabSz="980585">
              <a:defRPr sz="2500">
                <a:solidFill>
                  <a:schemeClr val="tx1"/>
                </a:solidFill>
                <a:latin typeface="Arial" panose="020B0604020202020204" pitchFamily="34" charset="0"/>
                <a:ea typeface="MS PGothic" panose="020B0600070205080204" pitchFamily="34" charset="-128"/>
              </a:defRPr>
            </a:lvl3pPr>
            <a:lvl4pPr marL="1666827" indent="-238118" defTabSz="980585">
              <a:defRPr sz="2500">
                <a:solidFill>
                  <a:schemeClr val="tx1"/>
                </a:solidFill>
                <a:latin typeface="Arial" panose="020B0604020202020204" pitchFamily="34" charset="0"/>
                <a:ea typeface="MS PGothic" panose="020B0600070205080204" pitchFamily="34" charset="-128"/>
              </a:defRPr>
            </a:lvl4pPr>
            <a:lvl5pPr marL="2143064" indent="-238118" defTabSz="980585">
              <a:defRPr sz="2500">
                <a:solidFill>
                  <a:schemeClr val="tx1"/>
                </a:solidFill>
                <a:latin typeface="Arial" panose="020B0604020202020204" pitchFamily="34" charset="0"/>
                <a:ea typeface="MS PGothic" panose="020B0600070205080204" pitchFamily="34" charset="-128"/>
              </a:defRPr>
            </a:lvl5pPr>
            <a:lvl6pPr marL="2619301" indent="-238118" defTabSz="98058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095537" indent="-238118" defTabSz="98058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571774" indent="-238118" defTabSz="98058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48010" indent="-238118" defTabSz="98058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pPr>
              <a:defRPr/>
            </a:pPr>
            <a:fld id="{F34AA752-6EC0-4673-9002-59070D155CB7}" type="slidenum">
              <a:rPr lang="en-US" altLang="en-US" sz="1200">
                <a:solidFill>
                  <a:srgbClr val="D0F2D2"/>
                </a:solidFill>
                <a:latin typeface="Times New Roman" panose="02020603050405020304" pitchFamily="18" charset="0"/>
                <a:cs typeface="Arial" panose="020B0604020202020204" pitchFamily="34" charset="0"/>
              </a:rPr>
              <a:pPr>
                <a:defRPr/>
              </a:pPr>
              <a:t>28</a:t>
            </a:fld>
            <a:endParaRPr lang="en-US" altLang="en-US" sz="1200">
              <a:solidFill>
                <a:srgbClr val="D0F2D2"/>
              </a:solidFill>
              <a:latin typeface="Times New Roman" panose="02020603050405020304" pitchFamily="18" charset="0"/>
              <a:cs typeface="Arial" panose="020B0604020202020204" pitchFamily="34" charset="0"/>
            </a:endParaRPr>
          </a:p>
        </p:txBody>
      </p:sp>
      <p:sp>
        <p:nvSpPr>
          <p:cNvPr id="108547" name="Rectangle 7"/>
          <p:cNvSpPr txBox="1">
            <a:spLocks noGrp="1" noChangeArrowheads="1"/>
          </p:cNvSpPr>
          <p:nvPr/>
        </p:nvSpPr>
        <p:spPr bwMode="auto">
          <a:xfrm>
            <a:off x="4217295" y="9241300"/>
            <a:ext cx="3226655" cy="48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08" tIns="49054" rIns="98108" bIns="49054" anchor="b"/>
          <a:lstStyle>
            <a:lvl1pPr defTabSz="941388">
              <a:defRPr sz="2400">
                <a:solidFill>
                  <a:schemeClr val="tx1"/>
                </a:solidFill>
                <a:latin typeface="Arial" panose="020B0604020202020204" pitchFamily="34" charset="0"/>
                <a:ea typeface="MS PGothic" panose="020B0600070205080204" pitchFamily="34" charset="-128"/>
              </a:defRPr>
            </a:lvl1pPr>
            <a:lvl2pPr marL="742950" indent="-285750" defTabSz="941388">
              <a:defRPr sz="2400">
                <a:solidFill>
                  <a:schemeClr val="tx1"/>
                </a:solidFill>
                <a:latin typeface="Arial" panose="020B0604020202020204" pitchFamily="34" charset="0"/>
                <a:ea typeface="MS PGothic" panose="020B0600070205080204" pitchFamily="34" charset="-128"/>
              </a:defRPr>
            </a:lvl2pPr>
            <a:lvl3pPr marL="1143000" indent="-228600" defTabSz="941388">
              <a:defRPr sz="2400">
                <a:solidFill>
                  <a:schemeClr val="tx1"/>
                </a:solidFill>
                <a:latin typeface="Arial" panose="020B0604020202020204" pitchFamily="34" charset="0"/>
                <a:ea typeface="MS PGothic" panose="020B0600070205080204" pitchFamily="34" charset="-128"/>
              </a:defRPr>
            </a:lvl3pPr>
            <a:lvl4pPr marL="1600200" indent="-228600" defTabSz="941388">
              <a:defRPr sz="2400">
                <a:solidFill>
                  <a:schemeClr val="tx1"/>
                </a:solidFill>
                <a:latin typeface="Arial" panose="020B0604020202020204" pitchFamily="34" charset="0"/>
                <a:ea typeface="MS PGothic" panose="020B0600070205080204" pitchFamily="34" charset="-128"/>
              </a:defRPr>
            </a:lvl4pPr>
            <a:lvl5pPr marL="2057400" indent="-228600" defTabSz="941388">
              <a:defRPr sz="2400">
                <a:solidFill>
                  <a:schemeClr val="tx1"/>
                </a:solidFill>
                <a:latin typeface="Arial" panose="020B0604020202020204" pitchFamily="34" charset="0"/>
                <a:ea typeface="MS PGothic" panose="020B0600070205080204" pitchFamily="34" charset="-128"/>
              </a:defRPr>
            </a:lvl5pPr>
            <a:lvl6pPr marL="25146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969724" fontAlgn="base">
              <a:spcBef>
                <a:spcPct val="0"/>
              </a:spcBef>
              <a:spcAft>
                <a:spcPct val="0"/>
              </a:spcAft>
              <a:defRPr/>
            </a:pPr>
            <a:fld id="{15CEF55A-B5B5-4787-A194-B3CEBAA25734}" type="slidenum">
              <a:rPr lang="en-US" altLang="en-US" sz="1300">
                <a:solidFill>
                  <a:srgbClr val="000000"/>
                </a:solidFill>
                <a:cs typeface="Arial" panose="020B0604020202020204" pitchFamily="34" charset="0"/>
              </a:rPr>
              <a:pPr algn="r" defTabSz="969724" fontAlgn="base">
                <a:spcBef>
                  <a:spcPct val="0"/>
                </a:spcBef>
                <a:spcAft>
                  <a:spcPct val="0"/>
                </a:spcAft>
                <a:defRPr/>
              </a:pPr>
              <a:t>28</a:t>
            </a:fld>
            <a:endParaRPr lang="en-US" altLang="en-US" sz="1300">
              <a:solidFill>
                <a:srgbClr val="000000"/>
              </a:solidFill>
              <a:cs typeface="Arial" panose="020B0604020202020204" pitchFamily="34" charset="0"/>
            </a:endParaRPr>
          </a:p>
        </p:txBody>
      </p:sp>
      <p:sp>
        <p:nvSpPr>
          <p:cNvPr id="108548" name="Rectangle 2"/>
          <p:cNvSpPr>
            <a:spLocks noGrp="1" noRot="1" noChangeAspect="1" noChangeArrowheads="1" noTextEdit="1"/>
          </p:cNvSpPr>
          <p:nvPr>
            <p:ph type="sldImg"/>
          </p:nvPr>
        </p:nvSpPr>
        <p:spPr>
          <a:xfrm>
            <a:off x="1290638" y="730250"/>
            <a:ext cx="4864100" cy="3648075"/>
          </a:xfrm>
          <a:ln/>
        </p:spPr>
      </p:sp>
      <p:sp>
        <p:nvSpPr>
          <p:cNvPr id="108549" name="Rectangle 3"/>
          <p:cNvSpPr>
            <a:spLocks noGrp="1" noChangeArrowheads="1"/>
          </p:cNvSpPr>
          <p:nvPr>
            <p:ph type="body" idx="1"/>
          </p:nvPr>
        </p:nvSpPr>
        <p:spPr>
          <a:xfrm>
            <a:off x="744231" y="4620650"/>
            <a:ext cx="5957156" cy="43771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08" tIns="49054" rIns="98108" bIns="49054"/>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996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xfrm>
            <a:off x="744231" y="4620650"/>
            <a:ext cx="5957156" cy="43787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14" tIns="49056" rIns="98114" bIns="49056"/>
          <a:lstStyle/>
          <a:p>
            <a:pPr eaLnBrk="1" hangingPunct="1">
              <a:spcBef>
                <a:spcPct val="0"/>
              </a:spcBef>
            </a:pPr>
            <a:endParaRPr lang="en-US" altLang="en-US">
              <a:latin typeface="Arial" panose="020B0604020202020204" pitchFamily="34" charset="0"/>
              <a:cs typeface="Arial" panose="020B0604020202020204" pitchFamily="34" charset="0"/>
            </a:endParaRPr>
          </a:p>
        </p:txBody>
      </p:sp>
      <p:sp>
        <p:nvSpPr>
          <p:cNvPr id="112644" name="Slide Number Placeholder 3"/>
          <p:cNvSpPr txBox="1">
            <a:spLocks noGrp="1"/>
          </p:cNvSpPr>
          <p:nvPr/>
        </p:nvSpPr>
        <p:spPr bwMode="auto">
          <a:xfrm>
            <a:off x="4217295" y="9239654"/>
            <a:ext cx="3226655" cy="48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14" tIns="49056" rIns="98114" bIns="49056" anchor="b"/>
          <a:lstStyle>
            <a:lvl1pPr defTabSz="941388">
              <a:defRPr sz="2400">
                <a:solidFill>
                  <a:schemeClr val="tx1"/>
                </a:solidFill>
                <a:latin typeface="Arial" panose="020B0604020202020204" pitchFamily="34" charset="0"/>
                <a:ea typeface="MS PGothic" panose="020B0600070205080204" pitchFamily="34" charset="-128"/>
              </a:defRPr>
            </a:lvl1pPr>
            <a:lvl2pPr marL="765175" indent="-293688" defTabSz="941388">
              <a:defRPr sz="2400">
                <a:solidFill>
                  <a:schemeClr val="tx1"/>
                </a:solidFill>
                <a:latin typeface="Arial" panose="020B0604020202020204" pitchFamily="34" charset="0"/>
                <a:ea typeface="MS PGothic" panose="020B0600070205080204" pitchFamily="34" charset="-128"/>
              </a:defRPr>
            </a:lvl2pPr>
            <a:lvl3pPr marL="1177925" indent="-236538" defTabSz="941388">
              <a:defRPr sz="2400">
                <a:solidFill>
                  <a:schemeClr val="tx1"/>
                </a:solidFill>
                <a:latin typeface="Arial" panose="020B0604020202020204" pitchFamily="34" charset="0"/>
                <a:ea typeface="MS PGothic" panose="020B0600070205080204" pitchFamily="34" charset="-128"/>
              </a:defRPr>
            </a:lvl3pPr>
            <a:lvl4pPr marL="1647825" indent="-234950" defTabSz="941388">
              <a:defRPr sz="2400">
                <a:solidFill>
                  <a:schemeClr val="tx1"/>
                </a:solidFill>
                <a:latin typeface="Arial" panose="020B0604020202020204" pitchFamily="34" charset="0"/>
                <a:ea typeface="MS PGothic" panose="020B0600070205080204" pitchFamily="34" charset="-128"/>
              </a:defRPr>
            </a:lvl4pPr>
            <a:lvl5pPr marL="2119313" indent="-234950" defTabSz="941388">
              <a:defRPr sz="2400">
                <a:solidFill>
                  <a:schemeClr val="tx1"/>
                </a:solidFill>
                <a:latin typeface="Arial" panose="020B0604020202020204" pitchFamily="34" charset="0"/>
                <a:ea typeface="MS PGothic" panose="020B0600070205080204" pitchFamily="34" charset="-128"/>
              </a:defRPr>
            </a:lvl5pPr>
            <a:lvl6pPr marL="2576513" indent="-23495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713" indent="-23495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0913" indent="-23495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48113" indent="-23495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969724" fontAlgn="base">
              <a:spcBef>
                <a:spcPct val="0"/>
              </a:spcBef>
              <a:spcAft>
                <a:spcPct val="0"/>
              </a:spcAft>
              <a:defRPr/>
            </a:pPr>
            <a:fld id="{5FEB2156-D205-48B2-9F72-BEC00B63B439}" type="slidenum">
              <a:rPr lang="en-US" altLang="en-US" sz="1200">
                <a:solidFill>
                  <a:srgbClr val="000000"/>
                </a:solidFill>
                <a:latin typeface="Calibri" panose="020F0502020204030204" pitchFamily="34" charset="0"/>
                <a:cs typeface="Arial" panose="020B0604020202020204" pitchFamily="34" charset="0"/>
              </a:rPr>
              <a:pPr algn="r" defTabSz="969724" fontAlgn="base">
                <a:spcBef>
                  <a:spcPct val="0"/>
                </a:spcBef>
                <a:spcAft>
                  <a:spcPct val="0"/>
                </a:spcAft>
                <a:defRPr/>
              </a:pPr>
              <a:t>29</a:t>
            </a:fld>
            <a:endParaRPr lang="en-US" altLang="en-US" sz="120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098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2750" cy="3167062"/>
          </a:xfrm>
        </p:spPr>
      </p:sp>
      <p:sp>
        <p:nvSpPr>
          <p:cNvPr id="3" name="Notes Placeholder 2"/>
          <p:cNvSpPr>
            <a:spLocks noGrp="1"/>
          </p:cNvSpPr>
          <p:nvPr>
            <p:ph type="body" idx="1"/>
          </p:nvPr>
        </p:nvSpPr>
        <p:spPr/>
        <p:txBody>
          <a:bodyPr/>
          <a:lstStyle/>
          <a:p>
            <a:pPr marL="970571"/>
            <a:endParaRPr lang="en-US" dirty="0"/>
          </a:p>
        </p:txBody>
      </p:sp>
      <p:sp>
        <p:nvSpPr>
          <p:cNvPr id="4" name="Slide Number Placeholder 3"/>
          <p:cNvSpPr>
            <a:spLocks noGrp="1"/>
          </p:cNvSpPr>
          <p:nvPr>
            <p:ph type="sldNum" sz="quarter" idx="10"/>
          </p:nvPr>
        </p:nvSpPr>
        <p:spPr/>
        <p:txBody>
          <a:bodyPr/>
          <a:lstStyle/>
          <a:p>
            <a:pPr defTabSz="470962">
              <a:defRPr/>
            </a:pPr>
            <a:fld id="{8BAB0936-A299-40F2-A345-9E79BAA43F3C}" type="slidenum">
              <a:rPr lang="en-US">
                <a:solidFill>
                  <a:prstClr val="black"/>
                </a:solidFill>
                <a:latin typeface="Calibri"/>
              </a:rPr>
              <a:pPr defTabSz="470962">
                <a:defRPr/>
              </a:pPr>
              <a:t>30</a:t>
            </a:fld>
            <a:endParaRPr lang="en-US" dirty="0">
              <a:solidFill>
                <a:prstClr val="black"/>
              </a:solidFill>
              <a:latin typeface="Calibri"/>
            </a:endParaRPr>
          </a:p>
        </p:txBody>
      </p:sp>
    </p:spTree>
    <p:extLst>
      <p:ext uri="{BB962C8B-B14F-4D97-AF65-F5344CB8AC3E}">
        <p14:creationId xmlns:p14="http://schemas.microsoft.com/office/powerpoint/2010/main" val="164411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solidFill>
                  <a:srgbClr val="000000"/>
                </a:solidFill>
              </a:rPr>
              <a:pPr>
                <a:defRPr/>
              </a:pPr>
              <a:t>11/14/2022</a:t>
            </a:fld>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2970686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2750" cy="3167062"/>
          </a:xfrm>
        </p:spPr>
      </p:sp>
      <p:sp>
        <p:nvSpPr>
          <p:cNvPr id="3" name="Notes Placeholder 2"/>
          <p:cNvSpPr>
            <a:spLocks noGrp="1"/>
          </p:cNvSpPr>
          <p:nvPr>
            <p:ph type="body" idx="1"/>
          </p:nvPr>
        </p:nvSpPr>
        <p:spPr/>
        <p:txBody>
          <a:bodyPr/>
          <a:lstStyle/>
          <a:p>
            <a:pPr marL="970571"/>
            <a:endParaRPr lang="en-US" dirty="0"/>
          </a:p>
        </p:txBody>
      </p:sp>
      <p:sp>
        <p:nvSpPr>
          <p:cNvPr id="4" name="Slide Number Placeholder 3"/>
          <p:cNvSpPr>
            <a:spLocks noGrp="1"/>
          </p:cNvSpPr>
          <p:nvPr>
            <p:ph type="sldNum" sz="quarter" idx="10"/>
          </p:nvPr>
        </p:nvSpPr>
        <p:spPr/>
        <p:txBody>
          <a:bodyPr/>
          <a:lstStyle/>
          <a:p>
            <a:pPr defTabSz="470962">
              <a:defRPr/>
            </a:pPr>
            <a:fld id="{8BAB0936-A299-40F2-A345-9E79BAA43F3C}" type="slidenum">
              <a:rPr lang="en-US">
                <a:solidFill>
                  <a:prstClr val="black"/>
                </a:solidFill>
                <a:latin typeface="Calibri"/>
              </a:rPr>
              <a:pPr defTabSz="470962">
                <a:defRPr/>
              </a:pPr>
              <a:t>31</a:t>
            </a:fld>
            <a:endParaRPr lang="en-US" dirty="0">
              <a:solidFill>
                <a:prstClr val="black"/>
              </a:solidFill>
              <a:latin typeface="Calibri"/>
            </a:endParaRPr>
          </a:p>
        </p:txBody>
      </p:sp>
    </p:spTree>
    <p:extLst>
      <p:ext uri="{BB962C8B-B14F-4D97-AF65-F5344CB8AC3E}">
        <p14:creationId xmlns:p14="http://schemas.microsoft.com/office/powerpoint/2010/main" val="1515407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0962">
              <a:defRPr/>
            </a:pPr>
            <a:fld id="{8BAB0936-A299-40F2-A345-9E79BAA43F3C}" type="slidenum">
              <a:rPr lang="en-US">
                <a:solidFill>
                  <a:prstClr val="black"/>
                </a:solidFill>
                <a:latin typeface="Calibri"/>
              </a:rPr>
              <a:pPr defTabSz="470962">
                <a:defRPr/>
              </a:pPr>
              <a:t>33</a:t>
            </a:fld>
            <a:endParaRPr lang="en-US" dirty="0">
              <a:solidFill>
                <a:prstClr val="black"/>
              </a:solidFill>
              <a:latin typeface="Calibri"/>
            </a:endParaRPr>
          </a:p>
        </p:txBody>
      </p:sp>
    </p:spTree>
    <p:extLst>
      <p:ext uri="{BB962C8B-B14F-4D97-AF65-F5344CB8AC3E}">
        <p14:creationId xmlns:p14="http://schemas.microsoft.com/office/powerpoint/2010/main" val="559643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0962" rtl="0" eaLnBrk="1" fontAlgn="auto" latinLnBrk="0" hangingPunct="1">
              <a:lnSpc>
                <a:spcPct val="100000"/>
              </a:lnSpc>
              <a:spcBef>
                <a:spcPts val="0"/>
              </a:spcBef>
              <a:spcAft>
                <a:spcPts val="0"/>
              </a:spcAft>
              <a:buClrTx/>
              <a:buSzTx/>
              <a:buFontTx/>
              <a:buNone/>
              <a:tabLst/>
              <a:defRPr/>
            </a:pPr>
            <a:fld id="{B61650EA-7282-4386-9CA4-0759BF4B110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0962"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7099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2750" cy="3167062"/>
          </a:xfrm>
        </p:spPr>
      </p:sp>
      <p:sp>
        <p:nvSpPr>
          <p:cNvPr id="3" name="Notes Placeholder 2"/>
          <p:cNvSpPr>
            <a:spLocks noGrp="1"/>
          </p:cNvSpPr>
          <p:nvPr>
            <p:ph type="body" idx="1"/>
          </p:nvPr>
        </p:nvSpPr>
        <p:spPr/>
        <p:txBody>
          <a:bodyPr/>
          <a:lstStyle/>
          <a:p>
            <a:pPr>
              <a:lnSpc>
                <a:spcPct val="150000"/>
              </a:lnSpc>
              <a:spcAft>
                <a:spcPts val="824"/>
              </a:spcAft>
            </a:pPr>
            <a:r>
              <a:rPr lang="en-US" dirty="0">
                <a:latin typeface="Arial Narrow" panose="020B0606020202030204" pitchFamily="34" charset="0"/>
                <a:ea typeface="Calibri" panose="020F0502020204030204" pitchFamily="34" charset="0"/>
                <a:cs typeface="Times New Roman" panose="02020603050405020304" pitchFamily="18" charset="0"/>
              </a:rPr>
              <a:t>These projects we’ve just discussed are possible because Rotarians supported the Foundation and participated in Foundation grants.</a:t>
            </a:r>
          </a:p>
          <a:p>
            <a:pPr>
              <a:lnSpc>
                <a:spcPct val="150000"/>
              </a:lnSpc>
              <a:spcAft>
                <a:spcPts val="824"/>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50000"/>
              </a:lnSpc>
              <a:spcAft>
                <a:spcPts val="824"/>
              </a:spcAft>
            </a:pPr>
            <a:r>
              <a:rPr lang="en-US" dirty="0">
                <a:latin typeface="Arial Narrow" panose="020B0606020202030204" pitchFamily="34" charset="0"/>
                <a:ea typeface="Calibri" panose="020F0502020204030204" pitchFamily="34" charset="0"/>
                <a:cs typeface="Times New Roman" panose="02020603050405020304" pitchFamily="18" charset="0"/>
              </a:rPr>
              <a:t>Several years ago, we started a fundraising initiative for the Annual Fund called Every Rotarian, Every Year. The goal of Every Rotarian, Every Year is to encourage support of the Annual Fund and increase Rotarian engagement with the Foundation.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24"/>
              </a:spcAft>
            </a:pPr>
            <a:endParaRPr lang="en-US" sz="1100" i="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24"/>
              </a:spcAft>
            </a:pPr>
            <a:r>
              <a:rPr lang="en-US" dirty="0">
                <a:latin typeface="Arial Narrow" panose="020B0606020202030204" pitchFamily="34" charset="0"/>
                <a:ea typeface="Calibri" panose="020F0502020204030204" pitchFamily="34" charset="0"/>
                <a:cs typeface="Times New Roman" panose="02020603050405020304" pitchFamily="18" charset="0"/>
              </a:rPr>
              <a:t>How many of you have heard of Every Rotarian, Every Year?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24"/>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50000"/>
              </a:lnSpc>
              <a:spcAft>
                <a:spcPts val="824"/>
              </a:spcAft>
            </a:pPr>
            <a:r>
              <a:rPr lang="en-US" dirty="0">
                <a:latin typeface="Arial Narrow" panose="020B0606020202030204" pitchFamily="34" charset="0"/>
                <a:ea typeface="Calibri" panose="020F0502020204030204" pitchFamily="34" charset="0"/>
                <a:cs typeface="Times New Roman" panose="02020603050405020304" pitchFamily="18" charset="0"/>
              </a:rPr>
              <a:t>This effort is based on the idea that if every Rotarian gave at least $25 every year to the Annual Fund, the possibilities of what the Foundation could accomplish would multiply.</a:t>
            </a:r>
          </a:p>
          <a:p>
            <a:pPr>
              <a:lnSpc>
                <a:spcPct val="150000"/>
              </a:lnSpc>
              <a:spcAft>
                <a:spcPts val="824"/>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50000"/>
              </a:lnSpc>
              <a:spcAft>
                <a:spcPts val="824"/>
              </a:spcAft>
            </a:pPr>
            <a:r>
              <a:rPr lang="en-US" dirty="0">
                <a:latin typeface="Arial Narrow" panose="020B0606020202030204" pitchFamily="34" charset="0"/>
                <a:ea typeface="Calibri" panose="020F0502020204030204" pitchFamily="34" charset="0"/>
                <a:cs typeface="Times New Roman" panose="02020603050405020304" pitchFamily="18" charset="0"/>
              </a:rPr>
              <a:t>In 2018-19, we accomplished a lot: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824183" lvl="1" indent="-353221">
              <a:lnSpc>
                <a:spcPct val="150000"/>
              </a:lnSpc>
              <a:buFont typeface="Symbol" panose="05050102010706020507" pitchFamily="18" charset="2"/>
              <a:buChar char=""/>
            </a:pPr>
            <a:r>
              <a:rPr lang="en-US" dirty="0">
                <a:latin typeface="Arial Narrow" panose="020B0606020202030204" pitchFamily="34" charset="0"/>
                <a:ea typeface="Calibri" panose="020F0502020204030204" pitchFamily="34" charset="0"/>
                <a:cs typeface="Times New Roman" panose="02020603050405020304" pitchFamily="18" charset="0"/>
              </a:rPr>
              <a:t>Rotarians gave a little over $126 million to the Annual Fund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824183" lvl="1" indent="-353221">
              <a:lnSpc>
                <a:spcPct val="150000"/>
              </a:lnSpc>
              <a:buFont typeface="Symbol" panose="05050102010706020507" pitchFamily="18" charset="2"/>
              <a:buChar char=""/>
            </a:pPr>
            <a:r>
              <a:rPr lang="en-US" dirty="0">
                <a:latin typeface="Arial Narrow" panose="020B0606020202030204" pitchFamily="34" charset="0"/>
                <a:ea typeface="Calibri" panose="020F0502020204030204" pitchFamily="34" charset="0"/>
                <a:cs typeface="Times New Roman" panose="02020603050405020304" pitchFamily="18" charset="0"/>
              </a:rPr>
              <a:t>The Foundation awarded more than 1,400 global grants</a:t>
            </a:r>
          </a:p>
          <a:p>
            <a:pPr>
              <a:lnSpc>
                <a:spcPct val="150000"/>
              </a:lnSpc>
              <a:spcAft>
                <a:spcPts val="824"/>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50000"/>
              </a:lnSpc>
              <a:spcAft>
                <a:spcPts val="824"/>
              </a:spcAft>
            </a:pPr>
            <a:r>
              <a:rPr lang="en-US" dirty="0">
                <a:latin typeface="Arial Narrow" panose="020B0606020202030204" pitchFamily="34" charset="0"/>
                <a:ea typeface="Calibri" panose="020F0502020204030204" pitchFamily="34" charset="0"/>
                <a:cs typeface="Times New Roman" panose="02020603050405020304" pitchFamily="18" charset="0"/>
              </a:rPr>
              <a:t>With nearly a third of Rotarians making a gift to the annual fund and becoming EREY eligible worldwide, we’ve achieved a lot and improved the lives of many. Can you imagine how many more lives could be changed through grant projects if we encourage even more Rotarians to contribute at least $25 to the Annual Fund every year?</a:t>
            </a:r>
          </a:p>
          <a:p>
            <a:pPr>
              <a:lnSpc>
                <a:spcPct val="150000"/>
              </a:lnSpc>
              <a:spcAft>
                <a:spcPts val="824"/>
              </a:spcAft>
            </a:pPr>
            <a:endParaRPr lang="en-US" b="0" i="1" dirty="0"/>
          </a:p>
          <a:p>
            <a:r>
              <a:rPr lang="en-US" b="0" i="1" dirty="0"/>
              <a:t>**Number</a:t>
            </a:r>
            <a:r>
              <a:rPr lang="en-US" b="0" i="1" baseline="0" dirty="0"/>
              <a:t>s are unaudited from 2018-19 Rotary Year</a:t>
            </a:r>
          </a:p>
          <a:p>
            <a:endParaRPr lang="en-US" dirty="0"/>
          </a:p>
        </p:txBody>
      </p:sp>
      <p:sp>
        <p:nvSpPr>
          <p:cNvPr id="4" name="Slide Number Placeholder 3"/>
          <p:cNvSpPr>
            <a:spLocks noGrp="1"/>
          </p:cNvSpPr>
          <p:nvPr>
            <p:ph type="sldNum" sz="quarter" idx="10"/>
          </p:nvPr>
        </p:nvSpPr>
        <p:spPr/>
        <p:txBody>
          <a:bodyPr/>
          <a:lstStyle/>
          <a:p>
            <a:pPr marL="0" marR="0" lvl="0" indent="0" algn="r" defTabSz="959814" rtl="0" eaLnBrk="0" fontAlgn="base" latinLnBrk="0" hangingPunct="0">
              <a:lnSpc>
                <a:spcPct val="100000"/>
              </a:lnSpc>
              <a:spcBef>
                <a:spcPct val="0"/>
              </a:spcBef>
              <a:spcAft>
                <a:spcPct val="0"/>
              </a:spcAft>
              <a:buClrTx/>
              <a:buSzTx/>
              <a:buFontTx/>
              <a:buNone/>
              <a:tabLst/>
              <a:defRPr/>
            </a:pPr>
            <a:fld id="{77CC3CA1-276B-4469-8F9D-5631DB4DE73D}" type="slidenum">
              <a:rPr kumimoji="0" lang="en-US" alt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rPr>
              <a:pPr marL="0" marR="0" lvl="0" indent="0" algn="r" defTabSz="959814"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940150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0962">
              <a:defRPr/>
            </a:pPr>
            <a:fld id="{8BAB0936-A299-40F2-A345-9E79BAA43F3C}" type="slidenum">
              <a:rPr lang="en-US">
                <a:solidFill>
                  <a:prstClr val="black"/>
                </a:solidFill>
                <a:latin typeface="Calibri"/>
              </a:rPr>
              <a:pPr defTabSz="470962">
                <a:defRPr/>
              </a:pPr>
              <a:t>36</a:t>
            </a:fld>
            <a:endParaRPr lang="en-US" dirty="0">
              <a:solidFill>
                <a:prstClr val="black"/>
              </a:solidFill>
              <a:latin typeface="Calibri"/>
            </a:endParaRPr>
          </a:p>
        </p:txBody>
      </p:sp>
    </p:spTree>
    <p:extLst>
      <p:ext uri="{BB962C8B-B14F-4D97-AF65-F5344CB8AC3E}">
        <p14:creationId xmlns:p14="http://schemas.microsoft.com/office/powerpoint/2010/main" val="1757964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5285" indent="-485285">
              <a:lnSpc>
                <a:spcPts val="1380"/>
              </a:lnSpc>
              <a:spcBef>
                <a:spcPts val="637"/>
              </a:spcBef>
              <a:buFont typeface="Arial" pitchFamily="34" charset="0"/>
              <a:buChar char="•"/>
            </a:pPr>
            <a:endParaRPr lang="en-US" dirty="0">
              <a:solidFill>
                <a:srgbClr val="000000"/>
              </a:solidFill>
              <a:latin typeface="Times New Roman"/>
              <a:ea typeface="Times New Roman"/>
              <a:cs typeface="BerkeleyStd-Book"/>
            </a:endParaRPr>
          </a:p>
          <a:p>
            <a:pPr marL="181983" indent="-181983">
              <a:lnSpc>
                <a:spcPts val="1380"/>
              </a:lnSpc>
              <a:spcBef>
                <a:spcPts val="637"/>
              </a:spcBef>
              <a:buFont typeface="Arial" pitchFamily="34" charset="0"/>
              <a:buChar char="•"/>
            </a:pPr>
            <a:r>
              <a:rPr lang="en-US" dirty="0">
                <a:solidFill>
                  <a:srgbClr val="000000"/>
                </a:solidFill>
                <a:latin typeface="Times New Roman"/>
                <a:ea typeface="Times New Roman"/>
                <a:cs typeface="BerkeleyStd-Book"/>
              </a:rPr>
              <a:t>The Endowment Fund offers donors a way to create their own lasting legacy through Rotary.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70962" rtl="0" eaLnBrk="1" fontAlgn="auto" latinLnBrk="0" hangingPunct="1">
              <a:lnSpc>
                <a:spcPct val="100000"/>
              </a:lnSpc>
              <a:spcBef>
                <a:spcPts val="0"/>
              </a:spcBef>
              <a:spcAft>
                <a:spcPts val="0"/>
              </a:spcAft>
              <a:buClrTx/>
              <a:buSzTx/>
              <a:buFontTx/>
              <a:buNone/>
              <a:tabLst/>
              <a:defRPr/>
            </a:pPr>
            <a:fld id="{8BAB0936-A299-40F2-A345-9E79BAA43F3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0962"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4341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2220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4217295" y="9238008"/>
            <a:ext cx="3226655" cy="48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97" tIns="49049" rIns="98097" bIns="49049" anchor="b"/>
          <a:lstStyle>
            <a:lvl1pPr defTabSz="939800">
              <a:defRPr sz="2400">
                <a:solidFill>
                  <a:schemeClr val="tx1"/>
                </a:solidFill>
                <a:latin typeface="Arial" panose="020B0604020202020204" pitchFamily="34" charset="0"/>
                <a:ea typeface="MS PGothic" pitchFamily="34" charset="-128"/>
              </a:defRPr>
            </a:lvl1pPr>
            <a:lvl2pPr marL="758825" indent="-292100" defTabSz="939800">
              <a:defRPr sz="2400">
                <a:solidFill>
                  <a:schemeClr val="tx1"/>
                </a:solidFill>
                <a:latin typeface="Arial" panose="020B0604020202020204" pitchFamily="34" charset="0"/>
                <a:ea typeface="MS PGothic" pitchFamily="34" charset="-128"/>
              </a:defRPr>
            </a:lvl2pPr>
            <a:lvl3pPr marL="1165225" indent="-231775" defTabSz="939800">
              <a:defRPr sz="2400">
                <a:solidFill>
                  <a:schemeClr val="tx1"/>
                </a:solidFill>
                <a:latin typeface="Arial" panose="020B0604020202020204" pitchFamily="34" charset="0"/>
                <a:ea typeface="MS PGothic" pitchFamily="34" charset="-128"/>
              </a:defRPr>
            </a:lvl3pPr>
            <a:lvl4pPr marL="1631950" indent="-231775" defTabSz="939800">
              <a:defRPr sz="2400">
                <a:solidFill>
                  <a:schemeClr val="tx1"/>
                </a:solidFill>
                <a:latin typeface="Arial" panose="020B0604020202020204" pitchFamily="34" charset="0"/>
                <a:ea typeface="MS PGothic" pitchFamily="34" charset="-128"/>
              </a:defRPr>
            </a:lvl4pPr>
            <a:lvl5pPr marL="2100263" indent="-234950" defTabSz="939800">
              <a:defRPr sz="2400">
                <a:solidFill>
                  <a:schemeClr val="tx1"/>
                </a:solidFill>
                <a:latin typeface="Arial" panose="020B0604020202020204" pitchFamily="34" charset="0"/>
                <a:ea typeface="MS PGothic" pitchFamily="34" charset="-128"/>
              </a:defRPr>
            </a:lvl5pPr>
            <a:lvl6pPr marL="2557463" indent="-234950" defTabSz="9398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3014663" indent="-234950" defTabSz="9398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71863" indent="-234950" defTabSz="9398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929063" indent="-234950" defTabSz="9398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algn="r" defTabSz="968088" fontAlgn="base">
              <a:spcBef>
                <a:spcPct val="0"/>
              </a:spcBef>
              <a:spcAft>
                <a:spcPct val="0"/>
              </a:spcAft>
              <a:defRPr/>
            </a:pPr>
            <a:fld id="{3976D87C-20BA-4372-B01A-8FA6DD0ABA4A}" type="slidenum">
              <a:rPr lang="en-US" altLang="en-US" sz="1200">
                <a:solidFill>
                  <a:srgbClr val="000000"/>
                </a:solidFill>
                <a:latin typeface="Times New Roman" panose="02020603050405020304" pitchFamily="18" charset="0"/>
                <a:cs typeface="Arial" panose="020B0604020202020204" pitchFamily="34" charset="0"/>
              </a:rPr>
              <a:pPr algn="r" defTabSz="968088" fontAlgn="base">
                <a:spcBef>
                  <a:spcPct val="0"/>
                </a:spcBef>
                <a:spcAft>
                  <a:spcPct val="0"/>
                </a:spcAft>
                <a:defRPr/>
              </a:pPr>
              <a:t>41</a:t>
            </a:fld>
            <a:endParaRPr lang="en-US" altLang="en-US" sz="1200">
              <a:solidFill>
                <a:srgbClr val="000000"/>
              </a:solidFill>
              <a:latin typeface="Times New Roman" panose="02020603050405020304" pitchFamily="18" charset="0"/>
              <a:cs typeface="Arial" panose="020B0604020202020204" pitchFamily="34" charset="0"/>
            </a:endParaRPr>
          </a:p>
        </p:txBody>
      </p:sp>
      <p:sp>
        <p:nvSpPr>
          <p:cNvPr id="35843" name="Rectangle 2"/>
          <p:cNvSpPr>
            <a:spLocks noGrp="1" noRot="1" noChangeAspect="1" noChangeArrowheads="1" noTextEdit="1"/>
          </p:cNvSpPr>
          <p:nvPr>
            <p:ph type="sldImg"/>
          </p:nvPr>
        </p:nvSpPr>
        <p:spPr>
          <a:xfrm>
            <a:off x="1290638" y="727075"/>
            <a:ext cx="4864100" cy="3648075"/>
          </a:xfrm>
          <a:ln/>
        </p:spPr>
      </p:sp>
      <p:sp>
        <p:nvSpPr>
          <p:cNvPr id="35844" name="Rectangle 3"/>
          <p:cNvSpPr>
            <a:spLocks noGrp="1" noChangeArrowheads="1"/>
          </p:cNvSpPr>
          <p:nvPr>
            <p:ph type="body" idx="1"/>
          </p:nvPr>
        </p:nvSpPr>
        <p:spPr>
          <a:xfrm>
            <a:off x="744231" y="4620650"/>
            <a:ext cx="5957156" cy="43804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97" tIns="49049" rIns="98097" bIns="49049"/>
          <a:lstStyle/>
          <a:p>
            <a:pPr defTabSz="476237"/>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072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438275" y="1173163"/>
            <a:ext cx="4222750" cy="3167062"/>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Aft>
                <a:spcPts val="824"/>
              </a:spcAft>
            </a:pPr>
            <a:endParaRPr lang="en-US" altLang="en-US" dirty="0">
              <a:latin typeface="Arial" pitchFamily="34" charset="0"/>
              <a:ea typeface="ＭＳ Ｐゴシック" pitchFamily="34" charset="-128"/>
              <a:cs typeface="ヒラギノ角ゴ Pro W3"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9814" eaLnBrk="0" hangingPunct="0">
              <a:defRPr sz="2500">
                <a:solidFill>
                  <a:schemeClr val="tx1"/>
                </a:solidFill>
                <a:latin typeface="Arial" pitchFamily="34" charset="0"/>
                <a:ea typeface="ＭＳ Ｐゴシック" pitchFamily="34" charset="-128"/>
              </a:defRPr>
            </a:lvl1pPr>
            <a:lvl2pPr marL="765233" indent="-294321" defTabSz="959814" eaLnBrk="0" hangingPunct="0">
              <a:defRPr sz="2500">
                <a:solidFill>
                  <a:schemeClr val="tx1"/>
                </a:solidFill>
                <a:latin typeface="Arial" pitchFamily="34" charset="0"/>
                <a:ea typeface="ＭＳ Ｐゴシック" pitchFamily="34" charset="-128"/>
              </a:defRPr>
            </a:lvl2pPr>
            <a:lvl3pPr marL="1177284" indent="-235457" defTabSz="959814" eaLnBrk="0" hangingPunct="0">
              <a:defRPr sz="2500">
                <a:solidFill>
                  <a:schemeClr val="tx1"/>
                </a:solidFill>
                <a:latin typeface="Arial" pitchFamily="34" charset="0"/>
                <a:ea typeface="ＭＳ Ｐゴシック" pitchFamily="34" charset="-128"/>
              </a:defRPr>
            </a:lvl3pPr>
            <a:lvl4pPr marL="1648197" indent="-235457" defTabSz="959814" eaLnBrk="0" hangingPunct="0">
              <a:defRPr sz="2500">
                <a:solidFill>
                  <a:schemeClr val="tx1"/>
                </a:solidFill>
                <a:latin typeface="Arial" pitchFamily="34" charset="0"/>
                <a:ea typeface="ＭＳ Ｐゴシック" pitchFamily="34" charset="-128"/>
              </a:defRPr>
            </a:lvl4pPr>
            <a:lvl5pPr marL="2119110" indent="-235457" defTabSz="959814" eaLnBrk="0" hangingPunct="0">
              <a:defRPr sz="2500">
                <a:solidFill>
                  <a:schemeClr val="tx1"/>
                </a:solidFill>
                <a:latin typeface="Arial" pitchFamily="34" charset="0"/>
                <a:ea typeface="ＭＳ Ｐゴシック" pitchFamily="34" charset="-128"/>
              </a:defRPr>
            </a:lvl5pPr>
            <a:lvl6pPr marL="2590025" indent="-235457" defTabSz="959814"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60938" indent="-235457" defTabSz="959814"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31851" indent="-235457" defTabSz="959814"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02765" indent="-235457" defTabSz="959814"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marL="0" marR="0" lvl="0" indent="0" algn="r" defTabSz="959814" rtl="0" eaLnBrk="0" fontAlgn="base" latinLnBrk="0" hangingPunct="0">
              <a:lnSpc>
                <a:spcPct val="100000"/>
              </a:lnSpc>
              <a:spcBef>
                <a:spcPct val="0"/>
              </a:spcBef>
              <a:spcAft>
                <a:spcPct val="0"/>
              </a:spcAft>
              <a:buClrTx/>
              <a:buSzTx/>
              <a:buFontTx/>
              <a:buNone/>
              <a:tabLst/>
              <a:defRPr/>
            </a:pPr>
            <a:fld id="{4BB11184-4BF4-4B0C-8757-A3F12E542FEF}"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59814"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27463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585">
              <a:defRPr sz="2500">
                <a:solidFill>
                  <a:schemeClr val="tx1"/>
                </a:solidFill>
                <a:latin typeface="Arial" panose="020B0604020202020204" pitchFamily="34" charset="0"/>
                <a:ea typeface="MS PGothic" panose="020B0600070205080204" pitchFamily="34" charset="-128"/>
              </a:defRPr>
            </a:lvl1pPr>
            <a:lvl2pPr marL="773884" indent="-297647" defTabSz="980585">
              <a:defRPr sz="2500">
                <a:solidFill>
                  <a:schemeClr val="tx1"/>
                </a:solidFill>
                <a:latin typeface="Arial" panose="020B0604020202020204" pitchFamily="34" charset="0"/>
                <a:ea typeface="MS PGothic" panose="020B0600070205080204" pitchFamily="34" charset="-128"/>
              </a:defRPr>
            </a:lvl2pPr>
            <a:lvl3pPr marL="1190592" indent="-238118" defTabSz="980585">
              <a:defRPr sz="2500">
                <a:solidFill>
                  <a:schemeClr val="tx1"/>
                </a:solidFill>
                <a:latin typeface="Arial" panose="020B0604020202020204" pitchFamily="34" charset="0"/>
                <a:ea typeface="MS PGothic" panose="020B0600070205080204" pitchFamily="34" charset="-128"/>
              </a:defRPr>
            </a:lvl3pPr>
            <a:lvl4pPr marL="1666827" indent="-238118" defTabSz="980585">
              <a:defRPr sz="2500">
                <a:solidFill>
                  <a:schemeClr val="tx1"/>
                </a:solidFill>
                <a:latin typeface="Arial" panose="020B0604020202020204" pitchFamily="34" charset="0"/>
                <a:ea typeface="MS PGothic" panose="020B0600070205080204" pitchFamily="34" charset="-128"/>
              </a:defRPr>
            </a:lvl4pPr>
            <a:lvl5pPr marL="2143064" indent="-238118" defTabSz="980585">
              <a:defRPr sz="2500">
                <a:solidFill>
                  <a:schemeClr val="tx1"/>
                </a:solidFill>
                <a:latin typeface="Arial" panose="020B0604020202020204" pitchFamily="34" charset="0"/>
                <a:ea typeface="MS PGothic" panose="020B0600070205080204" pitchFamily="34" charset="-128"/>
              </a:defRPr>
            </a:lvl5pPr>
            <a:lvl6pPr marL="2619301" indent="-238118" defTabSz="98058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095537" indent="-238118" defTabSz="98058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571774" indent="-238118" defTabSz="98058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48010" indent="-238118" defTabSz="98058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pPr>
              <a:defRPr/>
            </a:pPr>
            <a:fld id="{2FB57C30-6430-4D72-A7D3-56576BEB8EDA}" type="slidenum">
              <a:rPr lang="en-US" altLang="en-US" sz="1200">
                <a:solidFill>
                  <a:srgbClr val="D0F2D2"/>
                </a:solidFill>
                <a:latin typeface="Times New Roman" panose="02020603050405020304" pitchFamily="18" charset="0"/>
                <a:cs typeface="Arial" panose="020B0604020202020204" pitchFamily="34" charset="0"/>
              </a:rPr>
              <a:pPr>
                <a:defRPr/>
              </a:pPr>
              <a:t>7</a:t>
            </a:fld>
            <a:endParaRPr lang="en-US" altLang="en-US" sz="1200">
              <a:solidFill>
                <a:srgbClr val="D0F2D2"/>
              </a:solidFill>
              <a:latin typeface="Times New Roman" panose="02020603050405020304" pitchFamily="18" charset="0"/>
              <a:cs typeface="Arial" panose="020B0604020202020204"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613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80585" eaLnBrk="0" hangingPunct="0">
              <a:defRPr sz="2100" b="1">
                <a:solidFill>
                  <a:schemeClr val="tx1"/>
                </a:solidFill>
                <a:latin typeface="Arial Black" panose="020B0A04020102020204" pitchFamily="34" charset="0"/>
                <a:cs typeface="Arial" panose="020B0604020202020204" pitchFamily="34" charset="0"/>
              </a:defRPr>
            </a:lvl1pPr>
            <a:lvl2pPr marL="773884" indent="-297647" defTabSz="980585" eaLnBrk="0" hangingPunct="0">
              <a:defRPr sz="2100" b="1">
                <a:solidFill>
                  <a:schemeClr val="tx1"/>
                </a:solidFill>
                <a:latin typeface="Arial Black" panose="020B0A04020102020204" pitchFamily="34" charset="0"/>
                <a:cs typeface="Arial" panose="020B0604020202020204" pitchFamily="34" charset="0"/>
              </a:defRPr>
            </a:lvl2pPr>
            <a:lvl3pPr marL="1190592" indent="-238118" defTabSz="980585" eaLnBrk="0" hangingPunct="0">
              <a:defRPr sz="2100" b="1">
                <a:solidFill>
                  <a:schemeClr val="tx1"/>
                </a:solidFill>
                <a:latin typeface="Arial Black" panose="020B0A04020102020204" pitchFamily="34" charset="0"/>
                <a:cs typeface="Arial" panose="020B0604020202020204" pitchFamily="34" charset="0"/>
              </a:defRPr>
            </a:lvl3pPr>
            <a:lvl4pPr marL="1666827" indent="-238118" defTabSz="980585" eaLnBrk="0" hangingPunct="0">
              <a:defRPr sz="2100" b="1">
                <a:solidFill>
                  <a:schemeClr val="tx1"/>
                </a:solidFill>
                <a:latin typeface="Arial Black" panose="020B0A04020102020204" pitchFamily="34" charset="0"/>
                <a:cs typeface="Arial" panose="020B0604020202020204" pitchFamily="34" charset="0"/>
              </a:defRPr>
            </a:lvl4pPr>
            <a:lvl5pPr marL="2143064" indent="-238118" defTabSz="980585" eaLnBrk="0" hangingPunct="0">
              <a:defRPr sz="2100" b="1">
                <a:solidFill>
                  <a:schemeClr val="tx1"/>
                </a:solidFill>
                <a:latin typeface="Arial Black" panose="020B0A04020102020204" pitchFamily="34" charset="0"/>
                <a:cs typeface="Arial" panose="020B0604020202020204" pitchFamily="34" charset="0"/>
              </a:defRPr>
            </a:lvl5pPr>
            <a:lvl6pPr marL="2619301" indent="-238118" algn="ctr" defTabSz="980585" eaLnBrk="0" fontAlgn="base" hangingPunct="0">
              <a:spcBef>
                <a:spcPct val="0"/>
              </a:spcBef>
              <a:spcAft>
                <a:spcPct val="0"/>
              </a:spcAft>
              <a:defRPr sz="2100" b="1">
                <a:solidFill>
                  <a:schemeClr val="tx1"/>
                </a:solidFill>
                <a:latin typeface="Arial Black" panose="020B0A04020102020204" pitchFamily="34" charset="0"/>
                <a:cs typeface="Arial" panose="020B0604020202020204" pitchFamily="34" charset="0"/>
              </a:defRPr>
            </a:lvl6pPr>
            <a:lvl7pPr marL="3095537" indent="-238118" algn="ctr" defTabSz="980585" eaLnBrk="0" fontAlgn="base" hangingPunct="0">
              <a:spcBef>
                <a:spcPct val="0"/>
              </a:spcBef>
              <a:spcAft>
                <a:spcPct val="0"/>
              </a:spcAft>
              <a:defRPr sz="2100" b="1">
                <a:solidFill>
                  <a:schemeClr val="tx1"/>
                </a:solidFill>
                <a:latin typeface="Arial Black" panose="020B0A04020102020204" pitchFamily="34" charset="0"/>
                <a:cs typeface="Arial" panose="020B0604020202020204" pitchFamily="34" charset="0"/>
              </a:defRPr>
            </a:lvl7pPr>
            <a:lvl8pPr marL="3571774" indent="-238118" algn="ctr" defTabSz="980585" eaLnBrk="0" fontAlgn="base" hangingPunct="0">
              <a:spcBef>
                <a:spcPct val="0"/>
              </a:spcBef>
              <a:spcAft>
                <a:spcPct val="0"/>
              </a:spcAft>
              <a:defRPr sz="2100" b="1">
                <a:solidFill>
                  <a:schemeClr val="tx1"/>
                </a:solidFill>
                <a:latin typeface="Arial Black" panose="020B0A04020102020204" pitchFamily="34" charset="0"/>
                <a:cs typeface="Arial" panose="020B0604020202020204" pitchFamily="34" charset="0"/>
              </a:defRPr>
            </a:lvl8pPr>
            <a:lvl9pPr marL="4048010" indent="-238118" algn="ctr" defTabSz="980585" eaLnBrk="0" fontAlgn="base" hangingPunct="0">
              <a:spcBef>
                <a:spcPct val="0"/>
              </a:spcBef>
              <a:spcAft>
                <a:spcPct val="0"/>
              </a:spcAft>
              <a:defRPr sz="2100" b="1">
                <a:solidFill>
                  <a:schemeClr val="tx1"/>
                </a:solidFill>
                <a:latin typeface="Arial Black" panose="020B0A04020102020204" pitchFamily="34" charset="0"/>
                <a:cs typeface="Arial" panose="020B0604020202020204" pitchFamily="34" charset="0"/>
              </a:defRPr>
            </a:lvl9pPr>
          </a:lstStyle>
          <a:p>
            <a:pPr eaLnBrk="1" hangingPunct="1">
              <a:defRPr/>
            </a:pPr>
            <a:fld id="{9C9A2DE4-B2F3-4B81-85A8-619E2998A559}" type="slidenum">
              <a:rPr lang="en-US" altLang="en-US" sz="1200" b="0">
                <a:solidFill>
                  <a:srgbClr val="D0F2D2"/>
                </a:solidFill>
                <a:latin typeface="Times New Roman" panose="02020603050405020304" pitchFamily="18" charset="0"/>
              </a:rPr>
              <a:pPr eaLnBrk="1" hangingPunct="1">
                <a:defRPr/>
              </a:pPr>
              <a:t>8</a:t>
            </a:fld>
            <a:endParaRPr lang="en-US" altLang="en-US" sz="1200" b="0">
              <a:solidFill>
                <a:srgbClr val="D0F2D2"/>
              </a:solidFill>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i="1" dirty="0">
              <a:cs typeface="Arial" panose="020B0604020202020204" pitchFamily="34" charset="0"/>
            </a:endParaRPr>
          </a:p>
        </p:txBody>
      </p:sp>
    </p:spTree>
    <p:extLst>
      <p:ext uri="{BB962C8B-B14F-4D97-AF65-F5344CB8AC3E}">
        <p14:creationId xmlns:p14="http://schemas.microsoft.com/office/powerpoint/2010/main" val="664078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585">
              <a:defRPr sz="2500">
                <a:solidFill>
                  <a:schemeClr val="tx1"/>
                </a:solidFill>
                <a:latin typeface="Arial" panose="020B0604020202020204" pitchFamily="34" charset="0"/>
                <a:ea typeface="MS PGothic" panose="020B0600070205080204" pitchFamily="34" charset="-128"/>
              </a:defRPr>
            </a:lvl1pPr>
            <a:lvl2pPr marL="773884" indent="-297647" defTabSz="980585">
              <a:defRPr sz="2500">
                <a:solidFill>
                  <a:schemeClr val="tx1"/>
                </a:solidFill>
                <a:latin typeface="Arial" panose="020B0604020202020204" pitchFamily="34" charset="0"/>
                <a:ea typeface="MS PGothic" panose="020B0600070205080204" pitchFamily="34" charset="-128"/>
              </a:defRPr>
            </a:lvl2pPr>
            <a:lvl3pPr marL="1190592" indent="-238118" defTabSz="980585">
              <a:defRPr sz="2500">
                <a:solidFill>
                  <a:schemeClr val="tx1"/>
                </a:solidFill>
                <a:latin typeface="Arial" panose="020B0604020202020204" pitchFamily="34" charset="0"/>
                <a:ea typeface="MS PGothic" panose="020B0600070205080204" pitchFamily="34" charset="-128"/>
              </a:defRPr>
            </a:lvl3pPr>
            <a:lvl4pPr marL="1666827" indent="-238118" defTabSz="980585">
              <a:defRPr sz="2500">
                <a:solidFill>
                  <a:schemeClr val="tx1"/>
                </a:solidFill>
                <a:latin typeface="Arial" panose="020B0604020202020204" pitchFamily="34" charset="0"/>
                <a:ea typeface="MS PGothic" panose="020B0600070205080204" pitchFamily="34" charset="-128"/>
              </a:defRPr>
            </a:lvl4pPr>
            <a:lvl5pPr marL="2143064" indent="-238118" defTabSz="980585">
              <a:defRPr sz="2500">
                <a:solidFill>
                  <a:schemeClr val="tx1"/>
                </a:solidFill>
                <a:latin typeface="Arial" panose="020B0604020202020204" pitchFamily="34" charset="0"/>
                <a:ea typeface="MS PGothic" panose="020B0600070205080204" pitchFamily="34" charset="-128"/>
              </a:defRPr>
            </a:lvl5pPr>
            <a:lvl6pPr marL="2619301" indent="-238118" defTabSz="98058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095537" indent="-238118" defTabSz="98058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571774" indent="-238118" defTabSz="98058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48010" indent="-238118" defTabSz="98058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pPr>
              <a:defRPr/>
            </a:pPr>
            <a:fld id="{F34AA752-6EC0-4673-9002-59070D155CB7}" type="slidenum">
              <a:rPr lang="en-US" altLang="en-US" sz="1200">
                <a:solidFill>
                  <a:srgbClr val="D0F2D2"/>
                </a:solidFill>
                <a:latin typeface="Times New Roman" panose="02020603050405020304" pitchFamily="18" charset="0"/>
                <a:cs typeface="Arial" panose="020B0604020202020204" pitchFamily="34" charset="0"/>
              </a:rPr>
              <a:pPr>
                <a:defRPr/>
              </a:pPr>
              <a:t>9</a:t>
            </a:fld>
            <a:endParaRPr lang="en-US" altLang="en-US" sz="1200">
              <a:solidFill>
                <a:srgbClr val="D0F2D2"/>
              </a:solidFill>
              <a:latin typeface="Times New Roman" panose="02020603050405020304" pitchFamily="18" charset="0"/>
              <a:cs typeface="Arial" panose="020B0604020202020204" pitchFamily="34" charset="0"/>
            </a:endParaRPr>
          </a:p>
        </p:txBody>
      </p:sp>
      <p:sp>
        <p:nvSpPr>
          <p:cNvPr id="108547" name="Rectangle 7"/>
          <p:cNvSpPr txBox="1">
            <a:spLocks noGrp="1" noChangeArrowheads="1"/>
          </p:cNvSpPr>
          <p:nvPr/>
        </p:nvSpPr>
        <p:spPr bwMode="auto">
          <a:xfrm>
            <a:off x="4217295" y="9241300"/>
            <a:ext cx="3226655" cy="48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08" tIns="49054" rIns="98108" bIns="49054" anchor="b"/>
          <a:lstStyle>
            <a:lvl1pPr defTabSz="941388">
              <a:defRPr sz="2400">
                <a:solidFill>
                  <a:schemeClr val="tx1"/>
                </a:solidFill>
                <a:latin typeface="Arial" panose="020B0604020202020204" pitchFamily="34" charset="0"/>
                <a:ea typeface="MS PGothic" panose="020B0600070205080204" pitchFamily="34" charset="-128"/>
              </a:defRPr>
            </a:lvl1pPr>
            <a:lvl2pPr marL="742950" indent="-285750" defTabSz="941388">
              <a:defRPr sz="2400">
                <a:solidFill>
                  <a:schemeClr val="tx1"/>
                </a:solidFill>
                <a:latin typeface="Arial" panose="020B0604020202020204" pitchFamily="34" charset="0"/>
                <a:ea typeface="MS PGothic" panose="020B0600070205080204" pitchFamily="34" charset="-128"/>
              </a:defRPr>
            </a:lvl2pPr>
            <a:lvl3pPr marL="1143000" indent="-228600" defTabSz="941388">
              <a:defRPr sz="2400">
                <a:solidFill>
                  <a:schemeClr val="tx1"/>
                </a:solidFill>
                <a:latin typeface="Arial" panose="020B0604020202020204" pitchFamily="34" charset="0"/>
                <a:ea typeface="MS PGothic" panose="020B0600070205080204" pitchFamily="34" charset="-128"/>
              </a:defRPr>
            </a:lvl3pPr>
            <a:lvl4pPr marL="1600200" indent="-228600" defTabSz="941388">
              <a:defRPr sz="2400">
                <a:solidFill>
                  <a:schemeClr val="tx1"/>
                </a:solidFill>
                <a:latin typeface="Arial" panose="020B0604020202020204" pitchFamily="34" charset="0"/>
                <a:ea typeface="MS PGothic" panose="020B0600070205080204" pitchFamily="34" charset="-128"/>
              </a:defRPr>
            </a:lvl4pPr>
            <a:lvl5pPr marL="2057400" indent="-228600" defTabSz="941388">
              <a:defRPr sz="2400">
                <a:solidFill>
                  <a:schemeClr val="tx1"/>
                </a:solidFill>
                <a:latin typeface="Arial" panose="020B0604020202020204" pitchFamily="34" charset="0"/>
                <a:ea typeface="MS PGothic" panose="020B0600070205080204" pitchFamily="34" charset="-128"/>
              </a:defRPr>
            </a:lvl5pPr>
            <a:lvl6pPr marL="25146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969724" fontAlgn="base">
              <a:spcBef>
                <a:spcPct val="0"/>
              </a:spcBef>
              <a:spcAft>
                <a:spcPct val="0"/>
              </a:spcAft>
              <a:defRPr/>
            </a:pPr>
            <a:fld id="{15CEF55A-B5B5-4787-A194-B3CEBAA25734}" type="slidenum">
              <a:rPr lang="en-US" altLang="en-US" sz="1300">
                <a:solidFill>
                  <a:srgbClr val="000000"/>
                </a:solidFill>
                <a:cs typeface="Arial" panose="020B0604020202020204" pitchFamily="34" charset="0"/>
              </a:rPr>
              <a:pPr algn="r" defTabSz="969724" fontAlgn="base">
                <a:spcBef>
                  <a:spcPct val="0"/>
                </a:spcBef>
                <a:spcAft>
                  <a:spcPct val="0"/>
                </a:spcAft>
                <a:defRPr/>
              </a:pPr>
              <a:t>9</a:t>
            </a:fld>
            <a:endParaRPr lang="en-US" altLang="en-US" sz="1300">
              <a:solidFill>
                <a:srgbClr val="000000"/>
              </a:solidFill>
              <a:cs typeface="Arial" panose="020B0604020202020204" pitchFamily="34" charset="0"/>
            </a:endParaRPr>
          </a:p>
        </p:txBody>
      </p:sp>
      <p:sp>
        <p:nvSpPr>
          <p:cNvPr id="108548" name="Rectangle 2"/>
          <p:cNvSpPr>
            <a:spLocks noGrp="1" noRot="1" noChangeAspect="1" noChangeArrowheads="1" noTextEdit="1"/>
          </p:cNvSpPr>
          <p:nvPr>
            <p:ph type="sldImg"/>
          </p:nvPr>
        </p:nvSpPr>
        <p:spPr>
          <a:xfrm>
            <a:off x="1290638" y="730250"/>
            <a:ext cx="4864100" cy="3648075"/>
          </a:xfrm>
          <a:ln/>
        </p:spPr>
      </p:sp>
      <p:sp>
        <p:nvSpPr>
          <p:cNvPr id="108549" name="Rectangle 3"/>
          <p:cNvSpPr>
            <a:spLocks noGrp="1" noChangeArrowheads="1"/>
          </p:cNvSpPr>
          <p:nvPr>
            <p:ph type="body" idx="1"/>
          </p:nvPr>
        </p:nvSpPr>
        <p:spPr>
          <a:xfrm>
            <a:off x="744231" y="4620650"/>
            <a:ext cx="5957156" cy="43771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08" tIns="49054" rIns="98108" bIns="49054"/>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704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xfrm>
            <a:off x="744231" y="4620650"/>
            <a:ext cx="5957156" cy="43787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14" tIns="49056" rIns="98114" bIns="49056"/>
          <a:lstStyle/>
          <a:p>
            <a:pPr eaLnBrk="1" hangingPunct="1">
              <a:spcBef>
                <a:spcPct val="0"/>
              </a:spcBef>
            </a:pPr>
            <a:endParaRPr lang="en-US" altLang="en-US">
              <a:latin typeface="Arial" panose="020B0604020202020204" pitchFamily="34" charset="0"/>
              <a:cs typeface="Arial" panose="020B0604020202020204" pitchFamily="34" charset="0"/>
            </a:endParaRPr>
          </a:p>
        </p:txBody>
      </p:sp>
      <p:sp>
        <p:nvSpPr>
          <p:cNvPr id="112644" name="Slide Number Placeholder 3"/>
          <p:cNvSpPr txBox="1">
            <a:spLocks noGrp="1"/>
          </p:cNvSpPr>
          <p:nvPr/>
        </p:nvSpPr>
        <p:spPr bwMode="auto">
          <a:xfrm>
            <a:off x="4217295" y="9239654"/>
            <a:ext cx="3226655" cy="48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14" tIns="49056" rIns="98114" bIns="49056" anchor="b"/>
          <a:lstStyle>
            <a:lvl1pPr defTabSz="941388">
              <a:defRPr sz="2400">
                <a:solidFill>
                  <a:schemeClr val="tx1"/>
                </a:solidFill>
                <a:latin typeface="Arial" panose="020B0604020202020204" pitchFamily="34" charset="0"/>
                <a:ea typeface="MS PGothic" panose="020B0600070205080204" pitchFamily="34" charset="-128"/>
              </a:defRPr>
            </a:lvl1pPr>
            <a:lvl2pPr marL="765175" indent="-293688" defTabSz="941388">
              <a:defRPr sz="2400">
                <a:solidFill>
                  <a:schemeClr val="tx1"/>
                </a:solidFill>
                <a:latin typeface="Arial" panose="020B0604020202020204" pitchFamily="34" charset="0"/>
                <a:ea typeface="MS PGothic" panose="020B0600070205080204" pitchFamily="34" charset="-128"/>
              </a:defRPr>
            </a:lvl2pPr>
            <a:lvl3pPr marL="1177925" indent="-236538" defTabSz="941388">
              <a:defRPr sz="2400">
                <a:solidFill>
                  <a:schemeClr val="tx1"/>
                </a:solidFill>
                <a:latin typeface="Arial" panose="020B0604020202020204" pitchFamily="34" charset="0"/>
                <a:ea typeface="MS PGothic" panose="020B0600070205080204" pitchFamily="34" charset="-128"/>
              </a:defRPr>
            </a:lvl3pPr>
            <a:lvl4pPr marL="1647825" indent="-234950" defTabSz="941388">
              <a:defRPr sz="2400">
                <a:solidFill>
                  <a:schemeClr val="tx1"/>
                </a:solidFill>
                <a:latin typeface="Arial" panose="020B0604020202020204" pitchFamily="34" charset="0"/>
                <a:ea typeface="MS PGothic" panose="020B0600070205080204" pitchFamily="34" charset="-128"/>
              </a:defRPr>
            </a:lvl4pPr>
            <a:lvl5pPr marL="2119313" indent="-234950" defTabSz="941388">
              <a:defRPr sz="2400">
                <a:solidFill>
                  <a:schemeClr val="tx1"/>
                </a:solidFill>
                <a:latin typeface="Arial" panose="020B0604020202020204" pitchFamily="34" charset="0"/>
                <a:ea typeface="MS PGothic" panose="020B0600070205080204" pitchFamily="34" charset="-128"/>
              </a:defRPr>
            </a:lvl5pPr>
            <a:lvl6pPr marL="2576513" indent="-23495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713" indent="-23495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0913" indent="-23495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48113" indent="-23495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969724" fontAlgn="base">
              <a:spcBef>
                <a:spcPct val="0"/>
              </a:spcBef>
              <a:spcAft>
                <a:spcPct val="0"/>
              </a:spcAft>
              <a:defRPr/>
            </a:pPr>
            <a:fld id="{5FEB2156-D205-48B2-9F72-BEC00B63B439}" type="slidenum">
              <a:rPr lang="en-US" altLang="en-US" sz="1200">
                <a:solidFill>
                  <a:srgbClr val="000000"/>
                </a:solidFill>
                <a:latin typeface="Calibri" panose="020F0502020204030204" pitchFamily="34" charset="0"/>
                <a:cs typeface="Arial" panose="020B0604020202020204" pitchFamily="34" charset="0"/>
              </a:rPr>
              <a:pPr algn="r" defTabSz="969724" fontAlgn="base">
                <a:spcBef>
                  <a:spcPct val="0"/>
                </a:spcBef>
                <a:spcAft>
                  <a:spcPct val="0"/>
                </a:spcAft>
                <a:defRPr/>
              </a:pPr>
              <a:t>10</a:t>
            </a:fld>
            <a:endParaRPr lang="en-US" altLang="en-US" sz="120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3445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2750" cy="3167062"/>
          </a:xfrm>
        </p:spPr>
      </p:sp>
      <p:sp>
        <p:nvSpPr>
          <p:cNvPr id="3" name="Notes Placeholder 2"/>
          <p:cNvSpPr>
            <a:spLocks noGrp="1"/>
          </p:cNvSpPr>
          <p:nvPr>
            <p:ph type="body" idx="1"/>
          </p:nvPr>
        </p:nvSpPr>
        <p:spPr/>
        <p:txBody>
          <a:bodyPr/>
          <a:lstStyle/>
          <a:p>
            <a:pPr marL="970571"/>
            <a:endParaRPr lang="en-US" dirty="0"/>
          </a:p>
        </p:txBody>
      </p:sp>
      <p:sp>
        <p:nvSpPr>
          <p:cNvPr id="4" name="Slide Number Placeholder 3"/>
          <p:cNvSpPr>
            <a:spLocks noGrp="1"/>
          </p:cNvSpPr>
          <p:nvPr>
            <p:ph type="sldNum" sz="quarter" idx="10"/>
          </p:nvPr>
        </p:nvSpPr>
        <p:spPr/>
        <p:txBody>
          <a:bodyPr/>
          <a:lstStyle/>
          <a:p>
            <a:pPr defTabSz="470962">
              <a:defRPr/>
            </a:pPr>
            <a:fld id="{8BAB0936-A299-40F2-A345-9E79BAA43F3C}" type="slidenum">
              <a:rPr lang="en-US">
                <a:solidFill>
                  <a:prstClr val="black"/>
                </a:solidFill>
                <a:latin typeface="Calibri"/>
              </a:rPr>
              <a:pPr defTabSz="470962">
                <a:defRPr/>
              </a:pPr>
              <a:t>11</a:t>
            </a:fld>
            <a:endParaRPr lang="en-US" dirty="0">
              <a:solidFill>
                <a:prstClr val="black"/>
              </a:solidFill>
              <a:latin typeface="Calibri"/>
            </a:endParaRPr>
          </a:p>
        </p:txBody>
      </p:sp>
    </p:spTree>
    <p:extLst>
      <p:ext uri="{BB962C8B-B14F-4D97-AF65-F5344CB8AC3E}">
        <p14:creationId xmlns:p14="http://schemas.microsoft.com/office/powerpoint/2010/main" val="271548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585">
              <a:defRPr sz="2500">
                <a:solidFill>
                  <a:schemeClr val="tx1"/>
                </a:solidFill>
                <a:latin typeface="Arial" panose="020B0604020202020204" pitchFamily="34" charset="0"/>
                <a:ea typeface="MS PGothic" panose="020B0600070205080204" pitchFamily="34" charset="-128"/>
              </a:defRPr>
            </a:lvl1pPr>
            <a:lvl2pPr marL="773884" indent="-297647" defTabSz="980585">
              <a:defRPr sz="2500">
                <a:solidFill>
                  <a:schemeClr val="tx1"/>
                </a:solidFill>
                <a:latin typeface="Arial" panose="020B0604020202020204" pitchFamily="34" charset="0"/>
                <a:ea typeface="MS PGothic" panose="020B0600070205080204" pitchFamily="34" charset="-128"/>
              </a:defRPr>
            </a:lvl2pPr>
            <a:lvl3pPr marL="1190592" indent="-238118" defTabSz="980585">
              <a:defRPr sz="2500">
                <a:solidFill>
                  <a:schemeClr val="tx1"/>
                </a:solidFill>
                <a:latin typeface="Arial" panose="020B0604020202020204" pitchFamily="34" charset="0"/>
                <a:ea typeface="MS PGothic" panose="020B0600070205080204" pitchFamily="34" charset="-128"/>
              </a:defRPr>
            </a:lvl3pPr>
            <a:lvl4pPr marL="1666827" indent="-238118" defTabSz="980585">
              <a:defRPr sz="2500">
                <a:solidFill>
                  <a:schemeClr val="tx1"/>
                </a:solidFill>
                <a:latin typeface="Arial" panose="020B0604020202020204" pitchFamily="34" charset="0"/>
                <a:ea typeface="MS PGothic" panose="020B0600070205080204" pitchFamily="34" charset="-128"/>
              </a:defRPr>
            </a:lvl4pPr>
            <a:lvl5pPr marL="2143064" indent="-238118" defTabSz="980585">
              <a:defRPr sz="2500">
                <a:solidFill>
                  <a:schemeClr val="tx1"/>
                </a:solidFill>
                <a:latin typeface="Arial" panose="020B0604020202020204" pitchFamily="34" charset="0"/>
                <a:ea typeface="MS PGothic" panose="020B0600070205080204" pitchFamily="34" charset="-128"/>
              </a:defRPr>
            </a:lvl5pPr>
            <a:lvl6pPr marL="2619301" indent="-238118" defTabSz="98058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095537" indent="-238118" defTabSz="98058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571774" indent="-238118" defTabSz="98058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48010" indent="-238118" defTabSz="98058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pPr>
              <a:defRPr/>
            </a:pPr>
            <a:fld id="{E022FEBB-C5B1-4DE9-890C-6B25E09447B6}" type="slidenum">
              <a:rPr lang="en-US" altLang="en-US" sz="1200">
                <a:solidFill>
                  <a:srgbClr val="D0F2D2"/>
                </a:solidFill>
                <a:latin typeface="Times New Roman" panose="02020603050405020304" pitchFamily="18" charset="0"/>
                <a:cs typeface="Arial" panose="020B0604020202020204" pitchFamily="34" charset="0"/>
              </a:rPr>
              <a:pPr>
                <a:defRPr/>
              </a:pPr>
              <a:t>12</a:t>
            </a:fld>
            <a:endParaRPr lang="en-US" altLang="en-US" sz="1200">
              <a:solidFill>
                <a:srgbClr val="D0F2D2"/>
              </a:solidFill>
              <a:latin typeface="Times New Roman" panose="02020603050405020304" pitchFamily="18" charset="0"/>
              <a:cs typeface="Arial" panose="020B0604020202020204"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dirty="0" err="1">
                <a:hlinkClick r:id="rId3"/>
              </a:rPr>
              <a:t>Chulalongkorn</a:t>
            </a:r>
            <a:r>
              <a:rPr lang="en-US" dirty="0">
                <a:hlinkClick r:id="rId3"/>
              </a:rPr>
              <a:t> University</a:t>
            </a:r>
            <a:r>
              <a:rPr lang="en-US" dirty="0"/>
              <a:t>, Thailand (certificate program)</a:t>
            </a:r>
          </a:p>
          <a:p>
            <a:pPr rtl="0"/>
            <a:r>
              <a:rPr lang="en-US" dirty="0">
                <a:hlinkClick r:id="rId4"/>
              </a:rPr>
              <a:t>Duke University and University of North Carolina at Chapel Hill</a:t>
            </a:r>
            <a:r>
              <a:rPr lang="en-US" dirty="0"/>
              <a:t>, USA</a:t>
            </a:r>
          </a:p>
          <a:p>
            <a:pPr rtl="0"/>
            <a:r>
              <a:rPr lang="en-US" dirty="0">
                <a:hlinkClick r:id="rId5"/>
              </a:rPr>
              <a:t>International Christian University</a:t>
            </a:r>
            <a:r>
              <a:rPr lang="en-US" dirty="0"/>
              <a:t>, Japan</a:t>
            </a:r>
          </a:p>
          <a:p>
            <a:pPr rtl="0"/>
            <a:r>
              <a:rPr lang="en-US" dirty="0">
                <a:hlinkClick r:id="rId6"/>
              </a:rPr>
              <a:t>University of Bradford</a:t>
            </a:r>
            <a:r>
              <a:rPr lang="en-US" dirty="0"/>
              <a:t>, England</a:t>
            </a:r>
          </a:p>
          <a:p>
            <a:pPr rtl="0"/>
            <a:r>
              <a:rPr lang="en-US" dirty="0">
                <a:hlinkClick r:id="rId7"/>
              </a:rPr>
              <a:t>University of Queensland</a:t>
            </a:r>
            <a:r>
              <a:rPr lang="en-US" dirty="0"/>
              <a:t>, Australia</a:t>
            </a:r>
          </a:p>
          <a:p>
            <a:pPr rtl="0"/>
            <a:r>
              <a:rPr lang="en-US" dirty="0">
                <a:hlinkClick r:id="rId8"/>
              </a:rPr>
              <a:t>Uppsala University</a:t>
            </a:r>
            <a:r>
              <a:rPr lang="en-US" dirty="0"/>
              <a:t>, Sweden</a:t>
            </a:r>
          </a:p>
          <a:p>
            <a:pPr eaLnBrk="1" hangingPunct="1"/>
            <a:endParaRPr lang="en-US" alt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28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2400"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2400" dirty="0">
              <a:solidFill>
                <a:srgbClr val="FFFFFF"/>
              </a:solidFill>
              <a:latin typeface="Calibri" pitchFamily="34" charset="0"/>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1311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696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56878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691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57261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76192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71886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2400" dirty="0">
              <a:solidFill>
                <a:srgbClr val="FFFFFF"/>
              </a:solidFill>
              <a:latin typeface="Calibri" pitchFamily="34" charset="0"/>
            </a:endParaRPr>
          </a:p>
        </p:txBody>
      </p:sp>
      <p:sp>
        <p:nvSpPr>
          <p:cNvPr id="5" name="Rectangle 4"/>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2400" dirty="0">
              <a:solidFill>
                <a:srgbClr val="FFFFFF"/>
              </a:solidFill>
              <a:latin typeface="Calibri" pitchFamily="34" charset="0"/>
            </a:endParaRP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8707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83586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361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49658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2400"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2400"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8275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
        <p:nvSpPr>
          <p:cNvPr id="7" name="Content Placeholder 2"/>
          <p:cNvSpPr>
            <a:spLocks noGrp="1"/>
          </p:cNvSpPr>
          <p:nvPr>
            <p:ph sz="half" idx="11"/>
          </p:nvPr>
        </p:nvSpPr>
        <p:spPr>
          <a:xfrm>
            <a:off x="4640037" y="1600202"/>
            <a:ext cx="4083016" cy="3982571"/>
          </a:xfrm>
          <a:prstGeom prst="rect">
            <a:avLst/>
          </a:prstGeom>
        </p:spPr>
        <p:txBody>
          <a:bodyPr/>
          <a:lstStyle>
            <a:lvl1pPr marL="0" indent="0" algn="l">
              <a:buNone/>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endParaRPr lang="en-US" dirty="0"/>
          </a:p>
        </p:txBody>
      </p:sp>
      <p:sp>
        <p:nvSpPr>
          <p:cNvPr id="9" name="Content Placeholder 2"/>
          <p:cNvSpPr>
            <a:spLocks noGrp="1"/>
          </p:cNvSpPr>
          <p:nvPr>
            <p:ph sz="half" idx="10"/>
          </p:nvPr>
        </p:nvSpPr>
        <p:spPr>
          <a:xfrm>
            <a:off x="457201" y="1600202"/>
            <a:ext cx="1983275"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0" name="Content Placeholder 2"/>
          <p:cNvSpPr>
            <a:spLocks noGrp="1"/>
          </p:cNvSpPr>
          <p:nvPr>
            <p:ph sz="half" idx="12"/>
          </p:nvPr>
        </p:nvSpPr>
        <p:spPr>
          <a:xfrm>
            <a:off x="2527634" y="1606713"/>
            <a:ext cx="201362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1" name="Content Placeholder 2"/>
          <p:cNvSpPr>
            <a:spLocks noGrp="1"/>
          </p:cNvSpPr>
          <p:nvPr>
            <p:ph sz="half" idx="13"/>
          </p:nvPr>
        </p:nvSpPr>
        <p:spPr>
          <a:xfrm>
            <a:off x="457201" y="3628014"/>
            <a:ext cx="1983275"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2" name="Content Placeholder 2"/>
          <p:cNvSpPr>
            <a:spLocks noGrp="1"/>
          </p:cNvSpPr>
          <p:nvPr>
            <p:ph sz="half" idx="14"/>
          </p:nvPr>
        </p:nvSpPr>
        <p:spPr>
          <a:xfrm>
            <a:off x="2527634" y="3634525"/>
            <a:ext cx="201362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Tree>
    <p:extLst>
      <p:ext uri="{BB962C8B-B14F-4D97-AF65-F5344CB8AC3E}">
        <p14:creationId xmlns:p14="http://schemas.microsoft.com/office/powerpoint/2010/main" val="3316620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Content Placeholder 2"/>
          <p:cNvSpPr>
            <a:spLocks noGrp="1"/>
          </p:cNvSpPr>
          <p:nvPr>
            <p:ph sz="half" idx="12"/>
          </p:nvPr>
        </p:nvSpPr>
        <p:spPr>
          <a:xfrm>
            <a:off x="457201" y="1606713"/>
            <a:ext cx="4084061"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
        <p:nvSpPr>
          <p:cNvPr id="7" name="Content Placeholder 2"/>
          <p:cNvSpPr>
            <a:spLocks noGrp="1"/>
          </p:cNvSpPr>
          <p:nvPr>
            <p:ph sz="half" idx="11"/>
          </p:nvPr>
        </p:nvSpPr>
        <p:spPr>
          <a:xfrm>
            <a:off x="4640037" y="1600202"/>
            <a:ext cx="4083016" cy="3982571"/>
          </a:xfrm>
          <a:prstGeom prst="rect">
            <a:avLst/>
          </a:prstGeom>
        </p:spPr>
        <p:txBody>
          <a:bodyPr/>
          <a:lstStyle>
            <a:lvl1pPr marL="0" indent="0" algn="l">
              <a:buNone/>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endParaRPr lang="en-US" dirty="0"/>
          </a:p>
        </p:txBody>
      </p:sp>
      <p:sp>
        <p:nvSpPr>
          <p:cNvPr id="11" name="Content Placeholder 2"/>
          <p:cNvSpPr>
            <a:spLocks noGrp="1"/>
          </p:cNvSpPr>
          <p:nvPr>
            <p:ph sz="half" idx="13"/>
          </p:nvPr>
        </p:nvSpPr>
        <p:spPr>
          <a:xfrm>
            <a:off x="457201" y="3628014"/>
            <a:ext cx="1983275"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2" name="Content Placeholder 2"/>
          <p:cNvSpPr>
            <a:spLocks noGrp="1"/>
          </p:cNvSpPr>
          <p:nvPr>
            <p:ph sz="half" idx="14"/>
          </p:nvPr>
        </p:nvSpPr>
        <p:spPr>
          <a:xfrm>
            <a:off x="2527634" y="3634525"/>
            <a:ext cx="201362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Tree>
    <p:extLst>
      <p:ext uri="{BB962C8B-B14F-4D97-AF65-F5344CB8AC3E}">
        <p14:creationId xmlns:p14="http://schemas.microsoft.com/office/powerpoint/2010/main" val="2358381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F925CBC-5D63-4841-856B-2ED1B4A34DEC}" type="slidenum">
              <a:rPr lang="en-US" smtClean="0">
                <a:solidFill>
                  <a:prstClr val="black">
                    <a:tint val="75000"/>
                  </a:prstClr>
                </a:solidFill>
              </a:rPr>
              <a:pPr/>
              <a:t>‹#›</a:t>
            </a:fld>
            <a:endParaRPr lang="en-US">
              <a:solidFill>
                <a:prstClr val="black">
                  <a:tint val="75000"/>
                </a:prstClr>
              </a:solidFill>
            </a:endParaRP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05532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pPr fontAlgn="base">
              <a:spcAft>
                <a:spcPct val="0"/>
              </a:spcAft>
            </a:pPr>
            <a:r>
              <a:rPr kumimoji="1" lang="en-US" sz="1800"/>
              <a:t>CLICK TO EDIT MASTER TITLE STYLE</a:t>
            </a:r>
            <a:endParaRPr kumimoji="1" lang="en-US" sz="1800" dirty="0"/>
          </a:p>
        </p:txBody>
      </p:sp>
    </p:spTree>
    <p:extLst>
      <p:ext uri="{BB962C8B-B14F-4D97-AF65-F5344CB8AC3E}">
        <p14:creationId xmlns:p14="http://schemas.microsoft.com/office/powerpoint/2010/main" val="4154108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lvl1pPr>
              <a:defRPr sz="1800"/>
            </a:lvl1pPr>
          </a:lstStyle>
          <a:p>
            <a:r>
              <a:rPr lang="en-US" dirty="0"/>
              <a:t>CLICK TO EDIT MASTER TITLE STYLE</a:t>
            </a:r>
          </a:p>
        </p:txBody>
      </p:sp>
    </p:spTree>
    <p:extLst>
      <p:ext uri="{BB962C8B-B14F-4D97-AF65-F5344CB8AC3E}">
        <p14:creationId xmlns:p14="http://schemas.microsoft.com/office/powerpoint/2010/main" val="2528019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1535113"/>
            <a:ext cx="4041775"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569275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276899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49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521804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E322C-E0AB-42DB-8658-21174DFA8C0D}"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52F12-269D-41F6-A4C2-8A867D5DD4D8}" type="slidenum">
              <a:rPr lang="en-US" smtClean="0"/>
              <a:t>‹#›</a:t>
            </a:fld>
            <a:endParaRPr lang="en-US"/>
          </a:p>
        </p:txBody>
      </p:sp>
    </p:spTree>
    <p:extLst>
      <p:ext uri="{BB962C8B-B14F-4D97-AF65-F5344CB8AC3E}">
        <p14:creationId xmlns:p14="http://schemas.microsoft.com/office/powerpoint/2010/main" val="428506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2400"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2400"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0455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800">
              <a:solidFill>
                <a:prstClr val="white"/>
              </a:solidFill>
            </a:endParaRPr>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eaLnBrk="0" fontAlgn="base" hangingPunct="0">
              <a:spcBef>
                <a:spcPct val="0"/>
              </a:spcBef>
              <a:spcAft>
                <a:spcPct val="0"/>
              </a:spcAft>
              <a:defRPr/>
            </a:pPr>
            <a:endParaRPr lang="en-US" sz="1800">
              <a:solidFill>
                <a:prstClr val="white"/>
              </a:solidFill>
              <a:ea typeface="MS PGothic" panose="020B0600070205080204" pitchFamily="3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6031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800">
              <a:solidFill>
                <a:prstClr val="white"/>
              </a:solidFill>
            </a:endParaRPr>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eaLnBrk="0" fontAlgn="base" hangingPunct="0">
              <a:spcBef>
                <a:spcPct val="0"/>
              </a:spcBef>
              <a:spcAft>
                <a:spcPct val="0"/>
              </a:spcAft>
              <a:defRPr/>
            </a:pPr>
            <a:endParaRPr lang="en-US" sz="1800">
              <a:solidFill>
                <a:prstClr val="white"/>
              </a:solidFill>
              <a:ea typeface="MS PGothic" panose="020B0600070205080204" pitchFamily="3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6765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800">
              <a:solidFill>
                <a:prstClr val="white"/>
              </a:solidFill>
            </a:endParaRPr>
          </a:p>
        </p:txBody>
      </p:sp>
      <p:sp>
        <p:nvSpPr>
          <p:cNvPr id="5" name="Rectangle 4"/>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eaLnBrk="0" fontAlgn="base" hangingPunct="0">
              <a:spcBef>
                <a:spcPct val="0"/>
              </a:spcBef>
              <a:spcAft>
                <a:spcPct val="0"/>
              </a:spcAft>
              <a:defRPr/>
            </a:pPr>
            <a:endParaRPr lang="en-US" sz="1800">
              <a:solidFill>
                <a:prstClr val="white"/>
              </a:solidFill>
              <a:ea typeface="MS PGothic" panose="020B0600070205080204" pitchFamily="3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7320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800">
              <a:solidFill>
                <a:prstClr val="white"/>
              </a:solidFill>
            </a:endParaRPr>
          </a:p>
        </p:txBody>
      </p:sp>
      <p:sp>
        <p:nvSpPr>
          <p:cNvPr id="5" name="Rectangle 4"/>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eaLnBrk="0" fontAlgn="base" hangingPunct="0">
              <a:spcBef>
                <a:spcPct val="0"/>
              </a:spcBef>
              <a:spcAft>
                <a:spcPct val="0"/>
              </a:spcAft>
              <a:defRPr/>
            </a:pPr>
            <a:endParaRPr lang="en-US" sz="1800">
              <a:solidFill>
                <a:prstClr val="white"/>
              </a:solidFill>
              <a:ea typeface="MS PGothic" panose="020B0600070205080204" pitchFamily="3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783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800">
              <a:solidFill>
                <a:prstClr val="white"/>
              </a:solidFill>
            </a:endParaRPr>
          </a:p>
        </p:txBody>
      </p:sp>
      <p:sp>
        <p:nvSpPr>
          <p:cNvPr id="5" name="Rectangle 4"/>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eaLnBrk="0" fontAlgn="base" hangingPunct="0">
              <a:spcBef>
                <a:spcPct val="0"/>
              </a:spcBef>
              <a:spcAft>
                <a:spcPct val="0"/>
              </a:spcAft>
              <a:defRPr/>
            </a:pPr>
            <a:endParaRPr lang="en-US" sz="1800">
              <a:solidFill>
                <a:prstClr val="white"/>
              </a:solidFill>
              <a:ea typeface="MS PGothic" panose="020B0600070205080204" pitchFamily="3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558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35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834694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3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latin typeface="Georgia"/>
                <a:cs typeface="Georgia"/>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66102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7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100">
                <a:latin typeface="Georgia"/>
                <a:cs typeface="Georgia"/>
              </a:defRPr>
            </a:lvl1pPr>
            <a:lvl2pPr>
              <a:defRPr sz="1800">
                <a:latin typeface="Georgia"/>
                <a:cs typeface="Georgia"/>
              </a:defRPr>
            </a:lvl2pPr>
            <a:lvl3pPr>
              <a:defRPr sz="1500">
                <a:latin typeface="Georgia"/>
                <a:cs typeface="Georgia"/>
              </a:defRPr>
            </a:lvl3pPr>
            <a:lvl4pPr>
              <a:defRPr sz="1350">
                <a:latin typeface="Georgia"/>
                <a:cs typeface="Georgia"/>
              </a:defRPr>
            </a:lvl4pPr>
            <a:lvl5pPr>
              <a:defRPr sz="1350">
                <a:latin typeface="Georgia"/>
                <a:cs typeface="Georgia"/>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100">
                <a:latin typeface="Georgia"/>
                <a:cs typeface="Georgia"/>
              </a:defRPr>
            </a:lvl1pPr>
            <a:lvl2pPr>
              <a:defRPr sz="1800">
                <a:latin typeface="Georgia"/>
                <a:cs typeface="Georgia"/>
              </a:defRPr>
            </a:lvl2pPr>
            <a:lvl3pPr>
              <a:defRPr sz="1500">
                <a:latin typeface="Georgia"/>
                <a:cs typeface="Georgia"/>
              </a:defRPr>
            </a:lvl3pPr>
            <a:lvl4pPr>
              <a:defRPr sz="1350">
                <a:latin typeface="Georgia"/>
                <a:cs typeface="Georgia"/>
              </a:defRPr>
            </a:lvl4pPr>
            <a:lvl5pPr>
              <a:defRPr sz="1350">
                <a:latin typeface="Georgia"/>
                <a:cs typeface="Georgia"/>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0796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7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241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7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50939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2400"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2400"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738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568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5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atin typeface="Georgia"/>
                <a:cs typeface="Georgia"/>
              </a:defRPr>
            </a:lvl1pPr>
            <a:lvl2pPr>
              <a:defRPr sz="2100">
                <a:latin typeface="Georgia"/>
                <a:cs typeface="Georgia"/>
              </a:defRPr>
            </a:lvl2pPr>
            <a:lvl3pPr>
              <a:defRPr sz="1800">
                <a:latin typeface="Georgia"/>
                <a:cs typeface="Georgia"/>
              </a:defRPr>
            </a:lvl3pPr>
            <a:lvl4pPr>
              <a:defRPr sz="1500">
                <a:latin typeface="Georgia"/>
                <a:cs typeface="Georgia"/>
              </a:defRPr>
            </a:lvl4pPr>
            <a:lvl5pPr>
              <a:defRPr sz="1500">
                <a:latin typeface="Georgia"/>
                <a:cs typeface="Georgia"/>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atin typeface="Georgia"/>
                <a:cs typeface="Georgi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40077166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atin typeface="Georgia"/>
                <a:cs typeface="Georgi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29482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647392"/>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743998"/>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03365" y="4"/>
            <a:ext cx="764063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AfricanBoyBigEyes"/>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41377" y="0"/>
            <a:ext cx="11445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India3-H"/>
          <p:cNvPicPr>
            <a:picLocks noChangeAspect="1" noChangeArrowheads="1"/>
          </p:cNvPicPr>
          <p:nvPr userDrawn="1"/>
        </p:nvPicPr>
        <p:blipFill>
          <a:blip r:embed="rId4">
            <a:extLst>
              <a:ext uri="{28A0092B-C50C-407E-A947-70E740481C1C}">
                <a14:useLocalDpi xmlns:a14="http://schemas.microsoft.com/office/drawing/2010/main"/>
              </a:ext>
            </a:extLst>
          </a:blip>
          <a:srcRect l="13333"/>
          <a:stretch>
            <a:fillRect/>
          </a:stretch>
        </p:blipFill>
        <p:spPr bwMode="auto">
          <a:xfrm>
            <a:off x="0" y="4"/>
            <a:ext cx="9906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Rectangle 2"/>
          <p:cNvSpPr>
            <a:spLocks noGrp="1" noChangeArrowheads="1"/>
          </p:cNvSpPr>
          <p:nvPr>
            <p:ph type="ctrTitle"/>
          </p:nvPr>
        </p:nvSpPr>
        <p:spPr>
          <a:xfrm>
            <a:off x="685800" y="2130429"/>
            <a:ext cx="7772400" cy="1470025"/>
          </a:xfrm>
          <a:prstGeom prst="rect">
            <a:avLst/>
          </a:prstGeom>
        </p:spPr>
        <p:txBody>
          <a:bodyPr/>
          <a:lstStyle>
            <a:lvl1pPr>
              <a:defRPr/>
            </a:lvl1pPr>
          </a:lstStyle>
          <a:p>
            <a:pPr lvl="0"/>
            <a:r>
              <a:rPr lang="en-US" noProof="0"/>
              <a:t>Click to edit Master title style</a:t>
            </a:r>
          </a:p>
        </p:txBody>
      </p:sp>
      <p:sp>
        <p:nvSpPr>
          <p:cNvPr id="77827"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pPr lvl="0"/>
            <a:r>
              <a:rPr lang="en-US" noProof="0"/>
              <a:t>Click to edit Master subtitle style</a:t>
            </a:r>
          </a:p>
        </p:txBody>
      </p:sp>
      <p:sp>
        <p:nvSpPr>
          <p:cNvPr id="7" name="Rectangle 4"/>
          <p:cNvSpPr>
            <a:spLocks noGrp="1" noChangeArrowheads="1"/>
          </p:cNvSpPr>
          <p:nvPr>
            <p:ph type="dt" sz="half" idx="10"/>
          </p:nvPr>
        </p:nvSpPr>
        <p:spPr>
          <a:xfrm>
            <a:off x="0" y="0"/>
            <a:ext cx="0" cy="0"/>
          </a:xfrm>
        </p:spPr>
        <p:txBody>
          <a:bodyPr vert="horz" wrap="square" lIns="91440" tIns="45720" rIns="91440" bIns="45720" numCol="1" anchor="t" anchorCtr="0" compatLnSpc="1">
            <a:prstTxWarp prst="textNoShape">
              <a:avLst/>
            </a:prstTxWarp>
          </a:bodyPr>
          <a:lstStyle>
            <a:lvl1pPr algn="l" eaLnBrk="1" hangingPunct="1">
              <a:defRPr sz="1050" b="0">
                <a:solidFill>
                  <a:srgbClr val="958D85"/>
                </a:solidFill>
                <a:latin typeface="Times New Roman" pitchFamily="18" charset="0"/>
                <a:cs typeface="+mn-cs"/>
              </a:defRPr>
            </a:lvl1pPr>
          </a:lstStyle>
          <a:p>
            <a:pPr defTabSz="685800" fontAlgn="base">
              <a:spcBef>
                <a:spcPct val="0"/>
              </a:spcBef>
              <a:spcAft>
                <a:spcPct val="0"/>
              </a:spcAft>
              <a:defRPr/>
            </a:pPr>
            <a:endParaRPr lang="en-US">
              <a:ea typeface="MS PGothic" panose="020B0600070205080204" pitchFamily="34" charset="-128"/>
            </a:endParaRPr>
          </a:p>
        </p:txBody>
      </p:sp>
      <p:sp>
        <p:nvSpPr>
          <p:cNvPr id="8" name="Rectangle 5"/>
          <p:cNvSpPr>
            <a:spLocks noGrp="1" noChangeArrowheads="1"/>
          </p:cNvSpPr>
          <p:nvPr>
            <p:ph type="ftr" sz="quarter" idx="11"/>
          </p:nvPr>
        </p:nvSpPr>
        <p:spPr>
          <a:xfrm>
            <a:off x="0" y="0"/>
            <a:ext cx="0" cy="0"/>
          </a:xfrm>
        </p:spPr>
        <p:txBody>
          <a:bodyPr vert="horz" wrap="square" lIns="91440" tIns="45720" rIns="91440" bIns="45720" numCol="1" anchor="t" anchorCtr="0" compatLnSpc="1">
            <a:prstTxWarp prst="textNoShape">
              <a:avLst/>
            </a:prstTxWarp>
          </a:bodyPr>
          <a:lstStyle>
            <a:lvl1pPr algn="ctr" eaLnBrk="1" hangingPunct="1">
              <a:defRPr sz="1050" b="0">
                <a:solidFill>
                  <a:srgbClr val="958D85"/>
                </a:solidFill>
                <a:latin typeface="Times New Roman" pitchFamily="18" charset="0"/>
                <a:cs typeface="+mn-cs"/>
              </a:defRPr>
            </a:lvl1pPr>
          </a:lstStyle>
          <a:p>
            <a:pPr defTabSz="685800" fontAlgn="base">
              <a:spcBef>
                <a:spcPct val="0"/>
              </a:spcBef>
              <a:spcAft>
                <a:spcPct val="0"/>
              </a:spcAft>
              <a:defRPr/>
            </a:pPr>
            <a:endParaRPr lang="en-US">
              <a:ea typeface="MS PGothic" panose="020B0600070205080204" pitchFamily="34" charset="-128"/>
            </a:endParaRPr>
          </a:p>
        </p:txBody>
      </p:sp>
      <p:sp>
        <p:nvSpPr>
          <p:cNvPr id="9" name="Rectangle 6"/>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lgn="r" eaLnBrk="1" hangingPunct="1">
              <a:defRPr sz="1050" b="0">
                <a:solidFill>
                  <a:srgbClr val="958D85"/>
                </a:solidFill>
                <a:latin typeface="Times New Roman" panose="02020603050405020304" pitchFamily="18" charset="0"/>
              </a:defRPr>
            </a:lvl1pPr>
          </a:lstStyle>
          <a:p>
            <a:pPr defTabSz="685800" fontAlgn="base">
              <a:spcBef>
                <a:spcPct val="0"/>
              </a:spcBef>
              <a:spcAft>
                <a:spcPct val="0"/>
              </a:spcAft>
              <a:defRPr/>
            </a:pPr>
            <a:fld id="{D45A4000-8BA9-4D42-989E-D7DC68ED474D}" type="slidenum">
              <a:rPr lang="en-US" smtClean="0">
                <a:ea typeface="MS PGothic" panose="020B0600070205080204" pitchFamily="34" charset="-128"/>
              </a:rPr>
              <a:pPr defTabSz="685800" fontAlgn="base">
                <a:spcBef>
                  <a:spcPct val="0"/>
                </a:spcBef>
                <a:spcAft>
                  <a:spcPct val="0"/>
                </a:spcAft>
                <a:defRPr/>
              </a:pPr>
              <a:t>‹#›</a:t>
            </a:fld>
            <a:endParaRPr lang="en-US">
              <a:ea typeface="MS PGothic" panose="020B0600070205080204" pitchFamily="34" charset="-128"/>
            </a:endParaRPr>
          </a:p>
        </p:txBody>
      </p:sp>
    </p:spTree>
    <p:extLst>
      <p:ext uri="{BB962C8B-B14F-4D97-AF65-F5344CB8AC3E}">
        <p14:creationId xmlns:p14="http://schemas.microsoft.com/office/powerpoint/2010/main" val="2408574440"/>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0369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0646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9397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293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2400"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2400"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9808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14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9683" y="6105632"/>
            <a:ext cx="2100626" cy="484962"/>
          </a:xfrm>
          <a:prstGeom prst="rect">
            <a:avLst/>
          </a:prstGeom>
        </p:spPr>
      </p:pic>
    </p:spTree>
    <p:extLst>
      <p:ext uri="{BB962C8B-B14F-4D97-AF65-F5344CB8AC3E}">
        <p14:creationId xmlns:p14="http://schemas.microsoft.com/office/powerpoint/2010/main" val="144565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819400"/>
            <a:ext cx="9144000" cy="838200"/>
          </a:xfrm>
          <a:prstGeom prst="rect">
            <a:avLst/>
          </a:prstGeom>
          <a:noFill/>
          <a:effectLst/>
        </p:spPr>
        <p:txBody>
          <a:bodyPr lIns="91440" tIns="45720" rIns="91440" bIns="45720" anchor="t" anchorCtr="0">
            <a:noAutofit/>
          </a:bodyPr>
          <a:lstStyle>
            <a:lvl1pPr algn="ctr">
              <a:defRPr sz="4400" b="1" i="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55370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2400"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F7A81B"/>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2400"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439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680674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8861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379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2"/>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r>
              <a:rPr lang="en-US" altLang="en-US" sz="900" dirty="0">
                <a:solidFill>
                  <a:srgbClr val="0B0A09"/>
                </a:solidFill>
                <a:latin typeface="Arial Narrow" pitchFamily="34" charset="0"/>
              </a:rPr>
              <a:t>DOING</a:t>
            </a:r>
            <a:r>
              <a:rPr lang="en-US" altLang="en-US" sz="900" baseline="0" dirty="0">
                <a:solidFill>
                  <a:srgbClr val="0B0A09"/>
                </a:solidFill>
                <a:latin typeface="Arial Narrow" pitchFamily="34" charset="0"/>
              </a:rPr>
              <a:t> GOOD IN THE WORLD </a:t>
            </a:r>
            <a:r>
              <a:rPr lang="en-US" altLang="en-US" sz="900" dirty="0">
                <a:solidFill>
                  <a:srgbClr val="0B0A09"/>
                </a:solidFill>
                <a:latin typeface="Arial Narrow" pitchFamily="34" charset="0"/>
              </a:rPr>
              <a:t>|  </a:t>
            </a:r>
            <a:fld id="{58553CEE-2B9C-4214-B7EF-463A4256EC22}" type="slidenum">
              <a:rPr lang="en-US" altLang="en-US" sz="900">
                <a:solidFill>
                  <a:srgbClr val="0B0A09"/>
                </a:solidFill>
                <a:latin typeface="Arial Narrow" pitchFamily="34" charset="0"/>
              </a:rPr>
              <a:pPr algn="r"/>
              <a:t>‹#›</a:t>
            </a:fld>
            <a:r>
              <a:rPr lang="en-US" altLang="en-US" sz="900" dirty="0">
                <a:solidFill>
                  <a:srgbClr val="0B0A09"/>
                </a:solidFill>
                <a:latin typeface="Arial Narrow" pitchFamily="34" charset="0"/>
              </a:rPr>
              <a:t>  </a:t>
            </a:r>
          </a:p>
        </p:txBody>
      </p:sp>
      <p:pic>
        <p:nvPicPr>
          <p:cNvPr id="3" name="Picture 2"/>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458558" y="6173763"/>
            <a:ext cx="1172080" cy="441739"/>
          </a:xfrm>
          <a:prstGeom prst="rect">
            <a:avLst/>
          </a:prstGeom>
        </p:spPr>
      </p:pic>
    </p:spTree>
    <p:extLst>
      <p:ext uri="{BB962C8B-B14F-4D97-AF65-F5344CB8AC3E}">
        <p14:creationId xmlns:p14="http://schemas.microsoft.com/office/powerpoint/2010/main" val="2039352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defTabSz="914400" fontAlgn="base">
              <a:spcBef>
                <a:spcPct val="0"/>
              </a:spcBef>
              <a:spcAft>
                <a:spcPct val="0"/>
              </a:spcAft>
            </a:pPr>
            <a:endParaRPr kumimoji="1" lang="en-US" sz="2400">
              <a:solidFill>
                <a:srgbClr val="E7E7E8"/>
              </a:solidFill>
            </a:endParaRPr>
          </a:p>
        </p:txBody>
      </p:sp>
      <p:sp>
        <p:nvSpPr>
          <p:cNvPr id="7"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a:cs typeface="Arial Narrow"/>
              </a:defRPr>
            </a:lvl1pPr>
          </a:lstStyle>
          <a:p>
            <a:pPr fontAlgn="base">
              <a:spcBef>
                <a:spcPct val="0"/>
              </a:spcBef>
              <a:spcAft>
                <a:spcPct val="0"/>
              </a:spcAft>
            </a:pPr>
            <a:fld id="{CAB2FCF9-CE33-3847-9706-1046D2EB27A1}" type="slidenum">
              <a:rPr kumimoji="1" lang="en-US" smtClean="0">
                <a:solidFill>
                  <a:prstClr val="black">
                    <a:tint val="75000"/>
                  </a:prstClr>
                </a:solidFill>
              </a:rPr>
              <a:pPr fontAlgn="base">
                <a:spcBef>
                  <a:spcPct val="0"/>
                </a:spcBef>
                <a:spcAft>
                  <a:spcPct val="0"/>
                </a:spcAft>
              </a:pPr>
              <a:t>‹#›</a:t>
            </a:fld>
            <a:endParaRPr kumimoji="1" lang="en-US" dirty="0">
              <a:solidFill>
                <a:prstClr val="black">
                  <a:tint val="75000"/>
                </a:prstClr>
              </a:solidFill>
            </a:endParaRPr>
          </a:p>
        </p:txBody>
      </p:sp>
      <p:pic>
        <p:nvPicPr>
          <p:cNvPr id="2" name="Picture 1">
            <a:extLst>
              <a:ext uri="{FF2B5EF4-FFF2-40B4-BE49-F238E27FC236}">
                <a16:creationId xmlns:a16="http://schemas.microsoft.com/office/drawing/2014/main" id="{71363B7B-93E8-490A-800D-8CC837853D2C}"/>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458558" y="6173763"/>
            <a:ext cx="1172080" cy="441739"/>
          </a:xfrm>
          <a:prstGeom prst="rect">
            <a:avLst/>
          </a:prstGeom>
        </p:spPr>
      </p:pic>
    </p:spTree>
    <p:extLst>
      <p:ext uri="{BB962C8B-B14F-4D97-AF65-F5344CB8AC3E}">
        <p14:creationId xmlns:p14="http://schemas.microsoft.com/office/powerpoint/2010/main" val="376346027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729" r:id="rId11"/>
  </p:sldLayoutIdLst>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1504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ctr" defTabSz="342900" rtl="0" eaLnBrk="0" fontAlgn="base" hangingPunct="0">
        <a:spcBef>
          <a:spcPct val="0"/>
        </a:spcBef>
        <a:spcAft>
          <a:spcPct val="0"/>
        </a:spcAft>
        <a:defRPr sz="3300" kern="1200">
          <a:solidFill>
            <a:schemeClr val="tx1"/>
          </a:solidFill>
          <a:latin typeface="+mj-lt"/>
          <a:ea typeface="MS PGothic" panose="020B0600070205080204" pitchFamily="34" charset="-128"/>
          <a:cs typeface="ＭＳ Ｐゴシック" charset="0"/>
        </a:defRPr>
      </a:lvl1pPr>
      <a:lvl2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875929"/>
      </p:ext>
    </p:extLst>
  </p:cSld>
  <p:clrMap bg1="lt1" tx1="dk1" bg2="lt2" tx2="dk2" accent1="accent1" accent2="accent2" accent3="accent3" accent4="accent4" accent5="accent5" accent6="accent6" hlink="hlink" folHlink="folHlink"/>
  <p:sldLayoutIdLst>
    <p:sldLayoutId id="2147483720" r:id="rId1"/>
    <p:sldLayoutId id="2147483721"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otaryMBS_RGB.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77138" y="6073775"/>
            <a:ext cx="1317625"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600" b="1" dirty="0">
                <a:solidFill>
                  <a:prstClr val="black"/>
                </a:solidFill>
                <a:latin typeface="Arial Narrow Bold"/>
                <a:cs typeface="Arial Narrow Bold"/>
              </a:rPr>
              <a:t>2016</a:t>
            </a:r>
          </a:p>
        </p:txBody>
      </p:sp>
      <p:sp>
        <p:nvSpPr>
          <p:cNvPr id="6" name="Rectangle 5"/>
          <p:cNvSpPr/>
          <p:nvPr/>
        </p:nvSpPr>
        <p:spPr>
          <a:xfrm>
            <a:off x="0" y="0"/>
            <a:ext cx="9144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pPr>
            <a:endParaRPr lang="en-US" dirty="0">
              <a:solidFill>
                <a:srgbClr val="FFFFFF"/>
              </a:solidFill>
              <a:ea typeface="MS PGothic" pitchFamily="34" charset="-128"/>
            </a:endParaRPr>
          </a:p>
        </p:txBody>
      </p:sp>
    </p:spTree>
    <p:extLst>
      <p:ext uri="{BB962C8B-B14F-4D97-AF65-F5344CB8AC3E}">
        <p14:creationId xmlns:p14="http://schemas.microsoft.com/office/powerpoint/2010/main" val="1168040790"/>
      </p:ext>
    </p:extLst>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46237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hyperlink" Target="https://youtu.be/z1dxvQD3ryQ"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5.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33.jpg"/><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hyperlink" Target="https://www.rotary.org/en/donate" TargetMode="External"/><Relationship Id="rId2" Type="http://schemas.openxmlformats.org/officeDocument/2006/relationships/hyperlink" Target="https://my.rotary.org/en/rotary-direct" TargetMode="Externa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47.xml"/><Relationship Id="rId5" Type="http://schemas.openxmlformats.org/officeDocument/2006/relationships/image" Target="../media/image41.jp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png"/><Relationship Id="rId7" Type="http://schemas.openxmlformats.org/officeDocument/2006/relationships/image" Target="../media/image46.jpeg"/><Relationship Id="rId2" Type="http://schemas.openxmlformats.org/officeDocument/2006/relationships/image" Target="../media/image42.jpeg"/><Relationship Id="rId1" Type="http://schemas.openxmlformats.org/officeDocument/2006/relationships/slideLayout" Target="../slideLayouts/slideLayout29.xml"/><Relationship Id="rId6" Type="http://schemas.openxmlformats.org/officeDocument/2006/relationships/image" Target="../media/image45.gif"/><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hyperlink" Target="https://youtu.be/x3P4OqVjbYk" TargetMode="External"/><Relationship Id="rId9" Type="http://schemas.openxmlformats.org/officeDocument/2006/relationships/image" Target="../media/image48.jp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50.xml"/><Relationship Id="rId1" Type="http://schemas.openxmlformats.org/officeDocument/2006/relationships/video" Target="https://www.youtube.com/embed/x3P4OqVjbYk?feature=oembed" TargetMode="External"/><Relationship Id="rId5" Type="http://schemas.openxmlformats.org/officeDocument/2006/relationships/hyperlink" Target="mailto:dave.sargent@bluebellrotary.org" TargetMode="External"/><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hyperlink" Target="https://youtu.be/z1dxvQD3ryQ"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7.xml"/><Relationship Id="rId1" Type="http://schemas.openxmlformats.org/officeDocument/2006/relationships/video" Target="https://www.youtube.com/embed/4L9xgreBkTs?feature=oembe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image" Target="../media/image55.png"/><Relationship Id="rId5" Type="http://schemas.openxmlformats.org/officeDocument/2006/relationships/hyperlink" Target="https://www.rotary.org/myrotary/en/take-action/end-polio" TargetMode="External"/><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0.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46.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2.jpeg"/><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4.xml"/><Relationship Id="rId1" Type="http://schemas.openxmlformats.org/officeDocument/2006/relationships/slideLayout" Target="../slideLayouts/slideLayout46.xml"/><Relationship Id="rId5" Type="http://schemas.openxmlformats.org/officeDocument/2006/relationships/image" Target="../media/image65.jpeg"/><Relationship Id="rId4" Type="http://schemas.openxmlformats.org/officeDocument/2006/relationships/image" Target="../media/image64.emf"/></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hyperlink" Target="https://www.rotary.org/en/about-rotary/rotary-foundation" TargetMode="Externa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14000" r="-14000"/>
          </a:stretch>
        </a:blipFill>
        <a:effectLst/>
      </p:bgPr>
    </p:bg>
    <p:spTree>
      <p:nvGrpSpPr>
        <p:cNvPr id="1" name=""/>
        <p:cNvGrpSpPr/>
        <p:nvPr/>
      </p:nvGrpSpPr>
      <p:grpSpPr>
        <a:xfrm>
          <a:off x="0" y="0"/>
          <a:ext cx="0" cy="0"/>
          <a:chOff x="0" y="0"/>
          <a:chExt cx="0" cy="0"/>
        </a:xfrm>
      </p:grpSpPr>
      <p:sp>
        <p:nvSpPr>
          <p:cNvPr id="13" name="Title 12"/>
          <p:cNvSpPr>
            <a:spLocks noGrp="1"/>
          </p:cNvSpPr>
          <p:nvPr>
            <p:ph type="ctrTitle"/>
          </p:nvPr>
        </p:nvSpPr>
        <p:spPr>
          <a:xfrm>
            <a:off x="0" y="8451"/>
            <a:ext cx="9144000" cy="1574800"/>
          </a:xfrm>
        </p:spPr>
        <p:txBody>
          <a:bodyPr anchor="ctr"/>
          <a:lstStyle/>
          <a:p>
            <a:pPr algn="ctr"/>
            <a:br>
              <a:rPr lang="en-US" sz="4000" dirty="0"/>
            </a:br>
            <a:r>
              <a:rPr lang="en-US" sz="4000" dirty="0"/>
              <a:t>THE ROTARY FOUNDATION</a:t>
            </a:r>
            <a:br>
              <a:rPr lang="en-US" sz="4000" dirty="0"/>
            </a:br>
            <a:r>
              <a:rPr lang="en-US" sz="3200" dirty="0">
                <a:hlinkClick r:id="rId4">
                  <a:extLst>
                    <a:ext uri="{A12FA001-AC4F-418D-AE19-62706E023703}">
                      <ahyp:hlinkClr xmlns:ahyp="http://schemas.microsoft.com/office/drawing/2018/hyperlinkcolor" val="tx"/>
                    </a:ext>
                  </a:extLst>
                </a:hlinkClick>
              </a:rPr>
              <a:t>DOING GOOD IN THE WORLD</a:t>
            </a:r>
            <a:r>
              <a:rPr lang="en-US" sz="3200" dirty="0"/>
              <a:t> </a:t>
            </a:r>
            <a:br>
              <a:rPr lang="en-US" sz="3200" dirty="0"/>
            </a:br>
            <a:endParaRPr lang="en-US" sz="3200" dirty="0"/>
          </a:p>
        </p:txBody>
      </p:sp>
      <p:pic>
        <p:nvPicPr>
          <p:cNvPr id="5" name="Picture 4">
            <a:extLst>
              <a:ext uri="{FF2B5EF4-FFF2-40B4-BE49-F238E27FC236}">
                <a16:creationId xmlns:a16="http://schemas.microsoft.com/office/drawing/2014/main" id="{0EE0959F-2E3F-4155-9CC9-B2DC698730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668" y="5035069"/>
            <a:ext cx="1435098" cy="1600134"/>
          </a:xfrm>
          <a:prstGeom prst="rect">
            <a:avLst/>
          </a:prstGeom>
        </p:spPr>
      </p:pic>
      <p:sp>
        <p:nvSpPr>
          <p:cNvPr id="2" name="TextBox 1">
            <a:extLst>
              <a:ext uri="{FF2B5EF4-FFF2-40B4-BE49-F238E27FC236}">
                <a16:creationId xmlns:a16="http://schemas.microsoft.com/office/drawing/2014/main" id="{09DE128B-22D6-50F9-7D2D-0CA59CACAD9D}"/>
              </a:ext>
            </a:extLst>
          </p:cNvPr>
          <p:cNvSpPr txBox="1"/>
          <p:nvPr/>
        </p:nvSpPr>
        <p:spPr>
          <a:xfrm>
            <a:off x="1635760" y="3134360"/>
            <a:ext cx="6380480" cy="1569660"/>
          </a:xfrm>
          <a:prstGeom prst="rect">
            <a:avLst/>
          </a:prstGeom>
          <a:noFill/>
        </p:spPr>
        <p:txBody>
          <a:bodyPr wrap="square" rtlCol="0">
            <a:spAutoFit/>
          </a:bodyPr>
          <a:lstStyle/>
          <a:p>
            <a:pPr algn="ctr"/>
            <a:r>
              <a:rPr lang="en-GB" sz="2400" b="1" dirty="0">
                <a:solidFill>
                  <a:schemeClr val="bg1"/>
                </a:solidFill>
              </a:rPr>
              <a:t>  Supported and funded by Rotarians,  </a:t>
            </a:r>
          </a:p>
          <a:p>
            <a:pPr algn="ctr"/>
            <a:r>
              <a:rPr lang="en-GB" sz="2400" b="1" dirty="0">
                <a:solidFill>
                  <a:schemeClr val="bg1"/>
                </a:solidFill>
              </a:rPr>
              <a:t>  the Foundation exists to Serve and benefit Rotarian sourced projects</a:t>
            </a:r>
          </a:p>
          <a:p>
            <a:pPr algn="ctr"/>
            <a:r>
              <a:rPr lang="en-GB" sz="2400" b="1" dirty="0">
                <a:solidFill>
                  <a:schemeClr val="bg1"/>
                </a:solidFill>
              </a:rPr>
              <a:t>7 Areas of Focus </a:t>
            </a:r>
          </a:p>
        </p:txBody>
      </p:sp>
    </p:spTree>
    <p:extLst>
      <p:ext uri="{BB962C8B-B14F-4D97-AF65-F5344CB8AC3E}">
        <p14:creationId xmlns:p14="http://schemas.microsoft.com/office/powerpoint/2010/main" val="149452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3" descr="U:\Temporary\Travel\Presentations\pictures\playgroun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 y="-46758"/>
            <a:ext cx="9458325" cy="690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575" y="-46758"/>
            <a:ext cx="2914650" cy="6904757"/>
          </a:xfrm>
          <a:prstGeom prst="rect">
            <a:avLst/>
          </a:prstGeom>
          <a:solidFill>
            <a:srgbClr val="CCEC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11620" name="Content Placeholder 2"/>
          <p:cNvSpPr>
            <a:spLocks noGrp="1"/>
          </p:cNvSpPr>
          <p:nvPr>
            <p:ph idx="4294967295"/>
          </p:nvPr>
        </p:nvSpPr>
        <p:spPr bwMode="auto">
          <a:xfrm>
            <a:off x="114300" y="947651"/>
            <a:ext cx="2743200" cy="3543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lnSpc>
                <a:spcPct val="80000"/>
              </a:lnSpc>
              <a:buNone/>
            </a:pPr>
            <a:endParaRPr lang="en-US" altLang="en-US" sz="3075" dirty="0">
              <a:solidFill>
                <a:schemeClr val="bg1"/>
              </a:solidFill>
              <a:latin typeface="Arial Black" panose="020B0A04020102020204" pitchFamily="34" charset="0"/>
            </a:endParaRPr>
          </a:p>
          <a:p>
            <a:pPr marL="0" indent="0" algn="ctr" eaLnBrk="1" hangingPunct="1">
              <a:lnSpc>
                <a:spcPct val="80000"/>
              </a:lnSpc>
              <a:buNone/>
            </a:pPr>
            <a:r>
              <a:rPr lang="en-US" altLang="en-US" sz="4500" u="sng" dirty="0">
                <a:solidFill>
                  <a:srgbClr val="002060"/>
                </a:solidFill>
                <a:latin typeface="Segoe UI Black" panose="020B0A02040204020203" pitchFamily="34" charset="0"/>
              </a:rPr>
              <a:t>GRANTS</a:t>
            </a:r>
          </a:p>
          <a:p>
            <a:pPr marL="0" indent="0" eaLnBrk="1" hangingPunct="1">
              <a:lnSpc>
                <a:spcPct val="80000"/>
              </a:lnSpc>
              <a:buNone/>
            </a:pPr>
            <a:endParaRPr lang="en-US" altLang="en-US" sz="2550" dirty="0">
              <a:solidFill>
                <a:schemeClr val="bg1"/>
              </a:solidFill>
              <a:latin typeface="Segoe UI" panose="020B0502040204020203" pitchFamily="34" charset="0"/>
              <a:cs typeface="Segoe UI" panose="020B0502040204020203" pitchFamily="34" charset="0"/>
            </a:endParaRPr>
          </a:p>
          <a:p>
            <a:pPr marL="0" indent="0" algn="ctr" eaLnBrk="1" hangingPunct="1">
              <a:lnSpc>
                <a:spcPct val="80000"/>
              </a:lnSpc>
              <a:buNone/>
            </a:pPr>
            <a:r>
              <a:rPr lang="en-US" altLang="en-US" sz="4000" b="1" dirty="0">
                <a:solidFill>
                  <a:srgbClr val="002060"/>
                </a:solidFill>
                <a:latin typeface="Segoe UI" panose="020B0502040204020203" pitchFamily="34" charset="0"/>
                <a:cs typeface="Segoe UI" panose="020B0502040204020203" pitchFamily="34" charset="0"/>
              </a:rPr>
              <a:t>District </a:t>
            </a:r>
            <a:br>
              <a:rPr lang="en-US" altLang="en-US" sz="4000" b="1" dirty="0">
                <a:solidFill>
                  <a:srgbClr val="002060"/>
                </a:solidFill>
                <a:latin typeface="Segoe UI" panose="020B0502040204020203" pitchFamily="34" charset="0"/>
                <a:cs typeface="Segoe UI" panose="020B0502040204020203" pitchFamily="34" charset="0"/>
              </a:rPr>
            </a:br>
            <a:r>
              <a:rPr lang="en-US" altLang="en-US" sz="4000" b="1" dirty="0">
                <a:solidFill>
                  <a:srgbClr val="002060"/>
                </a:solidFill>
                <a:latin typeface="Segoe UI" panose="020B0502040204020203" pitchFamily="34" charset="0"/>
                <a:cs typeface="Segoe UI" panose="020B0502040204020203" pitchFamily="34" charset="0"/>
              </a:rPr>
              <a:t>&amp;</a:t>
            </a:r>
          </a:p>
          <a:p>
            <a:pPr marL="0" indent="0" algn="ctr" eaLnBrk="1" hangingPunct="1">
              <a:lnSpc>
                <a:spcPct val="80000"/>
              </a:lnSpc>
              <a:buNone/>
            </a:pPr>
            <a:r>
              <a:rPr lang="en-US" altLang="en-US" sz="4000" b="1" dirty="0">
                <a:solidFill>
                  <a:srgbClr val="002060"/>
                </a:solidFill>
                <a:latin typeface="Segoe UI" panose="020B0502040204020203" pitchFamily="34" charset="0"/>
                <a:cs typeface="Segoe UI" panose="020B0502040204020203" pitchFamily="34" charset="0"/>
              </a:rPr>
              <a:t>Global </a:t>
            </a:r>
          </a:p>
        </p:txBody>
      </p:sp>
      <p:pic>
        <p:nvPicPr>
          <p:cNvPr id="111622"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 y="5443537"/>
            <a:ext cx="14859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955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10" y="225451"/>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defRPr/>
            </a:pPr>
            <a:r>
              <a:rPr lang="en-US" sz="3600" spc="0" dirty="0">
                <a:solidFill>
                  <a:prstClr val="white"/>
                </a:solidFill>
              </a:rPr>
              <a:t>Rotary Foundation Grant Programs </a:t>
            </a:r>
          </a:p>
        </p:txBody>
      </p:sp>
      <p:sp>
        <p:nvSpPr>
          <p:cNvPr id="5" name="TextBox 4">
            <a:extLst>
              <a:ext uri="{FF2B5EF4-FFF2-40B4-BE49-F238E27FC236}">
                <a16:creationId xmlns:a16="http://schemas.microsoft.com/office/drawing/2014/main" id="{0CC24AE0-5903-48FC-97F5-84841A9910D9}"/>
              </a:ext>
            </a:extLst>
          </p:cNvPr>
          <p:cNvSpPr txBox="1"/>
          <p:nvPr/>
        </p:nvSpPr>
        <p:spPr>
          <a:xfrm>
            <a:off x="479684" y="1184017"/>
            <a:ext cx="8274572" cy="2062103"/>
          </a:xfrm>
          <a:prstGeom prst="rect">
            <a:avLst/>
          </a:prstGeom>
          <a:noFill/>
        </p:spPr>
        <p:txBody>
          <a:bodyPr wrap="square">
            <a:spAutoFit/>
          </a:bodyPr>
          <a:lstStyle/>
          <a:p>
            <a:r>
              <a:rPr lang="en-US" sz="3200" b="1" dirty="0">
                <a:solidFill>
                  <a:srgbClr val="00B0F0"/>
                </a:solidFill>
              </a:rPr>
              <a:t>District grants </a:t>
            </a:r>
          </a:p>
          <a:p>
            <a:r>
              <a:rPr lang="en-US" sz="2400" dirty="0"/>
              <a:t>District grants support small-scale, short-term projects related to the Foundation’s mission. </a:t>
            </a:r>
            <a:r>
              <a:rPr lang="en-US" sz="2400" b="1" dirty="0"/>
              <a:t>In 2020-21, the Foundation approved 467 district’s with the funds to support their own local district grants, and program awards totaled $31.1 million. </a:t>
            </a:r>
          </a:p>
        </p:txBody>
      </p:sp>
      <p:sp>
        <p:nvSpPr>
          <p:cNvPr id="7" name="TextBox 6">
            <a:extLst>
              <a:ext uri="{FF2B5EF4-FFF2-40B4-BE49-F238E27FC236}">
                <a16:creationId xmlns:a16="http://schemas.microsoft.com/office/drawing/2014/main" id="{5DF6618B-F64C-4895-94D2-8F1F4FA3F6AB}"/>
              </a:ext>
            </a:extLst>
          </p:cNvPr>
          <p:cNvSpPr txBox="1"/>
          <p:nvPr/>
        </p:nvSpPr>
        <p:spPr>
          <a:xfrm>
            <a:off x="479684" y="3491290"/>
            <a:ext cx="8274572" cy="2431435"/>
          </a:xfrm>
          <a:prstGeom prst="rect">
            <a:avLst/>
          </a:prstGeom>
          <a:noFill/>
        </p:spPr>
        <p:txBody>
          <a:bodyPr wrap="square">
            <a:spAutoFit/>
          </a:bodyPr>
          <a:lstStyle/>
          <a:p>
            <a:r>
              <a:rPr lang="en-US" sz="3200" b="1" dirty="0">
                <a:solidFill>
                  <a:srgbClr val="00B0F0"/>
                </a:solidFill>
              </a:rPr>
              <a:t>Global grants </a:t>
            </a:r>
            <a:r>
              <a:rPr lang="en-US" sz="2400" dirty="0"/>
              <a:t>Global grants fund large-scale international activities with sustainable, measurable results that support Rotary’s areas of focus. Activities include humanitarian projects, scholarships, and vocational training teams. </a:t>
            </a:r>
            <a:r>
              <a:rPr lang="en-US" sz="2400" b="1" dirty="0"/>
              <a:t>In 2020-21, the Foundation approved 2,066 global grants, and program awards totaled $130 million.</a:t>
            </a:r>
          </a:p>
        </p:txBody>
      </p:sp>
    </p:spTree>
    <p:extLst>
      <p:ext uri="{BB962C8B-B14F-4D97-AF65-F5344CB8AC3E}">
        <p14:creationId xmlns:p14="http://schemas.microsoft.com/office/powerpoint/2010/main" val="65283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4" name="Rectangle 10"/>
          <p:cNvSpPr>
            <a:spLocks noChangeArrowheads="1"/>
          </p:cNvSpPr>
          <p:nvPr/>
        </p:nvSpPr>
        <p:spPr bwMode="auto">
          <a:xfrm>
            <a:off x="46132" y="3271558"/>
            <a:ext cx="8904828" cy="3000821"/>
          </a:xfrm>
          <a:prstGeom prst="rect">
            <a:avLst/>
          </a:prstGeom>
          <a:noFill/>
          <a:ln>
            <a:noFill/>
          </a:ln>
          <a:effectLst/>
        </p:spPr>
        <p:txBody>
          <a:bodyPr wrap="square">
            <a:spAutoFit/>
          </a:bodyPr>
          <a:lstStyle>
            <a:lvl1pPr marL="228600" indent="-228600" eaLnBrk="0" hangingPunct="0">
              <a:defRPr sz="2000" b="1">
                <a:solidFill>
                  <a:schemeClr val="tx1"/>
                </a:solidFill>
                <a:latin typeface="Arial Black" panose="020B0A04020102020204" pitchFamily="34" charset="0"/>
                <a:cs typeface="Arial" panose="020B0604020202020204" pitchFamily="34" charset="0"/>
              </a:defRPr>
            </a:lvl1pPr>
            <a:lvl2pPr marL="742950" indent="-285750" eaLnBrk="0" hangingPunct="0">
              <a:defRPr sz="2000" b="1">
                <a:solidFill>
                  <a:schemeClr val="tx1"/>
                </a:solidFill>
                <a:latin typeface="Arial Black" panose="020B0A04020102020204" pitchFamily="34" charset="0"/>
                <a:cs typeface="Arial" panose="020B0604020202020204" pitchFamily="34" charset="0"/>
              </a:defRPr>
            </a:lvl2pPr>
            <a:lvl3pPr marL="1143000" indent="-228600" eaLnBrk="0" hangingPunct="0">
              <a:defRPr sz="2000" b="1">
                <a:solidFill>
                  <a:schemeClr val="tx1"/>
                </a:solidFill>
                <a:latin typeface="Arial Black" panose="020B0A04020102020204" pitchFamily="34" charset="0"/>
                <a:cs typeface="Arial" panose="020B0604020202020204" pitchFamily="34" charset="0"/>
              </a:defRPr>
            </a:lvl3pPr>
            <a:lvl4pPr marL="1600200" indent="-228600" eaLnBrk="0" hangingPunct="0">
              <a:defRPr sz="2000" b="1">
                <a:solidFill>
                  <a:schemeClr val="tx1"/>
                </a:solidFill>
                <a:latin typeface="Arial Black" panose="020B0A04020102020204" pitchFamily="34" charset="0"/>
                <a:cs typeface="Arial" panose="020B0604020202020204" pitchFamily="34" charset="0"/>
              </a:defRPr>
            </a:lvl4pPr>
            <a:lvl5pPr marL="2057400" indent="-228600" eaLnBrk="0" hangingPunct="0">
              <a:defRPr sz="2000" b="1">
                <a:solidFill>
                  <a:schemeClr val="tx1"/>
                </a:solidFill>
                <a:latin typeface="Arial Black" panose="020B0A04020102020204" pitchFamily="34" charset="0"/>
                <a:cs typeface="Arial" panose="020B0604020202020204" pitchFamily="34" charset="0"/>
              </a:defRPr>
            </a:lvl5pPr>
            <a:lvl6pPr marL="2514600" indent="-228600" algn="ctr" eaLnBrk="0" fontAlgn="base" hangingPunct="0">
              <a:spcBef>
                <a:spcPct val="0"/>
              </a:spcBef>
              <a:spcAft>
                <a:spcPct val="0"/>
              </a:spcAft>
              <a:defRPr sz="2000" b="1">
                <a:solidFill>
                  <a:schemeClr val="tx1"/>
                </a:solidFill>
                <a:latin typeface="Arial Black" panose="020B0A04020102020204" pitchFamily="34" charset="0"/>
                <a:cs typeface="Arial" panose="020B0604020202020204" pitchFamily="34" charset="0"/>
              </a:defRPr>
            </a:lvl6pPr>
            <a:lvl7pPr marL="2971800" indent="-228600" algn="ctr" eaLnBrk="0" fontAlgn="base" hangingPunct="0">
              <a:spcBef>
                <a:spcPct val="0"/>
              </a:spcBef>
              <a:spcAft>
                <a:spcPct val="0"/>
              </a:spcAft>
              <a:defRPr sz="2000" b="1">
                <a:solidFill>
                  <a:schemeClr val="tx1"/>
                </a:solidFill>
                <a:latin typeface="Arial Black" panose="020B0A04020102020204" pitchFamily="34" charset="0"/>
                <a:cs typeface="Arial" panose="020B0604020202020204" pitchFamily="34" charset="0"/>
              </a:defRPr>
            </a:lvl7pPr>
            <a:lvl8pPr marL="3429000" indent="-228600" algn="ctr" eaLnBrk="0" fontAlgn="base" hangingPunct="0">
              <a:spcBef>
                <a:spcPct val="0"/>
              </a:spcBef>
              <a:spcAft>
                <a:spcPct val="0"/>
              </a:spcAft>
              <a:defRPr sz="2000" b="1">
                <a:solidFill>
                  <a:schemeClr val="tx1"/>
                </a:solidFill>
                <a:latin typeface="Arial Black" panose="020B0A04020102020204" pitchFamily="34" charset="0"/>
                <a:cs typeface="Arial" panose="020B0604020202020204" pitchFamily="34" charset="0"/>
              </a:defRPr>
            </a:lvl8pPr>
            <a:lvl9pPr marL="3886200" indent="-228600" algn="ctr" eaLnBrk="0" fontAlgn="base" hangingPunct="0">
              <a:spcBef>
                <a:spcPct val="0"/>
              </a:spcBef>
              <a:spcAft>
                <a:spcPct val="0"/>
              </a:spcAft>
              <a:defRPr sz="2000" b="1">
                <a:solidFill>
                  <a:schemeClr val="tx1"/>
                </a:solidFill>
                <a:latin typeface="Arial Black" panose="020B0A04020102020204" pitchFamily="34" charset="0"/>
                <a:cs typeface="Arial" panose="020B0604020202020204" pitchFamily="34" charset="0"/>
              </a:defRPr>
            </a:lvl9pPr>
          </a:lstStyle>
          <a:p>
            <a:pPr marL="342900" marR="0" lvl="0" indent="-342900" algn="l" defTabSz="685800" rtl="0" eaLnBrk="1" fontAlgn="base" latinLnBrk="0" hangingPunct="1">
              <a:lnSpc>
                <a:spcPct val="100000"/>
              </a:lnSpc>
              <a:spcBef>
                <a:spcPct val="50000"/>
              </a:spcBef>
              <a:spcAft>
                <a:spcPct val="0"/>
              </a:spcAft>
              <a:buClr>
                <a:schemeClr val="accent5"/>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E6E5D8">
                    <a:lumMod val="10000"/>
                  </a:srgbClr>
                </a:solidFill>
                <a:effectLst>
                  <a:outerShdw blurRad="38100" dist="38100" dir="2700000" algn="tl">
                    <a:srgbClr val="FFFFFF"/>
                  </a:outerShdw>
                </a:effectLst>
                <a:uLnTx/>
                <a:uFillTx/>
                <a:latin typeface="Lucida Sans Unicode" panose="020B0602030504020204" pitchFamily="34" charset="0"/>
                <a:ea typeface="MS PGothic" panose="020B0600070205080204" pitchFamily="34" charset="-128"/>
                <a:cs typeface="Arial" panose="020B0604020202020204" pitchFamily="34" charset="0"/>
              </a:rPr>
              <a:t>7 Rotary Centers and One professional program with leading universities around the world </a:t>
            </a:r>
          </a:p>
          <a:p>
            <a:pPr marL="342900" marR="0" lvl="0" indent="-342900" algn="l" defTabSz="685800" rtl="0" eaLnBrk="1" fontAlgn="base" latinLnBrk="0" hangingPunct="1">
              <a:lnSpc>
                <a:spcPct val="100000"/>
              </a:lnSpc>
              <a:spcBef>
                <a:spcPct val="50000"/>
              </a:spcBef>
              <a:spcAft>
                <a:spcPct val="0"/>
              </a:spcAft>
              <a:buClr>
                <a:schemeClr val="accent5"/>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E6E5D8">
                    <a:lumMod val="10000"/>
                  </a:srgbClr>
                </a:solidFill>
                <a:effectLst>
                  <a:outerShdw blurRad="38100" dist="38100" dir="2700000" algn="tl">
                    <a:srgbClr val="FFFFFF"/>
                  </a:outerShdw>
                </a:effectLst>
                <a:uLnTx/>
                <a:uFillTx/>
                <a:latin typeface="Lucida Sans Unicode" panose="020B0602030504020204" pitchFamily="34" charset="0"/>
                <a:ea typeface="MS PGothic" panose="020B0600070205080204" pitchFamily="34" charset="-128"/>
                <a:cs typeface="Arial" panose="020B0604020202020204" pitchFamily="34" charset="0"/>
              </a:rPr>
              <a:t>To advance knowledge and world understanding among potential future leaders</a:t>
            </a:r>
          </a:p>
          <a:p>
            <a:pPr marL="342900" marR="0" lvl="0" indent="-342900" algn="l" defTabSz="685800" rtl="0" eaLnBrk="1" fontAlgn="base" latinLnBrk="0" hangingPunct="1">
              <a:lnSpc>
                <a:spcPct val="100000"/>
              </a:lnSpc>
              <a:spcBef>
                <a:spcPct val="50000"/>
              </a:spcBef>
              <a:spcAft>
                <a:spcPct val="0"/>
              </a:spcAft>
              <a:buClr>
                <a:schemeClr val="accent5"/>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E6E5D8">
                    <a:lumMod val="10000"/>
                  </a:srgbClr>
                </a:solidFill>
                <a:effectLst>
                  <a:outerShdw blurRad="38100" dist="38100" dir="2700000" algn="tl">
                    <a:srgbClr val="FFFFFF"/>
                  </a:outerShdw>
                </a:effectLst>
                <a:uLnTx/>
                <a:uFillTx/>
                <a:latin typeface="Lucida Sans Unicode" panose="020B0602030504020204" pitchFamily="34" charset="0"/>
                <a:ea typeface="MS PGothic" panose="020B0600070205080204" pitchFamily="34" charset="-128"/>
                <a:cs typeface="Arial" panose="020B0604020202020204" pitchFamily="34" charset="0"/>
              </a:rPr>
              <a:t>In the year 20/21, 117 fellows from 63 countries began their Master studies at the Rotary Peace Centers, and program awards for the fellows and centers totaled $4.4 million</a:t>
            </a:r>
          </a:p>
          <a:p>
            <a:pPr marL="342900" marR="0" lvl="0" indent="-342900" algn="l" defTabSz="685800" rtl="0" eaLnBrk="1" fontAlgn="base" latinLnBrk="0" hangingPunct="1">
              <a:lnSpc>
                <a:spcPct val="100000"/>
              </a:lnSpc>
              <a:spcBef>
                <a:spcPct val="50000"/>
              </a:spcBef>
              <a:spcAft>
                <a:spcPct val="0"/>
              </a:spcAft>
              <a:buClr>
                <a:schemeClr val="accent5"/>
              </a:buClr>
              <a:buSzTx/>
              <a:buFont typeface="Wingdings" panose="05000000000000000000" pitchFamily="2" charset="2"/>
              <a:buChar char="§"/>
              <a:tabLst/>
              <a:defRPr/>
            </a:pPr>
            <a:r>
              <a:rPr lang="en-US" sz="1800" i="0" dirty="0">
                <a:solidFill>
                  <a:srgbClr val="4D5156"/>
                </a:solidFill>
                <a:effectLst/>
                <a:latin typeface="Roboto" panose="02000000000000000000" pitchFamily="2" charset="0"/>
              </a:rPr>
              <a:t>Since the program began in 2002, the Rotary Peace Centers have trained more than 1,487 fellows who now work in more than 115 countries</a:t>
            </a:r>
            <a:endParaRPr kumimoji="0" lang="en-US" sz="1800" i="0" u="none" strike="noStrike" kern="1200" cap="none" spc="0" normalizeH="0" baseline="0" noProof="0" dirty="0">
              <a:ln>
                <a:noFill/>
              </a:ln>
              <a:solidFill>
                <a:srgbClr val="E6E5D8">
                  <a:lumMod val="10000"/>
                </a:srgbClr>
              </a:solidFill>
              <a:effectLst>
                <a:outerShdw blurRad="38100" dist="38100" dir="2700000" algn="tl">
                  <a:srgbClr val="FFFFFF"/>
                </a:outerShdw>
              </a:effectLst>
              <a:uLnTx/>
              <a:uFillTx/>
              <a:latin typeface="Lucida Sans Unicode" panose="020B0602030504020204" pitchFamily="34" charset="0"/>
              <a:ea typeface="MS PGothic" panose="020B0600070205080204" pitchFamily="34" charset="-128"/>
              <a:cs typeface="Arial" panose="020B0604020202020204" pitchFamily="34" charset="0"/>
            </a:endParaRPr>
          </a:p>
        </p:txBody>
      </p:sp>
      <p:sp>
        <p:nvSpPr>
          <p:cNvPr id="47117" name="Text Box 13"/>
          <p:cNvSpPr txBox="1">
            <a:spLocks noChangeArrowheads="1"/>
          </p:cNvSpPr>
          <p:nvPr/>
        </p:nvSpPr>
        <p:spPr bwMode="auto">
          <a:xfrm>
            <a:off x="-41751" y="1672621"/>
            <a:ext cx="3103298" cy="553998"/>
          </a:xfrm>
          <a:prstGeom prst="rect">
            <a:avLst/>
          </a:prstGeom>
          <a:noFill/>
          <a:ln>
            <a:noFill/>
          </a:ln>
          <a:effectLst/>
        </p:spPr>
        <p:txBody>
          <a:bodyPr wrap="square">
            <a:spAutoFit/>
          </a:body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00246C"/>
                </a:solidFill>
                <a:effectLst>
                  <a:outerShdw blurRad="38100" dist="38100" dir="2700000" algn="tl">
                    <a:srgbClr val="000000"/>
                  </a:outerShdw>
                </a:effectLst>
                <a:uLnTx/>
                <a:uFillTx/>
                <a:latin typeface="Segoe UI" panose="020B0502040204020203" pitchFamily="34" charset="0"/>
                <a:ea typeface="MS PGothic" panose="020B0600070205080204" pitchFamily="34" charset="-128"/>
                <a:cs typeface="Segoe UI" panose="020B0502040204020203" pitchFamily="34" charset="0"/>
              </a:rPr>
              <a:t>  Peace Centers</a:t>
            </a:r>
          </a:p>
        </p:txBody>
      </p:sp>
      <p:pic>
        <p:nvPicPr>
          <p:cNvPr id="109572"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212921" y="1042633"/>
            <a:ext cx="2718157" cy="18109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7111" name="Text Box 7"/>
          <p:cNvSpPr txBox="1">
            <a:spLocks noChangeArrowheads="1"/>
          </p:cNvSpPr>
          <p:nvPr/>
        </p:nvSpPr>
        <p:spPr bwMode="auto">
          <a:xfrm>
            <a:off x="0" y="-63831"/>
            <a:ext cx="9144000" cy="58691"/>
          </a:xfrm>
          <a:prstGeom prst="rect">
            <a:avLst/>
          </a:prstGeom>
          <a:solidFill>
            <a:srgbClr val="CCECFF"/>
          </a:solidFill>
          <a:ln w="9525">
            <a:solidFill>
              <a:schemeClr val="tx1"/>
            </a:solidFill>
            <a:miter lim="800000"/>
            <a:headEnd/>
            <a:tailEnd/>
          </a:ln>
        </p:spPr>
        <p:txBody>
          <a:bodyPr/>
          <a:lstStyle/>
          <a:p>
            <a:pPr marL="0" marR="0" lvl="0" indent="0" algn="r" defTabSz="685800" rtl="0" eaLnBrk="0" fontAlgn="base" latinLnBrk="0" hangingPunct="0">
              <a:lnSpc>
                <a:spcPct val="100000"/>
              </a:lnSpc>
              <a:spcBef>
                <a:spcPct val="0"/>
              </a:spcBef>
              <a:spcAft>
                <a:spcPct val="0"/>
              </a:spcAft>
              <a:buClrTx/>
              <a:buSzTx/>
              <a:buFontTx/>
              <a:buNone/>
              <a:tabLst/>
              <a:defRPr/>
            </a:pPr>
            <a:endParaRPr kumimoji="0" lang="en-US" sz="150" b="0" i="0" u="none" strike="noStrike" kern="1200" cap="none" spc="0" normalizeH="0" baseline="0" noProof="0">
              <a:ln>
                <a:noFill/>
              </a:ln>
              <a:solidFill>
                <a:srgbClr val="958D85"/>
              </a:solidFill>
              <a:effectLst>
                <a:outerShdw blurRad="38100" dist="38100" dir="2700000" algn="tl">
                  <a:srgbClr val="FFFFFF"/>
                </a:outerShdw>
              </a:effectLst>
              <a:uLnTx/>
              <a:uFillTx/>
              <a:latin typeface="Lucida Sans Unicode" pitchFamily="34" charset="0"/>
              <a:ea typeface="MS PGothic" panose="020B0600070205080204" pitchFamily="34" charset="-128"/>
              <a:cs typeface="+mn-cs"/>
            </a:endParaRPr>
          </a:p>
          <a:p>
            <a:pPr marL="0" marR="0" lvl="0" indent="0" algn="r" defTabSz="685800" rtl="0" eaLnBrk="0" fontAlgn="base" latinLnBrk="0" hangingPunct="0">
              <a:lnSpc>
                <a:spcPct val="100000"/>
              </a:lnSpc>
              <a:spcBef>
                <a:spcPct val="0"/>
              </a:spcBef>
              <a:spcAft>
                <a:spcPct val="0"/>
              </a:spcAft>
              <a:buClrTx/>
              <a:buSzTx/>
              <a:buFontTx/>
              <a:buNone/>
              <a:tabLst/>
              <a:defRPr/>
            </a:pPr>
            <a:endParaRPr kumimoji="0" lang="en-US" sz="150" b="0" i="0" u="none" strike="noStrike" kern="1200" cap="none" spc="0" normalizeH="0" baseline="0" noProof="0">
              <a:ln>
                <a:noFill/>
              </a:ln>
              <a:solidFill>
                <a:srgbClr val="958D85"/>
              </a:solidFill>
              <a:effectLst>
                <a:outerShdw blurRad="38100" dist="38100" dir="2700000" algn="tl">
                  <a:srgbClr val="FFFFFF"/>
                </a:outerShdw>
              </a:effectLst>
              <a:uLnTx/>
              <a:uFillTx/>
              <a:latin typeface="Lucida Sans Unicode" pitchFamily="34" charset="0"/>
              <a:ea typeface="MS PGothic" panose="020B0600070205080204" pitchFamily="34" charset="-128"/>
              <a:cs typeface="+mn-cs"/>
            </a:endParaRPr>
          </a:p>
        </p:txBody>
      </p:sp>
      <p:grpSp>
        <p:nvGrpSpPr>
          <p:cNvPr id="2" name="Group 2"/>
          <p:cNvGrpSpPr>
            <a:grpSpLocks/>
          </p:cNvGrpSpPr>
          <p:nvPr/>
        </p:nvGrpSpPr>
        <p:grpSpPr bwMode="auto">
          <a:xfrm>
            <a:off x="6309360" y="1273479"/>
            <a:ext cx="2274887" cy="1044785"/>
            <a:chOff x="105798673" y="106945578"/>
            <a:chExt cx="2274984" cy="1209157"/>
          </a:xfrm>
        </p:grpSpPr>
        <p:pic>
          <p:nvPicPr>
            <p:cNvPr id="1027" name="Picture 3" descr="rotary_centers_logo_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798673" y="106945578"/>
              <a:ext cx="967026" cy="975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Rectangle 4"/>
            <p:cNvSpPr>
              <a:spLocks noChangeArrowheads="1"/>
            </p:cNvSpPr>
            <p:nvPr/>
          </p:nvSpPr>
          <p:spPr bwMode="auto">
            <a:xfrm>
              <a:off x="106077589" y="107497757"/>
              <a:ext cx="791737" cy="45720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58D85"/>
                </a:solidFill>
                <a:effectLst/>
                <a:uLnTx/>
                <a:uFillTx/>
                <a:latin typeface="Calibri"/>
                <a:ea typeface="+mn-ea"/>
                <a:cs typeface="+mn-cs"/>
              </a:endParaRPr>
            </a:p>
          </p:txBody>
        </p:sp>
        <p:pic>
          <p:nvPicPr>
            <p:cNvPr id="1029" name="Picture 5" descr="6298_PNG_for_Word_documents_presentations_and_web_use_AdditionalFil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844807" y="107354635"/>
              <a:ext cx="22288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114123879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Narrow Bold"/>
                <a:ea typeface="+mj-ea"/>
              </a:rPr>
              <a:t>SUMMARY  </a:t>
            </a:r>
            <a:r>
              <a:rPr kumimoji="0" lang="en-US" sz="3600" b="1" i="0" u="none" strike="noStrike" kern="1200" cap="none" spc="0" normalizeH="0" baseline="0" noProof="0">
                <a:ln>
                  <a:noFill/>
                </a:ln>
                <a:solidFill>
                  <a:prstClr val="white"/>
                </a:solidFill>
                <a:effectLst/>
                <a:uLnTx/>
                <a:uFillTx/>
                <a:latin typeface="Arial Narrow Bold"/>
                <a:ea typeface="+mj-ea"/>
              </a:rPr>
              <a:t>- GRANT SPENDING</a:t>
            </a:r>
            <a:endParaRPr kumimoji="0" lang="en-US" sz="3600" b="1" i="0" u="none" strike="noStrike" kern="1200" cap="none" spc="0" normalizeH="0" baseline="0" noProof="0" dirty="0">
              <a:ln>
                <a:noFill/>
              </a:ln>
              <a:solidFill>
                <a:prstClr val="white"/>
              </a:solidFill>
              <a:effectLst/>
              <a:uLnTx/>
              <a:uFillTx/>
              <a:latin typeface="Arial Narrow Bold"/>
              <a:ea typeface="+mj-ea"/>
            </a:endParaRPr>
          </a:p>
        </p:txBody>
      </p:sp>
      <p:pic>
        <p:nvPicPr>
          <p:cNvPr id="4" name="Picture 3">
            <a:extLst>
              <a:ext uri="{FF2B5EF4-FFF2-40B4-BE49-F238E27FC236}">
                <a16:creationId xmlns:a16="http://schemas.microsoft.com/office/drawing/2014/main" id="{82130CA3-ACAF-FB92-64E3-7A5B6618EDBF}"/>
              </a:ext>
            </a:extLst>
          </p:cNvPr>
          <p:cNvPicPr>
            <a:picLocks noChangeAspect="1"/>
          </p:cNvPicPr>
          <p:nvPr/>
        </p:nvPicPr>
        <p:blipFill>
          <a:blip r:embed="rId3"/>
          <a:stretch>
            <a:fillRect/>
          </a:stretch>
        </p:blipFill>
        <p:spPr>
          <a:xfrm>
            <a:off x="0" y="2178927"/>
            <a:ext cx="9144000" cy="2500145"/>
          </a:xfrm>
          <a:prstGeom prst="rect">
            <a:avLst/>
          </a:prstGeom>
        </p:spPr>
      </p:pic>
    </p:spTree>
    <p:extLst>
      <p:ext uri="{BB962C8B-B14F-4D97-AF65-F5344CB8AC3E}">
        <p14:creationId xmlns:p14="http://schemas.microsoft.com/office/powerpoint/2010/main" val="1309086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12353B-E38C-4C37-A5E7-F252F9B25D1D}"/>
              </a:ext>
            </a:extLst>
          </p:cNvPr>
          <p:cNvSpPr txBox="1">
            <a:spLocks/>
          </p:cNvSpPr>
          <p:nvPr/>
        </p:nvSpPr>
        <p:spPr bwMode="auto">
          <a:xfrm>
            <a:off x="189706" y="172417"/>
            <a:ext cx="8764587" cy="47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3600" b="1" dirty="0">
                <a:solidFill>
                  <a:prstClr val="white"/>
                </a:solidFill>
                <a:latin typeface="Arial Narrow Bold" pitchFamily="-84" charset="0"/>
              </a:rPr>
              <a:t>            Supporting  The Rotary Foundation</a:t>
            </a:r>
            <a:endParaRPr kumimoji="0" lang="en-US" sz="3600" b="1" i="0" u="none" strike="noStrike" kern="1200" cap="none" spc="0" normalizeH="0" baseline="0" noProof="0" dirty="0">
              <a:ln>
                <a:noFill/>
              </a:ln>
              <a:solidFill>
                <a:prstClr val="white"/>
              </a:solidFill>
              <a:effectLst/>
              <a:uLnTx/>
              <a:uFillTx/>
              <a:latin typeface="Arial Narrow Bold" pitchFamily="-84" charset="0"/>
              <a:ea typeface="MS PGothic" pitchFamily="34" charset="-128"/>
              <a:cs typeface="+mn-cs"/>
            </a:endParaRPr>
          </a:p>
        </p:txBody>
      </p:sp>
      <p:pic>
        <p:nvPicPr>
          <p:cNvPr id="12" name="Picture 3">
            <a:extLst>
              <a:ext uri="{FF2B5EF4-FFF2-40B4-BE49-F238E27FC236}">
                <a16:creationId xmlns:a16="http://schemas.microsoft.com/office/drawing/2014/main" id="{40A52E12-97DF-455C-B7C8-D1B169EE4754}"/>
              </a:ext>
            </a:extLst>
          </p:cNvPr>
          <p:cNvPicPr>
            <a:picLocks noChangeAspect="1" noChangeArrowheads="1"/>
          </p:cNvPicPr>
          <p:nvPr/>
        </p:nvPicPr>
        <p:blipFill>
          <a:blip r:embed="rId3"/>
          <a:srcRect/>
          <a:stretch/>
        </p:blipFill>
        <p:spPr bwMode="auto">
          <a:xfrm>
            <a:off x="6610560" y="2898110"/>
            <a:ext cx="2140301" cy="1958376"/>
          </a:xfrm>
          <a:prstGeom prst="rect">
            <a:avLst/>
          </a:prstGeom>
          <a:noFill/>
          <a:ln w="31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13" name="Rectangle 4">
            <a:extLst>
              <a:ext uri="{FF2B5EF4-FFF2-40B4-BE49-F238E27FC236}">
                <a16:creationId xmlns:a16="http://schemas.microsoft.com/office/drawing/2014/main" id="{530CFE1E-0C52-4132-9FEF-A160E26D1AAE}"/>
              </a:ext>
            </a:extLst>
          </p:cNvPr>
          <p:cNvSpPr txBox="1">
            <a:spLocks noChangeArrowheads="1"/>
          </p:cNvSpPr>
          <p:nvPr/>
        </p:nvSpPr>
        <p:spPr bwMode="auto">
          <a:xfrm>
            <a:off x="3342741" y="4534849"/>
            <a:ext cx="2878670" cy="121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defTabSz="914400" eaLnBrk="1" hangingPunct="1">
              <a:buFontTx/>
              <a:buNone/>
              <a:defRPr/>
            </a:pPr>
            <a:r>
              <a:rPr lang="en-US" sz="2800" b="1" kern="0" dirty="0">
                <a:solidFill>
                  <a:schemeClr val="accent1"/>
                </a:solidFill>
                <a:latin typeface="Arial" panose="020B0604020202020204" pitchFamily="34" charset="0"/>
                <a:cs typeface="Arial" panose="020B0604020202020204" pitchFamily="34" charset="0"/>
              </a:rPr>
              <a:t>Endowment</a:t>
            </a:r>
          </a:p>
          <a:p>
            <a:pPr marL="0" indent="0" algn="ctr" defTabSz="914400" eaLnBrk="1" hangingPunct="1">
              <a:buFontTx/>
              <a:buNone/>
              <a:defRPr/>
            </a:pPr>
            <a:r>
              <a:rPr lang="en-US" sz="2800" b="1" kern="0" dirty="0">
                <a:solidFill>
                  <a:schemeClr val="accent1"/>
                </a:solidFill>
                <a:latin typeface="Arial" panose="020B0604020202020204" pitchFamily="34" charset="0"/>
                <a:cs typeface="Arial" panose="020B0604020202020204" pitchFamily="34" charset="0"/>
              </a:rPr>
              <a:t>Fund</a:t>
            </a:r>
          </a:p>
          <a:p>
            <a:pPr marL="0" indent="0" algn="ctr" defTabSz="914400" eaLnBrk="1" hangingPunct="1">
              <a:buFontTx/>
              <a:buNone/>
              <a:defRPr/>
            </a:pPr>
            <a:r>
              <a:rPr lang="en-US" sz="2200" kern="0" dirty="0">
                <a:solidFill>
                  <a:schemeClr val="accent1"/>
                </a:solidFill>
                <a:latin typeface="Arial" panose="020B0604020202020204" pitchFamily="34" charset="0"/>
                <a:cs typeface="Arial" panose="020B0604020202020204" pitchFamily="34" charset="0"/>
              </a:rPr>
              <a:t>To secure tomorrow</a:t>
            </a:r>
          </a:p>
        </p:txBody>
      </p:sp>
      <p:sp>
        <p:nvSpPr>
          <p:cNvPr id="14" name="Rectangle 3">
            <a:extLst>
              <a:ext uri="{FF2B5EF4-FFF2-40B4-BE49-F238E27FC236}">
                <a16:creationId xmlns:a16="http://schemas.microsoft.com/office/drawing/2014/main" id="{9A417581-2A43-425C-A608-61555ABE32B4}"/>
              </a:ext>
            </a:extLst>
          </p:cNvPr>
          <p:cNvSpPr txBox="1">
            <a:spLocks noChangeArrowheads="1"/>
          </p:cNvSpPr>
          <p:nvPr/>
        </p:nvSpPr>
        <p:spPr bwMode="auto">
          <a:xfrm>
            <a:off x="294741" y="4105890"/>
            <a:ext cx="3048000" cy="11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defTabSz="914400" eaLnBrk="1" hangingPunct="1">
              <a:buFontTx/>
              <a:buNone/>
              <a:defRPr/>
            </a:pPr>
            <a:r>
              <a:rPr lang="en-US" sz="2800" b="1" kern="0" dirty="0">
                <a:solidFill>
                  <a:schemeClr val="accent1"/>
                </a:solidFill>
                <a:latin typeface="Arial" panose="020B0604020202020204" pitchFamily="34" charset="0"/>
                <a:cs typeface="Arial" panose="020B0604020202020204" pitchFamily="34" charset="0"/>
              </a:rPr>
              <a:t>Annual Fund</a:t>
            </a:r>
          </a:p>
          <a:p>
            <a:pPr algn="ctr" defTabSz="914400" eaLnBrk="1" hangingPunct="1">
              <a:buFontTx/>
              <a:buNone/>
              <a:defRPr/>
            </a:pPr>
            <a:r>
              <a:rPr lang="en-US" sz="2400" kern="0" dirty="0">
                <a:solidFill>
                  <a:schemeClr val="accent1"/>
                </a:solidFill>
                <a:latin typeface="Arial" panose="020B0604020202020204" pitchFamily="34" charset="0"/>
                <a:cs typeface="Arial" panose="020B0604020202020204" pitchFamily="34" charset="0"/>
              </a:rPr>
              <a:t>For support today</a:t>
            </a:r>
          </a:p>
        </p:txBody>
      </p:sp>
      <p:sp>
        <p:nvSpPr>
          <p:cNvPr id="15" name="Text Box 8">
            <a:extLst>
              <a:ext uri="{FF2B5EF4-FFF2-40B4-BE49-F238E27FC236}">
                <a16:creationId xmlns:a16="http://schemas.microsoft.com/office/drawing/2014/main" id="{4BC8244B-EAA4-4E89-9F8D-1AC2E57946A5}"/>
              </a:ext>
            </a:extLst>
          </p:cNvPr>
          <p:cNvSpPr txBox="1">
            <a:spLocks noChangeArrowheads="1"/>
          </p:cNvSpPr>
          <p:nvPr/>
        </p:nvSpPr>
        <p:spPr bwMode="auto">
          <a:xfrm>
            <a:off x="6287293" y="4978320"/>
            <a:ext cx="2667000" cy="139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spcBef>
                <a:spcPct val="50000"/>
              </a:spcBef>
              <a:defRPr/>
            </a:pPr>
            <a:r>
              <a:rPr lang="en-US" sz="2800" b="1" kern="0" dirty="0">
                <a:solidFill>
                  <a:schemeClr val="accent1"/>
                </a:solidFill>
                <a:latin typeface="Arial" panose="020B0604020202020204" pitchFamily="34" charset="0"/>
                <a:cs typeface="Arial" panose="020B0604020202020204" pitchFamily="34" charset="0"/>
              </a:rPr>
              <a:t>PolioPlus Fund</a:t>
            </a:r>
          </a:p>
          <a:p>
            <a:pPr algn="ctr" defTabSz="914400">
              <a:spcBef>
                <a:spcPct val="20000"/>
              </a:spcBef>
              <a:defRPr/>
            </a:pPr>
            <a:r>
              <a:rPr lang="en-US" sz="2400" kern="0" dirty="0">
                <a:solidFill>
                  <a:schemeClr val="accent1"/>
                </a:solidFill>
                <a:latin typeface="Arial" panose="020B0604020202020204" pitchFamily="34" charset="0"/>
                <a:cs typeface="Arial" panose="020B0604020202020204" pitchFamily="34" charset="0"/>
              </a:rPr>
              <a:t>To End Polio Now</a:t>
            </a:r>
          </a:p>
        </p:txBody>
      </p:sp>
      <p:pic>
        <p:nvPicPr>
          <p:cNvPr id="16" name="Picture 2">
            <a:extLst>
              <a:ext uri="{FF2B5EF4-FFF2-40B4-BE49-F238E27FC236}">
                <a16:creationId xmlns:a16="http://schemas.microsoft.com/office/drawing/2014/main" id="{332EA2A5-A5D4-499F-BCD9-4F47ABE6289C}"/>
              </a:ext>
            </a:extLst>
          </p:cNvPr>
          <p:cNvPicPr>
            <a:picLocks noChangeAspect="1" noChangeArrowheads="1"/>
          </p:cNvPicPr>
          <p:nvPr/>
        </p:nvPicPr>
        <p:blipFill>
          <a:blip r:embed="rId4"/>
          <a:srcRect/>
          <a:stretch/>
        </p:blipFill>
        <p:spPr bwMode="auto">
          <a:xfrm>
            <a:off x="508620" y="1761071"/>
            <a:ext cx="2620241" cy="233681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B37586E4-123E-4E50-8D4F-B423B5D9E66F}"/>
              </a:ext>
            </a:extLst>
          </p:cNvPr>
          <p:cNvPicPr>
            <a:picLocks noChangeAspect="1" noChangeArrowheads="1"/>
          </p:cNvPicPr>
          <p:nvPr/>
        </p:nvPicPr>
        <p:blipFill>
          <a:blip r:embed="rId5"/>
          <a:srcRect/>
          <a:stretch/>
        </p:blipFill>
        <p:spPr bwMode="auto">
          <a:xfrm>
            <a:off x="3561640" y="2345269"/>
            <a:ext cx="2587284" cy="20734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0EB2D44-F86E-4430-9F1F-0E180867DC9C}"/>
              </a:ext>
            </a:extLst>
          </p:cNvPr>
          <p:cNvSpPr txBox="1"/>
          <p:nvPr/>
        </p:nvSpPr>
        <p:spPr>
          <a:xfrm>
            <a:off x="948267" y="1109133"/>
            <a:ext cx="7289800" cy="461665"/>
          </a:xfrm>
          <a:prstGeom prst="rect">
            <a:avLst/>
          </a:prstGeom>
          <a:noFill/>
        </p:spPr>
        <p:txBody>
          <a:bodyPr wrap="square" rtlCol="0">
            <a:spAutoFit/>
          </a:bodyPr>
          <a:lstStyle/>
          <a:p>
            <a:r>
              <a:rPr lang="en-GB" sz="2400" b="1" dirty="0">
                <a:latin typeface="Arial Black" panose="020B0A04020102020204" pitchFamily="34" charset="0"/>
              </a:rPr>
              <a:t>    you choose where your donation goes  </a:t>
            </a:r>
          </a:p>
        </p:txBody>
      </p:sp>
    </p:spTree>
    <p:extLst>
      <p:ext uri="{BB962C8B-B14F-4D97-AF65-F5344CB8AC3E}">
        <p14:creationId xmlns:p14="http://schemas.microsoft.com/office/powerpoint/2010/main" val="777319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4DB9-D6D1-48FF-93DB-4B3829D37E5F}"/>
              </a:ext>
            </a:extLst>
          </p:cNvPr>
          <p:cNvSpPr>
            <a:spLocks noGrp="1"/>
          </p:cNvSpPr>
          <p:nvPr>
            <p:ph type="title"/>
          </p:nvPr>
        </p:nvSpPr>
        <p:spPr/>
        <p:txBody>
          <a:bodyPr/>
          <a:lstStyle/>
          <a:p>
            <a:r>
              <a:rPr lang="en-US" dirty="0"/>
              <a:t>Rotary Finances</a:t>
            </a:r>
          </a:p>
        </p:txBody>
      </p:sp>
      <p:graphicFrame>
        <p:nvGraphicFramePr>
          <p:cNvPr id="5" name="Table 5">
            <a:extLst>
              <a:ext uri="{FF2B5EF4-FFF2-40B4-BE49-F238E27FC236}">
                <a16:creationId xmlns:a16="http://schemas.microsoft.com/office/drawing/2014/main" id="{75780D65-0432-436F-963E-1043139A61C0}"/>
              </a:ext>
            </a:extLst>
          </p:cNvPr>
          <p:cNvGraphicFramePr>
            <a:graphicFrameLocks noGrp="1"/>
          </p:cNvGraphicFramePr>
          <p:nvPr>
            <p:ph idx="1"/>
          </p:nvPr>
        </p:nvGraphicFramePr>
        <p:xfrm>
          <a:off x="133601" y="2088833"/>
          <a:ext cx="8876800" cy="3459480"/>
        </p:xfrm>
        <a:graphic>
          <a:graphicData uri="http://schemas.openxmlformats.org/drawingml/2006/table">
            <a:tbl>
              <a:tblPr firstRow="1" bandRow="1">
                <a:tableStyleId>{5C22544A-7EE6-4342-B048-85BDC9FD1C3A}</a:tableStyleId>
              </a:tblPr>
              <a:tblGrid>
                <a:gridCol w="1407388">
                  <a:extLst>
                    <a:ext uri="{9D8B030D-6E8A-4147-A177-3AD203B41FA5}">
                      <a16:colId xmlns:a16="http://schemas.microsoft.com/office/drawing/2014/main" val="655924018"/>
                    </a:ext>
                  </a:extLst>
                </a:gridCol>
                <a:gridCol w="1544715">
                  <a:extLst>
                    <a:ext uri="{9D8B030D-6E8A-4147-A177-3AD203B41FA5}">
                      <a16:colId xmlns:a16="http://schemas.microsoft.com/office/drawing/2014/main" val="2107900239"/>
                    </a:ext>
                  </a:extLst>
                </a:gridCol>
                <a:gridCol w="945472">
                  <a:extLst>
                    <a:ext uri="{9D8B030D-6E8A-4147-A177-3AD203B41FA5}">
                      <a16:colId xmlns:a16="http://schemas.microsoft.com/office/drawing/2014/main" val="487168903"/>
                    </a:ext>
                  </a:extLst>
                </a:gridCol>
                <a:gridCol w="3253295">
                  <a:extLst>
                    <a:ext uri="{9D8B030D-6E8A-4147-A177-3AD203B41FA5}">
                      <a16:colId xmlns:a16="http://schemas.microsoft.com/office/drawing/2014/main" val="3494846300"/>
                    </a:ext>
                  </a:extLst>
                </a:gridCol>
                <a:gridCol w="1725930">
                  <a:extLst>
                    <a:ext uri="{9D8B030D-6E8A-4147-A177-3AD203B41FA5}">
                      <a16:colId xmlns:a16="http://schemas.microsoft.com/office/drawing/2014/main" val="1179463044"/>
                    </a:ext>
                  </a:extLst>
                </a:gridCol>
              </a:tblGrid>
              <a:tr h="434340">
                <a:tc>
                  <a:txBody>
                    <a:bodyPr/>
                    <a:lstStyle/>
                    <a:p>
                      <a:pPr algn="ctr"/>
                      <a:r>
                        <a:rPr lang="en-US" sz="1200" dirty="0"/>
                        <a:t>Entity</a:t>
                      </a:r>
                    </a:p>
                  </a:txBody>
                  <a:tcPr marL="68580" marR="68580" marT="34290" marB="34290" anchor="ctr"/>
                </a:tc>
                <a:tc>
                  <a:txBody>
                    <a:bodyPr/>
                    <a:lstStyle/>
                    <a:p>
                      <a:pPr algn="ctr"/>
                      <a:r>
                        <a:rPr lang="en-US" sz="1200" dirty="0"/>
                        <a:t>Fund</a:t>
                      </a:r>
                    </a:p>
                  </a:txBody>
                  <a:tcPr marL="68580" marR="68580" marT="34290" marB="34290" anchor="ctr"/>
                </a:tc>
                <a:tc>
                  <a:txBody>
                    <a:bodyPr/>
                    <a:lstStyle/>
                    <a:p>
                      <a:pPr algn="ctr"/>
                      <a:r>
                        <a:rPr lang="en-US" sz="1200" dirty="0"/>
                        <a:t>Tax Deductible</a:t>
                      </a:r>
                    </a:p>
                  </a:txBody>
                  <a:tcPr marL="68580" marR="68580" marT="34290" marB="34290" anchor="ctr"/>
                </a:tc>
                <a:tc>
                  <a:txBody>
                    <a:bodyPr/>
                    <a:lstStyle/>
                    <a:p>
                      <a:pPr algn="ctr"/>
                      <a:r>
                        <a:rPr lang="en-US" sz="1200" dirty="0"/>
                        <a:t>Ways to Contribute</a:t>
                      </a:r>
                    </a:p>
                  </a:txBody>
                  <a:tcPr marL="68580" marR="68580" marT="34290" marB="34290" anchor="ctr"/>
                </a:tc>
                <a:tc>
                  <a:txBody>
                    <a:bodyPr/>
                    <a:lstStyle/>
                    <a:p>
                      <a:pPr algn="ctr"/>
                      <a:r>
                        <a:rPr lang="en-US" sz="1200" dirty="0"/>
                        <a:t>Supports</a:t>
                      </a:r>
                    </a:p>
                  </a:txBody>
                  <a:tcPr marL="68580" marR="68580" marT="34290" marB="34290" anchor="ctr"/>
                </a:tc>
                <a:extLst>
                  <a:ext uri="{0D108BD9-81ED-4DB2-BD59-A6C34878D82A}">
                    <a16:rowId xmlns:a16="http://schemas.microsoft.com/office/drawing/2014/main" val="305974893"/>
                  </a:ext>
                </a:extLst>
              </a:tr>
              <a:tr h="434340">
                <a:tc rowSpan="4">
                  <a:txBody>
                    <a:bodyPr/>
                    <a:lstStyle/>
                    <a:p>
                      <a:r>
                        <a:rPr lang="en-US" sz="1200" dirty="0"/>
                        <a:t>The Rotary Foundation</a:t>
                      </a:r>
                    </a:p>
                  </a:txBody>
                  <a:tcPr marL="68580" marR="68580" marT="34290" marB="34290" anchor="ctr"/>
                </a:tc>
                <a:tc>
                  <a:txBody>
                    <a:bodyPr/>
                    <a:lstStyle/>
                    <a:p>
                      <a:r>
                        <a:rPr lang="en-US" sz="1200" dirty="0"/>
                        <a:t>PolioPlus Fund</a:t>
                      </a:r>
                    </a:p>
                  </a:txBody>
                  <a:tcPr marL="68580" marR="68580" marT="34290" marB="34290" anchor="ctr"/>
                </a:tc>
                <a:tc rowSpan="4">
                  <a:txBody>
                    <a:bodyPr/>
                    <a:lstStyle/>
                    <a:p>
                      <a:r>
                        <a:rPr lang="en-US" sz="1200" dirty="0"/>
                        <a:t>Yes</a:t>
                      </a:r>
                    </a:p>
                  </a:txBody>
                  <a:tcPr marL="68580" marR="68580" marT="34290" marB="34290" anchor="ctr"/>
                </a:tc>
                <a:tc rowSpan="4">
                  <a:txBody>
                    <a:bodyPr/>
                    <a:lstStyle/>
                    <a:p>
                      <a:r>
                        <a:rPr lang="en-US" sz="1200" dirty="0"/>
                        <a:t>Rotary Direct (</a:t>
                      </a:r>
                      <a:r>
                        <a:rPr lang="en-US" sz="1200" dirty="0">
                          <a:hlinkClick r:id="rId2"/>
                        </a:rPr>
                        <a:t>https://my.rotary.org/en/rotary-direct</a:t>
                      </a:r>
                      <a:r>
                        <a:rPr lang="en-US" sz="1200" dirty="0"/>
                        <a:t>), Rotary Donate (</a:t>
                      </a:r>
                      <a:r>
                        <a:rPr lang="en-US" sz="1200" dirty="0">
                          <a:hlinkClick r:id="rId3"/>
                        </a:rPr>
                        <a:t>https://www.rotary.org/en/donate</a:t>
                      </a:r>
                      <a:r>
                        <a:rPr lang="en-US" sz="1200" dirty="0"/>
                        <a:t>), Check to BBRC designating donate to RI Fund</a:t>
                      </a:r>
                    </a:p>
                  </a:txBody>
                  <a:tcPr marL="68580" marR="68580" marT="34290" marB="34290" anchor="ctr"/>
                </a:tc>
                <a:tc>
                  <a:txBody>
                    <a:bodyPr/>
                    <a:lstStyle/>
                    <a:p>
                      <a:r>
                        <a:rPr lang="en-US" sz="1200" dirty="0"/>
                        <a:t>Polio and other health initiatives</a:t>
                      </a:r>
                    </a:p>
                  </a:txBody>
                  <a:tcPr marL="68580" marR="68580" marT="34290" marB="34290" anchor="ctr"/>
                </a:tc>
                <a:extLst>
                  <a:ext uri="{0D108BD9-81ED-4DB2-BD59-A6C34878D82A}">
                    <a16:rowId xmlns:a16="http://schemas.microsoft.com/office/drawing/2014/main" val="3424185478"/>
                  </a:ext>
                </a:extLst>
              </a:tr>
              <a:tr h="434340">
                <a:tc vMerge="1">
                  <a:txBody>
                    <a:bodyPr/>
                    <a:lstStyle/>
                    <a:p>
                      <a:endParaRPr lang="en-US" dirty="0"/>
                    </a:p>
                  </a:txBody>
                  <a:tcPr anchor="ctr"/>
                </a:tc>
                <a:tc>
                  <a:txBody>
                    <a:bodyPr/>
                    <a:lstStyle/>
                    <a:p>
                      <a:r>
                        <a:rPr lang="en-US" sz="1200" dirty="0"/>
                        <a:t>Annual Fund</a:t>
                      </a:r>
                    </a:p>
                  </a:txBody>
                  <a:tcPr marL="68580" marR="68580" marT="34290" marB="34290" anchor="ctr"/>
                </a:tc>
                <a:tc vMerge="1">
                  <a:txBody>
                    <a:bodyPr/>
                    <a:lstStyle/>
                    <a:p>
                      <a:endParaRPr lang="en-US" dirty="0"/>
                    </a:p>
                  </a:txBody>
                  <a:tcPr anchor="ctr"/>
                </a:tc>
                <a:tc vMerge="1">
                  <a:txBody>
                    <a:bodyPr/>
                    <a:lstStyle/>
                    <a:p>
                      <a:endParaRPr lang="en-US" dirty="0"/>
                    </a:p>
                  </a:txBody>
                  <a:tcPr anchor="ctr"/>
                </a:tc>
                <a:tc>
                  <a:txBody>
                    <a:bodyPr/>
                    <a:lstStyle/>
                    <a:p>
                      <a:r>
                        <a:rPr lang="en-US" sz="1200" dirty="0"/>
                        <a:t>Grants – District and Global</a:t>
                      </a:r>
                    </a:p>
                  </a:txBody>
                  <a:tcPr marL="68580" marR="68580" marT="34290" marB="34290" anchor="ctr"/>
                </a:tc>
                <a:extLst>
                  <a:ext uri="{0D108BD9-81ED-4DB2-BD59-A6C34878D82A}">
                    <a16:rowId xmlns:a16="http://schemas.microsoft.com/office/drawing/2014/main" val="2807943827"/>
                  </a:ext>
                </a:extLst>
              </a:tr>
              <a:tr h="278130">
                <a:tc vMerge="1">
                  <a:txBody>
                    <a:bodyPr/>
                    <a:lstStyle/>
                    <a:p>
                      <a:endParaRPr lang="en-US" dirty="0"/>
                    </a:p>
                  </a:txBody>
                  <a:tcPr anchor="ctr"/>
                </a:tc>
                <a:tc>
                  <a:txBody>
                    <a:bodyPr/>
                    <a:lstStyle/>
                    <a:p>
                      <a:r>
                        <a:rPr lang="en-US" sz="1200" dirty="0"/>
                        <a:t>Endowment Fund</a:t>
                      </a:r>
                    </a:p>
                  </a:txBody>
                  <a:tcPr marL="68580" marR="68580" marT="34290" marB="34290" anchor="ctr"/>
                </a:tc>
                <a:tc vMerge="1">
                  <a:txBody>
                    <a:bodyPr/>
                    <a:lstStyle/>
                    <a:p>
                      <a:endParaRPr lang="en-US" dirty="0"/>
                    </a:p>
                  </a:txBody>
                  <a:tcPr anchor="ctr"/>
                </a:tc>
                <a:tc vMerge="1">
                  <a:txBody>
                    <a:bodyPr/>
                    <a:lstStyle/>
                    <a:p>
                      <a:endParaRPr lang="en-US" dirty="0"/>
                    </a:p>
                  </a:txBody>
                  <a:tcPr anchor="ctr"/>
                </a:tc>
                <a:tc>
                  <a:txBody>
                    <a:bodyPr/>
                    <a:lstStyle/>
                    <a:p>
                      <a:r>
                        <a:rPr lang="en-US" sz="1200" dirty="0"/>
                        <a:t>Rotary Endowment</a:t>
                      </a:r>
                    </a:p>
                  </a:txBody>
                  <a:tcPr marL="68580" marR="68580" marT="34290" marB="34290" anchor="ctr"/>
                </a:tc>
                <a:extLst>
                  <a:ext uri="{0D108BD9-81ED-4DB2-BD59-A6C34878D82A}">
                    <a16:rowId xmlns:a16="http://schemas.microsoft.com/office/drawing/2014/main" val="1194504945"/>
                  </a:ext>
                </a:extLst>
              </a:tr>
              <a:tr h="278130">
                <a:tc vMerge="1">
                  <a:txBody>
                    <a:bodyPr/>
                    <a:lstStyle/>
                    <a:p>
                      <a:endParaRPr lang="en-US" sz="1600" dirty="0"/>
                    </a:p>
                  </a:txBody>
                  <a:tcPr anchor="ctr"/>
                </a:tc>
                <a:tc>
                  <a:txBody>
                    <a:bodyPr/>
                    <a:lstStyle/>
                    <a:p>
                      <a:r>
                        <a:rPr lang="en-US" sz="1200" dirty="0"/>
                        <a:t>Peace Centers</a:t>
                      </a:r>
                    </a:p>
                  </a:txBody>
                  <a:tcPr marL="68580" marR="68580" marT="34290" marB="34290" anchor="ctr"/>
                </a:tc>
                <a:tc vMerge="1">
                  <a:txBody>
                    <a:bodyPr/>
                    <a:lstStyle/>
                    <a:p>
                      <a:endParaRPr lang="en-US" sz="1600" dirty="0"/>
                    </a:p>
                  </a:txBody>
                  <a:tcPr anchor="ctr"/>
                </a:tc>
                <a:tc vMerge="1">
                  <a:txBody>
                    <a:bodyPr/>
                    <a:lstStyle/>
                    <a:p>
                      <a:endParaRPr lang="en-US" sz="1600" dirty="0"/>
                    </a:p>
                  </a:txBody>
                  <a:tcPr anchor="ctr"/>
                </a:tc>
                <a:tc>
                  <a:txBody>
                    <a:bodyPr/>
                    <a:lstStyle/>
                    <a:p>
                      <a:r>
                        <a:rPr lang="en-US" sz="1200" dirty="0"/>
                        <a:t>Peace Centers</a:t>
                      </a:r>
                    </a:p>
                  </a:txBody>
                  <a:tcPr marL="68580" marR="68580" marT="34290" marB="34290" anchor="ctr"/>
                </a:tc>
                <a:extLst>
                  <a:ext uri="{0D108BD9-81ED-4DB2-BD59-A6C34878D82A}">
                    <a16:rowId xmlns:a16="http://schemas.microsoft.com/office/drawing/2014/main" val="926238307"/>
                  </a:ext>
                </a:extLst>
              </a:tr>
              <a:tr h="617220">
                <a:tc>
                  <a:txBody>
                    <a:bodyPr/>
                    <a:lstStyle/>
                    <a:p>
                      <a:r>
                        <a:rPr lang="en-US" sz="1200" dirty="0"/>
                        <a:t>Rotary Club of Blue Bell</a:t>
                      </a:r>
                    </a:p>
                  </a:txBody>
                  <a:tcPr marL="68580" marR="68580" marT="34290" marB="34290" anchor="ctr"/>
                </a:tc>
                <a:tc>
                  <a:txBody>
                    <a:bodyPr/>
                    <a:lstStyle/>
                    <a:p>
                      <a:r>
                        <a:rPr lang="en-US" sz="1200" dirty="0"/>
                        <a:t>Operating Account</a:t>
                      </a:r>
                    </a:p>
                  </a:txBody>
                  <a:tcPr marL="68580" marR="68580" marT="34290" marB="34290" anchor="ctr"/>
                </a:tc>
                <a:tc>
                  <a:txBody>
                    <a:bodyPr/>
                    <a:lstStyle/>
                    <a:p>
                      <a:r>
                        <a:rPr lang="en-US" sz="1200" dirty="0"/>
                        <a:t>No</a:t>
                      </a:r>
                    </a:p>
                  </a:txBody>
                  <a:tcPr marL="68580" marR="68580" marT="34290" marB="34290" anchor="ctr"/>
                </a:tc>
                <a:tc>
                  <a:txBody>
                    <a:bodyPr/>
                    <a:lstStyle/>
                    <a:p>
                      <a:r>
                        <a:rPr lang="en-US" sz="1200" dirty="0"/>
                        <a:t>Dues, Happy Dollars, Club Gear Purchases, Meals (Venmo, Check)</a:t>
                      </a:r>
                    </a:p>
                  </a:txBody>
                  <a:tcPr marL="68580" marR="68580" marT="34290" marB="34290" anchor="ctr"/>
                </a:tc>
                <a:tc>
                  <a:txBody>
                    <a:bodyPr/>
                    <a:lstStyle/>
                    <a:p>
                      <a:r>
                        <a:rPr lang="en-US" sz="1200" dirty="0"/>
                        <a:t>Club operating expenses, District/RI Dues, Awards, Website, Taxes</a:t>
                      </a:r>
                    </a:p>
                  </a:txBody>
                  <a:tcPr marL="68580" marR="68580" marT="34290" marB="34290" anchor="ctr"/>
                </a:tc>
                <a:extLst>
                  <a:ext uri="{0D108BD9-81ED-4DB2-BD59-A6C34878D82A}">
                    <a16:rowId xmlns:a16="http://schemas.microsoft.com/office/drawing/2014/main" val="822206117"/>
                  </a:ext>
                </a:extLst>
              </a:tr>
              <a:tr h="982980">
                <a:tc>
                  <a:txBody>
                    <a:bodyPr/>
                    <a:lstStyle/>
                    <a:p>
                      <a:r>
                        <a:rPr lang="en-US" sz="1200" dirty="0"/>
                        <a:t>Charitable Foundation of the Rotary Club of Blue Bell</a:t>
                      </a:r>
                    </a:p>
                  </a:txBody>
                  <a:tcPr marL="68580" marR="68580" marT="34290" marB="34290" anchor="ctr"/>
                </a:tc>
                <a:tc>
                  <a:txBody>
                    <a:bodyPr/>
                    <a:lstStyle/>
                    <a:p>
                      <a:r>
                        <a:rPr lang="en-US" sz="1200" dirty="0"/>
                        <a:t>Foundation Account</a:t>
                      </a:r>
                    </a:p>
                  </a:txBody>
                  <a:tcPr marL="68580" marR="68580" marT="34290" marB="34290" anchor="ctr"/>
                </a:tc>
                <a:tc>
                  <a:txBody>
                    <a:bodyPr/>
                    <a:lstStyle/>
                    <a:p>
                      <a:r>
                        <a:rPr lang="en-US" sz="1200" dirty="0"/>
                        <a:t>Yes</a:t>
                      </a:r>
                    </a:p>
                  </a:txBody>
                  <a:tcPr marL="68580" marR="68580" marT="34290" marB="34290" anchor="ctr"/>
                </a:tc>
                <a:tc>
                  <a:txBody>
                    <a:bodyPr/>
                    <a:lstStyle/>
                    <a:p>
                      <a:r>
                        <a:rPr lang="en-US" sz="1200" dirty="0"/>
                        <a:t>Venmo (Passes through Operating Account)</a:t>
                      </a:r>
                    </a:p>
                    <a:p>
                      <a:r>
                        <a:rPr lang="en-US" sz="1200" dirty="0"/>
                        <a:t>Check</a:t>
                      </a:r>
                    </a:p>
                    <a:p>
                      <a:r>
                        <a:rPr lang="en-US" sz="1200" dirty="0" err="1"/>
                        <a:t>OneCause</a:t>
                      </a:r>
                      <a:r>
                        <a:rPr lang="en-US" sz="1200" dirty="0"/>
                        <a:t> (New)</a:t>
                      </a:r>
                    </a:p>
                    <a:p>
                      <a:r>
                        <a:rPr lang="en-US" sz="1200" dirty="0"/>
                        <a:t>Amazon Smile</a:t>
                      </a:r>
                    </a:p>
                    <a:p>
                      <a:r>
                        <a:rPr lang="en-US" sz="1200" dirty="0"/>
                        <a:t>Fundraising Events</a:t>
                      </a:r>
                    </a:p>
                  </a:txBody>
                  <a:tcPr marL="68580" marR="68580" marT="34290" marB="34290" anchor="ctr"/>
                </a:tc>
                <a:tc>
                  <a:txBody>
                    <a:bodyPr/>
                    <a:lstStyle/>
                    <a:p>
                      <a:r>
                        <a:rPr lang="en-US" sz="1200" dirty="0"/>
                        <a:t>International Projects, Service Projects, Youth Activities, Beneficiaries, Donations to RI Foundation, </a:t>
                      </a:r>
                      <a:r>
                        <a:rPr lang="en-US" sz="1200" dirty="0" err="1"/>
                        <a:t>etc</a:t>
                      </a:r>
                      <a:endParaRPr lang="en-US" sz="1200" dirty="0"/>
                    </a:p>
                  </a:txBody>
                  <a:tcPr marL="68580" marR="68580" marT="34290" marB="34290" anchor="ctr"/>
                </a:tc>
                <a:extLst>
                  <a:ext uri="{0D108BD9-81ED-4DB2-BD59-A6C34878D82A}">
                    <a16:rowId xmlns:a16="http://schemas.microsoft.com/office/drawing/2014/main" val="126676624"/>
                  </a:ext>
                </a:extLst>
              </a:tr>
            </a:tbl>
          </a:graphicData>
        </a:graphic>
      </p:graphicFrame>
      <p:sp>
        <p:nvSpPr>
          <p:cNvPr id="4" name="Slide Number Placeholder 3">
            <a:extLst>
              <a:ext uri="{FF2B5EF4-FFF2-40B4-BE49-F238E27FC236}">
                <a16:creationId xmlns:a16="http://schemas.microsoft.com/office/drawing/2014/main" id="{7F37C615-B8C7-4A2D-AF8A-27ADCE69C4F8}"/>
              </a:ext>
            </a:extLst>
          </p:cNvPr>
          <p:cNvSpPr>
            <a:spLocks noGrp="1"/>
          </p:cNvSpPr>
          <p:nvPr>
            <p:ph type="sldNum" sz="quarter" idx="12"/>
          </p:nvPr>
        </p:nvSpPr>
        <p:spPr/>
        <p:txBody>
          <a:bodyPr/>
          <a:lstStyle/>
          <a:p>
            <a:fld id="{97A94E25-127B-4C48-AF96-44BA7B823777}" type="slidenum">
              <a:rPr lang="en-US" smtClean="0"/>
              <a:pPr/>
              <a:t>15</a:t>
            </a:fld>
            <a:endParaRPr lang="en-US" dirty="0"/>
          </a:p>
        </p:txBody>
      </p:sp>
    </p:spTree>
    <p:extLst>
      <p:ext uri="{BB962C8B-B14F-4D97-AF65-F5344CB8AC3E}">
        <p14:creationId xmlns:p14="http://schemas.microsoft.com/office/powerpoint/2010/main" val="1233335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179"/>
          <p:cNvSpPr>
            <a:spLocks noGrp="1" noChangeArrowheads="1"/>
          </p:cNvSpPr>
          <p:nvPr>
            <p:ph type="title"/>
          </p:nvPr>
        </p:nvSpPr>
        <p:spPr>
          <a:prstGeom prst="rect">
            <a:avLst/>
          </a:prstGeom>
        </p:spPr>
        <p:txBody>
          <a:bodyPr>
            <a:normAutofit/>
          </a:bodyPr>
          <a:lstStyle/>
          <a:p>
            <a:pPr eaLnBrk="1" hangingPunct="1">
              <a:defRPr/>
            </a:pPr>
            <a:r>
              <a:rPr lang="en-US" dirty="0">
                <a:ea typeface="Segoe UI Black" panose="020B0A02040204020203" pitchFamily="34" charset="0"/>
                <a:cs typeface="Segoe UI Semibold" panose="020B0702040204020203" pitchFamily="34" charset="0"/>
              </a:rPr>
              <a:t>Funding Our Rotary Foundation</a:t>
            </a:r>
          </a:p>
        </p:txBody>
      </p:sp>
      <p:sp>
        <p:nvSpPr>
          <p:cNvPr id="34822" name="Rectangle 206"/>
          <p:cNvSpPr>
            <a:spLocks noChangeArrowheads="1"/>
          </p:cNvSpPr>
          <p:nvPr/>
        </p:nvSpPr>
        <p:spPr bwMode="auto">
          <a:xfrm>
            <a:off x="1337074" y="2938704"/>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a:defRPr sz="2400">
                <a:solidFill>
                  <a:schemeClr val="tx1"/>
                </a:solidFill>
                <a:latin typeface="Arial" panose="020B0604020202020204" pitchFamily="34" charset="0"/>
                <a:ea typeface="MS PGothic" pitchFamily="34" charset="-128"/>
              </a:defRPr>
            </a:lvl1pPr>
            <a:lvl2pPr marL="742950" indent="-285750" defTabSz="457200">
              <a:defRPr sz="2400">
                <a:solidFill>
                  <a:schemeClr val="tx1"/>
                </a:solidFill>
                <a:latin typeface="Arial" panose="020B0604020202020204" pitchFamily="34" charset="0"/>
                <a:ea typeface="MS PGothic" pitchFamily="34" charset="-128"/>
              </a:defRPr>
            </a:lvl2pPr>
            <a:lvl3pPr marL="1143000" indent="-228600" defTabSz="457200">
              <a:defRPr sz="2400">
                <a:solidFill>
                  <a:schemeClr val="tx1"/>
                </a:solidFill>
                <a:latin typeface="Arial" panose="020B0604020202020204" pitchFamily="34" charset="0"/>
                <a:ea typeface="MS PGothic" pitchFamily="34" charset="-128"/>
              </a:defRPr>
            </a:lvl3pPr>
            <a:lvl4pPr marL="1600200" indent="-228600" defTabSz="457200">
              <a:defRPr sz="2400">
                <a:solidFill>
                  <a:schemeClr val="tx1"/>
                </a:solidFill>
                <a:latin typeface="Arial" panose="020B0604020202020204" pitchFamily="34" charset="0"/>
                <a:ea typeface="MS PGothic" pitchFamily="34" charset="-128"/>
              </a:defRPr>
            </a:lvl4pPr>
            <a:lvl5pPr marL="2057400" indent="-228600" defTabSz="457200">
              <a:defRPr sz="2400">
                <a:solidFill>
                  <a:schemeClr val="tx1"/>
                </a:solidFill>
                <a:latin typeface="Arial" panose="020B060402020202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fontAlgn="base">
              <a:spcBef>
                <a:spcPct val="0"/>
              </a:spcBef>
              <a:spcAft>
                <a:spcPct val="0"/>
              </a:spcAft>
              <a:defRPr/>
            </a:pPr>
            <a:endParaRPr lang="en-US" altLang="en-US" sz="1350">
              <a:solidFill>
                <a:srgbClr val="958D85"/>
              </a:solidFill>
              <a:latin typeface="Calibri" panose="020F0502020204030204" pitchFamily="34" charset="0"/>
              <a:cs typeface="Arial" panose="020B0604020202020204" pitchFamily="34" charset="0"/>
            </a:endParaRPr>
          </a:p>
        </p:txBody>
      </p:sp>
      <p:sp>
        <p:nvSpPr>
          <p:cNvPr id="34826" name="Line 213"/>
          <p:cNvSpPr>
            <a:spLocks noChangeShapeType="1"/>
          </p:cNvSpPr>
          <p:nvPr/>
        </p:nvSpPr>
        <p:spPr bwMode="auto">
          <a:xfrm>
            <a:off x="4266588" y="4479655"/>
            <a:ext cx="1220391" cy="370606"/>
          </a:xfrm>
          <a:prstGeom prst="line">
            <a:avLst/>
          </a:prstGeom>
          <a:noFill/>
          <a:ln w="76200">
            <a:solidFill>
              <a:schemeClr val="accent1">
                <a:lumMod val="75000"/>
              </a:schemeClr>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958D85"/>
              </a:solidFill>
              <a:latin typeface="Arial" panose="020B0604020202020204" pitchFamily="34" charset="0"/>
              <a:ea typeface="MS PGothic" pitchFamily="34" charset="-128"/>
            </a:endParaRPr>
          </a:p>
        </p:txBody>
      </p:sp>
      <p:sp>
        <p:nvSpPr>
          <p:cNvPr id="34828" name="Line 214"/>
          <p:cNvSpPr>
            <a:spLocks noChangeShapeType="1"/>
          </p:cNvSpPr>
          <p:nvPr/>
        </p:nvSpPr>
        <p:spPr bwMode="auto">
          <a:xfrm flipV="1">
            <a:off x="4675546" y="5228290"/>
            <a:ext cx="3057731" cy="307574"/>
          </a:xfrm>
          <a:prstGeom prst="line">
            <a:avLst/>
          </a:prstGeom>
          <a:noFill/>
          <a:ln w="76200">
            <a:solidFill>
              <a:schemeClr val="accent1"/>
            </a:solidFill>
            <a:prstDash val="dash"/>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958D85"/>
              </a:solidFill>
              <a:latin typeface="Arial" panose="020B0604020202020204" pitchFamily="34" charset="0"/>
              <a:ea typeface="MS PGothic" pitchFamily="34" charset="-128"/>
            </a:endParaRPr>
          </a:p>
        </p:txBody>
      </p:sp>
      <p:sp>
        <p:nvSpPr>
          <p:cNvPr id="34829" name="Line 219"/>
          <p:cNvSpPr>
            <a:spLocks noChangeShapeType="1"/>
          </p:cNvSpPr>
          <p:nvPr/>
        </p:nvSpPr>
        <p:spPr bwMode="auto">
          <a:xfrm>
            <a:off x="4395198" y="2490128"/>
            <a:ext cx="3338080" cy="735497"/>
          </a:xfrm>
          <a:prstGeom prst="line">
            <a:avLst/>
          </a:prstGeom>
          <a:noFill/>
          <a:ln w="76200">
            <a:solidFill>
              <a:schemeClr val="accent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958D85"/>
              </a:solidFill>
              <a:latin typeface="Arial" panose="020B0604020202020204" pitchFamily="34" charset="0"/>
              <a:ea typeface="MS PGothic" pitchFamily="34" charset="-128"/>
            </a:endParaRPr>
          </a:p>
        </p:txBody>
      </p:sp>
      <p:sp>
        <p:nvSpPr>
          <p:cNvPr id="27" name="TextBox 26"/>
          <p:cNvSpPr txBox="1"/>
          <p:nvPr/>
        </p:nvSpPr>
        <p:spPr>
          <a:xfrm>
            <a:off x="3604422" y="5212771"/>
            <a:ext cx="1322785" cy="646331"/>
          </a:xfrm>
          <a:prstGeom prst="rect">
            <a:avLst/>
          </a:prstGeom>
          <a:solidFill>
            <a:schemeClr val="accent1">
              <a:lumMod val="60000"/>
              <a:lumOff val="40000"/>
            </a:schemeClr>
          </a:solidFill>
          <a:ln>
            <a:solidFill>
              <a:schemeClr val="bg2">
                <a:lumMod val="25000"/>
              </a:schemeClr>
            </a:solidFill>
          </a:ln>
        </p:spPr>
        <p:txBody>
          <a:bodyPr>
            <a:spAutoFit/>
          </a:bodyPr>
          <a:lstStyle/>
          <a:p>
            <a:pPr algn="ctr" defTabSz="342900" fontAlgn="base">
              <a:spcBef>
                <a:spcPct val="0"/>
              </a:spcBef>
              <a:spcAft>
                <a:spcPct val="0"/>
              </a:spcAft>
              <a:defRPr/>
            </a:pPr>
            <a:r>
              <a:rPr lang="en-US" b="1" dirty="0">
                <a:solidFill>
                  <a:prstClr val="white"/>
                </a:solidFill>
                <a:latin typeface="Calibri"/>
                <a:ea typeface="MS PGothic" pitchFamily="34" charset="-128"/>
              </a:rPr>
              <a:t>Endowment Fund</a:t>
            </a:r>
          </a:p>
        </p:txBody>
      </p:sp>
      <p:sp>
        <p:nvSpPr>
          <p:cNvPr id="34833" name="TextBox 2"/>
          <p:cNvSpPr txBox="1">
            <a:spLocks noChangeArrowheads="1"/>
          </p:cNvSpPr>
          <p:nvPr/>
        </p:nvSpPr>
        <p:spPr bwMode="auto">
          <a:xfrm>
            <a:off x="3834617" y="3517349"/>
            <a:ext cx="10747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anose="020B0604020202020204" pitchFamily="34" charset="0"/>
                <a:ea typeface="MS PGothic" pitchFamily="34" charset="-128"/>
              </a:defRPr>
            </a:lvl1pPr>
            <a:lvl2pPr marL="742950" indent="-285750" defTabSz="457200">
              <a:defRPr sz="2400">
                <a:solidFill>
                  <a:schemeClr val="tx1"/>
                </a:solidFill>
                <a:latin typeface="Arial" panose="020B0604020202020204" pitchFamily="34" charset="0"/>
                <a:ea typeface="MS PGothic" pitchFamily="34" charset="-128"/>
              </a:defRPr>
            </a:lvl2pPr>
            <a:lvl3pPr marL="1143000" indent="-228600" defTabSz="457200">
              <a:defRPr sz="2400">
                <a:solidFill>
                  <a:schemeClr val="tx1"/>
                </a:solidFill>
                <a:latin typeface="Arial" panose="020B0604020202020204" pitchFamily="34" charset="0"/>
                <a:ea typeface="MS PGothic" pitchFamily="34" charset="-128"/>
              </a:defRPr>
            </a:lvl3pPr>
            <a:lvl4pPr marL="1600200" indent="-228600" defTabSz="457200">
              <a:defRPr sz="2400">
                <a:solidFill>
                  <a:schemeClr val="tx1"/>
                </a:solidFill>
                <a:latin typeface="Arial" panose="020B0604020202020204" pitchFamily="34" charset="0"/>
                <a:ea typeface="MS PGothic" pitchFamily="34" charset="-128"/>
              </a:defRPr>
            </a:lvl4pPr>
            <a:lvl5pPr marL="2057400" indent="-228600" defTabSz="457200">
              <a:defRPr sz="2400">
                <a:solidFill>
                  <a:schemeClr val="tx1"/>
                </a:solidFill>
                <a:latin typeface="Arial" panose="020B060402020202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algn="ctr" fontAlgn="base">
              <a:spcBef>
                <a:spcPct val="0"/>
              </a:spcBef>
              <a:spcAft>
                <a:spcPct val="0"/>
              </a:spcAft>
              <a:defRPr/>
            </a:pPr>
            <a:r>
              <a:rPr lang="en-US" altLang="en-US" sz="1200" b="1" dirty="0">
                <a:solidFill>
                  <a:srgbClr val="00246C"/>
                </a:solidFill>
                <a:latin typeface="Calibri" panose="020F0502020204030204" pitchFamily="34" charset="0"/>
                <a:cs typeface="Arial" panose="020B0604020202020204" pitchFamily="34" charset="0"/>
              </a:rPr>
              <a:t>Peace Centers</a:t>
            </a:r>
          </a:p>
        </p:txBody>
      </p:sp>
      <p:sp>
        <p:nvSpPr>
          <p:cNvPr id="34834" name="Line 223"/>
          <p:cNvSpPr>
            <a:spLocks noChangeShapeType="1"/>
          </p:cNvSpPr>
          <p:nvPr/>
        </p:nvSpPr>
        <p:spPr bwMode="auto">
          <a:xfrm>
            <a:off x="4960858" y="3482058"/>
            <a:ext cx="2772419" cy="650542"/>
          </a:xfrm>
          <a:prstGeom prst="line">
            <a:avLst/>
          </a:prstGeom>
          <a:noFill/>
          <a:ln w="76200">
            <a:solidFill>
              <a:schemeClr val="accent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958D85"/>
              </a:solidFill>
              <a:latin typeface="Arial" panose="020B0604020202020204" pitchFamily="34" charset="0"/>
              <a:ea typeface="MS PGothic" pitchFamily="34" charset="-128"/>
            </a:endParaRPr>
          </a:p>
        </p:txBody>
      </p:sp>
      <p:sp>
        <p:nvSpPr>
          <p:cNvPr id="28" name="Line 213"/>
          <p:cNvSpPr>
            <a:spLocks noChangeShapeType="1"/>
          </p:cNvSpPr>
          <p:nvPr/>
        </p:nvSpPr>
        <p:spPr bwMode="auto">
          <a:xfrm flipV="1">
            <a:off x="4398726" y="4201723"/>
            <a:ext cx="1031081" cy="61430"/>
          </a:xfrm>
          <a:prstGeom prst="line">
            <a:avLst/>
          </a:prstGeom>
          <a:noFill/>
          <a:ln w="76200">
            <a:solidFill>
              <a:schemeClr val="accent1">
                <a:lumMod val="75000"/>
              </a:schemeClr>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958D85"/>
              </a:solidFill>
              <a:latin typeface="Arial" panose="020B0604020202020204" pitchFamily="34" charset="0"/>
              <a:ea typeface="MS PGothic" pitchFamily="34" charset="-128"/>
            </a:endParaRPr>
          </a:p>
        </p:txBody>
      </p:sp>
      <p:sp>
        <p:nvSpPr>
          <p:cNvPr id="29" name="Line 213"/>
          <p:cNvSpPr>
            <a:spLocks noChangeShapeType="1"/>
          </p:cNvSpPr>
          <p:nvPr/>
        </p:nvSpPr>
        <p:spPr bwMode="auto">
          <a:xfrm>
            <a:off x="6200948" y="4148120"/>
            <a:ext cx="1468914" cy="891236"/>
          </a:xfrm>
          <a:prstGeom prst="line">
            <a:avLst/>
          </a:prstGeom>
          <a:noFill/>
          <a:ln w="76200">
            <a:solidFill>
              <a:schemeClr val="accent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958D85"/>
              </a:solidFill>
              <a:latin typeface="Arial" panose="020B0604020202020204" pitchFamily="34" charset="0"/>
              <a:ea typeface="MS PGothic" pitchFamily="34" charset="-128"/>
            </a:endParaRPr>
          </a:p>
        </p:txBody>
      </p:sp>
      <p:sp>
        <p:nvSpPr>
          <p:cNvPr id="30" name="Line 213"/>
          <p:cNvSpPr>
            <a:spLocks noChangeShapeType="1"/>
          </p:cNvSpPr>
          <p:nvPr/>
        </p:nvSpPr>
        <p:spPr bwMode="auto">
          <a:xfrm>
            <a:off x="6132251" y="4894085"/>
            <a:ext cx="1537612" cy="215455"/>
          </a:xfrm>
          <a:prstGeom prst="line">
            <a:avLst/>
          </a:prstGeom>
          <a:noFill/>
          <a:ln w="76200">
            <a:solidFill>
              <a:schemeClr val="accent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958D85"/>
              </a:solidFill>
              <a:latin typeface="Arial" panose="020B0604020202020204" pitchFamily="34" charset="0"/>
              <a:ea typeface="MS PGothic" pitchFamily="34" charset="-128"/>
            </a:endParaRPr>
          </a:p>
        </p:txBody>
      </p:sp>
      <p:grpSp>
        <p:nvGrpSpPr>
          <p:cNvPr id="4" name="Group 2"/>
          <p:cNvGrpSpPr>
            <a:grpSpLocks/>
          </p:cNvGrpSpPr>
          <p:nvPr/>
        </p:nvGrpSpPr>
        <p:grpSpPr bwMode="auto">
          <a:xfrm>
            <a:off x="3830838" y="3063138"/>
            <a:ext cx="1025128" cy="501835"/>
            <a:chOff x="105798673" y="106945578"/>
            <a:chExt cx="2274984" cy="1209157"/>
          </a:xfrm>
        </p:grpSpPr>
        <p:pic>
          <p:nvPicPr>
            <p:cNvPr id="2051" name="Picture 3" descr="rotary_centers_logo_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798673" y="106945578"/>
              <a:ext cx="967026" cy="975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Rectangle 4"/>
            <p:cNvSpPr>
              <a:spLocks noChangeArrowheads="1"/>
            </p:cNvSpPr>
            <p:nvPr/>
          </p:nvSpPr>
          <p:spPr bwMode="auto">
            <a:xfrm>
              <a:off x="106077589" y="107497757"/>
              <a:ext cx="791737" cy="45720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defTabSz="342900">
                <a:defRPr/>
              </a:pPr>
              <a:endParaRPr lang="en-US" sz="1350">
                <a:solidFill>
                  <a:srgbClr val="958D85"/>
                </a:solidFill>
                <a:latin typeface="Calibri"/>
                <a:ea typeface="MS PGothic" pitchFamily="34" charset="-128"/>
              </a:endParaRPr>
            </a:p>
          </p:txBody>
        </p:sp>
        <p:pic>
          <p:nvPicPr>
            <p:cNvPr id="2053" name="Picture 5" descr="6298_PNG_for_Word_documents_presentations_and_web_use_AdditionalFi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844807" y="107354635"/>
              <a:ext cx="22288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057" name="Picture 9" descr="http://www.endpolio.org/_assets/img/epn-logo.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30838" y="2150816"/>
            <a:ext cx="765556" cy="76555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2"/>
          <p:cNvSpPr txBox="1">
            <a:spLocks noChangeArrowheads="1"/>
          </p:cNvSpPr>
          <p:nvPr/>
        </p:nvSpPr>
        <p:spPr bwMode="auto">
          <a:xfrm>
            <a:off x="3807346" y="2852119"/>
            <a:ext cx="772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anose="020B0604020202020204" pitchFamily="34" charset="0"/>
                <a:ea typeface="MS PGothic" pitchFamily="34" charset="-128"/>
              </a:defRPr>
            </a:lvl1pPr>
            <a:lvl2pPr marL="742950" indent="-285750" defTabSz="457200">
              <a:defRPr sz="2400">
                <a:solidFill>
                  <a:schemeClr val="tx1"/>
                </a:solidFill>
                <a:latin typeface="Arial" panose="020B0604020202020204" pitchFamily="34" charset="0"/>
                <a:ea typeface="MS PGothic" pitchFamily="34" charset="-128"/>
              </a:defRPr>
            </a:lvl2pPr>
            <a:lvl3pPr marL="1143000" indent="-228600" defTabSz="457200">
              <a:defRPr sz="2400">
                <a:solidFill>
                  <a:schemeClr val="tx1"/>
                </a:solidFill>
                <a:latin typeface="Arial" panose="020B0604020202020204" pitchFamily="34" charset="0"/>
                <a:ea typeface="MS PGothic" pitchFamily="34" charset="-128"/>
              </a:defRPr>
            </a:lvl3pPr>
            <a:lvl4pPr marL="1600200" indent="-228600" defTabSz="457200">
              <a:defRPr sz="2400">
                <a:solidFill>
                  <a:schemeClr val="tx1"/>
                </a:solidFill>
                <a:latin typeface="Arial" panose="020B0604020202020204" pitchFamily="34" charset="0"/>
                <a:ea typeface="MS PGothic" pitchFamily="34" charset="-128"/>
              </a:defRPr>
            </a:lvl4pPr>
            <a:lvl5pPr marL="2057400" indent="-228600" defTabSz="457200">
              <a:defRPr sz="2400">
                <a:solidFill>
                  <a:schemeClr val="tx1"/>
                </a:solidFill>
                <a:latin typeface="Arial" panose="020B060402020202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algn="ctr" fontAlgn="base">
              <a:spcBef>
                <a:spcPct val="0"/>
              </a:spcBef>
              <a:spcAft>
                <a:spcPct val="0"/>
              </a:spcAft>
              <a:defRPr/>
            </a:pPr>
            <a:r>
              <a:rPr lang="en-US" altLang="en-US" sz="1200" b="1" dirty="0" err="1">
                <a:solidFill>
                  <a:srgbClr val="00246C"/>
                </a:solidFill>
                <a:latin typeface="Calibri" panose="020F0502020204030204" pitchFamily="34" charset="0"/>
                <a:cs typeface="Arial" panose="020B0604020202020204" pitchFamily="34" charset="0"/>
              </a:rPr>
              <a:t>PolioPlus</a:t>
            </a:r>
            <a:endParaRPr lang="en-US" altLang="en-US" sz="1200" b="1" dirty="0">
              <a:solidFill>
                <a:srgbClr val="00246C"/>
              </a:solidFill>
              <a:latin typeface="Calibri" panose="020F0502020204030204" pitchFamily="34" charset="0"/>
              <a:cs typeface="Arial" panose="020B0604020202020204" pitchFamily="34" charset="0"/>
            </a:endParaRPr>
          </a:p>
        </p:txBody>
      </p:sp>
      <p:sp>
        <p:nvSpPr>
          <p:cNvPr id="25" name="TextBox 24"/>
          <p:cNvSpPr txBox="1"/>
          <p:nvPr/>
        </p:nvSpPr>
        <p:spPr>
          <a:xfrm>
            <a:off x="5503429" y="4561336"/>
            <a:ext cx="839392" cy="646331"/>
          </a:xfrm>
          <a:prstGeom prst="rect">
            <a:avLst/>
          </a:prstGeom>
          <a:solidFill>
            <a:schemeClr val="accent1">
              <a:lumMod val="75000"/>
            </a:schemeClr>
          </a:solidFill>
          <a:ln>
            <a:solidFill>
              <a:schemeClr val="bg2">
                <a:lumMod val="25000"/>
              </a:schemeClr>
            </a:solidFill>
          </a:ln>
        </p:spPr>
        <p:txBody>
          <a:bodyPr wrap="square">
            <a:spAutoFit/>
          </a:bodyPr>
          <a:lstStyle/>
          <a:p>
            <a:pPr algn="ctr" defTabSz="342900" fontAlgn="base">
              <a:spcBef>
                <a:spcPct val="0"/>
              </a:spcBef>
              <a:spcAft>
                <a:spcPct val="0"/>
              </a:spcAft>
              <a:defRPr/>
            </a:pPr>
            <a:r>
              <a:rPr lang="en-US" b="1" dirty="0">
                <a:solidFill>
                  <a:prstClr val="white"/>
                </a:solidFill>
                <a:latin typeface="Calibri"/>
                <a:ea typeface="MS PGothic" pitchFamily="34" charset="-128"/>
              </a:rPr>
              <a:t>World </a:t>
            </a:r>
          </a:p>
          <a:p>
            <a:pPr algn="ctr" defTabSz="342900" fontAlgn="base">
              <a:spcBef>
                <a:spcPct val="0"/>
              </a:spcBef>
              <a:spcAft>
                <a:spcPct val="0"/>
              </a:spcAft>
              <a:defRPr/>
            </a:pPr>
            <a:r>
              <a:rPr lang="en-US" b="1" dirty="0">
                <a:solidFill>
                  <a:prstClr val="white"/>
                </a:solidFill>
                <a:latin typeface="Calibri"/>
                <a:ea typeface="MS PGothic" pitchFamily="34" charset="-128"/>
              </a:rPr>
              <a:t>Fund</a:t>
            </a:r>
          </a:p>
        </p:txBody>
      </p:sp>
      <p:sp>
        <p:nvSpPr>
          <p:cNvPr id="26" name="TextBox 25"/>
          <p:cNvSpPr txBox="1"/>
          <p:nvPr/>
        </p:nvSpPr>
        <p:spPr>
          <a:xfrm>
            <a:off x="5486979" y="4014947"/>
            <a:ext cx="839392" cy="369332"/>
          </a:xfrm>
          <a:prstGeom prst="rect">
            <a:avLst/>
          </a:prstGeom>
          <a:solidFill>
            <a:schemeClr val="accent1">
              <a:lumMod val="75000"/>
            </a:schemeClr>
          </a:solidFill>
          <a:ln>
            <a:solidFill>
              <a:schemeClr val="bg2">
                <a:lumMod val="25000"/>
              </a:schemeClr>
            </a:solidFill>
          </a:ln>
        </p:spPr>
        <p:txBody>
          <a:bodyPr wrap="square">
            <a:spAutoFit/>
          </a:bodyPr>
          <a:lstStyle/>
          <a:p>
            <a:pPr algn="ctr" defTabSz="342900" fontAlgn="base">
              <a:spcBef>
                <a:spcPct val="0"/>
              </a:spcBef>
              <a:spcAft>
                <a:spcPct val="0"/>
              </a:spcAft>
              <a:defRPr/>
            </a:pPr>
            <a:r>
              <a:rPr lang="en-US" b="1" dirty="0">
                <a:solidFill>
                  <a:prstClr val="white"/>
                </a:solidFill>
                <a:latin typeface="Calibri"/>
                <a:ea typeface="MS PGothic" pitchFamily="34" charset="-128"/>
              </a:rPr>
              <a:t>DDF</a:t>
            </a:r>
          </a:p>
        </p:txBody>
      </p:sp>
      <p:sp>
        <p:nvSpPr>
          <p:cNvPr id="41" name="Line 219">
            <a:extLst>
              <a:ext uri="{FF2B5EF4-FFF2-40B4-BE49-F238E27FC236}">
                <a16:creationId xmlns:a16="http://schemas.microsoft.com/office/drawing/2014/main" id="{E7CC3E5A-7F6E-4F09-B72E-DACD39E88F18}"/>
              </a:ext>
            </a:extLst>
          </p:cNvPr>
          <p:cNvSpPr>
            <a:spLocks noChangeShapeType="1"/>
          </p:cNvSpPr>
          <p:nvPr/>
        </p:nvSpPr>
        <p:spPr bwMode="auto">
          <a:xfrm flipV="1">
            <a:off x="1337074" y="2541826"/>
            <a:ext cx="2425314" cy="1493924"/>
          </a:xfrm>
          <a:prstGeom prst="line">
            <a:avLst/>
          </a:prstGeom>
          <a:noFill/>
          <a:ln w="76200">
            <a:solidFill>
              <a:schemeClr val="accent1">
                <a:lumMod val="60000"/>
                <a:lumOff val="40000"/>
              </a:schemeClr>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958D85"/>
              </a:solidFill>
              <a:latin typeface="Arial" panose="020B0604020202020204" pitchFamily="34" charset="0"/>
              <a:ea typeface="MS PGothic" pitchFamily="34" charset="-128"/>
            </a:endParaRPr>
          </a:p>
        </p:txBody>
      </p:sp>
      <p:sp>
        <p:nvSpPr>
          <p:cNvPr id="42" name="Line 219">
            <a:extLst>
              <a:ext uri="{FF2B5EF4-FFF2-40B4-BE49-F238E27FC236}">
                <a16:creationId xmlns:a16="http://schemas.microsoft.com/office/drawing/2014/main" id="{F19A4070-FEFD-4DE8-96A3-8C0C14380033}"/>
              </a:ext>
            </a:extLst>
          </p:cNvPr>
          <p:cNvSpPr>
            <a:spLocks noChangeShapeType="1"/>
          </p:cNvSpPr>
          <p:nvPr/>
        </p:nvSpPr>
        <p:spPr bwMode="auto">
          <a:xfrm>
            <a:off x="1164585" y="4035749"/>
            <a:ext cx="1920090" cy="366453"/>
          </a:xfrm>
          <a:prstGeom prst="line">
            <a:avLst/>
          </a:prstGeom>
          <a:noFill/>
          <a:ln w="76200">
            <a:solidFill>
              <a:schemeClr val="accent1">
                <a:lumMod val="60000"/>
                <a:lumOff val="40000"/>
              </a:schemeClr>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958D85"/>
              </a:solidFill>
              <a:latin typeface="Arial" panose="020B0604020202020204" pitchFamily="34" charset="0"/>
              <a:ea typeface="MS PGothic" pitchFamily="34" charset="-128"/>
            </a:endParaRPr>
          </a:p>
        </p:txBody>
      </p:sp>
      <p:sp>
        <p:nvSpPr>
          <p:cNvPr id="43" name="Line 219">
            <a:extLst>
              <a:ext uri="{FF2B5EF4-FFF2-40B4-BE49-F238E27FC236}">
                <a16:creationId xmlns:a16="http://schemas.microsoft.com/office/drawing/2014/main" id="{81266BC3-DFFC-4A00-8D29-98D7ECCDB668}"/>
              </a:ext>
            </a:extLst>
          </p:cNvPr>
          <p:cNvSpPr>
            <a:spLocks noChangeShapeType="1"/>
          </p:cNvSpPr>
          <p:nvPr/>
        </p:nvSpPr>
        <p:spPr bwMode="auto">
          <a:xfrm flipV="1">
            <a:off x="1337074" y="3428999"/>
            <a:ext cx="2288382" cy="638396"/>
          </a:xfrm>
          <a:prstGeom prst="line">
            <a:avLst/>
          </a:prstGeom>
          <a:noFill/>
          <a:ln w="76200">
            <a:solidFill>
              <a:schemeClr val="accent1">
                <a:lumMod val="60000"/>
                <a:lumOff val="40000"/>
              </a:schemeClr>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958D85"/>
              </a:solidFill>
              <a:latin typeface="Arial" panose="020B0604020202020204" pitchFamily="34" charset="0"/>
              <a:ea typeface="MS PGothic" pitchFamily="34" charset="-128"/>
            </a:endParaRPr>
          </a:p>
        </p:txBody>
      </p:sp>
      <p:sp>
        <p:nvSpPr>
          <p:cNvPr id="44" name="Line 219">
            <a:extLst>
              <a:ext uri="{FF2B5EF4-FFF2-40B4-BE49-F238E27FC236}">
                <a16:creationId xmlns:a16="http://schemas.microsoft.com/office/drawing/2014/main" id="{523D04C7-2B66-4473-8D90-2248CCEB7BAA}"/>
              </a:ext>
            </a:extLst>
          </p:cNvPr>
          <p:cNvSpPr>
            <a:spLocks noChangeShapeType="1"/>
          </p:cNvSpPr>
          <p:nvPr/>
        </p:nvSpPr>
        <p:spPr bwMode="auto">
          <a:xfrm>
            <a:off x="1337073" y="4067395"/>
            <a:ext cx="2199996" cy="1474105"/>
          </a:xfrm>
          <a:prstGeom prst="line">
            <a:avLst/>
          </a:prstGeom>
          <a:noFill/>
          <a:ln w="76200">
            <a:solidFill>
              <a:schemeClr val="accent1">
                <a:lumMod val="60000"/>
                <a:lumOff val="40000"/>
              </a:schemeClr>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958D85"/>
              </a:solidFill>
              <a:latin typeface="Arial" panose="020B0604020202020204" pitchFamily="34" charset="0"/>
              <a:ea typeface="MS PGothic" pitchFamily="34" charset="-128"/>
            </a:endParaRPr>
          </a:p>
        </p:txBody>
      </p:sp>
      <p:sp>
        <p:nvSpPr>
          <p:cNvPr id="7" name="Rectangle 6">
            <a:extLst>
              <a:ext uri="{FF2B5EF4-FFF2-40B4-BE49-F238E27FC236}">
                <a16:creationId xmlns:a16="http://schemas.microsoft.com/office/drawing/2014/main" id="{40F8B881-EAF7-4003-8ABE-B851BE1944E6}"/>
              </a:ext>
            </a:extLst>
          </p:cNvPr>
          <p:cNvSpPr/>
          <p:nvPr/>
        </p:nvSpPr>
        <p:spPr>
          <a:xfrm>
            <a:off x="160093" y="3341853"/>
            <a:ext cx="1464816" cy="13877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350" dirty="0"/>
              <a:t>Rotarians</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Rotary Clubs</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Others</a:t>
            </a:r>
          </a:p>
        </p:txBody>
      </p:sp>
      <p:sp>
        <p:nvSpPr>
          <p:cNvPr id="9" name="TextBox 8">
            <a:extLst>
              <a:ext uri="{FF2B5EF4-FFF2-40B4-BE49-F238E27FC236}">
                <a16:creationId xmlns:a16="http://schemas.microsoft.com/office/drawing/2014/main" id="{6D22FC65-FAFC-4C81-80EF-47A4D50F8AA3}"/>
              </a:ext>
            </a:extLst>
          </p:cNvPr>
          <p:cNvSpPr txBox="1"/>
          <p:nvPr/>
        </p:nvSpPr>
        <p:spPr>
          <a:xfrm>
            <a:off x="161786" y="2908279"/>
            <a:ext cx="1573251" cy="300082"/>
          </a:xfrm>
          <a:prstGeom prst="rect">
            <a:avLst/>
          </a:prstGeom>
          <a:noFill/>
        </p:spPr>
        <p:txBody>
          <a:bodyPr wrap="none" rtlCol="0">
            <a:spAutoFit/>
          </a:bodyPr>
          <a:lstStyle/>
          <a:p>
            <a:r>
              <a:rPr lang="en-US" sz="1350" dirty="0"/>
              <a:t>Contributions from:</a:t>
            </a:r>
          </a:p>
        </p:txBody>
      </p:sp>
      <p:sp>
        <p:nvSpPr>
          <p:cNvPr id="10" name="Rectangle 9">
            <a:extLst>
              <a:ext uri="{FF2B5EF4-FFF2-40B4-BE49-F238E27FC236}">
                <a16:creationId xmlns:a16="http://schemas.microsoft.com/office/drawing/2014/main" id="{D791B55D-974B-421B-888C-BB82425CAA4C}"/>
              </a:ext>
            </a:extLst>
          </p:cNvPr>
          <p:cNvSpPr/>
          <p:nvPr/>
        </p:nvSpPr>
        <p:spPr>
          <a:xfrm>
            <a:off x="7775479" y="2916373"/>
            <a:ext cx="1004339" cy="614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Polio</a:t>
            </a:r>
          </a:p>
        </p:txBody>
      </p:sp>
      <p:sp>
        <p:nvSpPr>
          <p:cNvPr id="46" name="Rectangle 45">
            <a:extLst>
              <a:ext uri="{FF2B5EF4-FFF2-40B4-BE49-F238E27FC236}">
                <a16:creationId xmlns:a16="http://schemas.microsoft.com/office/drawing/2014/main" id="{EDF2EC68-5707-431A-9F4C-7B66228A8355}"/>
              </a:ext>
            </a:extLst>
          </p:cNvPr>
          <p:cNvSpPr/>
          <p:nvPr/>
        </p:nvSpPr>
        <p:spPr>
          <a:xfrm>
            <a:off x="7775479" y="3885058"/>
            <a:ext cx="1004339" cy="614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Peace Centers</a:t>
            </a:r>
          </a:p>
        </p:txBody>
      </p:sp>
      <p:sp>
        <p:nvSpPr>
          <p:cNvPr id="47" name="Rectangle 46">
            <a:extLst>
              <a:ext uri="{FF2B5EF4-FFF2-40B4-BE49-F238E27FC236}">
                <a16:creationId xmlns:a16="http://schemas.microsoft.com/office/drawing/2014/main" id="{807448C7-FE34-400A-97F0-2EFCDF6B2B90}"/>
              </a:ext>
            </a:extLst>
          </p:cNvPr>
          <p:cNvSpPr/>
          <p:nvPr/>
        </p:nvSpPr>
        <p:spPr>
          <a:xfrm>
            <a:off x="7775479" y="4809661"/>
            <a:ext cx="1004339" cy="806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District and Global Grants</a:t>
            </a:r>
          </a:p>
        </p:txBody>
      </p:sp>
      <p:sp>
        <p:nvSpPr>
          <p:cNvPr id="48" name="TextBox 47">
            <a:extLst>
              <a:ext uri="{FF2B5EF4-FFF2-40B4-BE49-F238E27FC236}">
                <a16:creationId xmlns:a16="http://schemas.microsoft.com/office/drawing/2014/main" id="{E60EFDDD-857A-4821-A2C5-C9D7F5787DFC}"/>
              </a:ext>
            </a:extLst>
          </p:cNvPr>
          <p:cNvSpPr txBox="1"/>
          <p:nvPr/>
        </p:nvSpPr>
        <p:spPr>
          <a:xfrm>
            <a:off x="7733277" y="2111740"/>
            <a:ext cx="1062223" cy="923330"/>
          </a:xfrm>
          <a:prstGeom prst="rect">
            <a:avLst/>
          </a:prstGeom>
          <a:noFill/>
        </p:spPr>
        <p:txBody>
          <a:bodyPr wrap="square" rtlCol="0">
            <a:spAutoFit/>
          </a:bodyPr>
          <a:lstStyle/>
          <a:p>
            <a:r>
              <a:rPr lang="en-US" sz="1350" dirty="0"/>
              <a:t>The Rotary Foundation Programs</a:t>
            </a:r>
          </a:p>
          <a:p>
            <a:endParaRPr lang="en-US" sz="1350" dirty="0"/>
          </a:p>
        </p:txBody>
      </p:sp>
      <p:sp>
        <p:nvSpPr>
          <p:cNvPr id="2" name="TextBox 1"/>
          <p:cNvSpPr txBox="1"/>
          <p:nvPr/>
        </p:nvSpPr>
        <p:spPr>
          <a:xfrm>
            <a:off x="3123723" y="4015930"/>
            <a:ext cx="1332309" cy="738664"/>
          </a:xfrm>
          <a:prstGeom prst="rect">
            <a:avLst/>
          </a:prstGeom>
          <a:solidFill>
            <a:schemeClr val="accent1">
              <a:lumMod val="60000"/>
              <a:lumOff val="40000"/>
            </a:schemeClr>
          </a:solidFill>
          <a:ln>
            <a:solidFill>
              <a:schemeClr val="bg2">
                <a:lumMod val="25000"/>
              </a:schemeClr>
            </a:solidFill>
          </a:ln>
        </p:spPr>
        <p:txBody>
          <a:bodyPr wrap="square">
            <a:spAutoFit/>
          </a:bodyPr>
          <a:lstStyle/>
          <a:p>
            <a:pPr algn="ctr" defTabSz="342900" fontAlgn="base">
              <a:spcBef>
                <a:spcPct val="0"/>
              </a:spcBef>
              <a:spcAft>
                <a:spcPct val="0"/>
              </a:spcAft>
              <a:defRPr/>
            </a:pPr>
            <a:r>
              <a:rPr lang="en-US" sz="2100" b="1" dirty="0">
                <a:solidFill>
                  <a:prstClr val="white"/>
                </a:solidFill>
                <a:latin typeface="Calibri"/>
                <a:ea typeface="MS PGothic" pitchFamily="34" charset="-128"/>
              </a:rPr>
              <a:t>Annual Fund</a:t>
            </a:r>
          </a:p>
        </p:txBody>
      </p:sp>
    </p:spTree>
    <p:extLst>
      <p:ext uri="{BB962C8B-B14F-4D97-AF65-F5344CB8AC3E}">
        <p14:creationId xmlns:p14="http://schemas.microsoft.com/office/powerpoint/2010/main" val="235828099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4316" y="493430"/>
            <a:ext cx="8356600" cy="3214970"/>
          </a:xfrm>
          <a:prstGeom prst="rect">
            <a:avLst/>
          </a:prstGeom>
        </p:spPr>
      </p:pic>
      <p:sp>
        <p:nvSpPr>
          <p:cNvPr id="5" name="Subtitle 2"/>
          <p:cNvSpPr txBox="1">
            <a:spLocks/>
          </p:cNvSpPr>
          <p:nvPr/>
        </p:nvSpPr>
        <p:spPr>
          <a:xfrm>
            <a:off x="458916" y="3708400"/>
            <a:ext cx="4076700" cy="2024062"/>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r>
              <a:rPr lang="en-US" sz="8800" dirty="0">
                <a:solidFill>
                  <a:prstClr val="black"/>
                </a:solidFill>
                <a:latin typeface="Calibri"/>
              </a:rPr>
              <a:t> </a:t>
            </a:r>
            <a:r>
              <a:rPr lang="en-US" sz="8800">
                <a:solidFill>
                  <a:prstClr val="black"/>
                </a:solidFill>
                <a:latin typeface="Calibri"/>
              </a:rPr>
              <a:t>	        </a:t>
            </a:r>
            <a:r>
              <a:rPr kumimoji="0" lang="en-US" sz="8800" b="0" i="0" u="sng" strike="noStrike" kern="1200" cap="none" spc="0" normalizeH="0" baseline="0" noProof="0" dirty="0">
                <a:ln>
                  <a:noFill/>
                </a:ln>
                <a:solidFill>
                  <a:prstClr val="black"/>
                </a:solidFill>
                <a:effectLst/>
                <a:uLnTx/>
                <a:uFillTx/>
                <a:latin typeface="Calibri"/>
                <a:ea typeface="+mn-ea"/>
                <a:cs typeface="+mn-cs"/>
              </a:rPr>
              <a:t>Donor Benefits </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8800" b="0" i="0" u="none" strike="noStrike" kern="1200" cap="none" spc="0" normalizeH="0" baseline="0" noProof="0" dirty="0">
                <a:ln>
                  <a:noFill/>
                </a:ln>
                <a:solidFill>
                  <a:prstClr val="black"/>
                </a:solidFill>
                <a:effectLst/>
                <a:uLnTx/>
                <a:uFillTx/>
                <a:latin typeface="Calibri"/>
                <a:ea typeface="+mn-ea"/>
                <a:cs typeface="+mn-cs"/>
              </a:rPr>
              <a:t>Plan &amp; budget your giving</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8800" b="0" i="0" u="none" strike="noStrike" kern="1200" cap="none" spc="0" normalizeH="0" baseline="0" noProof="0" dirty="0">
                <a:ln>
                  <a:noFill/>
                </a:ln>
                <a:solidFill>
                  <a:prstClr val="black"/>
                </a:solidFill>
                <a:effectLst/>
                <a:uLnTx/>
                <a:uFillTx/>
                <a:latin typeface="Calibri"/>
                <a:ea typeface="+mn-ea"/>
                <a:cs typeface="+mn-cs"/>
              </a:rPr>
              <a:t>No chance for lost checks</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8800" b="0" i="0" u="none" strike="noStrike" kern="1200" cap="none" spc="0" normalizeH="0" baseline="0" noProof="0" dirty="0">
                <a:ln>
                  <a:noFill/>
                </a:ln>
                <a:solidFill>
                  <a:prstClr val="black"/>
                </a:solidFill>
                <a:effectLst/>
                <a:uLnTx/>
                <a:uFillTx/>
                <a:latin typeface="Calibri"/>
                <a:ea typeface="+mn-ea"/>
                <a:cs typeface="+mn-cs"/>
              </a:rPr>
              <a:t>Easy way to stay a Sustaining Foundation Member </a:t>
            </a:r>
          </a:p>
          <a:p>
            <a:pPr>
              <a:defRPr/>
            </a:pPr>
            <a:r>
              <a:rPr lang="en-GB" b="0" i="0" dirty="0">
                <a:solidFill>
                  <a:srgbClr val="FFFFFF"/>
                </a:solidFill>
                <a:effectLst/>
                <a:latin typeface="Open Sans" panose="020B0606030504020204" pitchFamily="34" charset="0"/>
              </a:rPr>
              <a:t>RFUK Standing Order Form</a:t>
            </a:r>
          </a:p>
          <a:p>
            <a:pPr>
              <a:defRPr/>
            </a:pPr>
            <a:r>
              <a:rPr lang="en-GB" b="0" i="0" dirty="0">
                <a:solidFill>
                  <a:srgbClr val="FFFFFF"/>
                </a:solidFill>
                <a:effectLst/>
                <a:latin typeface="Open Sans" panose="020B0606030504020204" pitchFamily="34" charset="0"/>
              </a:rPr>
              <a:t>RFUK Standing Order Form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ubtitle 2"/>
          <p:cNvSpPr txBox="1">
            <a:spLocks/>
          </p:cNvSpPr>
          <p:nvPr/>
        </p:nvSpPr>
        <p:spPr>
          <a:xfrm>
            <a:off x="4707066" y="3708400"/>
            <a:ext cx="4076700" cy="202406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sng" strike="noStrike" kern="1200" cap="none" spc="0" normalizeH="0" baseline="0" noProof="0" dirty="0">
                <a:ln>
                  <a:noFill/>
                </a:ln>
                <a:solidFill>
                  <a:prstClr val="black"/>
                </a:solidFill>
                <a:effectLst/>
                <a:uLnTx/>
                <a:uFillTx/>
                <a:latin typeface="Calibri"/>
                <a:ea typeface="+mn-ea"/>
                <a:cs typeface="+mn-cs"/>
              </a:rPr>
              <a:t>Rotary Foundation Benefits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Faster processing &amp; recognition</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Reduce gift processing costs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Improve accuracy in records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“Annuity” that keeps on giving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7" name="Straight Connector 6"/>
          <p:cNvCxnSpPr/>
          <p:nvPr/>
        </p:nvCxnSpPr>
        <p:spPr>
          <a:xfrm>
            <a:off x="4535616" y="3708400"/>
            <a:ext cx="0" cy="1962277"/>
          </a:xfrm>
          <a:prstGeom prst="line">
            <a:avLst/>
          </a:prstGeom>
        </p:spPr>
        <p:style>
          <a:lnRef idx="3">
            <a:schemeClr val="dk1"/>
          </a:lnRef>
          <a:fillRef idx="0">
            <a:schemeClr val="dk1"/>
          </a:fillRef>
          <a:effectRef idx="2">
            <a:schemeClr val="dk1"/>
          </a:effectRef>
          <a:fontRef idx="minor">
            <a:schemeClr val="tx1"/>
          </a:fontRef>
        </p:style>
      </p:cxnSp>
      <p:sp>
        <p:nvSpPr>
          <p:cNvPr id="8" name="Rectangle 7"/>
          <p:cNvSpPr/>
          <p:nvPr/>
        </p:nvSpPr>
        <p:spPr>
          <a:xfrm>
            <a:off x="484316" y="480730"/>
            <a:ext cx="8318500" cy="5239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56913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4C6AACC-9413-4797-9A8B-AFCFF65B1832}"/>
              </a:ext>
            </a:extLst>
          </p:cNvPr>
          <p:cNvSpPr txBox="1"/>
          <p:nvPr/>
        </p:nvSpPr>
        <p:spPr>
          <a:xfrm>
            <a:off x="3148717" y="1806310"/>
            <a:ext cx="5605669" cy="4524315"/>
          </a:xfrm>
          <a:prstGeom prst="rect">
            <a:avLst/>
          </a:prstGeom>
          <a:noFill/>
        </p:spPr>
        <p:txBody>
          <a:bodyPr wrap="square">
            <a:spAutoFit/>
          </a:bodyPr>
          <a:lstStyle/>
          <a:p>
            <a:pPr algn="l"/>
            <a:r>
              <a:rPr lang="en-US" b="1" i="0" dirty="0">
                <a:solidFill>
                  <a:srgbClr val="161718"/>
                </a:solidFill>
                <a:effectLst/>
                <a:latin typeface="Open Sans" panose="020B0606030504020204" pitchFamily="34" charset="0"/>
              </a:rPr>
              <a:t>Your Rotary Legacy</a:t>
            </a:r>
          </a:p>
          <a:p>
            <a:pPr algn="l"/>
            <a:endParaRPr lang="en-US" b="1" i="0" dirty="0">
              <a:solidFill>
                <a:srgbClr val="161718"/>
              </a:solidFill>
              <a:effectLst/>
              <a:latin typeface="Open Sans" panose="020B0606030504020204" pitchFamily="34" charset="0"/>
            </a:endParaRPr>
          </a:p>
          <a:p>
            <a:pPr algn="l"/>
            <a:r>
              <a:rPr lang="en-US" b="0" i="0" dirty="0">
                <a:solidFill>
                  <a:srgbClr val="39424A"/>
                </a:solidFill>
                <a:effectLst/>
                <a:latin typeface="Open Sans" panose="020B0606030504020204" pitchFamily="34" charset="0"/>
              </a:rPr>
              <a:t>Rotary’s tomorrow depends on what you do today. By remembering The Rotary Foundation in your Will, you will help to ensure that the work of the Foundation will continue beyond your lifetime.</a:t>
            </a:r>
          </a:p>
          <a:p>
            <a:pPr algn="l"/>
            <a:endParaRPr lang="en-US" dirty="0">
              <a:solidFill>
                <a:srgbClr val="39424A"/>
              </a:solidFill>
              <a:latin typeface="Open Sans" panose="020B0606030504020204" pitchFamily="34" charset="0"/>
            </a:endParaRPr>
          </a:p>
          <a:p>
            <a:pPr algn="l"/>
            <a:r>
              <a:rPr lang="en-US" dirty="0">
                <a:solidFill>
                  <a:srgbClr val="39424A"/>
                </a:solidFill>
                <a:latin typeface="Open Sans" panose="020B0606030504020204" pitchFamily="34" charset="0"/>
              </a:rPr>
              <a:t>Do</a:t>
            </a:r>
          </a:p>
          <a:p>
            <a:pPr algn="l"/>
            <a:endParaRPr lang="en-US" b="0" i="0" dirty="0">
              <a:solidFill>
                <a:srgbClr val="39424A"/>
              </a:solidFill>
              <a:effectLst/>
              <a:latin typeface="Open Sans" panose="020B0606030504020204" pitchFamily="34" charset="0"/>
            </a:endParaRPr>
          </a:p>
          <a:p>
            <a:pPr algn="l"/>
            <a:r>
              <a:rPr lang="en-US" b="0" i="0" dirty="0">
                <a:solidFill>
                  <a:srgbClr val="39424A"/>
                </a:solidFill>
                <a:effectLst/>
                <a:latin typeface="Open Sans" panose="020B0606030504020204" pitchFamily="34" charset="0"/>
              </a:rPr>
              <a:t>As part of any bequest, you can specify which of Rotary’s causes you would like to support through your gift to The Rotary Foundation.</a:t>
            </a:r>
          </a:p>
          <a:p>
            <a:pPr algn="l"/>
            <a:endParaRPr lang="en-US" dirty="0">
              <a:solidFill>
                <a:srgbClr val="39424A"/>
              </a:solidFill>
              <a:latin typeface="Open Sans" panose="020B0606030504020204" pitchFamily="34" charset="0"/>
            </a:endParaRPr>
          </a:p>
          <a:p>
            <a:pPr algn="l"/>
            <a:r>
              <a:rPr lang="en-US" b="0" i="0" dirty="0">
                <a:solidFill>
                  <a:srgbClr val="39424A"/>
                </a:solidFill>
                <a:effectLst/>
                <a:latin typeface="Open Sans" panose="020B0606030504020204" pitchFamily="34" charset="0"/>
              </a:rPr>
              <a:t>If you specify Endowment Fund SHARE part of the interest will come back each year to help fund D7780’s local and International projects</a:t>
            </a:r>
          </a:p>
        </p:txBody>
      </p:sp>
      <p:sp>
        <p:nvSpPr>
          <p:cNvPr id="10" name="TextBox 9">
            <a:extLst>
              <a:ext uri="{FF2B5EF4-FFF2-40B4-BE49-F238E27FC236}">
                <a16:creationId xmlns:a16="http://schemas.microsoft.com/office/drawing/2014/main" id="{B64E3F3F-8D60-4F31-A36F-93618185371A}"/>
              </a:ext>
            </a:extLst>
          </p:cNvPr>
          <p:cNvSpPr txBox="1"/>
          <p:nvPr/>
        </p:nvSpPr>
        <p:spPr>
          <a:xfrm>
            <a:off x="278296" y="421419"/>
            <a:ext cx="8587407" cy="461665"/>
          </a:xfrm>
          <a:prstGeom prst="rect">
            <a:avLst/>
          </a:prstGeom>
          <a:noFill/>
        </p:spPr>
        <p:txBody>
          <a:bodyPr wrap="square" rtlCol="0">
            <a:spAutoFit/>
          </a:bodyPr>
          <a:lstStyle/>
          <a:p>
            <a:pPr algn="ctr"/>
            <a:r>
              <a:rPr lang="en-GB" sz="2400" dirty="0">
                <a:solidFill>
                  <a:schemeClr val="bg1"/>
                </a:solidFill>
                <a:latin typeface="Arial Black" panose="020B0A04020102020204" pitchFamily="34" charset="0"/>
              </a:rPr>
              <a:t>Think About Creating YOUR  Rotary Legacy </a:t>
            </a:r>
          </a:p>
        </p:txBody>
      </p:sp>
      <p:pic>
        <p:nvPicPr>
          <p:cNvPr id="3" name="Picture 2">
            <a:extLst>
              <a:ext uri="{FF2B5EF4-FFF2-40B4-BE49-F238E27FC236}">
                <a16:creationId xmlns:a16="http://schemas.microsoft.com/office/drawing/2014/main" id="{DC47630E-E9C7-4301-B1D4-2DEC7C1DE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1355698"/>
            <a:ext cx="2576635" cy="5398936"/>
          </a:xfrm>
          <a:prstGeom prst="rect">
            <a:avLst/>
          </a:prstGeom>
        </p:spPr>
      </p:pic>
      <p:sp>
        <p:nvSpPr>
          <p:cNvPr id="2" name="Rectangle 1">
            <a:extLst>
              <a:ext uri="{FF2B5EF4-FFF2-40B4-BE49-F238E27FC236}">
                <a16:creationId xmlns:a16="http://schemas.microsoft.com/office/drawing/2014/main" id="{A0145609-7E16-EB73-94E4-C17BC1D7164B}"/>
              </a:ext>
            </a:extLst>
          </p:cNvPr>
          <p:cNvSpPr/>
          <p:nvPr/>
        </p:nvSpPr>
        <p:spPr>
          <a:xfrm>
            <a:off x="278295" y="5580668"/>
            <a:ext cx="2576635" cy="1173966"/>
          </a:xfrm>
          <a:prstGeom prst="rect">
            <a:avLst/>
          </a:prstGeom>
          <a:solidFill>
            <a:schemeClr val="bg1"/>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344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96A9CC-7778-4362-B3B4-504EF41FB65E}"/>
              </a:ext>
            </a:extLst>
          </p:cNvPr>
          <p:cNvSpPr txBox="1"/>
          <p:nvPr/>
        </p:nvSpPr>
        <p:spPr>
          <a:xfrm>
            <a:off x="492981" y="381662"/>
            <a:ext cx="4643561" cy="646331"/>
          </a:xfrm>
          <a:prstGeom prst="rect">
            <a:avLst/>
          </a:prstGeom>
          <a:noFill/>
        </p:spPr>
        <p:txBody>
          <a:bodyPr wrap="square" rtlCol="0">
            <a:spAutoFit/>
          </a:bodyPr>
          <a:lstStyle/>
          <a:p>
            <a:r>
              <a:rPr lang="en-GB" sz="3600" dirty="0">
                <a:solidFill>
                  <a:schemeClr val="bg1"/>
                </a:solidFill>
                <a:latin typeface="Arial Narrow Bold" panose="020B0706020202030204" pitchFamily="34" charset="0"/>
              </a:rPr>
              <a:t>DONOR RECOGNITION</a:t>
            </a:r>
          </a:p>
        </p:txBody>
      </p:sp>
      <p:sp>
        <p:nvSpPr>
          <p:cNvPr id="5" name="TextBox 4">
            <a:extLst>
              <a:ext uri="{FF2B5EF4-FFF2-40B4-BE49-F238E27FC236}">
                <a16:creationId xmlns:a16="http://schemas.microsoft.com/office/drawing/2014/main" id="{6E54EAD8-D29C-40A6-86C5-ADAA050ADE6B}"/>
              </a:ext>
            </a:extLst>
          </p:cNvPr>
          <p:cNvSpPr txBox="1"/>
          <p:nvPr/>
        </p:nvSpPr>
        <p:spPr>
          <a:xfrm>
            <a:off x="361784" y="997969"/>
            <a:ext cx="8420432" cy="6401753"/>
          </a:xfrm>
          <a:prstGeom prst="rect">
            <a:avLst/>
          </a:prstGeom>
          <a:noFill/>
        </p:spPr>
        <p:txBody>
          <a:bodyPr wrap="square" rtlCol="0">
            <a:spAutoFit/>
          </a:bodyPr>
          <a:lstStyle/>
          <a:p>
            <a:endParaRPr lang="en-US" dirty="0">
              <a:solidFill>
                <a:srgbClr val="39424A"/>
              </a:solidFill>
              <a:latin typeface="Open Sans" panose="020B0606030504020204" pitchFamily="34" charset="0"/>
            </a:endParaRPr>
          </a:p>
          <a:p>
            <a:r>
              <a:rPr lang="en-US" b="0" i="0" dirty="0">
                <a:solidFill>
                  <a:srgbClr val="39424A"/>
                </a:solidFill>
                <a:effectLst/>
                <a:latin typeface="Open Sans" panose="020B0606030504020204" pitchFamily="34" charset="0"/>
              </a:rPr>
              <a:t> </a:t>
            </a:r>
          </a:p>
          <a:p>
            <a:endParaRPr lang="en-US" dirty="0">
              <a:solidFill>
                <a:srgbClr val="39424A"/>
              </a:solidFill>
              <a:latin typeface="Open Sans" panose="020B0606030504020204" pitchFamily="34" charset="0"/>
            </a:endParaRPr>
          </a:p>
          <a:p>
            <a:endParaRPr lang="en-US" b="0" i="0" dirty="0">
              <a:solidFill>
                <a:srgbClr val="39424A"/>
              </a:solidFill>
              <a:effectLst/>
              <a:latin typeface="Open Sans" panose="020B0606030504020204" pitchFamily="34" charset="0"/>
            </a:endParaRPr>
          </a:p>
          <a:p>
            <a:endParaRPr lang="en-US" dirty="0">
              <a:solidFill>
                <a:srgbClr val="39424A"/>
              </a:solidFill>
              <a:latin typeface="Open Sans" panose="020B0606030504020204" pitchFamily="34" charset="0"/>
            </a:endParaRPr>
          </a:p>
          <a:p>
            <a:r>
              <a:rPr lang="en-US" b="0" i="0" dirty="0">
                <a:solidFill>
                  <a:srgbClr val="39424A"/>
                </a:solidFill>
                <a:effectLst/>
                <a:latin typeface="Arial Narrow Bold" panose="020B0706020202030204" pitchFamily="34" charset="0"/>
              </a:rPr>
              <a:t>T</a:t>
            </a:r>
            <a:r>
              <a:rPr lang="en-US" b="0" i="0" dirty="0">
                <a:solidFill>
                  <a:srgbClr val="222222"/>
                </a:solidFill>
                <a:effectLst/>
                <a:latin typeface="Arial Narrow Bold" panose="020B0706020202030204" pitchFamily="34" charset="0"/>
              </a:rPr>
              <a:t>he Rotary Foundation welcomes a number of opportunities to show its appreciation to individuals and clubs for personal outright contributions supporting its humanitarian and educational programs. A PH can also be awarded to a Rotarian or Member of the public in recognition of their Exceptional Service thru contributions made by a Club or Rotarian</a:t>
            </a:r>
            <a:endParaRPr lang="en-US" b="0" i="0" dirty="0">
              <a:solidFill>
                <a:srgbClr val="000000"/>
              </a:solidFill>
              <a:effectLst/>
              <a:latin typeface="Arial Narrow Bold" panose="020B0706020202030204" pitchFamily="34" charset="0"/>
            </a:endParaRPr>
          </a:p>
          <a:p>
            <a:pPr algn="l"/>
            <a:endParaRPr lang="en-US" b="0" i="0" dirty="0">
              <a:solidFill>
                <a:srgbClr val="333333"/>
              </a:solidFill>
              <a:effectLst/>
              <a:latin typeface="Arial Narrow Bold" panose="020B0706020202030204" pitchFamily="34" charset="0"/>
            </a:endParaRPr>
          </a:p>
          <a:p>
            <a:pPr>
              <a:buFont typeface="Arial" panose="020B0604020202020204" pitchFamily="34" charset="0"/>
              <a:buChar char="•"/>
            </a:pPr>
            <a:r>
              <a:rPr lang="en-US" sz="2000" dirty="0">
                <a:latin typeface="Arial Narrow Bold" panose="020B0706020202030204" pitchFamily="34" charset="0"/>
              </a:rPr>
              <a:t>Paul Harris Fellow</a:t>
            </a:r>
          </a:p>
          <a:p>
            <a:pPr>
              <a:buFont typeface="Arial" panose="020B0604020202020204" pitchFamily="34" charset="0"/>
              <a:buChar char="•"/>
            </a:pPr>
            <a:r>
              <a:rPr lang="en-US" sz="2000" i="0" dirty="0">
                <a:effectLst/>
                <a:latin typeface="Arial Narrow Bold" panose="020B0706020202030204" pitchFamily="34" charset="0"/>
              </a:rPr>
              <a:t>Paul </a:t>
            </a:r>
            <a:r>
              <a:rPr lang="en-US" sz="2000" dirty="0">
                <a:latin typeface="Arial Narrow Bold" panose="020B0706020202030204" pitchFamily="34" charset="0"/>
              </a:rPr>
              <a:t>Harris Society</a:t>
            </a:r>
          </a:p>
          <a:p>
            <a:pPr>
              <a:buFont typeface="Arial" panose="020B0604020202020204" pitchFamily="34" charset="0"/>
              <a:buChar char="•"/>
            </a:pPr>
            <a:r>
              <a:rPr lang="en-US" sz="2000" dirty="0">
                <a:latin typeface="Arial Narrow Bold" panose="020B0706020202030204" pitchFamily="34" charset="0"/>
              </a:rPr>
              <a:t> Polio Plus Society (D-7780) </a:t>
            </a:r>
            <a:endParaRPr lang="en-US" sz="2000" i="0" dirty="0">
              <a:effectLst/>
              <a:latin typeface="Arial Narrow Bold" panose="020B0706020202030204" pitchFamily="34" charset="0"/>
            </a:endParaRPr>
          </a:p>
          <a:p>
            <a:pPr>
              <a:buFont typeface="Arial" panose="020B0604020202020204" pitchFamily="34" charset="0"/>
              <a:buChar char="•"/>
            </a:pPr>
            <a:r>
              <a:rPr lang="en-US" sz="2000" i="0" dirty="0">
                <a:effectLst/>
                <a:latin typeface="Arial Narrow Bold" panose="020B0706020202030204" pitchFamily="34" charset="0"/>
              </a:rPr>
              <a:t> Benefactor</a:t>
            </a:r>
          </a:p>
          <a:p>
            <a:pPr>
              <a:buFont typeface="Arial" panose="020B0604020202020204" pitchFamily="34" charset="0"/>
              <a:buChar char="•"/>
            </a:pPr>
            <a:r>
              <a:rPr lang="en-US" sz="2000" i="0" dirty="0">
                <a:effectLst/>
                <a:latin typeface="Arial Narrow Bold" panose="020B0706020202030204" pitchFamily="34" charset="0"/>
              </a:rPr>
              <a:t> Bequest Society</a:t>
            </a:r>
          </a:p>
          <a:p>
            <a:pPr>
              <a:buFont typeface="Arial" panose="020B0604020202020204" pitchFamily="34" charset="0"/>
              <a:buChar char="•"/>
            </a:pPr>
            <a:r>
              <a:rPr lang="en-US" sz="2000" i="0" dirty="0">
                <a:effectLst/>
                <a:latin typeface="Arial Narrow Bold" panose="020B0706020202030204" pitchFamily="34" charset="0"/>
              </a:rPr>
              <a:t> Major Donor</a:t>
            </a:r>
          </a:p>
          <a:p>
            <a:pPr>
              <a:buFont typeface="Arial" panose="020B0604020202020204" pitchFamily="34" charset="0"/>
              <a:buChar char="•"/>
            </a:pPr>
            <a:r>
              <a:rPr lang="en-US" sz="2000" i="0">
                <a:effectLst/>
                <a:latin typeface="Arial Narrow Bold" panose="020B0706020202030204" pitchFamily="34" charset="0"/>
              </a:rPr>
              <a:t> Arch </a:t>
            </a:r>
            <a:r>
              <a:rPr lang="en-US" sz="2000" i="0" dirty="0" err="1">
                <a:effectLst/>
                <a:latin typeface="Arial Narrow Bold" panose="020B0706020202030204" pitchFamily="34" charset="0"/>
              </a:rPr>
              <a:t>Klumph</a:t>
            </a:r>
            <a:r>
              <a:rPr lang="en-US" sz="2000" i="0" dirty="0">
                <a:effectLst/>
                <a:latin typeface="Arial Narrow Bold" panose="020B0706020202030204" pitchFamily="34" charset="0"/>
              </a:rPr>
              <a:t> Society</a:t>
            </a:r>
            <a:endParaRPr lang="en-US" sz="2000" dirty="0">
              <a:latin typeface="Arial Narrow Bold" panose="020B0706020202030204" pitchFamily="34" charset="0"/>
            </a:endParaRPr>
          </a:p>
          <a:p>
            <a:endParaRPr lang="en-US" dirty="0">
              <a:solidFill>
                <a:srgbClr val="39424A"/>
              </a:solidFill>
              <a:latin typeface="Open Sans" panose="020B0606030504020204" pitchFamily="34" charset="0"/>
            </a:endParaRPr>
          </a:p>
          <a:p>
            <a:endParaRPr lang="en-US" dirty="0">
              <a:solidFill>
                <a:srgbClr val="39424A"/>
              </a:solidFill>
              <a:latin typeface="Open Sans" panose="020B0606030504020204" pitchFamily="34" charset="0"/>
            </a:endParaRPr>
          </a:p>
          <a:p>
            <a:endParaRPr lang="en-US" dirty="0">
              <a:solidFill>
                <a:srgbClr val="39424A"/>
              </a:solidFill>
              <a:latin typeface="Open Sans" panose="020B0606030504020204" pitchFamily="34" charset="0"/>
            </a:endParaRPr>
          </a:p>
          <a:p>
            <a:endParaRPr lang="en-US" dirty="0">
              <a:solidFill>
                <a:srgbClr val="39424A"/>
              </a:solidFill>
              <a:latin typeface="Open Sans" panose="020B0606030504020204" pitchFamily="34" charset="0"/>
            </a:endParaRPr>
          </a:p>
          <a:p>
            <a:endParaRPr lang="en-GB" dirty="0"/>
          </a:p>
        </p:txBody>
      </p:sp>
      <p:pic>
        <p:nvPicPr>
          <p:cNvPr id="2050" name="Picture 2" descr="donor thanks">
            <a:extLst>
              <a:ext uri="{FF2B5EF4-FFF2-40B4-BE49-F238E27FC236}">
                <a16:creationId xmlns:a16="http://schemas.microsoft.com/office/drawing/2014/main" id="{21BEE658-FC3F-4F5B-B7AC-FACD08388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825" y="1129473"/>
            <a:ext cx="2122004" cy="11645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E7330AD-204F-44FE-9C19-E337F643B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825" y="3938242"/>
            <a:ext cx="2503781" cy="1652052"/>
          </a:xfrm>
          <a:prstGeom prst="rect">
            <a:avLst/>
          </a:prstGeom>
        </p:spPr>
      </p:pic>
      <p:pic>
        <p:nvPicPr>
          <p:cNvPr id="2054" name="Picture 6">
            <a:extLst>
              <a:ext uri="{FF2B5EF4-FFF2-40B4-BE49-F238E27FC236}">
                <a16:creationId xmlns:a16="http://schemas.microsoft.com/office/drawing/2014/main" id="{B74EC5AC-4BD7-401E-BD17-8387F2C72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033" y="3938242"/>
            <a:ext cx="2061655" cy="15481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DCDE2B0-C8F8-4C9A-AC80-27AF389C5A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6542" y="5587880"/>
            <a:ext cx="1280161" cy="1047996"/>
          </a:xfrm>
          <a:prstGeom prst="rect">
            <a:avLst/>
          </a:prstGeom>
        </p:spPr>
      </p:pic>
    </p:spTree>
    <p:extLst>
      <p:ext uri="{BB962C8B-B14F-4D97-AF65-F5344CB8AC3E}">
        <p14:creationId xmlns:p14="http://schemas.microsoft.com/office/powerpoint/2010/main" val="3503202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111" y="473745"/>
            <a:ext cx="7973792" cy="3938504"/>
          </a:xfrm>
          <a:prstGeom prst="rect">
            <a:avLst/>
          </a:prstGeom>
        </p:spPr>
        <p:txBody>
          <a:bodyPr/>
          <a:lstStyle/>
          <a:p>
            <a:pPr algn="l"/>
            <a:r>
              <a:rPr lang="en-US" sz="2800" b="1" dirty="0" err="1">
                <a:solidFill>
                  <a:srgbClr val="0070C0"/>
                </a:solidFill>
              </a:rPr>
              <a:t>Nabiganda</a:t>
            </a:r>
            <a:r>
              <a:rPr lang="en-US" sz="2800" b="1" dirty="0">
                <a:solidFill>
                  <a:srgbClr val="0070C0"/>
                </a:solidFill>
              </a:rPr>
              <a:t> Solar Powered </a:t>
            </a:r>
            <a:br>
              <a:rPr lang="en-US" sz="2800" b="1" dirty="0">
                <a:solidFill>
                  <a:srgbClr val="0070C0"/>
                </a:solidFill>
              </a:rPr>
            </a:br>
            <a:r>
              <a:rPr lang="en-US" sz="2800" b="1" dirty="0">
                <a:solidFill>
                  <a:srgbClr val="0070C0"/>
                </a:solidFill>
              </a:rPr>
              <a:t>Borehole Water System, </a:t>
            </a:r>
            <a:br>
              <a:rPr lang="en-US" sz="2800" b="1" dirty="0">
                <a:solidFill>
                  <a:srgbClr val="0070C0"/>
                </a:solidFill>
              </a:rPr>
            </a:br>
            <a:r>
              <a:rPr lang="en-US" sz="2800" b="1" dirty="0">
                <a:solidFill>
                  <a:srgbClr val="0070C0"/>
                </a:solidFill>
              </a:rPr>
              <a:t>Sanitation Training, and</a:t>
            </a:r>
            <a:br>
              <a:rPr lang="en-US" sz="2800" b="1" dirty="0">
                <a:solidFill>
                  <a:srgbClr val="0070C0"/>
                </a:solidFill>
              </a:rPr>
            </a:br>
            <a:r>
              <a:rPr lang="en-US" sz="2800" b="1" dirty="0">
                <a:solidFill>
                  <a:srgbClr val="0070C0"/>
                </a:solidFill>
              </a:rPr>
              <a:t> Tree Planting Project</a:t>
            </a:r>
            <a:br>
              <a:rPr lang="en-US" sz="2800" b="1" dirty="0">
                <a:solidFill>
                  <a:srgbClr val="0070C0"/>
                </a:solidFill>
              </a:rPr>
            </a:br>
            <a:br>
              <a:rPr lang="en-US" sz="2800" b="1" dirty="0">
                <a:solidFill>
                  <a:srgbClr val="0070C0"/>
                </a:solidFill>
              </a:rPr>
            </a:br>
            <a:r>
              <a:rPr lang="en-US" sz="2800" b="1" dirty="0">
                <a:solidFill>
                  <a:srgbClr val="0070C0"/>
                </a:solidFill>
              </a:rPr>
              <a:t>Global Grant # GG1987270</a:t>
            </a:r>
          </a:p>
        </p:txBody>
      </p:sp>
      <p:pic>
        <p:nvPicPr>
          <p:cNvPr id="10" name="Picture 8">
            <a:extLst>
              <a:ext uri="{FF2B5EF4-FFF2-40B4-BE49-F238E27FC236}">
                <a16:creationId xmlns:a16="http://schemas.microsoft.com/office/drawing/2014/main" id="{A04F98ED-B015-450F-B51B-5194BD5756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18318" y="1309812"/>
            <a:ext cx="3119889" cy="206692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6" descr="A picture containing outdoor, building, dirt, standing&#10;&#10;Description automatically generated">
            <a:extLst>
              <a:ext uri="{FF2B5EF4-FFF2-40B4-BE49-F238E27FC236}">
                <a16:creationId xmlns:a16="http://schemas.microsoft.com/office/drawing/2014/main" id="{974F0204-457C-4FF8-A68F-B63E229FFFA9}"/>
              </a:ext>
            </a:extLst>
          </p:cNvPr>
          <p:cNvPicPr>
            <a:picLocks noChangeAspect="1"/>
          </p:cNvPicPr>
          <p:nvPr/>
        </p:nvPicPr>
        <p:blipFill>
          <a:blip r:embed="rId4"/>
          <a:stretch>
            <a:fillRect/>
          </a:stretch>
        </p:blipFill>
        <p:spPr>
          <a:xfrm>
            <a:off x="7093323" y="3429000"/>
            <a:ext cx="1971675" cy="2628900"/>
          </a:xfrm>
          <a:prstGeom prst="rect">
            <a:avLst/>
          </a:prstGeom>
          <a:effectLst>
            <a:softEdge rad="63500"/>
          </a:effectLst>
        </p:spPr>
      </p:pic>
      <p:pic>
        <p:nvPicPr>
          <p:cNvPr id="13" name="Picture 12" descr="A group of people standing in the dirt&#10;&#10;Description automatically generated">
            <a:extLst>
              <a:ext uri="{FF2B5EF4-FFF2-40B4-BE49-F238E27FC236}">
                <a16:creationId xmlns:a16="http://schemas.microsoft.com/office/drawing/2014/main" id="{69B1131B-3E22-4373-8432-B3E468B2513D}"/>
              </a:ext>
            </a:extLst>
          </p:cNvPr>
          <p:cNvPicPr>
            <a:picLocks noChangeAspect="1"/>
          </p:cNvPicPr>
          <p:nvPr/>
        </p:nvPicPr>
        <p:blipFill>
          <a:blip r:embed="rId5"/>
          <a:stretch>
            <a:fillRect/>
          </a:stretch>
        </p:blipFill>
        <p:spPr>
          <a:xfrm>
            <a:off x="5153276" y="3429000"/>
            <a:ext cx="1971675" cy="2628900"/>
          </a:xfrm>
          <a:prstGeom prst="rect">
            <a:avLst/>
          </a:prstGeom>
          <a:effectLst>
            <a:softEdge rad="63500"/>
          </a:effectLst>
        </p:spPr>
      </p:pic>
      <p:pic>
        <p:nvPicPr>
          <p:cNvPr id="15" name="Picture 14" descr="A person standing on top of a wooden fence&#10;&#10;Description automatically generated">
            <a:extLst>
              <a:ext uri="{FF2B5EF4-FFF2-40B4-BE49-F238E27FC236}">
                <a16:creationId xmlns:a16="http://schemas.microsoft.com/office/drawing/2014/main" id="{605D5238-DFAA-4E91-B607-09F83B7FBF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51" y="3948326"/>
            <a:ext cx="2752165" cy="2064124"/>
          </a:xfrm>
          <a:prstGeom prst="rect">
            <a:avLst/>
          </a:prstGeom>
          <a:effectLst>
            <a:softEdge rad="63500"/>
          </a:effectLst>
        </p:spPr>
      </p:pic>
      <p:sp>
        <p:nvSpPr>
          <p:cNvPr id="17" name="TextBox 16">
            <a:extLst>
              <a:ext uri="{FF2B5EF4-FFF2-40B4-BE49-F238E27FC236}">
                <a16:creationId xmlns:a16="http://schemas.microsoft.com/office/drawing/2014/main" id="{5B1C6106-B29F-4390-829D-77BEB694B4DE}"/>
              </a:ext>
            </a:extLst>
          </p:cNvPr>
          <p:cNvSpPr txBox="1"/>
          <p:nvPr/>
        </p:nvSpPr>
        <p:spPr>
          <a:xfrm>
            <a:off x="336175" y="108887"/>
            <a:ext cx="8175813" cy="707886"/>
          </a:xfrm>
          <a:prstGeom prst="rect">
            <a:avLst/>
          </a:prstGeom>
          <a:noFill/>
        </p:spPr>
        <p:txBody>
          <a:bodyPr wrap="square">
            <a:spAutoFit/>
          </a:bodyPr>
          <a:lstStyle/>
          <a:p>
            <a:r>
              <a:rPr lang="en-US" sz="4000" b="1" i="1" dirty="0">
                <a:solidFill>
                  <a:schemeClr val="bg1"/>
                </a:solidFill>
              </a:rPr>
              <a:t>Our Rotary Foundation At Work….</a:t>
            </a:r>
            <a:endParaRPr lang="en-US" sz="4000" dirty="0">
              <a:solidFill>
                <a:schemeClr val="bg1"/>
              </a:solidFill>
            </a:endParaRPr>
          </a:p>
        </p:txBody>
      </p:sp>
    </p:spTree>
    <p:extLst>
      <p:ext uri="{BB962C8B-B14F-4D97-AF65-F5344CB8AC3E}">
        <p14:creationId xmlns:p14="http://schemas.microsoft.com/office/powerpoint/2010/main" val="145316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A14191-CDC9-4B39-9E4A-3FF311A9A38A}"/>
              </a:ext>
            </a:extLst>
          </p:cNvPr>
          <p:cNvSpPr txBox="1"/>
          <p:nvPr/>
        </p:nvSpPr>
        <p:spPr>
          <a:xfrm>
            <a:off x="287867" y="2658523"/>
            <a:ext cx="8585200" cy="4524315"/>
          </a:xfrm>
          <a:prstGeom prst="rect">
            <a:avLst/>
          </a:prstGeom>
          <a:noFill/>
        </p:spPr>
        <p:txBody>
          <a:bodyPr wrap="square">
            <a:spAutoFit/>
          </a:bodyPr>
          <a:lstStyle/>
          <a:p>
            <a:pPr algn="l"/>
            <a:r>
              <a:rPr lang="en-US" sz="1800" b="1" i="0" u="none" strike="noStrike" baseline="0" dirty="0">
                <a:latin typeface="ArialUnicodeK"/>
              </a:rPr>
              <a:t>Paul Harris Fellow: </a:t>
            </a:r>
          </a:p>
          <a:p>
            <a:pPr algn="l"/>
            <a:endParaRPr lang="en-US" sz="1800" b="1" i="0" u="none" strike="noStrike" baseline="0" dirty="0">
              <a:latin typeface="ArialUnicodeK"/>
            </a:endParaRPr>
          </a:p>
          <a:p>
            <a:pPr algn="l"/>
            <a:r>
              <a:rPr lang="en-US" sz="1800" b="1" i="0" u="sng" strike="noStrike" baseline="0" dirty="0">
                <a:latin typeface="ArialUnicodeK"/>
              </a:rPr>
              <a:t>An individual Rotarian who contributes US$1,000*</a:t>
            </a:r>
            <a:r>
              <a:rPr lang="en-US" sz="1800" b="1" i="0" u="none" strike="noStrike" baseline="0" dirty="0">
                <a:latin typeface="ArialUnicodeK"/>
              </a:rPr>
              <a:t> </a:t>
            </a:r>
          </a:p>
          <a:p>
            <a:pPr algn="l"/>
            <a:endParaRPr lang="en-US" sz="1800" b="1" i="0" u="none" strike="noStrike" baseline="0" dirty="0">
              <a:latin typeface="ArialUnicodeK"/>
            </a:endParaRPr>
          </a:p>
          <a:p>
            <a:pPr algn="l"/>
            <a:r>
              <a:rPr lang="en-US" b="1" dirty="0">
                <a:latin typeface="ArialUnicodeK"/>
              </a:rPr>
              <a:t>Or</a:t>
            </a:r>
            <a:r>
              <a:rPr lang="en-US" b="1" u="sng" dirty="0">
                <a:latin typeface="ArialUnicodeK"/>
              </a:rPr>
              <a:t> </a:t>
            </a:r>
          </a:p>
          <a:p>
            <a:pPr algn="l"/>
            <a:endParaRPr lang="en-US" b="1" u="sng" dirty="0">
              <a:latin typeface="ArialUnicodeK"/>
            </a:endParaRPr>
          </a:p>
          <a:p>
            <a:pPr algn="l"/>
            <a:r>
              <a:rPr lang="en-US" b="1" u="sng" dirty="0">
                <a:latin typeface="ArialUnicodeK"/>
              </a:rPr>
              <a:t>A Rotarian or Member of the Public</a:t>
            </a:r>
            <a:r>
              <a:rPr lang="en-US" sz="1800" b="1" i="0" u="sng" strike="noStrike" baseline="0" dirty="0">
                <a:latin typeface="ArialUnicodeK"/>
              </a:rPr>
              <a:t> in whose name US$1,000 is contributed*</a:t>
            </a:r>
            <a:r>
              <a:rPr lang="en-US" b="1" u="sng" dirty="0">
                <a:latin typeface="ArialUnicodeK"/>
              </a:rPr>
              <a:t> </a:t>
            </a:r>
            <a:r>
              <a:rPr lang="en-US" b="1" dirty="0">
                <a:latin typeface="ArialUnicodeK"/>
              </a:rPr>
              <a:t>to recognized there outstanding service to Rotary or Work in the community</a:t>
            </a:r>
          </a:p>
          <a:p>
            <a:pPr algn="l"/>
            <a:endParaRPr lang="en-US" sz="1800" b="1" i="0" u="none" strike="noStrike" baseline="0" dirty="0">
              <a:latin typeface="ArialUnicodeK"/>
            </a:endParaRPr>
          </a:p>
          <a:p>
            <a:pPr algn="l"/>
            <a:r>
              <a:rPr lang="en-US" sz="1800" b="1" i="0" u="none" strike="noStrike" baseline="0">
                <a:latin typeface="ArialUnicodeK"/>
              </a:rPr>
              <a:t>* to </a:t>
            </a:r>
            <a:r>
              <a:rPr lang="en-US" sz="1800" b="1" i="0" u="none" strike="noStrike" baseline="0" dirty="0">
                <a:latin typeface="ArialUnicodeK"/>
              </a:rPr>
              <a:t>the Annual Fund or other approved programs.</a:t>
            </a:r>
          </a:p>
          <a:p>
            <a:pPr algn="l"/>
            <a:endParaRPr lang="en-US" b="1" dirty="0">
              <a:latin typeface="ArialUnicodeK"/>
            </a:endParaRPr>
          </a:p>
          <a:p>
            <a:pPr algn="l"/>
            <a:endParaRPr lang="en-US" sz="1800" b="1" i="0" u="none" strike="noStrike" baseline="0" dirty="0">
              <a:latin typeface="ArialUnicodeK"/>
            </a:endParaRPr>
          </a:p>
          <a:p>
            <a:pPr algn="l"/>
            <a:endParaRPr lang="en-US" b="1" dirty="0">
              <a:latin typeface="ArialUnicodeK"/>
            </a:endParaRPr>
          </a:p>
          <a:p>
            <a:pPr algn="l"/>
            <a:endParaRPr lang="en-US" sz="1800" b="1" i="0" u="none" strike="noStrike" baseline="0" dirty="0">
              <a:latin typeface="ArialUnicodeK"/>
            </a:endParaRPr>
          </a:p>
          <a:p>
            <a:pPr algn="l"/>
            <a:endParaRPr lang="en-US" b="1" dirty="0">
              <a:latin typeface="ArialUnicodeK"/>
            </a:endParaRPr>
          </a:p>
          <a:p>
            <a:pPr algn="l"/>
            <a:endParaRPr lang="en-US" sz="1800" b="1" i="0" u="none" strike="noStrike" baseline="0" dirty="0">
              <a:latin typeface="ArialUnicodeK"/>
            </a:endParaRPr>
          </a:p>
        </p:txBody>
      </p:sp>
      <p:sp>
        <p:nvSpPr>
          <p:cNvPr id="5" name="TextBox 4">
            <a:extLst>
              <a:ext uri="{FF2B5EF4-FFF2-40B4-BE49-F238E27FC236}">
                <a16:creationId xmlns:a16="http://schemas.microsoft.com/office/drawing/2014/main" id="{0E54E8D8-43CD-4379-A7F6-F9C0ED6D6265}"/>
              </a:ext>
            </a:extLst>
          </p:cNvPr>
          <p:cNvSpPr txBox="1"/>
          <p:nvPr/>
        </p:nvSpPr>
        <p:spPr>
          <a:xfrm>
            <a:off x="287867" y="440267"/>
            <a:ext cx="8585200" cy="523220"/>
          </a:xfrm>
          <a:prstGeom prst="rect">
            <a:avLst/>
          </a:prstGeom>
          <a:noFill/>
        </p:spPr>
        <p:txBody>
          <a:bodyPr wrap="square" rtlCol="0">
            <a:spAutoFit/>
          </a:bodyPr>
          <a:lstStyle/>
          <a:p>
            <a:r>
              <a:rPr lang="en-GB" sz="2800" b="1" dirty="0">
                <a:solidFill>
                  <a:schemeClr val="bg1"/>
                </a:solidFill>
                <a:latin typeface="Arial Black" panose="020B0A04020102020204" pitchFamily="34" charset="0"/>
              </a:rPr>
              <a:t>Paul Harris Fellow Recognition Explained</a:t>
            </a:r>
          </a:p>
        </p:txBody>
      </p:sp>
      <p:pic>
        <p:nvPicPr>
          <p:cNvPr id="6" name="Picture 5">
            <a:extLst>
              <a:ext uri="{FF2B5EF4-FFF2-40B4-BE49-F238E27FC236}">
                <a16:creationId xmlns:a16="http://schemas.microsoft.com/office/drawing/2014/main" id="{6AF7F99C-22B5-4F24-B207-0BE9CA843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294" y="1401402"/>
            <a:ext cx="1905240" cy="1257121"/>
          </a:xfrm>
          <a:prstGeom prst="rect">
            <a:avLst/>
          </a:prstGeom>
        </p:spPr>
      </p:pic>
    </p:spTree>
    <p:extLst>
      <p:ext uri="{BB962C8B-B14F-4D97-AF65-F5344CB8AC3E}">
        <p14:creationId xmlns:p14="http://schemas.microsoft.com/office/powerpoint/2010/main" val="2870615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59867D2-A162-46B2-BBD6-E5B05B94C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34" y="1181100"/>
            <a:ext cx="3708116"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A8E1602-AB3B-4804-8BB3-446C637A2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365" y="1476374"/>
            <a:ext cx="1735944" cy="9934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hlinkClick r:id="rId4"/>
            <a:extLst>
              <a:ext uri="{FF2B5EF4-FFF2-40B4-BE49-F238E27FC236}">
                <a16:creationId xmlns:a16="http://schemas.microsoft.com/office/drawing/2014/main" id="{443A1CF8-0F6F-4AE2-B50C-D06D1C77CC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1163" y="3114370"/>
            <a:ext cx="879234" cy="10714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me Page | Rotary Club of Moe">
            <a:extLst>
              <a:ext uri="{FF2B5EF4-FFF2-40B4-BE49-F238E27FC236}">
                <a16:creationId xmlns:a16="http://schemas.microsoft.com/office/drawing/2014/main" id="{1F1B0B31-E768-48AF-8636-C630029241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206" y="5129037"/>
            <a:ext cx="1503732" cy="97208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ll Gates thanks Rotary for taking lead in fight against polio | Rotary  District 9500">
            <a:extLst>
              <a:ext uri="{FF2B5EF4-FFF2-40B4-BE49-F238E27FC236}">
                <a16:creationId xmlns:a16="http://schemas.microsoft.com/office/drawing/2014/main" id="{9F31DEC7-681E-4CD8-8A3A-CD0E881A81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2811" y="1181100"/>
            <a:ext cx="3708115"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E6D75A8D-E256-4A2B-804C-E3884AABB9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579" y="3650108"/>
            <a:ext cx="3880170" cy="24510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D965DF-B27D-42E3-A55A-7CF8015270DC}"/>
              </a:ext>
            </a:extLst>
          </p:cNvPr>
          <p:cNvSpPr txBox="1"/>
          <p:nvPr/>
        </p:nvSpPr>
        <p:spPr>
          <a:xfrm>
            <a:off x="340634" y="19365"/>
            <a:ext cx="8214969" cy="830997"/>
          </a:xfrm>
          <a:prstGeom prst="rect">
            <a:avLst/>
          </a:prstGeom>
          <a:noFill/>
        </p:spPr>
        <p:txBody>
          <a:bodyPr wrap="square" rtlCol="0">
            <a:spAutoFit/>
          </a:bodyPr>
          <a:lstStyle/>
          <a:p>
            <a:pPr algn="ctr"/>
            <a:r>
              <a:rPr lang="en-GB" sz="2400" dirty="0">
                <a:solidFill>
                  <a:schemeClr val="bg1"/>
                </a:solidFill>
                <a:latin typeface="Arial Black" panose="020B0A04020102020204" pitchFamily="34" charset="0"/>
              </a:rPr>
              <a:t>   TRF our Charity doing Good in Our Own Communities and around the World</a:t>
            </a:r>
          </a:p>
        </p:txBody>
      </p:sp>
      <p:pic>
        <p:nvPicPr>
          <p:cNvPr id="4" name="Picture 3">
            <a:extLst>
              <a:ext uri="{FF2B5EF4-FFF2-40B4-BE49-F238E27FC236}">
                <a16:creationId xmlns:a16="http://schemas.microsoft.com/office/drawing/2014/main" id="{094AA151-6AE7-4D84-8054-413BBC069B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0633" y="1181100"/>
            <a:ext cx="3708116" cy="2247900"/>
          </a:xfrm>
          <a:prstGeom prst="rect">
            <a:avLst/>
          </a:prstGeom>
        </p:spPr>
      </p:pic>
      <p:pic>
        <p:nvPicPr>
          <p:cNvPr id="2" name="Picture 2" descr="May be an image of text">
            <a:extLst>
              <a:ext uri="{FF2B5EF4-FFF2-40B4-BE49-F238E27FC236}">
                <a16:creationId xmlns:a16="http://schemas.microsoft.com/office/drawing/2014/main" id="{504E0215-3C60-462F-93AE-1CF87D1FB7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2810" y="3724274"/>
            <a:ext cx="3708116" cy="2376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543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1" cy="2043953"/>
          </a:xfrm>
          <a:prstGeom prst="rect">
            <a:avLst/>
          </a:prstGeom>
          <a:solidFill>
            <a:srgbClr val="2D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19120" y="606478"/>
            <a:ext cx="43528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charset="0"/>
                <a:ea typeface="Arial" charset="0"/>
                <a:cs typeface="Arial" charset="0"/>
              </a:rPr>
              <a:t>THANK YOU !</a:t>
            </a:r>
          </a:p>
        </p:txBody>
      </p:sp>
      <p:pic>
        <p:nvPicPr>
          <p:cNvPr id="2" name="Picture 1">
            <a:extLst>
              <a:ext uri="{FF2B5EF4-FFF2-40B4-BE49-F238E27FC236}">
                <a16:creationId xmlns:a16="http://schemas.microsoft.com/office/drawing/2014/main" id="{C6ED76FF-4A89-4B36-98BB-C5E13EEA3B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0584" y="485776"/>
            <a:ext cx="2612472" cy="2300726"/>
          </a:xfrm>
          <a:prstGeom prst="rect">
            <a:avLst/>
          </a:prstGeom>
        </p:spPr>
      </p:pic>
      <p:sp>
        <p:nvSpPr>
          <p:cNvPr id="3" name="TextBox 2">
            <a:extLst>
              <a:ext uri="{FF2B5EF4-FFF2-40B4-BE49-F238E27FC236}">
                <a16:creationId xmlns:a16="http://schemas.microsoft.com/office/drawing/2014/main" id="{992A258C-0AC1-46C2-81FE-D230607A3420}"/>
              </a:ext>
            </a:extLst>
          </p:cNvPr>
          <p:cNvSpPr txBox="1"/>
          <p:nvPr/>
        </p:nvSpPr>
        <p:spPr>
          <a:xfrm>
            <a:off x="278297" y="2534416"/>
            <a:ext cx="4293704"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D5596"/>
                </a:solidFill>
                <a:effectLst/>
                <a:uLnTx/>
                <a:uFillTx/>
                <a:latin typeface="Calibri" panose="020F0502020204030204"/>
                <a:ea typeface="+mn-ea"/>
                <a:cs typeface="+mn-cs"/>
              </a:rPr>
              <a:t>The Rotary Foundation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D5596"/>
                </a:solidFill>
                <a:effectLst/>
                <a:uLnTx/>
                <a:uFillTx/>
                <a:latin typeface="Calibri" panose="020F0502020204030204"/>
                <a:ea typeface="+mn-ea"/>
                <a:cs typeface="+mn-cs"/>
              </a:rPr>
              <a:t>Connecting Rotary Clubs &amp;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D5596"/>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D5596"/>
                </a:solidFill>
                <a:effectLst/>
                <a:uLnTx/>
                <a:uFillTx/>
                <a:latin typeface="Calibri" panose="020F0502020204030204"/>
                <a:ea typeface="+mn-ea"/>
                <a:cs typeface="+mn-cs"/>
              </a:rPr>
              <a:t>“Doing Good in the World” saving and improving the lives of so many, only achieved with </a:t>
            </a:r>
            <a:r>
              <a:rPr lang="en-US" sz="2400" b="1" u="sng" dirty="0" err="1">
                <a:solidFill>
                  <a:srgbClr val="2D5596"/>
                </a:solidFill>
                <a:latin typeface="Calibri" panose="020F0502020204030204"/>
              </a:rPr>
              <a:t>Yo</a:t>
            </a:r>
            <a:r>
              <a:rPr kumimoji="0" lang="en-US" sz="2400" b="1" i="0" u="sng" strike="noStrike" kern="1200" cap="none" spc="0" normalizeH="0" baseline="0" noProof="0" dirty="0" err="1">
                <a:ln>
                  <a:noFill/>
                </a:ln>
                <a:solidFill>
                  <a:srgbClr val="2D5596"/>
                </a:solidFill>
                <a:effectLst/>
                <a:uLnTx/>
                <a:uFillTx/>
                <a:latin typeface="Calibri" panose="020F0502020204030204"/>
                <a:ea typeface="+mn-ea"/>
                <a:cs typeface="+mn-cs"/>
              </a:rPr>
              <a:t>ur</a:t>
            </a:r>
            <a:r>
              <a:rPr kumimoji="0" lang="en-US" sz="2400" b="0" i="0" u="none" strike="noStrike" kern="1200" cap="none" spc="0" normalizeH="0" baseline="0" noProof="0" dirty="0">
                <a:ln>
                  <a:noFill/>
                </a:ln>
                <a:solidFill>
                  <a:srgbClr val="2D5596"/>
                </a:solidFill>
                <a:effectLst/>
                <a:uLnTx/>
                <a:uFillTx/>
                <a:latin typeface="Calibri" panose="020F0502020204030204"/>
                <a:ea typeface="+mn-ea"/>
                <a:cs typeface="+mn-cs"/>
              </a:rPr>
              <a:t> support </a:t>
            </a:r>
          </a:p>
        </p:txBody>
      </p:sp>
      <p:pic>
        <p:nvPicPr>
          <p:cNvPr id="4" name="Online Media 3" title="The Rotary Foundation -2020 video">
            <a:hlinkClick r:id="" action="ppaction://media"/>
            <a:extLst>
              <a:ext uri="{FF2B5EF4-FFF2-40B4-BE49-F238E27FC236}">
                <a16:creationId xmlns:a16="http://schemas.microsoft.com/office/drawing/2014/main" id="{10A73968-B49B-486D-997C-8BE853468612}"/>
              </a:ext>
            </a:extLst>
          </p:cNvPr>
          <p:cNvPicPr>
            <a:picLocks noRot="1" noChangeAspect="1"/>
          </p:cNvPicPr>
          <p:nvPr>
            <a:videoFile r:link="rId1"/>
          </p:nvPr>
        </p:nvPicPr>
        <p:blipFill>
          <a:blip r:embed="rId4"/>
          <a:stretch>
            <a:fillRect/>
          </a:stretch>
        </p:blipFill>
        <p:spPr>
          <a:xfrm>
            <a:off x="4715181" y="3536763"/>
            <a:ext cx="4150522" cy="2345045"/>
          </a:xfrm>
          <a:prstGeom prst="rect">
            <a:avLst/>
          </a:prstGeom>
        </p:spPr>
      </p:pic>
      <p:sp>
        <p:nvSpPr>
          <p:cNvPr id="6" name="TextBox 5">
            <a:extLst>
              <a:ext uri="{FF2B5EF4-FFF2-40B4-BE49-F238E27FC236}">
                <a16:creationId xmlns:a16="http://schemas.microsoft.com/office/drawing/2014/main" id="{516C1C96-A1D5-4B29-86AE-922F0F871871}"/>
              </a:ext>
            </a:extLst>
          </p:cNvPr>
          <p:cNvSpPr txBox="1"/>
          <p:nvPr/>
        </p:nvSpPr>
        <p:spPr>
          <a:xfrm>
            <a:off x="803679" y="6372224"/>
            <a:ext cx="7536642" cy="369332"/>
          </a:xfrm>
          <a:prstGeom prst="rect">
            <a:avLst/>
          </a:prstGeom>
          <a:noFill/>
        </p:spPr>
        <p:txBody>
          <a:bodyPr wrap="square" rtlCol="0">
            <a:spAutoFit/>
          </a:bodyPr>
          <a:lstStyle/>
          <a:p>
            <a:r>
              <a:rPr lang="en-GB" dirty="0"/>
              <a:t>   Contact Details,       Email: </a:t>
            </a:r>
            <a:r>
              <a:rPr lang="en-GB" dirty="0">
                <a:hlinkClick r:id="rId5"/>
              </a:rPr>
              <a:t>dave.sargent@bluebellrotary.org</a:t>
            </a:r>
            <a:r>
              <a:rPr lang="en-GB" dirty="0"/>
              <a:t> </a:t>
            </a:r>
            <a:r>
              <a:rPr lang="en-GB" dirty="0">
                <a:solidFill>
                  <a:schemeClr val="tx1">
                    <a:lumMod val="95000"/>
                    <a:lumOff val="5000"/>
                  </a:schemeClr>
                </a:solidFill>
              </a:rPr>
              <a:t>Tel:650-465-8445</a:t>
            </a:r>
            <a:endParaRPr lang="en-GB" dirty="0"/>
          </a:p>
        </p:txBody>
      </p:sp>
    </p:spTree>
    <p:extLst>
      <p:ext uri="{BB962C8B-B14F-4D97-AF65-F5344CB8AC3E}">
        <p14:creationId xmlns:p14="http://schemas.microsoft.com/office/powerpoint/2010/main" val="382939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14000" r="-14000"/>
          </a:stretch>
        </a:blipFill>
        <a:effectLst/>
      </p:bgPr>
    </p:bg>
    <p:spTree>
      <p:nvGrpSpPr>
        <p:cNvPr id="1" name=""/>
        <p:cNvGrpSpPr/>
        <p:nvPr/>
      </p:nvGrpSpPr>
      <p:grpSpPr>
        <a:xfrm>
          <a:off x="0" y="0"/>
          <a:ext cx="0" cy="0"/>
          <a:chOff x="0" y="0"/>
          <a:chExt cx="0" cy="0"/>
        </a:xfrm>
      </p:grpSpPr>
      <p:sp>
        <p:nvSpPr>
          <p:cNvPr id="13" name="Title 12"/>
          <p:cNvSpPr>
            <a:spLocks noGrp="1"/>
          </p:cNvSpPr>
          <p:nvPr>
            <p:ph type="ctrTitle"/>
          </p:nvPr>
        </p:nvSpPr>
        <p:spPr>
          <a:xfrm>
            <a:off x="0" y="8451"/>
            <a:ext cx="9144000" cy="1574800"/>
          </a:xfrm>
        </p:spPr>
        <p:txBody>
          <a:bodyPr anchor="ctr"/>
          <a:lstStyle/>
          <a:p>
            <a:pPr algn="ctr"/>
            <a:br>
              <a:rPr lang="en-US" sz="4000" dirty="0"/>
            </a:br>
            <a:r>
              <a:rPr lang="en-US" sz="4000" dirty="0"/>
              <a:t>THE ROTARY FOUNDATION</a:t>
            </a:r>
            <a:br>
              <a:rPr lang="en-US" sz="4000" dirty="0"/>
            </a:br>
            <a:r>
              <a:rPr lang="en-US" sz="3200" dirty="0">
                <a:hlinkClick r:id="rId4">
                  <a:extLst>
                    <a:ext uri="{A12FA001-AC4F-418D-AE19-62706E023703}">
                      <ahyp:hlinkClr xmlns:ahyp="http://schemas.microsoft.com/office/drawing/2018/hyperlinkcolor" val="tx"/>
                    </a:ext>
                  </a:extLst>
                </a:hlinkClick>
              </a:rPr>
              <a:t>DOING GOOD IN THE WORLD</a:t>
            </a:r>
            <a:r>
              <a:rPr lang="en-US" sz="3200" dirty="0"/>
              <a:t> </a:t>
            </a:r>
            <a:br>
              <a:rPr lang="en-US" sz="3200"/>
            </a:br>
            <a:br>
              <a:rPr lang="en-US" sz="3200" dirty="0"/>
            </a:br>
            <a:endParaRPr lang="en-US" sz="3200" dirty="0"/>
          </a:p>
        </p:txBody>
      </p:sp>
      <p:pic>
        <p:nvPicPr>
          <p:cNvPr id="5" name="Picture 4">
            <a:extLst>
              <a:ext uri="{FF2B5EF4-FFF2-40B4-BE49-F238E27FC236}">
                <a16:creationId xmlns:a16="http://schemas.microsoft.com/office/drawing/2014/main" id="{0EE0959F-2E3F-4155-9CC9-B2DC698730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668" y="5035069"/>
            <a:ext cx="1435098" cy="1600134"/>
          </a:xfrm>
          <a:prstGeom prst="rect">
            <a:avLst/>
          </a:prstGeom>
        </p:spPr>
      </p:pic>
      <p:sp>
        <p:nvSpPr>
          <p:cNvPr id="2" name="TextBox 1">
            <a:extLst>
              <a:ext uri="{FF2B5EF4-FFF2-40B4-BE49-F238E27FC236}">
                <a16:creationId xmlns:a16="http://schemas.microsoft.com/office/drawing/2014/main" id="{09DE128B-22D6-50F9-7D2D-0CA59CACAD9D}"/>
              </a:ext>
            </a:extLst>
          </p:cNvPr>
          <p:cNvSpPr txBox="1"/>
          <p:nvPr/>
        </p:nvSpPr>
        <p:spPr>
          <a:xfrm>
            <a:off x="1635760" y="3134360"/>
            <a:ext cx="6380480" cy="1569660"/>
          </a:xfrm>
          <a:prstGeom prst="rect">
            <a:avLst/>
          </a:prstGeom>
          <a:noFill/>
        </p:spPr>
        <p:txBody>
          <a:bodyPr wrap="square" rtlCol="0">
            <a:spAutoFit/>
          </a:bodyPr>
          <a:lstStyle/>
          <a:p>
            <a:r>
              <a:rPr lang="en-GB" sz="2400" b="1" dirty="0">
                <a:solidFill>
                  <a:schemeClr val="bg1"/>
                </a:solidFill>
              </a:rPr>
              <a:t>      Supported and funded by Rotarians,  </a:t>
            </a:r>
          </a:p>
          <a:p>
            <a:pPr algn="ctr"/>
            <a:r>
              <a:rPr lang="en-GB" sz="2400" b="1" dirty="0">
                <a:solidFill>
                  <a:schemeClr val="bg1"/>
                </a:solidFill>
              </a:rPr>
              <a:t>  the Foundation exists to Serve and benefit Rotarian sourced projects in our </a:t>
            </a:r>
          </a:p>
          <a:p>
            <a:pPr algn="ctr"/>
            <a:r>
              <a:rPr lang="en-GB" sz="2400" b="1" dirty="0">
                <a:solidFill>
                  <a:schemeClr val="bg1"/>
                </a:solidFill>
              </a:rPr>
              <a:t>7 Areas of Focus </a:t>
            </a:r>
          </a:p>
        </p:txBody>
      </p:sp>
    </p:spTree>
    <p:extLst>
      <p:ext uri="{BB962C8B-B14F-4D97-AF65-F5344CB8AC3E}">
        <p14:creationId xmlns:p14="http://schemas.microsoft.com/office/powerpoint/2010/main" val="4065234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645B1-8AC0-4972-BDD9-BBD52B97272F}"/>
              </a:ext>
            </a:extLst>
          </p:cNvPr>
          <p:cNvSpPr>
            <a:spLocks noGrp="1"/>
          </p:cNvSpPr>
          <p:nvPr>
            <p:ph type="ctrTitle"/>
          </p:nvPr>
        </p:nvSpPr>
        <p:spPr>
          <a:xfrm flipV="1">
            <a:off x="2247899" y="3383280"/>
            <a:ext cx="3067052" cy="45719"/>
          </a:xfrm>
        </p:spPr>
        <p:txBody>
          <a:bodyPr/>
          <a:lstStyle/>
          <a:p>
            <a:endParaRPr lang="en-GB" dirty="0"/>
          </a:p>
        </p:txBody>
      </p:sp>
      <p:sp>
        <p:nvSpPr>
          <p:cNvPr id="3" name="Subtitle 2">
            <a:extLst>
              <a:ext uri="{FF2B5EF4-FFF2-40B4-BE49-F238E27FC236}">
                <a16:creationId xmlns:a16="http://schemas.microsoft.com/office/drawing/2014/main" id="{8D493686-8181-495A-BF5D-6793DE25CA8B}"/>
              </a:ext>
            </a:extLst>
          </p:cNvPr>
          <p:cNvSpPr>
            <a:spLocks noGrp="1"/>
          </p:cNvSpPr>
          <p:nvPr>
            <p:ph type="subTitle" idx="1"/>
          </p:nvPr>
        </p:nvSpPr>
        <p:spPr>
          <a:xfrm flipV="1">
            <a:off x="3790950" y="3674744"/>
            <a:ext cx="514350" cy="630556"/>
          </a:xfrm>
        </p:spPr>
        <p:txBody>
          <a:bodyPr/>
          <a:lstStyle/>
          <a:p>
            <a:endParaRPr lang="en-GB" dirty="0"/>
          </a:p>
        </p:txBody>
      </p:sp>
      <p:pic>
        <p:nvPicPr>
          <p:cNvPr id="4" name="Online Media 3" title="Once Upon a Time - The Rotary Foundation">
            <a:hlinkClick r:id="" action="ppaction://media"/>
            <a:extLst>
              <a:ext uri="{FF2B5EF4-FFF2-40B4-BE49-F238E27FC236}">
                <a16:creationId xmlns:a16="http://schemas.microsoft.com/office/drawing/2014/main" id="{AFC2500F-959A-4D8A-BD6C-C46C53530B07}"/>
              </a:ext>
            </a:extLst>
          </p:cNvPr>
          <p:cNvPicPr>
            <a:picLocks noRot="1" noChangeAspect="1"/>
          </p:cNvPicPr>
          <p:nvPr>
            <a:videoFile r:link="rId1"/>
          </p:nvPr>
        </p:nvPicPr>
        <p:blipFill>
          <a:blip r:embed="rId3"/>
          <a:stretch>
            <a:fillRect/>
          </a:stretch>
        </p:blipFill>
        <p:spPr>
          <a:xfrm>
            <a:off x="625784" y="884301"/>
            <a:ext cx="7892432" cy="4888346"/>
          </a:xfrm>
          <a:prstGeom prst="rect">
            <a:avLst/>
          </a:prstGeom>
        </p:spPr>
      </p:pic>
    </p:spTree>
    <p:extLst>
      <p:ext uri="{BB962C8B-B14F-4D97-AF65-F5344CB8AC3E}">
        <p14:creationId xmlns:p14="http://schemas.microsoft.com/office/powerpoint/2010/main" val="261021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AFC58-7D49-4134-BEDA-AE62DC499772}"/>
              </a:ext>
            </a:extLst>
          </p:cNvPr>
          <p:cNvSpPr>
            <a:spLocks noGrp="1"/>
          </p:cNvSpPr>
          <p:nvPr>
            <p:ph type="ctrTitle"/>
          </p:nvPr>
        </p:nvSpPr>
        <p:spPr/>
        <p:txBody>
          <a:bodyPr/>
          <a:lstStyle/>
          <a:p>
            <a:r>
              <a:rPr lang="en-US" dirty="0"/>
              <a:t>Appendix</a:t>
            </a:r>
          </a:p>
        </p:txBody>
      </p:sp>
      <p:sp>
        <p:nvSpPr>
          <p:cNvPr id="3" name="Subtitle 2">
            <a:extLst>
              <a:ext uri="{FF2B5EF4-FFF2-40B4-BE49-F238E27FC236}">
                <a16:creationId xmlns:a16="http://schemas.microsoft.com/office/drawing/2014/main" id="{428BABE0-34E0-4706-B4C6-44A91E9C121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10966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9491" y="461175"/>
            <a:ext cx="8763917" cy="642083"/>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Narrow Bold"/>
                <a:ea typeface="+mj-ea"/>
              </a:rPr>
              <a:t>HISTORY</a:t>
            </a:r>
          </a:p>
        </p:txBody>
      </p:sp>
      <p:pic>
        <p:nvPicPr>
          <p:cNvPr id="1026" name="Picture 2">
            <a:extLst>
              <a:ext uri="{FF2B5EF4-FFF2-40B4-BE49-F238E27FC236}">
                <a16:creationId xmlns:a16="http://schemas.microsoft.com/office/drawing/2014/main" id="{F917DF75-67DC-4A15-8403-0D30730D8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066" y="1428947"/>
            <a:ext cx="1926657" cy="12385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EC9ED27-E43B-4F3E-8E59-2657985E7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1906" y="1369178"/>
            <a:ext cx="1009816" cy="129833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427D1C-D535-4CC6-B0A6-13C3E00A3763}"/>
              </a:ext>
            </a:extLst>
          </p:cNvPr>
          <p:cNvSpPr txBox="1"/>
          <p:nvPr/>
        </p:nvSpPr>
        <p:spPr>
          <a:xfrm>
            <a:off x="413468" y="2780428"/>
            <a:ext cx="8229600" cy="3600986"/>
          </a:xfrm>
          <a:prstGeom prst="rect">
            <a:avLst/>
          </a:prstGeom>
          <a:noFill/>
        </p:spPr>
        <p:txBody>
          <a:bodyPr wrap="square">
            <a:spAutoFit/>
          </a:bodyPr>
          <a:lstStyle/>
          <a:p>
            <a:r>
              <a:rPr lang="en-US" sz="1600" dirty="0">
                <a:effectLst/>
                <a:latin typeface="Arial" panose="020B0604020202020204" pitchFamily="34" charset="0"/>
                <a:ea typeface="Times New Roman" panose="02020603050405020304" pitchFamily="18" charset="0"/>
              </a:rPr>
              <a:t>At the 1917 convention, outgoing RI President Arch C. </a:t>
            </a:r>
            <a:r>
              <a:rPr lang="en-US" sz="1600" dirty="0" err="1">
                <a:effectLst/>
                <a:latin typeface="Arial" panose="020B0604020202020204" pitchFamily="34" charset="0"/>
                <a:ea typeface="Times New Roman" panose="02020603050405020304" pitchFamily="18" charset="0"/>
              </a:rPr>
              <a:t>Klumph</a:t>
            </a:r>
            <a:r>
              <a:rPr lang="en-US" sz="1600" dirty="0">
                <a:effectLst/>
                <a:latin typeface="Arial" panose="020B0604020202020204" pitchFamily="34" charset="0"/>
                <a:ea typeface="Times New Roman" panose="02020603050405020304" pitchFamily="18" charset="0"/>
              </a:rPr>
              <a:t> proposed to set up an endowment “for the purpose of doing good in the world.” In 1928, it was renamed The Rotary Foundation, and it became a distinct entity within Rotary International.</a:t>
            </a:r>
          </a:p>
          <a:p>
            <a:endParaRPr lang="en-US" sz="1600" dirty="0">
              <a:effectLst/>
              <a:latin typeface="Arial" panose="020B0604020202020204" pitchFamily="34" charset="0"/>
              <a:ea typeface="Times New Roman" panose="02020603050405020304" pitchFamily="18" charset="0"/>
            </a:endParaRPr>
          </a:p>
          <a:p>
            <a:r>
              <a:rPr lang="en-US" sz="1600" dirty="0">
                <a:effectLst/>
                <a:latin typeface="Arial" panose="020B0604020202020204" pitchFamily="34" charset="0"/>
                <a:ea typeface="Times New Roman" panose="02020603050405020304" pitchFamily="18" charset="0"/>
              </a:rPr>
              <a:t>In 1929, the Foundation made its first gift of $500 to the International Society for Crippled Children. The organization, created by Rotarian Edgar F. “Daddy” Allen, later grew into Easter Seals Society.</a:t>
            </a:r>
          </a:p>
          <a:p>
            <a:endParaRPr lang="en-US" sz="1600" dirty="0">
              <a:effectLst/>
              <a:latin typeface="Arial" panose="020B0604020202020204" pitchFamily="34" charset="0"/>
              <a:ea typeface="Times New Roman" panose="02020603050405020304" pitchFamily="18" charset="0"/>
            </a:endParaRPr>
          </a:p>
          <a:p>
            <a:r>
              <a:rPr lang="en-US" sz="1600" dirty="0">
                <a:effectLst/>
                <a:latin typeface="Arial" panose="020B0604020202020204" pitchFamily="34" charset="0"/>
                <a:ea typeface="Times New Roman" panose="02020603050405020304" pitchFamily="18" charset="0"/>
              </a:rPr>
              <a:t>1978: Rotary introduced the Health, Hunger and Humanity (3-H) Grants. The first 3-H Grant funded a project to immunize 6 million Philippine children against polio.</a:t>
            </a:r>
          </a:p>
          <a:p>
            <a:endParaRPr lang="en-GB" sz="1600" dirty="0">
              <a:effectLst/>
              <a:latin typeface="Times New Roman" panose="02020603050405020304" pitchFamily="18" charset="0"/>
              <a:ea typeface="Times New Roman" panose="02020603050405020304" pitchFamily="18" charset="0"/>
            </a:endParaRPr>
          </a:p>
          <a:p>
            <a:r>
              <a:rPr lang="en-US" sz="1600" dirty="0">
                <a:effectLst/>
                <a:latin typeface="Arial" panose="020B0604020202020204" pitchFamily="34" charset="0"/>
                <a:ea typeface="Times New Roman" panose="02020603050405020304" pitchFamily="18" charset="0"/>
              </a:rPr>
              <a:t>1985: The </a:t>
            </a:r>
            <a:r>
              <a:rPr lang="en-US" sz="1600" u="none" strike="noStrike" dirty="0">
                <a:solidFill>
                  <a:srgbClr val="0000FF"/>
                </a:solidFill>
                <a:effectLst/>
                <a:latin typeface="Arial" panose="020B0604020202020204" pitchFamily="34" charset="0"/>
                <a:ea typeface="Times New Roman" panose="02020603050405020304" pitchFamily="18" charset="0"/>
                <a:hlinkClick r:id="rId5" tooltip="End Polio"/>
              </a:rPr>
              <a:t>PolioPlus program</a:t>
            </a:r>
            <a:r>
              <a:rPr lang="en-US" sz="1600" dirty="0">
                <a:effectLst/>
                <a:latin typeface="Arial" panose="020B0604020202020204" pitchFamily="34" charset="0"/>
                <a:ea typeface="Times New Roman" panose="02020603050405020304" pitchFamily="18" charset="0"/>
              </a:rPr>
              <a:t> was launched to eradicate polio worldwide.</a:t>
            </a:r>
            <a:endParaRPr lang="en-GB" sz="16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p:txBody>
      </p:sp>
      <p:pic>
        <p:nvPicPr>
          <p:cNvPr id="1030" name="Picture 6">
            <a:extLst>
              <a:ext uri="{FF2B5EF4-FFF2-40B4-BE49-F238E27FC236}">
                <a16:creationId xmlns:a16="http://schemas.microsoft.com/office/drawing/2014/main" id="{59289E13-91C9-4C4F-A295-D60995C8C2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6937" y="-30118"/>
            <a:ext cx="2344291" cy="132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523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 7  Area’s of Focus</a:t>
            </a:r>
          </a:p>
        </p:txBody>
      </p:sp>
      <p:sp>
        <p:nvSpPr>
          <p:cNvPr id="10" name="Text Placeholder 3">
            <a:extLst>
              <a:ext uri="{FF2B5EF4-FFF2-40B4-BE49-F238E27FC236}">
                <a16:creationId xmlns:a16="http://schemas.microsoft.com/office/drawing/2014/main" id="{E217F70E-98A0-46F0-A5CE-1F3E0DFC8DA4}"/>
              </a:ext>
            </a:extLst>
          </p:cNvPr>
          <p:cNvSpPr>
            <a:spLocks noGrp="1"/>
          </p:cNvSpPr>
          <p:nvPr>
            <p:ph idx="1"/>
          </p:nvPr>
        </p:nvSpPr>
        <p:spPr/>
        <p:txBody>
          <a:bodyPr>
            <a:normAutofit/>
          </a:bodyPr>
          <a:lstStyle/>
          <a:p>
            <a:pPr>
              <a:lnSpc>
                <a:spcPct val="90000"/>
              </a:lnSpc>
              <a:spcAft>
                <a:spcPts val="600"/>
              </a:spcAft>
            </a:pPr>
            <a:r>
              <a:rPr lang="en-US" sz="2400" dirty="0">
                <a:solidFill>
                  <a:schemeClr val="tx2"/>
                </a:solidFill>
                <a:latin typeface="Calibri" panose="020F0502020204030204" pitchFamily="34" charset="0"/>
                <a:cs typeface="Calibri" panose="020F0502020204030204" pitchFamily="34" charset="0"/>
              </a:rPr>
              <a:t>Water, Sanitation &amp; Hygiene</a:t>
            </a:r>
          </a:p>
          <a:p>
            <a:pPr>
              <a:lnSpc>
                <a:spcPct val="90000"/>
              </a:lnSpc>
              <a:spcAft>
                <a:spcPts val="600"/>
              </a:spcAft>
            </a:pPr>
            <a:r>
              <a:rPr lang="en-US" sz="2400" dirty="0">
                <a:solidFill>
                  <a:schemeClr val="tx2"/>
                </a:solidFill>
                <a:latin typeface="Calibri" panose="020F0502020204030204" pitchFamily="34" charset="0"/>
                <a:cs typeface="Calibri" panose="020F0502020204030204" pitchFamily="34" charset="0"/>
              </a:rPr>
              <a:t>Disease Prevention &amp; </a:t>
            </a:r>
            <a:br>
              <a:rPr lang="en-US" sz="2400" dirty="0">
                <a:solidFill>
                  <a:schemeClr val="tx2"/>
                </a:solidFill>
                <a:latin typeface="Calibri" panose="020F0502020204030204" pitchFamily="34" charset="0"/>
                <a:cs typeface="Calibri" panose="020F0502020204030204" pitchFamily="34" charset="0"/>
              </a:rPr>
            </a:br>
            <a:r>
              <a:rPr lang="en-US" sz="2400" dirty="0">
                <a:solidFill>
                  <a:schemeClr val="tx2"/>
                </a:solidFill>
                <a:latin typeface="Calibri" panose="020F0502020204030204" pitchFamily="34" charset="0"/>
                <a:cs typeface="Calibri" panose="020F0502020204030204" pitchFamily="34" charset="0"/>
              </a:rPr>
              <a:t>Treatment</a:t>
            </a:r>
          </a:p>
          <a:p>
            <a:pPr>
              <a:lnSpc>
                <a:spcPct val="90000"/>
              </a:lnSpc>
              <a:spcAft>
                <a:spcPts val="600"/>
              </a:spcAft>
            </a:pPr>
            <a:r>
              <a:rPr lang="en-US" sz="2400" dirty="0">
                <a:solidFill>
                  <a:schemeClr val="tx2"/>
                </a:solidFill>
                <a:latin typeface="Calibri" panose="020F0502020204030204" pitchFamily="34" charset="0"/>
                <a:cs typeface="Calibri" panose="020F0502020204030204" pitchFamily="34" charset="0"/>
              </a:rPr>
              <a:t>Maternal &amp; Child Health</a:t>
            </a:r>
          </a:p>
          <a:p>
            <a:pPr>
              <a:lnSpc>
                <a:spcPct val="90000"/>
              </a:lnSpc>
              <a:spcAft>
                <a:spcPts val="600"/>
              </a:spcAft>
            </a:pPr>
            <a:r>
              <a:rPr lang="en-US" sz="2400" dirty="0">
                <a:solidFill>
                  <a:schemeClr val="tx2"/>
                </a:solidFill>
                <a:latin typeface="Calibri" panose="020F0502020204030204" pitchFamily="34" charset="0"/>
                <a:cs typeface="Calibri" panose="020F0502020204030204" pitchFamily="34" charset="0"/>
              </a:rPr>
              <a:t>Basic Education and Literacy</a:t>
            </a:r>
          </a:p>
          <a:p>
            <a:pPr>
              <a:lnSpc>
                <a:spcPct val="90000"/>
              </a:lnSpc>
              <a:spcAft>
                <a:spcPts val="600"/>
              </a:spcAft>
            </a:pPr>
            <a:r>
              <a:rPr lang="en-US" sz="2400" dirty="0">
                <a:solidFill>
                  <a:schemeClr val="tx2"/>
                </a:solidFill>
                <a:latin typeface="Calibri" panose="020F0502020204030204" pitchFamily="34" charset="0"/>
                <a:cs typeface="Calibri" panose="020F0502020204030204" pitchFamily="34" charset="0"/>
              </a:rPr>
              <a:t>Community Economic </a:t>
            </a:r>
            <a:br>
              <a:rPr lang="en-US" sz="2400" dirty="0">
                <a:solidFill>
                  <a:schemeClr val="tx2"/>
                </a:solidFill>
                <a:latin typeface="Calibri" panose="020F0502020204030204" pitchFamily="34" charset="0"/>
                <a:cs typeface="Calibri" panose="020F0502020204030204" pitchFamily="34" charset="0"/>
              </a:rPr>
            </a:br>
            <a:r>
              <a:rPr lang="en-US" sz="2400" dirty="0">
                <a:solidFill>
                  <a:schemeClr val="tx2"/>
                </a:solidFill>
                <a:latin typeface="Calibri" panose="020F0502020204030204" pitchFamily="34" charset="0"/>
                <a:cs typeface="Calibri" panose="020F0502020204030204" pitchFamily="34" charset="0"/>
              </a:rPr>
              <a:t>Development</a:t>
            </a:r>
          </a:p>
          <a:p>
            <a:pPr>
              <a:lnSpc>
                <a:spcPct val="90000"/>
              </a:lnSpc>
              <a:spcAft>
                <a:spcPts val="600"/>
              </a:spcAft>
            </a:pPr>
            <a:r>
              <a:rPr lang="en-US" sz="2400" dirty="0">
                <a:solidFill>
                  <a:schemeClr val="tx2"/>
                </a:solidFill>
                <a:latin typeface="Calibri" panose="020F0502020204030204" pitchFamily="34" charset="0"/>
                <a:cs typeface="Calibri" panose="020F0502020204030204" pitchFamily="34" charset="0"/>
              </a:rPr>
              <a:t>Peacebuilding and Conflict </a:t>
            </a:r>
            <a:br>
              <a:rPr lang="en-US" sz="2400" dirty="0">
                <a:solidFill>
                  <a:schemeClr val="tx2"/>
                </a:solidFill>
                <a:latin typeface="Calibri" panose="020F0502020204030204" pitchFamily="34" charset="0"/>
                <a:cs typeface="Calibri" panose="020F0502020204030204" pitchFamily="34" charset="0"/>
              </a:rPr>
            </a:br>
            <a:r>
              <a:rPr lang="en-US" sz="2400" dirty="0">
                <a:solidFill>
                  <a:schemeClr val="tx2"/>
                </a:solidFill>
                <a:latin typeface="Calibri" panose="020F0502020204030204" pitchFamily="34" charset="0"/>
                <a:cs typeface="Calibri" panose="020F0502020204030204" pitchFamily="34" charset="0"/>
              </a:rPr>
              <a:t>Prevention</a:t>
            </a:r>
          </a:p>
          <a:p>
            <a:pPr>
              <a:lnSpc>
                <a:spcPct val="90000"/>
              </a:lnSpc>
              <a:spcAft>
                <a:spcPts val="600"/>
              </a:spcAft>
            </a:pPr>
            <a:r>
              <a:rPr lang="en-US" sz="2400" dirty="0">
                <a:solidFill>
                  <a:schemeClr val="tx2"/>
                </a:solidFill>
                <a:latin typeface="Calibri" panose="020F0502020204030204" pitchFamily="34" charset="0"/>
                <a:cs typeface="Calibri" panose="020F0502020204030204" pitchFamily="34" charset="0"/>
              </a:rPr>
              <a:t>Protecting the Environment</a:t>
            </a:r>
          </a:p>
          <a:p>
            <a:pPr>
              <a:lnSpc>
                <a:spcPct val="90000"/>
              </a:lnSpc>
            </a:pPr>
            <a:endParaRPr lang="en-US" sz="2400" dirty="0"/>
          </a:p>
          <a:p>
            <a:pPr>
              <a:lnSpc>
                <a:spcPct val="90000"/>
              </a:lnSpc>
            </a:pPr>
            <a:endParaRPr lang="en-US" sz="2400" dirty="0"/>
          </a:p>
        </p:txBody>
      </p:sp>
      <p:pic>
        <p:nvPicPr>
          <p:cNvPr id="5" name="Picture 4" descr="A picture containing refrigerator&#10;&#10;Description automatically generated">
            <a:extLst>
              <a:ext uri="{FF2B5EF4-FFF2-40B4-BE49-F238E27FC236}">
                <a16:creationId xmlns:a16="http://schemas.microsoft.com/office/drawing/2014/main" id="{75210D71-9AF3-4CC7-A0AF-E0AFBD8ED6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9408" y="1280375"/>
            <a:ext cx="3977392" cy="4132355"/>
          </a:xfrm>
          <a:prstGeom prst="rect">
            <a:avLst/>
          </a:prstGeom>
          <a:noFill/>
        </p:spPr>
      </p:pic>
    </p:spTree>
    <p:extLst>
      <p:ext uri="{BB962C8B-B14F-4D97-AF65-F5344CB8AC3E}">
        <p14:creationId xmlns:p14="http://schemas.microsoft.com/office/powerpoint/2010/main" val="584540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3" descr="ENDPOLIONO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710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04042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3" descr="U:\Temporary\Travel\Presentations\pictures\playgroun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6" y="-46758"/>
            <a:ext cx="2914649" cy="690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23380"/>
            <a:ext cx="2943225" cy="6857999"/>
          </a:xfrm>
          <a:prstGeom prst="rect">
            <a:avLst/>
          </a:prstGeom>
          <a:solidFill>
            <a:srgbClr val="CCEC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11620" name="Content Placeholder 2"/>
          <p:cNvSpPr>
            <a:spLocks noGrp="1"/>
          </p:cNvSpPr>
          <p:nvPr>
            <p:ph idx="4294967295"/>
          </p:nvPr>
        </p:nvSpPr>
        <p:spPr bwMode="auto">
          <a:xfrm>
            <a:off x="228601" y="1812050"/>
            <a:ext cx="2743200" cy="27976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lnSpc>
                <a:spcPct val="80000"/>
              </a:lnSpc>
              <a:buNone/>
            </a:pPr>
            <a:r>
              <a:rPr lang="en-US" altLang="en-US" sz="3200" b="1" dirty="0">
                <a:solidFill>
                  <a:srgbClr val="002060"/>
                </a:solidFill>
                <a:latin typeface="Segoe UI" panose="020B0502040204020203" pitchFamily="34" charset="0"/>
                <a:cs typeface="Segoe UI" panose="020B0502040204020203" pitchFamily="34" charset="0"/>
              </a:rPr>
              <a:t>Examples</a:t>
            </a:r>
          </a:p>
          <a:p>
            <a:pPr marL="0" indent="0" algn="ctr" eaLnBrk="1" hangingPunct="1">
              <a:lnSpc>
                <a:spcPct val="80000"/>
              </a:lnSpc>
              <a:buNone/>
            </a:pPr>
            <a:r>
              <a:rPr lang="en-US" altLang="en-US" sz="3200" b="1" dirty="0">
                <a:solidFill>
                  <a:srgbClr val="002060"/>
                </a:solidFill>
                <a:latin typeface="Segoe UI" panose="020B0502040204020203" pitchFamily="34" charset="0"/>
                <a:cs typeface="Segoe UI" panose="020B0502040204020203" pitchFamily="34" charset="0"/>
              </a:rPr>
              <a:t>Of</a:t>
            </a:r>
          </a:p>
          <a:p>
            <a:pPr marL="0" indent="0" algn="ctr" eaLnBrk="1" hangingPunct="1">
              <a:lnSpc>
                <a:spcPct val="80000"/>
              </a:lnSpc>
              <a:buNone/>
            </a:pPr>
            <a:r>
              <a:rPr lang="en-US" altLang="en-US" sz="4400" b="1" u="sng" dirty="0">
                <a:solidFill>
                  <a:srgbClr val="002060"/>
                </a:solidFill>
                <a:latin typeface="Arial Black" panose="020B0A04020102020204" pitchFamily="34" charset="0"/>
                <a:cs typeface="Segoe UI" panose="020B0502040204020203" pitchFamily="34" charset="0"/>
              </a:rPr>
              <a:t>District</a:t>
            </a:r>
            <a:endParaRPr lang="en-US" altLang="en-US" sz="4400" b="1" u="sng" dirty="0">
              <a:solidFill>
                <a:schemeClr val="bg1"/>
              </a:solidFill>
              <a:latin typeface="Arial Black" panose="020B0A04020102020204" pitchFamily="34" charset="0"/>
            </a:endParaRPr>
          </a:p>
          <a:p>
            <a:pPr marL="0" indent="0" algn="ctr" eaLnBrk="1" hangingPunct="1">
              <a:lnSpc>
                <a:spcPct val="80000"/>
              </a:lnSpc>
              <a:buNone/>
            </a:pPr>
            <a:r>
              <a:rPr lang="en-US" altLang="en-US" sz="4000" u="sng" dirty="0">
                <a:solidFill>
                  <a:srgbClr val="002060"/>
                </a:solidFill>
                <a:latin typeface="Arial Black" panose="020B0A04020102020204" pitchFamily="34" charset="0"/>
              </a:rPr>
              <a:t>Grants </a:t>
            </a:r>
          </a:p>
          <a:p>
            <a:pPr marL="0" indent="0" eaLnBrk="1" hangingPunct="1">
              <a:lnSpc>
                <a:spcPct val="80000"/>
              </a:lnSpc>
              <a:buNone/>
            </a:pPr>
            <a:endParaRPr lang="en-US" altLang="en-US" sz="2550" dirty="0">
              <a:solidFill>
                <a:schemeClr val="bg1"/>
              </a:solidFill>
              <a:latin typeface="Segoe UI" panose="020B0502040204020203" pitchFamily="34" charset="0"/>
              <a:cs typeface="Segoe UI" panose="020B0502040204020203" pitchFamily="34" charset="0"/>
            </a:endParaRPr>
          </a:p>
          <a:p>
            <a:pPr marL="0" indent="0" algn="ctr" eaLnBrk="1" hangingPunct="1">
              <a:lnSpc>
                <a:spcPct val="80000"/>
              </a:lnSpc>
              <a:buNone/>
            </a:pPr>
            <a:r>
              <a:rPr lang="en-US" altLang="en-US" sz="4000" b="1" dirty="0">
                <a:solidFill>
                  <a:srgbClr val="002060"/>
                </a:solidFill>
                <a:latin typeface="Segoe UI" panose="020B0502040204020203" pitchFamily="34" charset="0"/>
                <a:cs typeface="Segoe UI" panose="020B0502040204020203" pitchFamily="34" charset="0"/>
              </a:rPr>
              <a:t> </a:t>
            </a:r>
            <a:br>
              <a:rPr lang="en-US" altLang="en-US" sz="4000" b="1" dirty="0">
                <a:solidFill>
                  <a:srgbClr val="002060"/>
                </a:solidFill>
                <a:latin typeface="Segoe UI" panose="020B0502040204020203" pitchFamily="34" charset="0"/>
                <a:cs typeface="Segoe UI" panose="020B0502040204020203" pitchFamily="34" charset="0"/>
              </a:rPr>
            </a:br>
            <a:endParaRPr lang="en-US" altLang="en-US" sz="4000" b="1" dirty="0">
              <a:solidFill>
                <a:srgbClr val="002060"/>
              </a:solidFill>
              <a:latin typeface="Segoe UI" panose="020B0502040204020203" pitchFamily="34" charset="0"/>
              <a:cs typeface="Segoe UI" panose="020B0502040204020203" pitchFamily="34" charset="0"/>
            </a:endParaRPr>
          </a:p>
        </p:txBody>
      </p:sp>
      <p:pic>
        <p:nvPicPr>
          <p:cNvPr id="111622"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 y="5443537"/>
            <a:ext cx="14859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57228CE-18EE-4780-8489-4D5F51C1C0FF}"/>
              </a:ext>
            </a:extLst>
          </p:cNvPr>
          <p:cNvSpPr txBox="1"/>
          <p:nvPr/>
        </p:nvSpPr>
        <p:spPr>
          <a:xfrm>
            <a:off x="2943225" y="16930"/>
            <a:ext cx="6200775" cy="6617196"/>
          </a:xfrm>
          <a:prstGeom prst="rect">
            <a:avLst/>
          </a:prstGeom>
          <a:noFill/>
        </p:spPr>
        <p:txBody>
          <a:bodyPr wrap="square" rtlCol="0">
            <a:spAutoFit/>
          </a:bodyPr>
          <a:lstStyle/>
          <a:p>
            <a:pPr algn="l"/>
            <a:r>
              <a:rPr lang="en-US" b="1" i="0" dirty="0">
                <a:solidFill>
                  <a:srgbClr val="212529"/>
                </a:solidFill>
                <a:effectLst/>
                <a:latin typeface="Roboto" panose="02000000000000000000" pitchFamily="2" charset="0"/>
              </a:rPr>
              <a:t>Rotary Clubs in District 7780 use of District Grants funded by the Rotary Foundation.</a:t>
            </a:r>
          </a:p>
          <a:p>
            <a:pPr algn="l"/>
            <a:endParaRPr lang="en-US" b="1" dirty="0">
              <a:solidFill>
                <a:srgbClr val="212529"/>
              </a:solidFill>
              <a:latin typeface="Roboto" panose="02000000000000000000" pitchFamily="2" charset="0"/>
            </a:endParaRPr>
          </a:p>
          <a:p>
            <a:pPr algn="ctr"/>
            <a:r>
              <a:rPr lang="en-US" sz="1400" b="1" dirty="0">
                <a:solidFill>
                  <a:srgbClr val="212529"/>
                </a:solidFill>
                <a:latin typeface="Roboto" panose="02000000000000000000" pitchFamily="2" charset="0"/>
              </a:rPr>
              <a:t>NOTE: To apply for DG’s Clubs MUST have Foundation Goals in Rotary Club Central… RC Fryeburg Area now has them </a:t>
            </a:r>
            <a:r>
              <a:rPr lang="en-US" sz="1400" b="1" dirty="0">
                <a:solidFill>
                  <a:srgbClr val="212529"/>
                </a:solidFill>
                <a:latin typeface="Roboto" panose="02000000000000000000" pitchFamily="2" charset="0"/>
                <a:sym typeface="Wingdings" panose="05000000000000000000" pitchFamily="2" charset="2"/>
              </a:rPr>
              <a:t></a:t>
            </a:r>
            <a:endParaRPr lang="en-US" sz="1400" b="1" i="0" dirty="0">
              <a:solidFill>
                <a:srgbClr val="212529"/>
              </a:solidFill>
              <a:effectLst/>
              <a:latin typeface="Roboto" panose="02000000000000000000" pitchFamily="2" charset="0"/>
            </a:endParaRPr>
          </a:p>
          <a:p>
            <a:pPr algn="l"/>
            <a:endParaRPr lang="en-US" b="1" dirty="0">
              <a:solidFill>
                <a:srgbClr val="212529"/>
              </a:solidFill>
              <a:latin typeface="Roboto" panose="02000000000000000000" pitchFamily="2" charset="0"/>
            </a:endParaRPr>
          </a:p>
          <a:p>
            <a:pPr algn="l"/>
            <a:r>
              <a:rPr lang="en-US" b="1" i="0" dirty="0">
                <a:solidFill>
                  <a:srgbClr val="212529"/>
                </a:solidFill>
                <a:effectLst/>
                <a:latin typeface="Roboto" panose="02000000000000000000" pitchFamily="2" charset="0"/>
              </a:rPr>
              <a:t>Below are some great examples of </a:t>
            </a:r>
            <a:r>
              <a:rPr lang="en-US" b="1" dirty="0">
                <a:solidFill>
                  <a:srgbClr val="212529"/>
                </a:solidFill>
                <a:latin typeface="Roboto" panose="02000000000000000000" pitchFamily="2" charset="0"/>
              </a:rPr>
              <a:t>the types of projects that have benefited local</a:t>
            </a:r>
            <a:r>
              <a:rPr lang="en-US" b="1" i="0" dirty="0">
                <a:solidFill>
                  <a:srgbClr val="212529"/>
                </a:solidFill>
                <a:effectLst/>
                <a:latin typeface="Roboto" panose="02000000000000000000" pitchFamily="2" charset="0"/>
              </a:rPr>
              <a:t> communities</a:t>
            </a:r>
          </a:p>
          <a:p>
            <a:pPr algn="l"/>
            <a:endParaRPr lang="en-US" sz="1600" b="0" i="0" dirty="0">
              <a:solidFill>
                <a:srgbClr val="212529"/>
              </a:solidFill>
              <a:effectLst/>
              <a:latin typeface="Roboto" panose="02000000000000000000" pitchFamily="2" charset="0"/>
            </a:endParaRPr>
          </a:p>
          <a:p>
            <a:pPr marL="285750" indent="-285750" algn="l">
              <a:buFont typeface="Arial" panose="020B0604020202020204" pitchFamily="34" charset="0"/>
              <a:buChar char="•"/>
            </a:pPr>
            <a:r>
              <a:rPr lang="en-US" sz="1600" b="1" i="0" dirty="0">
                <a:solidFill>
                  <a:schemeClr val="bg2">
                    <a:lumMod val="10000"/>
                  </a:schemeClr>
                </a:solidFill>
                <a:effectLst/>
                <a:latin typeface="Roboto" panose="02000000000000000000" pitchFamily="2" charset="0"/>
              </a:rPr>
              <a:t>Outdoor adventure project for disadvantaged children</a:t>
            </a:r>
          </a:p>
          <a:p>
            <a:pPr marL="285750" indent="-285750" algn="l">
              <a:buFont typeface="Arial" panose="020B0604020202020204" pitchFamily="34" charset="0"/>
              <a:buChar char="•"/>
            </a:pPr>
            <a:endParaRPr lang="en-US" sz="1600" b="0" i="0" dirty="0">
              <a:solidFill>
                <a:schemeClr val="bg2">
                  <a:lumMod val="10000"/>
                </a:schemeClr>
              </a:solidFill>
              <a:effectLst/>
              <a:latin typeface="Roboto" panose="02000000000000000000" pitchFamily="2" charset="0"/>
            </a:endParaRPr>
          </a:p>
          <a:p>
            <a:pPr marL="285750" indent="-285750" algn="l">
              <a:buFont typeface="Arial" panose="020B0604020202020204" pitchFamily="34" charset="0"/>
              <a:buChar char="•"/>
            </a:pPr>
            <a:r>
              <a:rPr lang="en-US" sz="1600" b="1" i="0" dirty="0">
                <a:solidFill>
                  <a:schemeClr val="bg2">
                    <a:lumMod val="10000"/>
                  </a:schemeClr>
                </a:solidFill>
                <a:effectLst/>
                <a:latin typeface="Roboto" panose="02000000000000000000" pitchFamily="2" charset="0"/>
              </a:rPr>
              <a:t>Raised vegetable beds in a community garden</a:t>
            </a:r>
          </a:p>
          <a:p>
            <a:pPr marL="285750" indent="-285750" algn="l">
              <a:buFont typeface="Arial" panose="020B0604020202020204" pitchFamily="34" charset="0"/>
              <a:buChar char="•"/>
            </a:pPr>
            <a:endParaRPr lang="en-US" sz="1600" b="0" i="0" dirty="0">
              <a:solidFill>
                <a:schemeClr val="bg2">
                  <a:lumMod val="10000"/>
                </a:schemeClr>
              </a:solidFill>
              <a:effectLst/>
              <a:latin typeface="Roboto" panose="02000000000000000000" pitchFamily="2" charset="0"/>
            </a:endParaRPr>
          </a:p>
          <a:p>
            <a:pPr marL="285750" indent="-285750" algn="l">
              <a:buFont typeface="Arial" panose="020B0604020202020204" pitchFamily="34" charset="0"/>
              <a:buChar char="•"/>
            </a:pPr>
            <a:r>
              <a:rPr lang="en-US" sz="1600" b="1" i="0" dirty="0">
                <a:solidFill>
                  <a:schemeClr val="bg2">
                    <a:lumMod val="10000"/>
                  </a:schemeClr>
                </a:solidFill>
                <a:effectLst/>
                <a:latin typeface="Roboto" panose="02000000000000000000" pitchFamily="2" charset="0"/>
              </a:rPr>
              <a:t>Riding for disabled people /Meals on Wheels</a:t>
            </a:r>
            <a:endParaRPr lang="en-US" sz="1600" b="1" dirty="0">
              <a:solidFill>
                <a:schemeClr val="bg2">
                  <a:lumMod val="10000"/>
                </a:schemeClr>
              </a:solidFill>
              <a:latin typeface="Roboto" panose="02000000000000000000" pitchFamily="2" charset="0"/>
            </a:endParaRPr>
          </a:p>
          <a:p>
            <a:pPr marL="285750" indent="-285750" algn="l">
              <a:buFont typeface="Arial" panose="020B0604020202020204" pitchFamily="34" charset="0"/>
              <a:buChar char="•"/>
            </a:pPr>
            <a:endParaRPr lang="en-US" sz="1600" b="1" i="0" dirty="0">
              <a:solidFill>
                <a:schemeClr val="bg2">
                  <a:lumMod val="10000"/>
                </a:schemeClr>
              </a:solidFill>
              <a:effectLst/>
              <a:latin typeface="Roboto" panose="02000000000000000000" pitchFamily="2" charset="0"/>
            </a:endParaRPr>
          </a:p>
          <a:p>
            <a:pPr marL="285750" indent="-285750" algn="l">
              <a:buFont typeface="Arial" panose="020B0604020202020204" pitchFamily="34" charset="0"/>
              <a:buChar char="•"/>
            </a:pPr>
            <a:r>
              <a:rPr lang="en-US" sz="1600" b="1" dirty="0">
                <a:solidFill>
                  <a:schemeClr val="bg2">
                    <a:lumMod val="10000"/>
                  </a:schemeClr>
                </a:solidFill>
                <a:latin typeface="Roboto" panose="02000000000000000000" pitchFamily="2" charset="0"/>
              </a:rPr>
              <a:t>Environmental Projects … Local conservation efforts</a:t>
            </a:r>
            <a:endParaRPr lang="en-US" sz="1600" b="0" i="0" dirty="0">
              <a:solidFill>
                <a:srgbClr val="212529"/>
              </a:solidFill>
              <a:effectLst/>
              <a:latin typeface="Roboto" panose="02000000000000000000" pitchFamily="2" charset="0"/>
            </a:endParaRPr>
          </a:p>
          <a:p>
            <a:pPr marL="285750" indent="-285750" algn="l">
              <a:buFont typeface="Arial" panose="020B0604020202020204" pitchFamily="34" charset="0"/>
              <a:buChar char="•"/>
            </a:pPr>
            <a:endParaRPr lang="en-US" sz="1600" b="0" i="0" dirty="0">
              <a:solidFill>
                <a:srgbClr val="212529"/>
              </a:solidFill>
              <a:effectLst/>
              <a:latin typeface="Roboto" panose="02000000000000000000" pitchFamily="2" charset="0"/>
            </a:endParaRPr>
          </a:p>
          <a:p>
            <a:pPr marL="285750" indent="-285750" algn="l">
              <a:buFont typeface="Arial" panose="020B0604020202020204" pitchFamily="34" charset="0"/>
              <a:buChar char="•"/>
            </a:pPr>
            <a:r>
              <a:rPr lang="en-US" sz="1600" b="1" i="0" dirty="0">
                <a:solidFill>
                  <a:schemeClr val="bg2">
                    <a:lumMod val="10000"/>
                  </a:schemeClr>
                </a:solidFill>
                <a:effectLst/>
                <a:latin typeface="Roboto" panose="02000000000000000000" pitchFamily="2" charset="0"/>
              </a:rPr>
              <a:t>Defibrillators in rural communities</a:t>
            </a:r>
          </a:p>
          <a:p>
            <a:pPr marL="285750" indent="-285750" algn="l">
              <a:buFont typeface="Arial" panose="020B0604020202020204" pitchFamily="34" charset="0"/>
              <a:buChar char="•"/>
            </a:pPr>
            <a:endParaRPr lang="en-US" sz="1600" b="1" dirty="0">
              <a:solidFill>
                <a:schemeClr val="bg2">
                  <a:lumMod val="10000"/>
                </a:schemeClr>
              </a:solidFill>
              <a:latin typeface="Roboto" panose="02000000000000000000" pitchFamily="2" charset="0"/>
            </a:endParaRPr>
          </a:p>
          <a:p>
            <a:pPr marL="285750" indent="-285750">
              <a:buFont typeface="Arial" panose="020B0604020202020204" pitchFamily="34" charset="0"/>
              <a:buChar char="•"/>
            </a:pPr>
            <a:r>
              <a:rPr lang="en-US" sz="1600" b="1" i="0" dirty="0">
                <a:solidFill>
                  <a:schemeClr val="bg2">
                    <a:lumMod val="10000"/>
                  </a:schemeClr>
                </a:solidFill>
                <a:effectLst/>
                <a:latin typeface="Roboto" panose="02000000000000000000" pitchFamily="2" charset="0"/>
              </a:rPr>
              <a:t>Services for disadvantaged teenagers / Drug programs</a:t>
            </a:r>
          </a:p>
          <a:p>
            <a:pPr marL="285750" indent="-285750">
              <a:buFont typeface="Arial" panose="020B0604020202020204" pitchFamily="34" charset="0"/>
              <a:buChar char="•"/>
            </a:pPr>
            <a:endParaRPr lang="en-US" sz="1600" b="1" i="0" dirty="0">
              <a:solidFill>
                <a:schemeClr val="bg2">
                  <a:lumMod val="10000"/>
                </a:schemeClr>
              </a:solidFill>
              <a:effectLst/>
              <a:latin typeface="Roboto" panose="02000000000000000000" pitchFamily="2" charset="0"/>
            </a:endParaRPr>
          </a:p>
          <a:p>
            <a:pPr marL="285750" indent="-285750" algn="l">
              <a:buFont typeface="Arial" panose="020B0604020202020204" pitchFamily="34" charset="0"/>
              <a:buChar char="•"/>
            </a:pPr>
            <a:r>
              <a:rPr lang="en-US" sz="1600" b="1" dirty="0">
                <a:solidFill>
                  <a:schemeClr val="tx2">
                    <a:lumMod val="50000"/>
                  </a:schemeClr>
                </a:solidFill>
                <a:latin typeface="Roboto" panose="02000000000000000000" pitchFamily="2" charset="0"/>
              </a:rPr>
              <a:t>Multi Club (4) Covid-19 PPE</a:t>
            </a:r>
          </a:p>
          <a:p>
            <a:pPr marL="285750" indent="-285750" algn="l">
              <a:buFont typeface="Arial" panose="020B0604020202020204" pitchFamily="34" charset="0"/>
              <a:buChar char="•"/>
            </a:pPr>
            <a:endParaRPr lang="en-US" sz="1600" b="1" i="0" dirty="0">
              <a:solidFill>
                <a:schemeClr val="tx2">
                  <a:lumMod val="50000"/>
                </a:schemeClr>
              </a:solidFill>
              <a:effectLst/>
              <a:latin typeface="Roboto" panose="02000000000000000000" pitchFamily="2" charset="0"/>
            </a:endParaRPr>
          </a:p>
          <a:p>
            <a:pPr marL="285750" indent="-285750" algn="l">
              <a:buFont typeface="Arial" panose="020B0604020202020204" pitchFamily="34" charset="0"/>
              <a:buChar char="•"/>
            </a:pPr>
            <a:r>
              <a:rPr lang="en-US" sz="1600" b="1" dirty="0">
                <a:solidFill>
                  <a:schemeClr val="tx2">
                    <a:lumMod val="50000"/>
                  </a:schemeClr>
                </a:solidFill>
                <a:latin typeface="Roboto" panose="02000000000000000000" pitchFamily="2" charset="0"/>
              </a:rPr>
              <a:t>Smaller or start-up International Project Grants</a:t>
            </a:r>
            <a:endParaRPr lang="en-US" sz="1600" b="0" i="0" dirty="0">
              <a:solidFill>
                <a:srgbClr val="212529"/>
              </a:solidFill>
              <a:effectLst/>
              <a:latin typeface="Roboto" panose="02000000000000000000" pitchFamily="2" charset="0"/>
            </a:endParaRPr>
          </a:p>
          <a:p>
            <a:pPr algn="l"/>
            <a:endParaRPr lang="en-US" sz="1600" b="1" i="0" dirty="0">
              <a:solidFill>
                <a:schemeClr val="bg2">
                  <a:lumMod val="10000"/>
                </a:schemeClr>
              </a:solidFill>
              <a:effectLst/>
              <a:latin typeface="Roboto" panose="02000000000000000000" pitchFamily="2" charset="0"/>
            </a:endParaRPr>
          </a:p>
          <a:p>
            <a:pPr algn="l"/>
            <a:endParaRPr lang="en-US" sz="1600" b="0" i="0" dirty="0">
              <a:solidFill>
                <a:srgbClr val="212529"/>
              </a:solidFill>
              <a:effectLst/>
              <a:latin typeface="Roboto" panose="02000000000000000000" pitchFamily="2" charset="0"/>
            </a:endParaRPr>
          </a:p>
        </p:txBody>
      </p:sp>
    </p:spTree>
    <p:extLst>
      <p:ext uri="{BB962C8B-B14F-4D97-AF65-F5344CB8AC3E}">
        <p14:creationId xmlns:p14="http://schemas.microsoft.com/office/powerpoint/2010/main" val="277896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
            <a:ext cx="9144001" cy="2043953"/>
          </a:xfrm>
          <a:prstGeom prst="rect">
            <a:avLst/>
          </a:prstGeom>
          <a:solidFill>
            <a:srgbClr val="2D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319455"/>
            <a:ext cx="5409127" cy="1569660"/>
          </a:xfrm>
          <a:prstGeom prst="rect">
            <a:avLst/>
          </a:prstGeom>
          <a:noFill/>
        </p:spPr>
        <p:txBody>
          <a:bodyPr wrap="square" rtlCol="0">
            <a:spAutoFit/>
          </a:bodyPr>
          <a:lstStyle/>
          <a:p>
            <a:r>
              <a:rPr lang="en-US" sz="4800" b="1" dirty="0">
                <a:solidFill>
                  <a:schemeClr val="bg1"/>
                </a:solidFill>
                <a:latin typeface="Arial" charset="0"/>
                <a:ea typeface="Arial" charset="0"/>
                <a:cs typeface="Arial" charset="0"/>
              </a:rPr>
              <a:t>The MCH Project Vision</a:t>
            </a:r>
          </a:p>
        </p:txBody>
      </p:sp>
      <p:sp>
        <p:nvSpPr>
          <p:cNvPr id="7" name="Content Placeholder 2"/>
          <p:cNvSpPr txBox="1">
            <a:spLocks/>
          </p:cNvSpPr>
          <p:nvPr/>
        </p:nvSpPr>
        <p:spPr>
          <a:xfrm>
            <a:off x="259078" y="2052614"/>
            <a:ext cx="8763002" cy="452596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Focus on healthcare education</a:t>
            </a:r>
          </a:p>
          <a:p>
            <a:pPr lvl="1"/>
            <a:r>
              <a:rPr lang="en-US" dirty="0"/>
              <a:t> Emergency obstetrics</a:t>
            </a:r>
          </a:p>
          <a:p>
            <a:pPr lvl="1"/>
            <a:r>
              <a:rPr lang="en-US" dirty="0"/>
              <a:t> Neo-natal pediatrics</a:t>
            </a:r>
          </a:p>
          <a:p>
            <a:pPr lvl="1"/>
            <a:r>
              <a:rPr lang="en-US" dirty="0"/>
              <a:t> Midwife Training in </a:t>
            </a:r>
            <a:br>
              <a:rPr lang="en-US" dirty="0"/>
            </a:br>
            <a:r>
              <a:rPr lang="en-US" dirty="0"/>
              <a:t>Community Health Centers </a:t>
            </a:r>
          </a:p>
          <a:p>
            <a:r>
              <a:rPr lang="en-US" dirty="0"/>
              <a:t>Exchange healthcare professionals (VTT)</a:t>
            </a:r>
          </a:p>
          <a:p>
            <a:r>
              <a:rPr lang="en-US" dirty="0"/>
              <a:t>Develop &amp; Support network of healthcare professionals</a:t>
            </a:r>
          </a:p>
          <a:p>
            <a:r>
              <a:rPr lang="en-US" dirty="0"/>
              <a:t>Improve community health center infrastructure</a:t>
            </a:r>
          </a:p>
          <a:p>
            <a:r>
              <a:rPr lang="en-US" dirty="0"/>
              <a:t>Develop distance education programs to maximize impact</a:t>
            </a:r>
          </a:p>
          <a:p>
            <a:endParaRPr lang="en-US" dirty="0"/>
          </a:p>
        </p:txBody>
      </p:sp>
      <p:pic>
        <p:nvPicPr>
          <p:cNvPr id="8" name="Picture 2" descr="C:\Users\RonSmith\Pictures\Uganda_Jan-2013P2\DSC_004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6116319" y="165863"/>
            <a:ext cx="2499359" cy="377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19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10" y="225451"/>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defRPr/>
            </a:pPr>
            <a:r>
              <a:rPr lang="en-US" sz="3600" spc="0" dirty="0">
                <a:solidFill>
                  <a:prstClr val="white"/>
                </a:solidFill>
              </a:rPr>
              <a:t>Rotary Foundation Grant Programs </a:t>
            </a:r>
          </a:p>
        </p:txBody>
      </p:sp>
      <p:sp>
        <p:nvSpPr>
          <p:cNvPr id="7" name="TextBox 6">
            <a:extLst>
              <a:ext uri="{FF2B5EF4-FFF2-40B4-BE49-F238E27FC236}">
                <a16:creationId xmlns:a16="http://schemas.microsoft.com/office/drawing/2014/main" id="{C6C7E408-44BE-4575-A85C-83BB058DAD21}"/>
              </a:ext>
            </a:extLst>
          </p:cNvPr>
          <p:cNvSpPr txBox="1"/>
          <p:nvPr/>
        </p:nvSpPr>
        <p:spPr>
          <a:xfrm>
            <a:off x="1101213" y="1337186"/>
            <a:ext cx="6803922" cy="4154984"/>
          </a:xfrm>
          <a:prstGeom prst="rect">
            <a:avLst/>
          </a:prstGeom>
          <a:noFill/>
        </p:spPr>
        <p:txBody>
          <a:bodyPr wrap="square">
            <a:spAutoFit/>
          </a:bodyPr>
          <a:lstStyle/>
          <a:p>
            <a:r>
              <a:rPr lang="en-US" sz="4000" b="1" dirty="0">
                <a:solidFill>
                  <a:schemeClr val="accent5"/>
                </a:solidFill>
              </a:rPr>
              <a:t>Disaster Response grants</a:t>
            </a:r>
          </a:p>
          <a:p>
            <a:r>
              <a:rPr lang="en-US" sz="2800" dirty="0"/>
              <a:t>Rotary’s disaster response grants support relief and recovery efforts in areas that have been affected by natural disasters within the past six months.</a:t>
            </a:r>
          </a:p>
          <a:p>
            <a:endParaRPr lang="en-US" sz="2800" dirty="0"/>
          </a:p>
          <a:p>
            <a:r>
              <a:rPr lang="en-US" sz="2800" dirty="0"/>
              <a:t>In 2020-21, the Foundation approved 55 disaster response grants, and program awards totaled $3.1 million.</a:t>
            </a:r>
          </a:p>
        </p:txBody>
      </p:sp>
    </p:spTree>
    <p:extLst>
      <p:ext uri="{BB962C8B-B14F-4D97-AF65-F5344CB8AC3E}">
        <p14:creationId xmlns:p14="http://schemas.microsoft.com/office/powerpoint/2010/main" val="2818681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10" y="225451"/>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defRPr/>
            </a:pPr>
            <a:r>
              <a:rPr lang="en-US" sz="3600" spc="0" dirty="0">
                <a:solidFill>
                  <a:prstClr val="white"/>
                </a:solidFill>
              </a:rPr>
              <a:t> Rotary Foundation Grant Programs </a:t>
            </a:r>
          </a:p>
        </p:txBody>
      </p:sp>
      <p:sp>
        <p:nvSpPr>
          <p:cNvPr id="7" name="TextBox 6">
            <a:extLst>
              <a:ext uri="{FF2B5EF4-FFF2-40B4-BE49-F238E27FC236}">
                <a16:creationId xmlns:a16="http://schemas.microsoft.com/office/drawing/2014/main" id="{C6C7E408-44BE-4575-A85C-83BB058DAD21}"/>
              </a:ext>
            </a:extLst>
          </p:cNvPr>
          <p:cNvSpPr txBox="1"/>
          <p:nvPr/>
        </p:nvSpPr>
        <p:spPr>
          <a:xfrm>
            <a:off x="1101212" y="1032374"/>
            <a:ext cx="6803922" cy="646331"/>
          </a:xfrm>
          <a:prstGeom prst="rect">
            <a:avLst/>
          </a:prstGeom>
          <a:noFill/>
        </p:spPr>
        <p:txBody>
          <a:bodyPr wrap="square">
            <a:spAutoFit/>
          </a:bodyPr>
          <a:lstStyle/>
          <a:p>
            <a:r>
              <a:rPr lang="en-US" sz="3600" b="1" dirty="0">
                <a:solidFill>
                  <a:schemeClr val="accent5"/>
                </a:solidFill>
              </a:rPr>
              <a:t>          Disaster Response Grants</a:t>
            </a:r>
          </a:p>
        </p:txBody>
      </p:sp>
      <p:pic>
        <p:nvPicPr>
          <p:cNvPr id="1026" name="Picture 2" descr="The Rotary Foundation creates channel for direct humanitarian support in Ukraine region">
            <a:extLst>
              <a:ext uri="{FF2B5EF4-FFF2-40B4-BE49-F238E27FC236}">
                <a16:creationId xmlns:a16="http://schemas.microsoft.com/office/drawing/2014/main" id="{423343E4-4260-4D61-A6CC-F06E15B69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872" y="1678705"/>
            <a:ext cx="3530601" cy="18429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768B26-9E7C-43E8-AEBB-B3FFD65808B5}"/>
              </a:ext>
            </a:extLst>
          </p:cNvPr>
          <p:cNvSpPr txBox="1"/>
          <p:nvPr/>
        </p:nvSpPr>
        <p:spPr>
          <a:xfrm>
            <a:off x="0" y="3618570"/>
            <a:ext cx="9144001" cy="2862322"/>
          </a:xfrm>
          <a:prstGeom prst="rect">
            <a:avLst/>
          </a:prstGeom>
          <a:noFill/>
        </p:spPr>
        <p:txBody>
          <a:bodyPr wrap="square">
            <a:spAutoFit/>
          </a:bodyPr>
          <a:lstStyle/>
          <a:p>
            <a:pPr algn="ctr"/>
            <a:r>
              <a:rPr lang="en-US" b="0" i="0" dirty="0">
                <a:solidFill>
                  <a:srgbClr val="050505"/>
                </a:solidFill>
                <a:effectLst/>
                <a:latin typeface="Segoe UI Historic" panose="020B0502040204020203" pitchFamily="34" charset="0"/>
              </a:rPr>
              <a:t>The Rotary Foundation creates a channel for direct humanitarian support in Ukraine region:</a:t>
            </a:r>
          </a:p>
          <a:p>
            <a:pPr algn="ctr"/>
            <a:endParaRPr lang="en-US" b="0" i="0" dirty="0">
              <a:solidFill>
                <a:srgbClr val="050505"/>
              </a:solidFill>
              <a:effectLst/>
              <a:latin typeface="Segoe UI Historic" panose="020B0502040204020203" pitchFamily="34" charset="0"/>
            </a:endParaRPr>
          </a:p>
          <a:p>
            <a:pPr algn="ctr"/>
            <a:r>
              <a:rPr lang="en-US" b="0" i="0" dirty="0">
                <a:solidFill>
                  <a:srgbClr val="050505"/>
                </a:solidFill>
                <a:effectLst/>
                <a:latin typeface="Segoe UI Historic" panose="020B0502040204020203" pitchFamily="34" charset="0"/>
              </a:rPr>
              <a:t>In response to the deepening humanitarian crisis in Ukraine, The Rotary Foundation has created an official channel for Rotary members around the world to contribute funds to support the relief efforts underway by Rotary districts and has designated its Disaster Response Fund as the main avenue for contributions.</a:t>
            </a:r>
          </a:p>
          <a:p>
            <a:pPr algn="ctr"/>
            <a:endParaRPr lang="en-US" b="0" i="0" dirty="0">
              <a:solidFill>
                <a:srgbClr val="050505"/>
              </a:solidFill>
              <a:effectLst/>
              <a:latin typeface="Segoe UI Historic" panose="020B0502040204020203" pitchFamily="34" charset="0"/>
            </a:endParaRPr>
          </a:p>
          <a:p>
            <a:pPr algn="ctr"/>
            <a:r>
              <a:rPr lang="en-US" b="1" i="0" dirty="0">
                <a:solidFill>
                  <a:srgbClr val="495360"/>
                </a:solidFill>
                <a:effectLst/>
                <a:latin typeface="Apercu"/>
              </a:rPr>
              <a:t>Disaster Response fund contributions for Ukrainian relief efforts… $15M</a:t>
            </a:r>
            <a:endParaRPr lang="en-US" dirty="0">
              <a:solidFill>
                <a:srgbClr val="050505"/>
              </a:solidFill>
              <a:latin typeface="Segoe UI Historic" panose="020B0502040204020203" pitchFamily="34" charset="0"/>
            </a:endParaRPr>
          </a:p>
          <a:p>
            <a:pPr algn="ctr"/>
            <a:endParaRPr lang="en-US" b="0" i="0" dirty="0">
              <a:solidFill>
                <a:srgbClr val="050505"/>
              </a:solidFill>
              <a:effectLst/>
              <a:latin typeface="Segoe UI Historic" panose="020B0502040204020203" pitchFamily="34" charset="0"/>
            </a:endParaRPr>
          </a:p>
        </p:txBody>
      </p:sp>
    </p:spTree>
    <p:extLst>
      <p:ext uri="{BB962C8B-B14F-4D97-AF65-F5344CB8AC3E}">
        <p14:creationId xmlns:p14="http://schemas.microsoft.com/office/powerpoint/2010/main" val="129975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D536F6-44C7-4005-AC5D-4010E1BD35D8}"/>
              </a:ext>
            </a:extLst>
          </p:cNvPr>
          <p:cNvSpPr txBox="1"/>
          <p:nvPr/>
        </p:nvSpPr>
        <p:spPr>
          <a:xfrm>
            <a:off x="431795" y="1056193"/>
            <a:ext cx="8288866" cy="5078313"/>
          </a:xfrm>
          <a:prstGeom prst="rect">
            <a:avLst/>
          </a:prstGeom>
          <a:noFill/>
        </p:spPr>
        <p:txBody>
          <a:bodyPr wrap="square">
            <a:spAutoFit/>
          </a:bodyPr>
          <a:lstStyle/>
          <a:p>
            <a:pPr algn="ctr"/>
            <a:r>
              <a:rPr lang="en-US" b="0" i="0" dirty="0">
                <a:solidFill>
                  <a:srgbClr val="39424A"/>
                </a:solidFill>
                <a:effectLst/>
                <a:latin typeface="Open Sans" panose="020B0606030504020204" pitchFamily="34" charset="0"/>
              </a:rPr>
              <a:t>Rotary members and The Rotary Foundation play a unique role in disaster recovery and rebuilding efforts. Working closely with our partner ShelterBox and other organizations that specialize in disaster relief, Rotary members lead projects to support every phase of a community's recovery.</a:t>
            </a:r>
          </a:p>
          <a:p>
            <a:pPr algn="ctr"/>
            <a:endParaRPr lang="en-US" dirty="0">
              <a:solidFill>
                <a:srgbClr val="39424A"/>
              </a:solidFill>
              <a:latin typeface="Arial Black" panose="020B0A04020102020204" pitchFamily="34" charset="0"/>
            </a:endParaRPr>
          </a:p>
          <a:p>
            <a:pPr algn="ctr"/>
            <a:r>
              <a:rPr lang="en-US" b="0" i="0" dirty="0">
                <a:solidFill>
                  <a:srgbClr val="39424A"/>
                </a:solidFill>
                <a:effectLst/>
                <a:latin typeface="Open Sans" panose="020B0606030504020204" pitchFamily="34" charset="0"/>
              </a:rPr>
              <a:t>Rotary supports three phases of relief:</a:t>
            </a:r>
          </a:p>
          <a:p>
            <a:pPr algn="ctr"/>
            <a:endParaRPr lang="en-US" b="0" i="0" dirty="0">
              <a:solidFill>
                <a:srgbClr val="39424A"/>
              </a:solidFill>
              <a:effectLst/>
              <a:latin typeface="Open Sans" panose="020B0606030504020204" pitchFamily="34" charset="0"/>
            </a:endParaRPr>
          </a:p>
          <a:p>
            <a:pPr algn="l">
              <a:buFont typeface="+mj-lt"/>
              <a:buAutoNum type="arabicPeriod"/>
            </a:pPr>
            <a:r>
              <a:rPr lang="en-US" b="1" i="0" u="sng" dirty="0">
                <a:solidFill>
                  <a:srgbClr val="39424A"/>
                </a:solidFill>
                <a:effectLst/>
                <a:latin typeface="Open Sans" panose="020B0606030504020204" pitchFamily="34" charset="0"/>
              </a:rPr>
              <a:t>Immediate response</a:t>
            </a:r>
            <a:r>
              <a:rPr lang="en-US" b="1" i="0" dirty="0">
                <a:solidFill>
                  <a:srgbClr val="39424A"/>
                </a:solidFill>
                <a:effectLst/>
                <a:latin typeface="Open Sans" panose="020B0606030504020204" pitchFamily="34" charset="0"/>
              </a:rPr>
              <a:t>:</a:t>
            </a:r>
            <a:r>
              <a:rPr lang="en-US" b="0" i="0" dirty="0">
                <a:solidFill>
                  <a:srgbClr val="39424A"/>
                </a:solidFill>
                <a:effectLst/>
                <a:latin typeface="Open Sans" panose="020B0606030504020204" pitchFamily="34" charset="0"/>
              </a:rPr>
              <a:t> </a:t>
            </a:r>
          </a:p>
          <a:p>
            <a:pPr algn="l"/>
            <a:r>
              <a:rPr lang="en-US" b="0" i="0" dirty="0">
                <a:solidFill>
                  <a:srgbClr val="39424A"/>
                </a:solidFill>
                <a:effectLst/>
                <a:latin typeface="Open Sans" panose="020B0606030504020204" pitchFamily="34" charset="0"/>
              </a:rPr>
              <a:t>Our local clubs and partners immediately offer helping hands and supplies.</a:t>
            </a:r>
          </a:p>
          <a:p>
            <a:pPr algn="l"/>
            <a:endParaRPr lang="en-US" b="0" i="0" dirty="0">
              <a:solidFill>
                <a:srgbClr val="39424A"/>
              </a:solidFill>
              <a:effectLst/>
              <a:latin typeface="Open Sans" panose="020B0606030504020204" pitchFamily="34" charset="0"/>
            </a:endParaRPr>
          </a:p>
          <a:p>
            <a:pPr algn="l"/>
            <a:r>
              <a:rPr lang="en-US" b="1" i="0" dirty="0">
                <a:solidFill>
                  <a:srgbClr val="39424A"/>
                </a:solidFill>
                <a:effectLst/>
                <a:latin typeface="Open Sans" panose="020B0606030504020204" pitchFamily="34" charset="0"/>
              </a:rPr>
              <a:t>2.</a:t>
            </a:r>
            <a:r>
              <a:rPr lang="en-US" b="1" i="0" u="sng" dirty="0">
                <a:solidFill>
                  <a:srgbClr val="39424A"/>
                </a:solidFill>
                <a:effectLst/>
                <a:latin typeface="Open Sans" panose="020B0606030504020204" pitchFamily="34" charset="0"/>
              </a:rPr>
              <a:t>Short-term assistance</a:t>
            </a:r>
            <a:r>
              <a:rPr lang="en-US" b="1" i="0" dirty="0">
                <a:solidFill>
                  <a:srgbClr val="39424A"/>
                </a:solidFill>
                <a:effectLst/>
                <a:latin typeface="Open Sans" panose="020B0606030504020204" pitchFamily="34" charset="0"/>
              </a:rPr>
              <a:t>:</a:t>
            </a:r>
            <a:r>
              <a:rPr lang="en-US" b="0" i="0" dirty="0">
                <a:solidFill>
                  <a:srgbClr val="39424A"/>
                </a:solidFill>
                <a:effectLst/>
                <a:latin typeface="Open Sans" panose="020B0606030504020204" pitchFamily="34" charset="0"/>
              </a:rPr>
              <a:t> </a:t>
            </a:r>
          </a:p>
          <a:p>
            <a:pPr algn="l"/>
            <a:r>
              <a:rPr lang="en-US" b="0" i="0" dirty="0">
                <a:solidFill>
                  <a:srgbClr val="39424A"/>
                </a:solidFill>
                <a:effectLst/>
                <a:latin typeface="Open Sans" panose="020B0606030504020204" pitchFamily="34" charset="0"/>
              </a:rPr>
              <a:t>Our clubs and districts help affected communities wherever we can through funds and materials to re-establish day-to-day operations. </a:t>
            </a:r>
          </a:p>
          <a:p>
            <a:pPr algn="l"/>
            <a:r>
              <a:rPr lang="en-US" dirty="0">
                <a:solidFill>
                  <a:srgbClr val="39424A"/>
                </a:solidFill>
                <a:latin typeface="Open Sans" panose="020B0606030504020204" pitchFamily="34" charset="0"/>
              </a:rPr>
              <a:t>(</a:t>
            </a:r>
            <a:r>
              <a:rPr lang="en-US" dirty="0">
                <a:solidFill>
                  <a:srgbClr val="39424A"/>
                </a:solidFill>
                <a:latin typeface="Bahnschrift Condensed" panose="020B0502040204020203" pitchFamily="34" charset="0"/>
                <a:ea typeface="MS PGothic" panose="020B0600070205080204" pitchFamily="34" charset="-128"/>
              </a:rPr>
              <a:t>Funded in part by Grants awarded from donations made to the D</a:t>
            </a:r>
            <a:r>
              <a:rPr lang="en-US" b="0" i="0" dirty="0">
                <a:solidFill>
                  <a:srgbClr val="39424A"/>
                </a:solidFill>
                <a:effectLst/>
                <a:latin typeface="Bahnschrift Condensed" panose="020B0502040204020203" pitchFamily="34" charset="0"/>
                <a:ea typeface="MS PGothic" panose="020B0600070205080204" pitchFamily="34" charset="-128"/>
              </a:rPr>
              <a:t>isaster Relief Fund</a:t>
            </a:r>
            <a:r>
              <a:rPr lang="en-US" b="0" i="0" dirty="0">
                <a:solidFill>
                  <a:srgbClr val="39424A"/>
                </a:solidFill>
                <a:effectLst/>
                <a:latin typeface="Open Sans" panose="020B0606030504020204" pitchFamily="34" charset="0"/>
              </a:rPr>
              <a:t>)</a:t>
            </a:r>
          </a:p>
          <a:p>
            <a:pPr algn="l"/>
            <a:endParaRPr lang="en-US" b="0" i="0" dirty="0">
              <a:solidFill>
                <a:srgbClr val="39424A"/>
              </a:solidFill>
              <a:effectLst/>
              <a:latin typeface="Open Sans" panose="020B0606030504020204" pitchFamily="34" charset="0"/>
            </a:endParaRPr>
          </a:p>
          <a:p>
            <a:pPr algn="l"/>
            <a:r>
              <a:rPr lang="en-US" b="1" i="0" dirty="0">
                <a:solidFill>
                  <a:srgbClr val="39424A"/>
                </a:solidFill>
                <a:effectLst/>
                <a:latin typeface="Open Sans" panose="020B0606030504020204" pitchFamily="34" charset="0"/>
              </a:rPr>
              <a:t>3.</a:t>
            </a:r>
            <a:r>
              <a:rPr lang="en-US" b="1" i="0" u="sng" dirty="0">
                <a:solidFill>
                  <a:srgbClr val="39424A"/>
                </a:solidFill>
                <a:effectLst/>
                <a:latin typeface="Open Sans" panose="020B0606030504020204" pitchFamily="34" charset="0"/>
              </a:rPr>
              <a:t>Long-term rebuilding</a:t>
            </a:r>
            <a:r>
              <a:rPr lang="en-US" b="1" i="0" dirty="0">
                <a:solidFill>
                  <a:srgbClr val="39424A"/>
                </a:solidFill>
                <a:effectLst/>
                <a:latin typeface="Open Sans" panose="020B0606030504020204" pitchFamily="34" charset="0"/>
              </a:rPr>
              <a:t>: </a:t>
            </a:r>
          </a:p>
          <a:p>
            <a:pPr algn="l"/>
            <a:r>
              <a:rPr lang="en-US" b="0" i="0" dirty="0">
                <a:solidFill>
                  <a:srgbClr val="39424A"/>
                </a:solidFill>
                <a:effectLst/>
                <a:latin typeface="Open Sans" panose="020B0606030504020204" pitchFamily="34" charset="0"/>
              </a:rPr>
              <a:t>Our clubs plan and implement projects that rebuild affected communities. </a:t>
            </a:r>
          </a:p>
          <a:p>
            <a:pPr algn="l"/>
            <a:r>
              <a:rPr lang="en-US" b="0" i="0" dirty="0">
                <a:solidFill>
                  <a:srgbClr val="39424A"/>
                </a:solidFill>
                <a:effectLst/>
                <a:latin typeface="Open Sans" panose="020B0606030504020204" pitchFamily="34" charset="0"/>
              </a:rPr>
              <a:t>(</a:t>
            </a:r>
            <a:r>
              <a:rPr lang="en-US" b="0" i="0" dirty="0">
                <a:solidFill>
                  <a:srgbClr val="39424A"/>
                </a:solidFill>
                <a:effectLst/>
                <a:latin typeface="Bahnschrift Condensed" panose="020B0502040204020203" pitchFamily="34" charset="0"/>
              </a:rPr>
              <a:t>Funded in part by Grants awarded from donations made to the Annual Fund</a:t>
            </a:r>
            <a:r>
              <a:rPr lang="en-US" b="0" i="0" dirty="0">
                <a:solidFill>
                  <a:srgbClr val="39424A"/>
                </a:solidFill>
                <a:effectLst/>
                <a:latin typeface="Open Sans" panose="020B0606030504020204" pitchFamily="34" charset="0"/>
              </a:rPr>
              <a:t>)</a:t>
            </a:r>
          </a:p>
        </p:txBody>
      </p:sp>
      <p:sp>
        <p:nvSpPr>
          <p:cNvPr id="4" name="TextBox 3">
            <a:extLst>
              <a:ext uri="{FF2B5EF4-FFF2-40B4-BE49-F238E27FC236}">
                <a16:creationId xmlns:a16="http://schemas.microsoft.com/office/drawing/2014/main" id="{7DC2A342-D62B-4FD3-AF1F-AA9E4CD62EEE}"/>
              </a:ext>
            </a:extLst>
          </p:cNvPr>
          <p:cNvSpPr txBox="1"/>
          <p:nvPr/>
        </p:nvSpPr>
        <p:spPr>
          <a:xfrm>
            <a:off x="-262467" y="118533"/>
            <a:ext cx="9406467" cy="584775"/>
          </a:xfrm>
          <a:prstGeom prst="rect">
            <a:avLst/>
          </a:prstGeom>
          <a:noFill/>
        </p:spPr>
        <p:txBody>
          <a:bodyPr wrap="square" rtlCol="0">
            <a:spAutoFit/>
          </a:bodyPr>
          <a:lstStyle/>
          <a:p>
            <a:r>
              <a:rPr lang="en-GB" sz="3200" dirty="0">
                <a:latin typeface="Arial Black" panose="020B0A04020102020204" pitchFamily="34" charset="0"/>
              </a:rPr>
              <a:t>   </a:t>
            </a:r>
            <a:r>
              <a:rPr lang="en-GB" sz="3200" dirty="0">
                <a:solidFill>
                  <a:schemeClr val="bg1"/>
                </a:solidFill>
                <a:latin typeface="Arial Black" panose="020B0A04020102020204" pitchFamily="34" charset="0"/>
              </a:rPr>
              <a:t>Disaster Response By Rotary Explained</a:t>
            </a:r>
            <a:r>
              <a:rPr lang="en-GB" dirty="0">
                <a:solidFill>
                  <a:schemeClr val="bg1"/>
                </a:solidFill>
                <a:latin typeface="Arial Black" panose="020B0A04020102020204" pitchFamily="34" charset="0"/>
              </a:rPr>
              <a:t>  </a:t>
            </a:r>
          </a:p>
        </p:txBody>
      </p:sp>
    </p:spTree>
    <p:extLst>
      <p:ext uri="{BB962C8B-B14F-4D97-AF65-F5344CB8AC3E}">
        <p14:creationId xmlns:p14="http://schemas.microsoft.com/office/powerpoint/2010/main" val="3385052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246536" y="1948645"/>
            <a:ext cx="4588702" cy="296071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rgbClr val="585858"/>
              </a:solidFill>
              <a:effectLst/>
              <a:uLnTx/>
              <a:uFillTx/>
              <a:latin typeface="Georgia"/>
              <a:ea typeface="+mn-ea"/>
              <a:cs typeface="Georgia"/>
            </a:endParaRPr>
          </a:p>
          <a:p>
            <a:pPr marL="342900" marR="0" lvl="0" indent="-342900" algn="l" defTabSz="457200" rtl="0" eaLnBrk="1" fontAlgn="auto" latinLnBrk="0" hangingPunct="1">
              <a:lnSpc>
                <a:spcPct val="100000"/>
              </a:lnSpc>
              <a:spcBef>
                <a:spcPct val="20000"/>
              </a:spcBef>
              <a:spcAft>
                <a:spcPts val="1200"/>
              </a:spcAft>
              <a:buClrTx/>
              <a:buSzTx/>
              <a:buFont typeface="Arial"/>
              <a:buChar char="•"/>
              <a:tabLst/>
              <a:defRPr/>
            </a:pPr>
            <a:r>
              <a:rPr kumimoji="0" lang="en-US" sz="2800" b="0" i="0" u="none" strike="noStrike" kern="1200" cap="none" spc="0" normalizeH="0" baseline="0" noProof="0" dirty="0">
                <a:ln>
                  <a:noFill/>
                </a:ln>
                <a:solidFill>
                  <a:srgbClr val="585858"/>
                </a:solidFill>
                <a:effectLst/>
                <a:uLnTx/>
                <a:uFillTx/>
                <a:latin typeface="Georgia"/>
                <a:ea typeface="+mn-ea"/>
                <a:cs typeface="Georgia"/>
              </a:rPr>
              <a:t>The goal is to fully endow the program</a:t>
            </a:r>
          </a:p>
          <a:p>
            <a:pPr marL="342900" marR="0" lvl="0" indent="-342900" algn="l" defTabSz="457200" rtl="0" eaLnBrk="1" fontAlgn="auto" latinLnBrk="0" hangingPunct="1">
              <a:lnSpc>
                <a:spcPct val="100000"/>
              </a:lnSpc>
              <a:spcBef>
                <a:spcPct val="20000"/>
              </a:spcBef>
              <a:spcAft>
                <a:spcPts val="1200"/>
              </a:spcAft>
              <a:buClrTx/>
              <a:buSzTx/>
              <a:buFont typeface="Arial"/>
              <a:buChar char="•"/>
              <a:tabLst/>
              <a:defRPr/>
            </a:pPr>
            <a:r>
              <a:rPr kumimoji="0" lang="en-US" sz="2800" b="0" i="0" u="none" strike="noStrike" kern="1200" cap="none" spc="0" normalizeH="0" baseline="0" noProof="0" dirty="0">
                <a:ln>
                  <a:noFill/>
                </a:ln>
                <a:solidFill>
                  <a:srgbClr val="585858"/>
                </a:solidFill>
                <a:effectLst/>
                <a:uLnTx/>
                <a:uFillTx/>
                <a:latin typeface="Georgia"/>
                <a:ea typeface="+mn-ea"/>
                <a:cs typeface="Georgia"/>
              </a:rPr>
              <a:t>$200 million by 2023</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US" sz="2800" b="0" i="0" u="none" strike="noStrike" kern="1200" cap="none" spc="0" normalizeH="0" baseline="0" noProof="0" dirty="0">
                <a:ln>
                  <a:noFill/>
                </a:ln>
                <a:solidFill>
                  <a:srgbClr val="585858"/>
                </a:solidFill>
                <a:effectLst/>
                <a:uLnTx/>
                <a:uFillTx/>
                <a:latin typeface="Georgia"/>
                <a:ea typeface="+mn-ea"/>
                <a:cs typeface="Georgia"/>
              </a:rPr>
              <a:t>Focus on major gifts</a:t>
            </a:r>
          </a:p>
          <a:p>
            <a:pPr marL="0" marR="0" lvl="0" indent="0" algn="l" defTabSz="457200" rtl="0" eaLnBrk="1" fontAlgn="auto" latinLnBrk="0" hangingPunct="1">
              <a:lnSpc>
                <a:spcPct val="100000"/>
              </a:lnSpc>
              <a:spcBef>
                <a:spcPct val="20000"/>
              </a:spcBef>
              <a:spcAft>
                <a:spcPts val="600"/>
              </a:spcAft>
              <a:buClrTx/>
              <a:buSzTx/>
              <a:buNone/>
              <a:tabLst/>
              <a:defRPr/>
            </a:pPr>
            <a:r>
              <a:rPr lang="en-US" sz="2800" dirty="0">
                <a:solidFill>
                  <a:srgbClr val="585858"/>
                </a:solidFill>
                <a:latin typeface="Georgia"/>
                <a:cs typeface="Georgia"/>
              </a:rPr>
              <a:t> </a:t>
            </a:r>
            <a:endParaRPr kumimoji="0" lang="en-US" sz="2800" b="0" i="0" u="none" strike="noStrike" kern="1200" cap="none" spc="0" normalizeH="0" baseline="0" noProof="0" dirty="0">
              <a:ln>
                <a:noFill/>
              </a:ln>
              <a:solidFill>
                <a:srgbClr val="585858"/>
              </a:solidFill>
              <a:effectLst/>
              <a:uLnTx/>
              <a:uFillTx/>
              <a:latin typeface="Georgia"/>
              <a:ea typeface="+mn-e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lnSpcReduction="10000"/>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Narrow Bold"/>
                <a:ea typeface="+mj-ea"/>
              </a:rPr>
              <a:t>ROTARY PEACE CENTERS MAJOR GIFTS INITIATIVE</a:t>
            </a:r>
          </a:p>
        </p:txBody>
      </p:sp>
      <p:sp>
        <p:nvSpPr>
          <p:cNvPr id="2" name="Rectangle 1"/>
          <p:cNvSpPr/>
          <p:nvPr/>
        </p:nvSpPr>
        <p:spPr>
          <a:xfrm>
            <a:off x="189108" y="5801710"/>
            <a:ext cx="2144189" cy="8671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descr="S:\LE\LMS Courses\Foundation 101\Peace-Centers-Lockup_TRF 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954" y="5801710"/>
            <a:ext cx="3274235" cy="750183"/>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83237" y="2136774"/>
            <a:ext cx="2918604" cy="29411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81474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9108" y="225449"/>
            <a:ext cx="8763917" cy="874849"/>
          </a:xfrm>
          <a:prstGeom prst="rect">
            <a:avLst/>
          </a:prstGeom>
        </p:spPr>
        <p:txBody>
          <a:bodyPr vert="horz" lIns="91440" tIns="45720" rIns="91440" bIns="45720" rtlCol="0" anchor="t">
            <a:normAutofit lnSpcReduction="10000"/>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Narrow Bold"/>
                <a:ea typeface="+mj-ea"/>
              </a:rPr>
              <a:t>SUMMARY  - </a:t>
            </a:r>
            <a:br>
              <a:rPr kumimoji="0" lang="en-US" sz="3600" b="1" i="0" u="none" strike="noStrike" kern="1200" cap="none" spc="0" normalizeH="0" baseline="0" noProof="0" dirty="0">
                <a:ln>
                  <a:noFill/>
                </a:ln>
                <a:solidFill>
                  <a:prstClr val="white"/>
                </a:solidFill>
                <a:effectLst/>
                <a:uLnTx/>
                <a:uFillTx/>
                <a:latin typeface="Arial Narrow Bold"/>
                <a:ea typeface="+mj-ea"/>
              </a:rPr>
            </a:br>
            <a:r>
              <a:rPr kumimoji="0" lang="en-US" sz="3600" b="1" i="0" u="none" strike="noStrike" kern="1200" cap="none" spc="0" normalizeH="0" baseline="0" noProof="0" dirty="0">
                <a:ln>
                  <a:noFill/>
                </a:ln>
                <a:solidFill>
                  <a:prstClr val="white"/>
                </a:solidFill>
                <a:effectLst/>
                <a:uLnTx/>
                <a:uFillTx/>
                <a:latin typeface="Arial Narrow Bold"/>
                <a:ea typeface="+mj-ea"/>
              </a:rPr>
              <a:t>SPENDING</a:t>
            </a:r>
          </a:p>
        </p:txBody>
      </p:sp>
      <p:pic>
        <p:nvPicPr>
          <p:cNvPr id="3" name="Picture 2">
            <a:extLst>
              <a:ext uri="{FF2B5EF4-FFF2-40B4-BE49-F238E27FC236}">
                <a16:creationId xmlns:a16="http://schemas.microsoft.com/office/drawing/2014/main" id="{BF3A4184-ED58-00DD-A275-77223B1564DA}"/>
              </a:ext>
            </a:extLst>
          </p:cNvPr>
          <p:cNvPicPr>
            <a:picLocks noChangeAspect="1"/>
          </p:cNvPicPr>
          <p:nvPr/>
        </p:nvPicPr>
        <p:blipFill>
          <a:blip r:embed="rId3"/>
          <a:stretch>
            <a:fillRect/>
          </a:stretch>
        </p:blipFill>
        <p:spPr>
          <a:xfrm>
            <a:off x="2847459" y="225450"/>
            <a:ext cx="5803964" cy="6407102"/>
          </a:xfrm>
          <a:prstGeom prst="rect">
            <a:avLst/>
          </a:prstGeom>
        </p:spPr>
      </p:pic>
    </p:spTree>
    <p:extLst>
      <p:ext uri="{BB962C8B-B14F-4D97-AF65-F5344CB8AC3E}">
        <p14:creationId xmlns:p14="http://schemas.microsoft.com/office/powerpoint/2010/main" val="2486431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r="-24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 ROTARIAN EVERY YEAR – Annual Fund</a:t>
            </a:r>
          </a:p>
        </p:txBody>
      </p:sp>
      <p:graphicFrame>
        <p:nvGraphicFramePr>
          <p:cNvPr id="5" name="Diagram 4"/>
          <p:cNvGraphicFramePr/>
          <p:nvPr/>
        </p:nvGraphicFramePr>
        <p:xfrm>
          <a:off x="218684" y="1295400"/>
          <a:ext cx="4810516"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0346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338669"/>
            <a:ext cx="8763917" cy="922503"/>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Narrow Bold"/>
                <a:ea typeface="+mj-ea"/>
              </a:rPr>
              <a:t>    EVERY ROTARIAN, EVERY YEAR</a:t>
            </a:r>
          </a:p>
        </p:txBody>
      </p:sp>
      <p:pic>
        <p:nvPicPr>
          <p:cNvPr id="7" name="Picture 7" descr="\\RI-FS13\RotaryShared\BM Images\Brian King\New Areas of Focus Images\20090331_LK_02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68694" y="1786467"/>
            <a:ext cx="2964815" cy="264645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 name="Picture 3"/>
          <p:cNvPicPr>
            <a:picLocks noChangeAspect="1"/>
          </p:cNvPicPr>
          <p:nvPr/>
        </p:nvPicPr>
        <p:blipFill rotWithShape="1">
          <a:blip r:embed="rId4" cstate="email">
            <a:extLst>
              <a:ext uri="{28A0092B-C50C-407E-A947-70E740481C1C}">
                <a14:useLocalDpi xmlns:a14="http://schemas.microsoft.com/office/drawing/2010/main"/>
              </a:ext>
            </a:extLst>
          </a:blip>
          <a:srcRect l="59950"/>
          <a:stretch/>
        </p:blipFill>
        <p:spPr bwMode="auto">
          <a:xfrm>
            <a:off x="3869264" y="2788615"/>
            <a:ext cx="1117609" cy="577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4902202" y="4709241"/>
            <a:ext cx="3736665" cy="90024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tIns="0" bIns="0">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1" indent="0" algn="ctr" defTabSz="914400" rtl="0" eaLnBrk="1" fontAlgn="auto" latinLnBrk="0" hangingPunct="1">
              <a:lnSpc>
                <a:spcPct val="100000"/>
              </a:lnSpc>
              <a:spcBef>
                <a:spcPct val="25000"/>
              </a:spcBef>
              <a:spcAft>
                <a:spcPts val="0"/>
              </a:spcAft>
              <a:buClrTx/>
              <a:buSzTx/>
              <a:buFontTx/>
              <a:buNone/>
              <a:tabLst/>
              <a:defRPr/>
            </a:pPr>
            <a:r>
              <a:rPr kumimoji="0" lang="en-US" b="1" i="0" u="none" strike="noStrike" kern="0" cap="none" spc="0" normalizeH="0" baseline="0" noProof="0" dirty="0">
                <a:ln>
                  <a:noFill/>
                </a:ln>
                <a:effectLst/>
                <a:uLnTx/>
                <a:uFillTx/>
                <a:latin typeface="Georgia" pitchFamily="18" charset="0"/>
                <a:ea typeface="+mn-ea"/>
                <a:cs typeface="Arial" charset="0"/>
              </a:rPr>
              <a:t>A Program to Promote 100% Member Participation</a:t>
            </a:r>
          </a:p>
          <a:p>
            <a:pPr marL="0" marR="0" lvl="1" indent="0" algn="ctr" defTabSz="914400" rtl="0" eaLnBrk="1" fontAlgn="auto" latinLnBrk="0" hangingPunct="1">
              <a:lnSpc>
                <a:spcPct val="100000"/>
              </a:lnSpc>
              <a:spcBef>
                <a:spcPct val="25000"/>
              </a:spcBef>
              <a:spcAft>
                <a:spcPts val="0"/>
              </a:spcAft>
              <a:buClrTx/>
              <a:buSzTx/>
              <a:buFontTx/>
              <a:buNone/>
              <a:tabLst/>
              <a:defRPr/>
            </a:pPr>
            <a:r>
              <a:rPr kumimoji="0" lang="en-US" b="1" i="0" u="none" strike="noStrike" kern="0" cap="none" spc="0" normalizeH="0" baseline="0" noProof="0" dirty="0">
                <a:ln>
                  <a:noFill/>
                </a:ln>
                <a:effectLst/>
                <a:uLnTx/>
                <a:uFillTx/>
                <a:latin typeface="Georgia" pitchFamily="18" charset="0"/>
                <a:ea typeface="+mn-ea"/>
                <a:cs typeface="Arial" charset="0"/>
              </a:rPr>
              <a:t>Goal:  $100/</a:t>
            </a:r>
            <a:r>
              <a:rPr kumimoji="0" lang="en-US" b="1" i="0" u="none" strike="noStrike" kern="0" cap="none" spc="0" normalizeH="0" baseline="0" noProof="0" dirty="0" err="1">
                <a:ln>
                  <a:noFill/>
                </a:ln>
                <a:effectLst/>
                <a:uLnTx/>
                <a:uFillTx/>
                <a:latin typeface="Georgia" pitchFamily="18" charset="0"/>
                <a:ea typeface="+mn-ea"/>
                <a:cs typeface="Arial" charset="0"/>
              </a:rPr>
              <a:t>yr</a:t>
            </a:r>
            <a:r>
              <a:rPr kumimoji="0" lang="en-US" b="1" i="0" u="none" strike="noStrike" kern="0" cap="none" spc="0" normalizeH="0" baseline="0" noProof="0" dirty="0">
                <a:ln>
                  <a:noFill/>
                </a:ln>
                <a:effectLst/>
                <a:uLnTx/>
                <a:uFillTx/>
                <a:latin typeface="Georgia" pitchFamily="18" charset="0"/>
                <a:ea typeface="+mn-ea"/>
                <a:cs typeface="Arial" charset="0"/>
              </a:rPr>
              <a:t> per Rotarian</a:t>
            </a:r>
          </a:p>
        </p:txBody>
      </p:sp>
      <p:pic>
        <p:nvPicPr>
          <p:cNvPr id="1026" name="Picture 2">
            <a:extLst>
              <a:ext uri="{FF2B5EF4-FFF2-40B4-BE49-F238E27FC236}">
                <a16:creationId xmlns:a16="http://schemas.microsoft.com/office/drawing/2014/main" id="{3211C89D-C4EB-4AE9-A69F-2458613A2F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736" y="1723422"/>
            <a:ext cx="3165714" cy="27094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76F425-10EB-4C91-B1B3-5D39F0161C75}"/>
              </a:ext>
            </a:extLst>
          </p:cNvPr>
          <p:cNvSpPr txBox="1"/>
          <p:nvPr/>
        </p:nvSpPr>
        <p:spPr>
          <a:xfrm>
            <a:off x="287865" y="4709242"/>
            <a:ext cx="3454405" cy="1015663"/>
          </a:xfrm>
          <a:prstGeom prst="rect">
            <a:avLst/>
          </a:prstGeom>
          <a:noFill/>
        </p:spPr>
        <p:txBody>
          <a:bodyPr wrap="square" rtlCol="0">
            <a:spAutoFit/>
          </a:bodyPr>
          <a:lstStyle/>
          <a:p>
            <a:pPr algn="ctr"/>
            <a:r>
              <a:rPr lang="en-GB" sz="2000" b="1" dirty="0">
                <a:latin typeface="Georgia" panose="02040502050405020303" pitchFamily="18" charset="0"/>
              </a:rPr>
              <a:t>Rotarian’s who contributes  $100 annually </a:t>
            </a:r>
          </a:p>
        </p:txBody>
      </p:sp>
    </p:spTree>
    <p:extLst>
      <p:ext uri="{BB962C8B-B14F-4D97-AF65-F5344CB8AC3E}">
        <p14:creationId xmlns:p14="http://schemas.microsoft.com/office/powerpoint/2010/main" val="2768390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66994" y="1444322"/>
            <a:ext cx="4793942" cy="459813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1200"/>
              </a:spcAft>
              <a:buClrTx/>
              <a:buSzTx/>
              <a:buFont typeface="Arial"/>
              <a:buChar char="•"/>
              <a:tabLst/>
              <a:defRPr/>
            </a:pPr>
            <a:r>
              <a:rPr kumimoji="0" lang="en-US" sz="2800" b="0" i="0" u="none" strike="noStrike" kern="1200" cap="none" spc="0" normalizeH="0" baseline="0" noProof="0" dirty="0">
                <a:ln>
                  <a:noFill/>
                </a:ln>
                <a:solidFill>
                  <a:srgbClr val="585858"/>
                </a:solidFill>
                <a:effectLst/>
                <a:uLnTx/>
                <a:uFillTx/>
                <a:latin typeface="Georgia"/>
                <a:ea typeface="+mn-ea"/>
                <a:cs typeface="Georgia"/>
              </a:rPr>
              <a:t>Contributions are professionally invested </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US" sz="2800" b="0" i="0" u="none" strike="noStrike" kern="1200" cap="none" spc="0" normalizeH="0" baseline="0" noProof="0" dirty="0">
                <a:ln>
                  <a:noFill/>
                </a:ln>
                <a:solidFill>
                  <a:srgbClr val="585858"/>
                </a:solidFill>
                <a:effectLst/>
                <a:uLnTx/>
                <a:uFillTx/>
                <a:latin typeface="Georgia"/>
                <a:ea typeface="+mn-ea"/>
                <a:cs typeface="Georgia"/>
              </a:rPr>
              <a:t>Only the earnings are spent</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US" sz="2800" b="0" i="0" u="none" strike="noStrike" kern="1200" cap="none" spc="0" normalizeH="0" baseline="0" noProof="0" dirty="0">
                <a:ln>
                  <a:noFill/>
                </a:ln>
                <a:solidFill>
                  <a:srgbClr val="585858"/>
                </a:solidFill>
                <a:effectLst/>
                <a:uLnTx/>
                <a:uFillTx/>
                <a:latin typeface="Georgia"/>
                <a:ea typeface="+mn-ea"/>
                <a:cs typeface="Georgia"/>
              </a:rPr>
              <a:t>$1.04 B in Assets and Expectancies</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US" sz="2800" b="0" i="0" u="none" strike="noStrike" kern="1200" cap="none" spc="0" normalizeH="0" baseline="0" noProof="0" dirty="0">
                <a:ln>
                  <a:noFill/>
                </a:ln>
                <a:solidFill>
                  <a:srgbClr val="585858"/>
                </a:solidFill>
                <a:effectLst/>
                <a:uLnTx/>
                <a:uFillTx/>
                <a:latin typeface="Georgia"/>
                <a:ea typeface="+mn-ea"/>
                <a:cs typeface="Georgia"/>
              </a:rPr>
              <a:t>Goal: $2.025 B by 2025</a:t>
            </a:r>
            <a:br>
              <a:rPr kumimoji="0" lang="en-US" sz="2800" b="0" i="0" u="none" strike="noStrike" kern="1200" cap="none" spc="0" normalizeH="0" baseline="0" noProof="0" dirty="0">
                <a:ln>
                  <a:noFill/>
                </a:ln>
                <a:solidFill>
                  <a:srgbClr val="585858"/>
                </a:solidFill>
                <a:effectLst/>
                <a:uLnTx/>
                <a:uFillTx/>
                <a:latin typeface="Georgia"/>
                <a:ea typeface="+mn-ea"/>
                <a:cs typeface="Georgia"/>
              </a:rPr>
            </a:br>
            <a:r>
              <a:rPr kumimoji="0" lang="en-US" sz="2800" b="0" i="0" u="none" strike="noStrike" kern="1200" cap="none" spc="0" normalizeH="0" baseline="0" noProof="0" dirty="0">
                <a:ln>
                  <a:noFill/>
                </a:ln>
                <a:solidFill>
                  <a:srgbClr val="585858"/>
                </a:solidFill>
                <a:effectLst/>
                <a:uLnTx/>
                <a:uFillTx/>
                <a:latin typeface="Georgia"/>
                <a:ea typeface="+mn-ea"/>
                <a:cs typeface="Georgia"/>
              </a:rPr>
              <a:t>to generate ~ $50 M annually in earnings </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Narrow Bold"/>
                <a:ea typeface="+mj-ea"/>
              </a:rPr>
              <a:t>ENDOWMENT FUND</a:t>
            </a:r>
          </a:p>
        </p:txBody>
      </p:sp>
      <p:pic>
        <p:nvPicPr>
          <p:cNvPr id="1026" name="Picture 2" descr="R:\BM Images\___AreasOFFocus_Tanaka_Galleries\Outreach to Youth\20100203_GT_1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6781" y="1565020"/>
            <a:ext cx="3727961" cy="3727961"/>
          </a:xfrm>
          <a:prstGeom prst="rect">
            <a:avLst/>
          </a:prstGeom>
          <a:noFill/>
          <a:ln w="6350">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14558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98F276-77CB-45C6-A3C4-0E7A8B19FC22}"/>
              </a:ext>
            </a:extLst>
          </p:cNvPr>
          <p:cNvSpPr txBox="1"/>
          <p:nvPr/>
        </p:nvSpPr>
        <p:spPr>
          <a:xfrm>
            <a:off x="365761" y="0"/>
            <a:ext cx="8619214" cy="769441"/>
          </a:xfrm>
          <a:prstGeom prst="rect">
            <a:avLst/>
          </a:prstGeom>
          <a:noFill/>
        </p:spPr>
        <p:txBody>
          <a:bodyPr wrap="square" rtlCol="0">
            <a:spAutoFit/>
          </a:bodyPr>
          <a:lstStyle/>
          <a:p>
            <a:pPr algn="ctr"/>
            <a:r>
              <a:rPr lang="en-GB" sz="2200" dirty="0">
                <a:solidFill>
                  <a:schemeClr val="bg1"/>
                </a:solidFill>
                <a:latin typeface="Arial Narrow Bold" panose="020B0706020202030204" pitchFamily="34" charset="0"/>
              </a:rPr>
              <a:t>Why We ask Every Rotarian to consider making TRF one of their Charities of Choice</a:t>
            </a:r>
          </a:p>
        </p:txBody>
      </p:sp>
      <p:pic>
        <p:nvPicPr>
          <p:cNvPr id="3" name="Picture 2">
            <a:extLst>
              <a:ext uri="{FF2B5EF4-FFF2-40B4-BE49-F238E27FC236}">
                <a16:creationId xmlns:a16="http://schemas.microsoft.com/office/drawing/2014/main" id="{4373108E-E6C2-4BAF-95BB-006180C13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0" y="1172243"/>
            <a:ext cx="2194561" cy="1234440"/>
          </a:xfrm>
          <a:prstGeom prst="rect">
            <a:avLst/>
          </a:prstGeom>
        </p:spPr>
      </p:pic>
      <p:sp>
        <p:nvSpPr>
          <p:cNvPr id="4" name="TextBox 3">
            <a:extLst>
              <a:ext uri="{FF2B5EF4-FFF2-40B4-BE49-F238E27FC236}">
                <a16:creationId xmlns:a16="http://schemas.microsoft.com/office/drawing/2014/main" id="{6DEE98CD-A4E1-4694-A4A0-5A99F1DDC416}"/>
              </a:ext>
            </a:extLst>
          </p:cNvPr>
          <p:cNvSpPr txBox="1"/>
          <p:nvPr/>
        </p:nvSpPr>
        <p:spPr>
          <a:xfrm>
            <a:off x="4572000" y="1347165"/>
            <a:ext cx="2830663" cy="923330"/>
          </a:xfrm>
          <a:prstGeom prst="rect">
            <a:avLst/>
          </a:prstGeom>
          <a:noFill/>
        </p:spPr>
        <p:txBody>
          <a:bodyPr wrap="square" rtlCol="0">
            <a:spAutoFit/>
          </a:bodyPr>
          <a:lstStyle/>
          <a:p>
            <a:r>
              <a:rPr lang="en-US" b="1" i="0" dirty="0">
                <a:solidFill>
                  <a:srgbClr val="39424A"/>
                </a:solidFill>
                <a:effectLst/>
                <a:latin typeface="Open Sans" panose="020B0606030504020204" pitchFamily="34" charset="0"/>
              </a:rPr>
              <a:t>K.R. Ravindran</a:t>
            </a:r>
            <a:br>
              <a:rPr lang="en-US" dirty="0"/>
            </a:br>
            <a:r>
              <a:rPr lang="en-US" b="0" i="0" dirty="0">
                <a:solidFill>
                  <a:srgbClr val="39424A"/>
                </a:solidFill>
                <a:effectLst/>
                <a:latin typeface="Open Sans" panose="020B0606030504020204" pitchFamily="34" charset="0"/>
              </a:rPr>
              <a:t>2020-21 Trustee Chair</a:t>
            </a:r>
            <a:br>
              <a:rPr lang="en-US" dirty="0"/>
            </a:br>
            <a:r>
              <a:rPr lang="en-US" b="0" i="0" dirty="0">
                <a:solidFill>
                  <a:srgbClr val="39424A"/>
                </a:solidFill>
                <a:effectLst/>
                <a:latin typeface="Open Sans" panose="020B0606030504020204" pitchFamily="34" charset="0"/>
              </a:rPr>
              <a:t>The Rotary Foundation</a:t>
            </a:r>
            <a:endParaRPr lang="en-GB" dirty="0"/>
          </a:p>
        </p:txBody>
      </p:sp>
      <p:sp>
        <p:nvSpPr>
          <p:cNvPr id="6" name="TextBox 5">
            <a:extLst>
              <a:ext uri="{FF2B5EF4-FFF2-40B4-BE49-F238E27FC236}">
                <a16:creationId xmlns:a16="http://schemas.microsoft.com/office/drawing/2014/main" id="{4CC58C9C-4524-48E5-9758-CF672FF245DD}"/>
              </a:ext>
            </a:extLst>
          </p:cNvPr>
          <p:cNvSpPr txBox="1"/>
          <p:nvPr/>
        </p:nvSpPr>
        <p:spPr>
          <a:xfrm>
            <a:off x="190832" y="2584170"/>
            <a:ext cx="8619214" cy="4247317"/>
          </a:xfrm>
          <a:prstGeom prst="rect">
            <a:avLst/>
          </a:prstGeom>
          <a:noFill/>
        </p:spPr>
        <p:txBody>
          <a:bodyPr wrap="square" rtlCol="0">
            <a:spAutoFit/>
          </a:bodyPr>
          <a:lstStyle/>
          <a:p>
            <a:r>
              <a:rPr lang="en-GB" dirty="0"/>
              <a:t>Foundation Chair PRIP Ravi asks us to think about this ”Not Everybody has the resources to give a lot to our Foundation but Everybody can give something”</a:t>
            </a:r>
          </a:p>
          <a:p>
            <a:endParaRPr lang="en-GB" dirty="0"/>
          </a:p>
          <a:p>
            <a:r>
              <a:rPr lang="en-GB" dirty="0"/>
              <a:t>We are all proud to be Rotarians and by financially supporting our Foundation we are funding projects here and communities around the world, Today and into the Future</a:t>
            </a:r>
          </a:p>
          <a:p>
            <a:endParaRPr lang="en-GB" dirty="0"/>
          </a:p>
          <a:p>
            <a:r>
              <a:rPr lang="en-GB" dirty="0"/>
              <a:t>Your donations and or Legacy could encourage others in your club to do the same</a:t>
            </a:r>
          </a:p>
          <a:p>
            <a:endParaRPr lang="en-GB" dirty="0"/>
          </a:p>
          <a:p>
            <a:r>
              <a:rPr lang="en-GB" dirty="0"/>
              <a:t>You will inspire and help future Rotarians achieve their goals with your funding in the work they do within Rotary's Seven Area’s of Focus…</a:t>
            </a:r>
          </a:p>
          <a:p>
            <a:endParaRPr lang="en-GB" dirty="0"/>
          </a:p>
          <a:p>
            <a:r>
              <a:rPr lang="en-GB" dirty="0"/>
              <a:t>How Many Charites let you choose, direct and see the results of where your money goes? </a:t>
            </a:r>
          </a:p>
          <a:p>
            <a:endParaRPr lang="en-GB" dirty="0"/>
          </a:p>
          <a:p>
            <a:endParaRPr lang="en-GB" dirty="0"/>
          </a:p>
          <a:p>
            <a:endParaRPr lang="en-GB" dirty="0"/>
          </a:p>
        </p:txBody>
      </p:sp>
    </p:spTree>
    <p:extLst>
      <p:ext uri="{BB962C8B-B14F-4D97-AF65-F5344CB8AC3E}">
        <p14:creationId xmlns:p14="http://schemas.microsoft.com/office/powerpoint/2010/main" val="27963044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A5E18-CF58-AF3E-99C4-AF6623AFDAB7}"/>
              </a:ext>
            </a:extLst>
          </p:cNvPr>
          <p:cNvPicPr>
            <a:picLocks noChangeAspect="1"/>
          </p:cNvPicPr>
          <p:nvPr/>
        </p:nvPicPr>
        <p:blipFill>
          <a:blip r:embed="rId3"/>
          <a:stretch>
            <a:fillRect/>
          </a:stretch>
        </p:blipFill>
        <p:spPr>
          <a:xfrm>
            <a:off x="0" y="315097"/>
            <a:ext cx="9144000" cy="6227805"/>
          </a:xfrm>
          <a:prstGeom prst="rect">
            <a:avLst/>
          </a:prstGeom>
        </p:spPr>
      </p:pic>
    </p:spTree>
    <p:extLst>
      <p:ext uri="{BB962C8B-B14F-4D97-AF65-F5344CB8AC3E}">
        <p14:creationId xmlns:p14="http://schemas.microsoft.com/office/powerpoint/2010/main" val="272625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
            <a:ext cx="9144001" cy="2043953"/>
          </a:xfrm>
          <a:prstGeom prst="rect">
            <a:avLst/>
          </a:prstGeom>
          <a:solidFill>
            <a:srgbClr val="2D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91440" y="2124910"/>
            <a:ext cx="9052560" cy="409301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300" b="1" dirty="0">
                <a:solidFill>
                  <a:schemeClr val="accent1">
                    <a:lumMod val="75000"/>
                  </a:schemeClr>
                </a:solidFill>
              </a:rPr>
              <a:t>A Model for Midwife Healthcare </a:t>
            </a:r>
            <a:br>
              <a:rPr lang="en-US" sz="3300" b="1" dirty="0">
                <a:solidFill>
                  <a:schemeClr val="accent1">
                    <a:lumMod val="75000"/>
                  </a:schemeClr>
                </a:solidFill>
              </a:rPr>
            </a:br>
            <a:r>
              <a:rPr lang="en-US" sz="3300" b="1" dirty="0">
                <a:solidFill>
                  <a:schemeClr val="accent1">
                    <a:lumMod val="75000"/>
                  </a:schemeClr>
                </a:solidFill>
              </a:rPr>
              <a:t>Education in Developing Countries </a:t>
            </a:r>
            <a:endParaRPr lang="en-US" sz="3300" b="1" dirty="0">
              <a:solidFill>
                <a:srgbClr val="48595D"/>
              </a:solidFill>
              <a:latin typeface="Arial" charset="0"/>
              <a:ea typeface="Arial" charset="0"/>
              <a:cs typeface="Arial" charset="0"/>
            </a:endParaRPr>
          </a:p>
          <a:p>
            <a:pPr>
              <a:spcBef>
                <a:spcPts val="0"/>
              </a:spcBef>
            </a:pPr>
            <a:r>
              <a:rPr lang="en-US" sz="2600" dirty="0"/>
              <a:t>Regional Training Centers  for Midwife Education</a:t>
            </a:r>
          </a:p>
          <a:p>
            <a:pPr>
              <a:spcBef>
                <a:spcPts val="0"/>
              </a:spcBef>
            </a:pPr>
            <a:r>
              <a:rPr lang="en-US" sz="2600" dirty="0"/>
              <a:t>Emergency Obstetrics and Newborn Emergency Care(</a:t>
            </a:r>
            <a:r>
              <a:rPr lang="en-US" sz="2600" dirty="0" err="1"/>
              <a:t>EmONC</a:t>
            </a:r>
            <a:r>
              <a:rPr lang="en-US" sz="2600" dirty="0"/>
              <a:t>) </a:t>
            </a:r>
          </a:p>
          <a:p>
            <a:pPr lvl="1">
              <a:spcBef>
                <a:spcPts val="0"/>
              </a:spcBef>
            </a:pPr>
            <a:r>
              <a:rPr lang="en-US" sz="2000" dirty="0"/>
              <a:t>Basic Emergency Obstetric Care</a:t>
            </a:r>
          </a:p>
          <a:p>
            <a:pPr lvl="1">
              <a:spcBef>
                <a:spcPts val="0"/>
              </a:spcBef>
            </a:pPr>
            <a:r>
              <a:rPr lang="en-US" sz="2000" dirty="0"/>
              <a:t>Basic Emergency Newborn Care</a:t>
            </a:r>
          </a:p>
          <a:p>
            <a:pPr lvl="1">
              <a:spcBef>
                <a:spcPts val="0"/>
              </a:spcBef>
            </a:pPr>
            <a:r>
              <a:rPr lang="en-US" sz="2000" dirty="0"/>
              <a:t>Post Partem Care &amp; Family Planning</a:t>
            </a:r>
          </a:p>
          <a:p>
            <a:pPr lvl="1">
              <a:spcBef>
                <a:spcPts val="0"/>
              </a:spcBef>
            </a:pPr>
            <a:r>
              <a:rPr lang="en-US" sz="2000" dirty="0"/>
              <a:t>Post Abortive Care</a:t>
            </a:r>
          </a:p>
          <a:p>
            <a:pPr>
              <a:spcBef>
                <a:spcPts val="0"/>
              </a:spcBef>
            </a:pPr>
            <a:r>
              <a:rPr lang="en-US" sz="2400" dirty="0"/>
              <a:t>Building out the Distance Education infrastructure</a:t>
            </a:r>
            <a:br>
              <a:rPr lang="en-US" sz="2400" dirty="0"/>
            </a:br>
            <a:r>
              <a:rPr lang="en-US" sz="2000" dirty="0"/>
              <a:t>Content / Internet  / Trainers </a:t>
            </a:r>
          </a:p>
          <a:p>
            <a:pPr lvl="1">
              <a:spcBef>
                <a:spcPts val="0"/>
              </a:spcBef>
            </a:pPr>
            <a:endParaRPr lang="en-US" sz="800" dirty="0"/>
          </a:p>
          <a:p>
            <a:pPr>
              <a:spcBef>
                <a:spcPts val="0"/>
              </a:spcBef>
            </a:pPr>
            <a:r>
              <a:rPr lang="en-US" sz="2600" dirty="0"/>
              <a:t>Engaging other Uganda Universities &amp; Rotary Clubs</a:t>
            </a:r>
          </a:p>
        </p:txBody>
      </p:sp>
      <p:sp>
        <p:nvSpPr>
          <p:cNvPr id="9" name="TextBox 8"/>
          <p:cNvSpPr txBox="1"/>
          <p:nvPr/>
        </p:nvSpPr>
        <p:spPr>
          <a:xfrm>
            <a:off x="279782" y="341890"/>
            <a:ext cx="5480938" cy="830997"/>
          </a:xfrm>
          <a:prstGeom prst="rect">
            <a:avLst/>
          </a:prstGeom>
          <a:noFill/>
        </p:spPr>
        <p:txBody>
          <a:bodyPr wrap="square" rtlCol="0">
            <a:spAutoFit/>
          </a:bodyPr>
          <a:lstStyle/>
          <a:p>
            <a:r>
              <a:rPr lang="en-US" sz="4800" b="1" dirty="0">
                <a:solidFill>
                  <a:schemeClr val="bg1"/>
                </a:solidFill>
                <a:latin typeface="Arial" charset="0"/>
                <a:ea typeface="Arial" charset="0"/>
                <a:cs typeface="Arial" charset="0"/>
              </a:rPr>
              <a:t>The Final Phases </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62320" y="290674"/>
            <a:ext cx="2970029" cy="2227521"/>
          </a:xfrm>
          <a:prstGeom prst="rect">
            <a:avLst/>
          </a:prstGeom>
        </p:spPr>
      </p:pic>
    </p:spTree>
    <p:extLst>
      <p:ext uri="{BB962C8B-B14F-4D97-AF65-F5344CB8AC3E}">
        <p14:creationId xmlns:p14="http://schemas.microsoft.com/office/powerpoint/2010/main" val="124211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2D98-30D8-465E-A469-6E06566ADBF0}"/>
              </a:ext>
            </a:extLst>
          </p:cNvPr>
          <p:cNvSpPr>
            <a:spLocks noGrp="1"/>
          </p:cNvSpPr>
          <p:nvPr>
            <p:ph type="title"/>
          </p:nvPr>
        </p:nvSpPr>
        <p:spPr/>
        <p:txBody>
          <a:bodyPr/>
          <a:lstStyle/>
          <a:p>
            <a:r>
              <a:rPr lang="en-US" dirty="0"/>
              <a:t>Paul Harris Fellow</a:t>
            </a:r>
          </a:p>
        </p:txBody>
      </p:sp>
      <p:sp>
        <p:nvSpPr>
          <p:cNvPr id="3" name="Content Placeholder 2">
            <a:extLst>
              <a:ext uri="{FF2B5EF4-FFF2-40B4-BE49-F238E27FC236}">
                <a16:creationId xmlns:a16="http://schemas.microsoft.com/office/drawing/2014/main" id="{5E5CC7B1-A94D-4E40-86B5-AE913F272167}"/>
              </a:ext>
            </a:extLst>
          </p:cNvPr>
          <p:cNvSpPr>
            <a:spLocks noGrp="1"/>
          </p:cNvSpPr>
          <p:nvPr>
            <p:ph idx="1"/>
          </p:nvPr>
        </p:nvSpPr>
        <p:spPr/>
        <p:txBody>
          <a:bodyPr>
            <a:normAutofit fontScale="70000" lnSpcReduction="20000"/>
          </a:bodyPr>
          <a:lstStyle/>
          <a:p>
            <a:r>
              <a:rPr lang="en-US" b="0" i="0" dirty="0">
                <a:solidFill>
                  <a:srgbClr val="39424A"/>
                </a:solidFill>
                <a:effectLst/>
                <a:latin typeface="Open Sans" panose="020B0606030504020204" pitchFamily="34" charset="0"/>
              </a:rPr>
              <a:t>Rotary started with the vision of one man — Paul Harris. The Chicago attorney formed the Rotary Club of Chicago on 23 February 1905, so professionals with diverse backgrounds could exchange ideas and form meaningful, lifelong friendships.</a:t>
            </a:r>
          </a:p>
          <a:p>
            <a:r>
              <a:rPr lang="en-US" b="0" i="0" dirty="0">
                <a:solidFill>
                  <a:srgbClr val="39424A"/>
                </a:solidFill>
                <a:effectLst/>
                <a:latin typeface="Open Sans" panose="020B0606030504020204" pitchFamily="34" charset="0"/>
              </a:rPr>
              <a:t>The Paul Harris Fellow recognition acknowledges individuals who contribute, or who have contributions made in their name, of $1,000 to </a:t>
            </a:r>
            <a:r>
              <a:rPr lang="en-US" b="1" i="0" u="none" strike="noStrike" dirty="0">
                <a:solidFill>
                  <a:srgbClr val="019FCB"/>
                </a:solidFill>
                <a:effectLst/>
                <a:latin typeface="Open Sans" panose="020B0606030504020204" pitchFamily="34" charset="0"/>
                <a:hlinkClick r:id="rId2"/>
              </a:rPr>
              <a:t>The Rotary Foundation</a:t>
            </a:r>
            <a:endParaRPr lang="en-US" b="1" i="0" u="none" strike="noStrike" dirty="0">
              <a:solidFill>
                <a:srgbClr val="019FCB"/>
              </a:solidFill>
              <a:effectLst/>
              <a:latin typeface="Open Sans" panose="020B0606030504020204" pitchFamily="34" charset="0"/>
            </a:endParaRPr>
          </a:p>
          <a:p>
            <a:r>
              <a:rPr lang="en-US" b="0" i="0" dirty="0">
                <a:solidFill>
                  <a:srgbClr val="39424A"/>
                </a:solidFill>
                <a:effectLst/>
                <a:latin typeface="Open Sans" panose="020B0606030504020204" pitchFamily="34" charset="0"/>
              </a:rPr>
              <a:t>When you give additional gifts of $1,000 or more to the Annual Fund, PolioPlus, or an approved Foundation grant</a:t>
            </a:r>
          </a:p>
          <a:p>
            <a:r>
              <a:rPr lang="en-US" dirty="0"/>
              <a:t>Rotary Direct – Automatically charges/</a:t>
            </a:r>
            <a:r>
              <a:rPr lang="en-US" dirty="0" err="1"/>
              <a:t>withdrawls</a:t>
            </a:r>
            <a:r>
              <a:rPr lang="en-US" dirty="0"/>
              <a:t> funds on a regular basis</a:t>
            </a:r>
          </a:p>
        </p:txBody>
      </p:sp>
      <p:sp>
        <p:nvSpPr>
          <p:cNvPr id="4" name="Slide Number Placeholder 3">
            <a:extLst>
              <a:ext uri="{FF2B5EF4-FFF2-40B4-BE49-F238E27FC236}">
                <a16:creationId xmlns:a16="http://schemas.microsoft.com/office/drawing/2014/main" id="{64F4A067-42B0-4A2E-A7E8-8F04F427B66C}"/>
              </a:ext>
            </a:extLst>
          </p:cNvPr>
          <p:cNvSpPr>
            <a:spLocks noGrp="1"/>
          </p:cNvSpPr>
          <p:nvPr>
            <p:ph type="sldNum" sz="quarter" idx="12"/>
          </p:nvPr>
        </p:nvSpPr>
        <p:spPr/>
        <p:txBody>
          <a:bodyPr/>
          <a:lstStyle/>
          <a:p>
            <a:fld id="{97A94E25-127B-4C48-AF96-44BA7B823777}" type="slidenum">
              <a:rPr lang="en-US" smtClean="0"/>
              <a:pPr/>
              <a:t>40</a:t>
            </a:fld>
            <a:endParaRPr lang="en-US" dirty="0"/>
          </a:p>
        </p:txBody>
      </p:sp>
    </p:spTree>
    <p:extLst>
      <p:ext uri="{BB962C8B-B14F-4D97-AF65-F5344CB8AC3E}">
        <p14:creationId xmlns:p14="http://schemas.microsoft.com/office/powerpoint/2010/main" val="3161189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179"/>
          <p:cNvSpPr>
            <a:spLocks noGrp="1" noChangeArrowheads="1"/>
          </p:cNvSpPr>
          <p:nvPr>
            <p:ph type="title" idx="4294967295"/>
          </p:nvPr>
        </p:nvSpPr>
        <p:spPr>
          <a:xfrm>
            <a:off x="0" y="304800"/>
            <a:ext cx="9144000" cy="858838"/>
          </a:xfrm>
          <a:prstGeom prst="rect">
            <a:avLst/>
          </a:prstGeom>
        </p:spPr>
        <p:txBody>
          <a:bodyPr/>
          <a:lstStyle/>
          <a:p>
            <a:pPr eaLnBrk="1" hangingPunct="1">
              <a:defRPr/>
            </a:pPr>
            <a:r>
              <a:rPr lang="en-US" sz="4000" b="1" dirty="0">
                <a:solidFill>
                  <a:schemeClr val="tx2"/>
                </a:solidFill>
                <a:effectLst>
                  <a:outerShdw blurRad="38100" dist="38100" dir="2700000" algn="tl">
                    <a:srgbClr val="C0C0C0"/>
                  </a:outerShdw>
                </a:effectLst>
                <a:latin typeface="Segoe UI Semibold" panose="020B0702040204020203" pitchFamily="34" charset="0"/>
                <a:ea typeface="Segoe UI Black" panose="020B0A02040204020203" pitchFamily="34" charset="0"/>
                <a:cs typeface="Segoe UI Semibold" panose="020B0702040204020203" pitchFamily="34" charset="0"/>
              </a:rPr>
              <a:t>Funding Our Rotary Foundation</a:t>
            </a:r>
          </a:p>
        </p:txBody>
      </p:sp>
      <p:sp>
        <p:nvSpPr>
          <p:cNvPr id="34820" name="Text Box 194"/>
          <p:cNvSpPr txBox="1">
            <a:spLocks noChangeArrowheads="1"/>
          </p:cNvSpPr>
          <p:nvPr/>
        </p:nvSpPr>
        <p:spPr bwMode="auto">
          <a:xfrm>
            <a:off x="7459663" y="1219200"/>
            <a:ext cx="1341437" cy="4894263"/>
          </a:xfrm>
          <a:prstGeom prst="rect">
            <a:avLst/>
          </a:prstGeom>
          <a:solidFill>
            <a:srgbClr val="999ABA"/>
          </a:solidFill>
          <a:ln>
            <a:noFill/>
          </a:ln>
          <a:effectLst>
            <a:outerShdw dist="35921" dir="2700000" algn="ctr" rotWithShape="0">
              <a:schemeClr val="bg2"/>
            </a:outerShdw>
          </a:effectLst>
          <a:extLst>
            <a:ext uri="{91240B29-F687-4F45-9708-019B960494DF}">
              <a14:hiddenLine xmlns:a14="http://schemas.microsoft.com/office/drawing/2010/main" w="57150">
                <a:solidFill>
                  <a:srgbClr val="00408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itchFamily="34" charset="-128"/>
              </a:defRPr>
            </a:lvl1pPr>
            <a:lvl2pPr marL="742950" indent="-285750" defTabSz="457200">
              <a:defRPr sz="2400">
                <a:solidFill>
                  <a:schemeClr val="tx1"/>
                </a:solidFill>
                <a:latin typeface="Arial" panose="020B0604020202020204" pitchFamily="34" charset="0"/>
                <a:ea typeface="MS PGothic" pitchFamily="34" charset="-128"/>
              </a:defRPr>
            </a:lvl2pPr>
            <a:lvl3pPr marL="1143000" indent="-228600" defTabSz="457200">
              <a:defRPr sz="2400">
                <a:solidFill>
                  <a:schemeClr val="tx1"/>
                </a:solidFill>
                <a:latin typeface="Arial" panose="020B0604020202020204" pitchFamily="34" charset="0"/>
                <a:ea typeface="MS PGothic" pitchFamily="34" charset="-128"/>
              </a:defRPr>
            </a:lvl3pPr>
            <a:lvl4pPr marL="1600200" indent="-228600" defTabSz="457200">
              <a:defRPr sz="2400">
                <a:solidFill>
                  <a:schemeClr val="tx1"/>
                </a:solidFill>
                <a:latin typeface="Arial" panose="020B0604020202020204" pitchFamily="34" charset="0"/>
                <a:ea typeface="MS PGothic" pitchFamily="34" charset="-128"/>
              </a:defRPr>
            </a:lvl4pPr>
            <a:lvl5pPr marL="2057400" indent="-228600" defTabSz="457200">
              <a:defRPr sz="2400">
                <a:solidFill>
                  <a:schemeClr val="tx1"/>
                </a:solidFill>
                <a:latin typeface="Arial" panose="020B060402020202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S PGothic" pitchFamily="34" charset="-128"/>
              <a:cs typeface="Arial" panose="020B0604020202020204" pitchFamily="34" charset="0"/>
            </a:endParaRP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t>TRF Programs</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t>- Polio</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t>- Peace</a:t>
            </a:r>
            <a:br>
              <a:rPr kumimoji="0" lang="en-US" altLang="en-US" sz="2000" b="0" i="0" u="none" strike="noStrike" kern="1200" cap="none" spc="0" normalizeH="0" baseline="0" noProof="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br>
            <a:r>
              <a:rPr kumimoji="0" lang="en-US" altLang="en-US" sz="2000" b="0" i="0" u="none" strike="noStrike" kern="1200" cap="none" spc="0" normalizeH="0" baseline="0" noProof="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t>    Centers</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t> - Grants</a:t>
            </a:r>
            <a:br>
              <a:rPr kumimoji="0" lang="en-US" altLang="en-US" sz="2000" b="0" i="0" u="none" strike="noStrike" kern="1200" cap="none" spc="0" normalizeH="0" baseline="0" noProof="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br>
            <a:r>
              <a:rPr kumimoji="0" lang="en-US" altLang="en-US" sz="2000" b="0" i="0" u="none" strike="noStrike" kern="1200" cap="none" spc="0" normalizeH="0" baseline="0" noProof="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t>      </a:t>
            </a:r>
            <a:r>
              <a:rPr kumimoji="0" lang="en-US" altLang="en-US" sz="1800" b="0" i="0" u="none" strike="noStrike" kern="1200" cap="none" spc="0" normalizeH="0" baseline="0" noProof="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t>District   </a:t>
            </a:r>
            <a:br>
              <a:rPr kumimoji="0" lang="en-US" altLang="en-US" sz="1800" b="0" i="0" u="none" strike="noStrike" kern="1200" cap="none" spc="0" normalizeH="0" baseline="0" noProof="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br>
            <a:r>
              <a:rPr kumimoji="0" lang="en-US" altLang="en-US" sz="1800" b="0" i="0" u="none" strike="noStrike" kern="1200" cap="none" spc="0" normalizeH="0" baseline="0" noProof="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t>       &amp; Global</a:t>
            </a:r>
            <a:endParaRPr kumimoji="0" lang="en-US" altLang="en-US" sz="1800" b="0" i="0" u="none" strike="noStrike" kern="1200" cap="none" spc="0" normalizeH="0" baseline="0" noProof="0">
              <a:ln>
                <a:noFill/>
              </a:ln>
              <a:solidFill>
                <a:prstClr val="white"/>
              </a:solidFill>
              <a:effectLst/>
              <a:uLnTx/>
              <a:uFillTx/>
              <a:latin typeface="Times New Roman" panose="02020603050405020304" pitchFamily="18" charset="0"/>
              <a:ea typeface="MS PGothic" pitchFamily="34" charset="-128"/>
              <a:cs typeface="Arial" panose="020B0604020202020204" pitchFamily="34" charset="0"/>
            </a:endParaRP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prstClr val="white"/>
                </a:solidFill>
                <a:effectLst/>
                <a:uLnTx/>
                <a:uFillTx/>
                <a:latin typeface="Times New Roman" panose="02020603050405020304" pitchFamily="18" charset="0"/>
                <a:ea typeface="MS PGothic" pitchFamily="34" charset="-128"/>
                <a:cs typeface="Arial" panose="020B0604020202020204" pitchFamily="34" charset="0"/>
              </a:rPr>
              <a:t> </a:t>
            </a:r>
          </a:p>
          <a:p>
            <a:pPr marL="0" marR="0" lvl="0" indent="0" algn="ctr" defTabSz="4572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prstClr val="white"/>
              </a:solidFill>
              <a:effectLst/>
              <a:uLnTx/>
              <a:uFillTx/>
              <a:latin typeface="Times New Roman" panose="02020603050405020304" pitchFamily="18" charset="0"/>
              <a:ea typeface="MS PGothic" pitchFamily="34" charset="-128"/>
              <a:cs typeface="Arial" panose="020B0604020202020204" pitchFamily="34" charset="0"/>
            </a:endParaRPr>
          </a:p>
          <a:p>
            <a:pPr marL="0" marR="0" lvl="0" indent="0" algn="ctr" defTabSz="4572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prstClr val="white"/>
              </a:solidFill>
              <a:effectLst/>
              <a:uLnTx/>
              <a:uFillTx/>
              <a:latin typeface="Times New Roman" panose="02020603050405020304" pitchFamily="18" charset="0"/>
              <a:ea typeface="MS PGothic" pitchFamily="34" charset="-128"/>
              <a:cs typeface="Arial" panose="020B0604020202020204" pitchFamily="34" charset="0"/>
            </a:endParaRPr>
          </a:p>
        </p:txBody>
      </p:sp>
      <p:sp>
        <p:nvSpPr>
          <p:cNvPr id="34822" name="Rectangle 206"/>
          <p:cNvSpPr>
            <a:spLocks noChangeArrowheads="1"/>
          </p:cNvSpPr>
          <p:nvPr/>
        </p:nvSpPr>
        <p:spPr bwMode="auto">
          <a:xfrm>
            <a:off x="258763" y="2322513"/>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a:defRPr sz="2400">
                <a:solidFill>
                  <a:schemeClr val="tx1"/>
                </a:solidFill>
                <a:latin typeface="Arial" panose="020B0604020202020204" pitchFamily="34" charset="0"/>
                <a:ea typeface="MS PGothic" pitchFamily="34" charset="-128"/>
              </a:defRPr>
            </a:lvl1pPr>
            <a:lvl2pPr marL="742950" indent="-285750" defTabSz="457200">
              <a:defRPr sz="2400">
                <a:solidFill>
                  <a:schemeClr val="tx1"/>
                </a:solidFill>
                <a:latin typeface="Arial" panose="020B0604020202020204" pitchFamily="34" charset="0"/>
                <a:ea typeface="MS PGothic" pitchFamily="34" charset="-128"/>
              </a:defRPr>
            </a:lvl2pPr>
            <a:lvl3pPr marL="1143000" indent="-228600" defTabSz="457200">
              <a:defRPr sz="2400">
                <a:solidFill>
                  <a:schemeClr val="tx1"/>
                </a:solidFill>
                <a:latin typeface="Arial" panose="020B0604020202020204" pitchFamily="34" charset="0"/>
                <a:ea typeface="MS PGothic" pitchFamily="34" charset="-128"/>
              </a:defRPr>
            </a:lvl3pPr>
            <a:lvl4pPr marL="1600200" indent="-228600" defTabSz="457200">
              <a:defRPr sz="2400">
                <a:solidFill>
                  <a:schemeClr val="tx1"/>
                </a:solidFill>
                <a:latin typeface="Arial" panose="020B0604020202020204" pitchFamily="34" charset="0"/>
                <a:ea typeface="MS PGothic" pitchFamily="34" charset="-128"/>
              </a:defRPr>
            </a:lvl4pPr>
            <a:lvl5pPr marL="2057400" indent="-228600" defTabSz="457200">
              <a:defRPr sz="2400">
                <a:solidFill>
                  <a:schemeClr val="tx1"/>
                </a:solidFill>
                <a:latin typeface="Arial" panose="020B060402020202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958D85"/>
              </a:solidFill>
              <a:effectLst/>
              <a:uLnTx/>
              <a:uFillTx/>
              <a:latin typeface="Calibri" panose="020F0502020204030204" pitchFamily="34" charset="0"/>
              <a:ea typeface="MS PGothic" pitchFamily="34" charset="-128"/>
              <a:cs typeface="Arial" panose="020B0604020202020204" pitchFamily="34" charset="0"/>
            </a:endParaRPr>
          </a:p>
        </p:txBody>
      </p:sp>
      <p:sp>
        <p:nvSpPr>
          <p:cNvPr id="34823" name="Line 209"/>
          <p:cNvSpPr>
            <a:spLocks noChangeShapeType="1"/>
          </p:cNvSpPr>
          <p:nvPr/>
        </p:nvSpPr>
        <p:spPr bwMode="auto">
          <a:xfrm>
            <a:off x="1866900" y="1892301"/>
            <a:ext cx="1716882" cy="0"/>
          </a:xfrm>
          <a:prstGeom prst="line">
            <a:avLst/>
          </a:prstGeom>
          <a:noFill/>
          <a:ln w="38100">
            <a:solidFill>
              <a:srgbClr val="4C4C4C"/>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958D85"/>
              </a:solidFill>
              <a:effectLst/>
              <a:uLnTx/>
              <a:uFillTx/>
              <a:latin typeface="Arial" panose="020B0604020202020204" pitchFamily="34" charset="0"/>
              <a:ea typeface="MS PGothic" pitchFamily="34" charset="-128"/>
              <a:cs typeface="+mn-cs"/>
            </a:endParaRPr>
          </a:p>
        </p:txBody>
      </p:sp>
      <p:sp>
        <p:nvSpPr>
          <p:cNvPr id="34824" name="Line 211"/>
          <p:cNvSpPr>
            <a:spLocks noChangeShapeType="1"/>
          </p:cNvSpPr>
          <p:nvPr/>
        </p:nvSpPr>
        <p:spPr bwMode="auto">
          <a:xfrm flipV="1">
            <a:off x="1866900" y="3998913"/>
            <a:ext cx="1517650" cy="3175"/>
          </a:xfrm>
          <a:prstGeom prst="line">
            <a:avLst/>
          </a:prstGeom>
          <a:noFill/>
          <a:ln w="38100">
            <a:solidFill>
              <a:srgbClr val="4C4C4C"/>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958D85"/>
              </a:solidFill>
              <a:effectLst/>
              <a:uLnTx/>
              <a:uFillTx/>
              <a:latin typeface="Arial" panose="020B0604020202020204" pitchFamily="34" charset="0"/>
              <a:ea typeface="MS PGothic" pitchFamily="34" charset="-128"/>
              <a:cs typeface="+mn-cs"/>
            </a:endParaRPr>
          </a:p>
        </p:txBody>
      </p:sp>
      <p:sp>
        <p:nvSpPr>
          <p:cNvPr id="34825" name="Line 212"/>
          <p:cNvSpPr>
            <a:spLocks noChangeShapeType="1"/>
          </p:cNvSpPr>
          <p:nvPr/>
        </p:nvSpPr>
        <p:spPr bwMode="auto">
          <a:xfrm>
            <a:off x="1866900" y="5903913"/>
            <a:ext cx="1508125" cy="4762"/>
          </a:xfrm>
          <a:prstGeom prst="line">
            <a:avLst/>
          </a:prstGeom>
          <a:noFill/>
          <a:ln w="38100">
            <a:solidFill>
              <a:srgbClr val="4C4C4C"/>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958D85"/>
              </a:solidFill>
              <a:effectLst/>
              <a:uLnTx/>
              <a:uFillTx/>
              <a:latin typeface="Arial" panose="020B0604020202020204" pitchFamily="34" charset="0"/>
              <a:ea typeface="MS PGothic" pitchFamily="34" charset="-128"/>
              <a:cs typeface="+mn-cs"/>
            </a:endParaRPr>
          </a:p>
        </p:txBody>
      </p:sp>
      <p:sp>
        <p:nvSpPr>
          <p:cNvPr id="34826" name="Line 213"/>
          <p:cNvSpPr>
            <a:spLocks noChangeShapeType="1"/>
          </p:cNvSpPr>
          <p:nvPr/>
        </p:nvSpPr>
        <p:spPr bwMode="auto">
          <a:xfrm flipV="1">
            <a:off x="5180012" y="4510386"/>
            <a:ext cx="725490" cy="0"/>
          </a:xfrm>
          <a:prstGeom prst="line">
            <a:avLst/>
          </a:prstGeom>
          <a:noFill/>
          <a:ln w="38100">
            <a:solidFill>
              <a:srgbClr val="4C4C4C"/>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958D85"/>
              </a:solidFill>
              <a:effectLst/>
              <a:uLnTx/>
              <a:uFillTx/>
              <a:latin typeface="Arial" panose="020B0604020202020204" pitchFamily="34" charset="0"/>
              <a:ea typeface="MS PGothic" pitchFamily="34" charset="-128"/>
              <a:cs typeface="+mn-cs"/>
            </a:endParaRPr>
          </a:p>
        </p:txBody>
      </p:sp>
      <p:sp>
        <p:nvSpPr>
          <p:cNvPr id="34827" name="Text Box 207"/>
          <p:cNvSpPr txBox="1">
            <a:spLocks noChangeArrowheads="1"/>
          </p:cNvSpPr>
          <p:nvPr/>
        </p:nvSpPr>
        <p:spPr bwMode="auto">
          <a:xfrm>
            <a:off x="279400" y="1206500"/>
            <a:ext cx="1544638" cy="4906963"/>
          </a:xfrm>
          <a:prstGeom prst="rect">
            <a:avLst/>
          </a:prstGeom>
          <a:solidFill>
            <a:srgbClr val="999ABA"/>
          </a:solidFill>
          <a:ln>
            <a:noFill/>
          </a:ln>
          <a:effectLst>
            <a:outerShdw dist="35921" dir="2700000" algn="ctr" rotWithShape="0">
              <a:schemeClr val="bg2"/>
            </a:outerShdw>
          </a:effectLst>
          <a:extLst>
            <a:ext uri="{91240B29-F687-4F45-9708-019B960494DF}">
              <a14:hiddenLine xmlns:a14="http://schemas.microsoft.com/office/drawing/2010/main" w="57150">
                <a:solidFill>
                  <a:srgbClr val="004080"/>
                </a:solidFill>
                <a:miter lim="800000"/>
                <a:headEnd/>
                <a:tailEnd/>
              </a14:hiddenLine>
            </a:ext>
          </a:extLst>
        </p:spPr>
        <p:txBody>
          <a:bodyPr anchor="ctr"/>
          <a:lstStyle>
            <a:lvl1pPr defTabSz="457200">
              <a:defRPr sz="2400">
                <a:solidFill>
                  <a:schemeClr val="tx1"/>
                </a:solidFill>
                <a:latin typeface="Arial" panose="020B0604020202020204" pitchFamily="34" charset="0"/>
                <a:ea typeface="MS PGothic" pitchFamily="34" charset="-128"/>
              </a:defRPr>
            </a:lvl1pPr>
            <a:lvl2pPr marL="742950" indent="-285750" defTabSz="457200">
              <a:defRPr sz="2400">
                <a:solidFill>
                  <a:schemeClr val="tx1"/>
                </a:solidFill>
                <a:latin typeface="Arial" panose="020B0604020202020204" pitchFamily="34" charset="0"/>
                <a:ea typeface="MS PGothic" pitchFamily="34" charset="-128"/>
              </a:defRPr>
            </a:lvl2pPr>
            <a:lvl3pPr marL="1143000" indent="-228600" defTabSz="457200">
              <a:defRPr sz="2400">
                <a:solidFill>
                  <a:schemeClr val="tx1"/>
                </a:solidFill>
                <a:latin typeface="Arial" panose="020B0604020202020204" pitchFamily="34" charset="0"/>
                <a:ea typeface="MS PGothic" pitchFamily="34" charset="-128"/>
              </a:defRPr>
            </a:lvl3pPr>
            <a:lvl4pPr marL="1600200" indent="-228600" defTabSz="457200">
              <a:defRPr sz="2400">
                <a:solidFill>
                  <a:schemeClr val="tx1"/>
                </a:solidFill>
                <a:latin typeface="Arial" panose="020B0604020202020204" pitchFamily="34" charset="0"/>
                <a:ea typeface="MS PGothic" pitchFamily="34" charset="-128"/>
              </a:defRPr>
            </a:lvl4pPr>
            <a:lvl5pPr marL="2057400" indent="-228600" defTabSz="457200">
              <a:defRPr sz="2400">
                <a:solidFill>
                  <a:schemeClr val="tx1"/>
                </a:solidFill>
                <a:latin typeface="Arial" panose="020B060402020202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t>Contributions</a:t>
            </a:r>
            <a:br>
              <a:rPr kumimoji="0" lang="en-US" altLang="en-US" sz="1800" b="1" i="0" u="none" strike="noStrike" kern="1200" cap="none" spc="0" normalizeH="0" baseline="0" noProof="0" dirty="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br>
            <a:r>
              <a:rPr kumimoji="0" lang="en-US" altLang="en-US" sz="1800" b="1" i="0" u="none" strike="noStrike" kern="1200" cap="none" spc="0" normalizeH="0" baseline="0" noProof="0" dirty="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t>from</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t>- Rotarians</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t>- Rotary   </a:t>
            </a:r>
            <a:br>
              <a:rPr kumimoji="0" lang="en-US" altLang="en-US" sz="2400" b="0" i="0" u="none" strike="noStrike" kern="1200" cap="none" spc="0" normalizeH="0" baseline="0" noProof="0" dirty="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br>
            <a:r>
              <a:rPr kumimoji="0" lang="en-US" altLang="en-US" sz="2400" b="0" i="0" u="none" strike="noStrike" kern="1200" cap="none" spc="0" normalizeH="0" baseline="0" noProof="0" dirty="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t>  Clubs</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rPr>
              <a:t>- Others</a:t>
            </a:r>
          </a:p>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prstClr val="white"/>
              </a:solidFill>
              <a:effectLst/>
              <a:uLnTx/>
              <a:uFillTx/>
              <a:latin typeface="Arial Narrow Bold" panose="020B0706020202030204" pitchFamily="34" charset="0"/>
              <a:ea typeface="MS PGothic" pitchFamily="34" charset="-128"/>
              <a:cs typeface="Arial" panose="020B0604020202020204" pitchFamily="34" charset="0"/>
            </a:endParaRP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4080"/>
                </a:solidFill>
                <a:effectLst/>
                <a:uLnTx/>
                <a:uFillTx/>
                <a:latin typeface="Times New Roman" panose="02020603050405020304" pitchFamily="18" charset="0"/>
                <a:ea typeface="MS PGothic" pitchFamily="34" charset="-128"/>
                <a:cs typeface="Arial" panose="020B0604020202020204" pitchFamily="34" charset="0"/>
              </a:rPr>
              <a:t>        </a:t>
            </a:r>
          </a:p>
        </p:txBody>
      </p:sp>
      <p:sp>
        <p:nvSpPr>
          <p:cNvPr id="34828" name="Line 214"/>
          <p:cNvSpPr>
            <a:spLocks noChangeShapeType="1"/>
          </p:cNvSpPr>
          <p:nvPr/>
        </p:nvSpPr>
        <p:spPr bwMode="auto">
          <a:xfrm flipV="1">
            <a:off x="5083175" y="5903913"/>
            <a:ext cx="2378075" cy="25400"/>
          </a:xfrm>
          <a:prstGeom prst="line">
            <a:avLst/>
          </a:prstGeom>
          <a:noFill/>
          <a:ln w="38100">
            <a:solidFill>
              <a:srgbClr val="4C4C4C"/>
            </a:solidFill>
            <a:prstDash val="dash"/>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958D85"/>
              </a:solidFill>
              <a:effectLst/>
              <a:uLnTx/>
              <a:uFillTx/>
              <a:latin typeface="Arial" panose="020B0604020202020204" pitchFamily="34" charset="0"/>
              <a:ea typeface="MS PGothic" pitchFamily="34" charset="-128"/>
              <a:cs typeface="+mn-cs"/>
            </a:endParaRPr>
          </a:p>
        </p:txBody>
      </p:sp>
      <p:sp>
        <p:nvSpPr>
          <p:cNvPr id="34829" name="Line 219"/>
          <p:cNvSpPr>
            <a:spLocks noChangeShapeType="1"/>
          </p:cNvSpPr>
          <p:nvPr/>
        </p:nvSpPr>
        <p:spPr bwMode="auto">
          <a:xfrm flipV="1">
            <a:off x="5087938" y="1887538"/>
            <a:ext cx="2373312" cy="6350"/>
          </a:xfrm>
          <a:prstGeom prst="line">
            <a:avLst/>
          </a:prstGeom>
          <a:noFill/>
          <a:ln w="38100">
            <a:solidFill>
              <a:srgbClr val="4C4C4C"/>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958D85"/>
              </a:solidFill>
              <a:effectLst/>
              <a:uLnTx/>
              <a:uFillTx/>
              <a:latin typeface="Arial" panose="020B0604020202020204" pitchFamily="34" charset="0"/>
              <a:ea typeface="MS PGothic" pitchFamily="34" charset="-128"/>
              <a:cs typeface="+mn-cs"/>
            </a:endParaRPr>
          </a:p>
        </p:txBody>
      </p:sp>
      <p:sp>
        <p:nvSpPr>
          <p:cNvPr id="2" name="TextBox 1"/>
          <p:cNvSpPr txBox="1"/>
          <p:nvPr/>
        </p:nvSpPr>
        <p:spPr>
          <a:xfrm>
            <a:off x="3403600" y="3673474"/>
            <a:ext cx="1731124" cy="954107"/>
          </a:xfrm>
          <a:prstGeom prst="rect">
            <a:avLst/>
          </a:prstGeom>
          <a:solidFill>
            <a:schemeClr val="bg2">
              <a:lumMod val="50000"/>
            </a:schemeClr>
          </a:solidFill>
          <a:ln>
            <a:solidFill>
              <a:schemeClr val="bg2">
                <a:lumMod val="25000"/>
              </a:schemeClr>
            </a:solidFill>
          </a:ln>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S PGothic" pitchFamily="34" charset="-128"/>
                <a:cs typeface="+mn-cs"/>
              </a:rPr>
              <a:t>Annual Fund</a:t>
            </a:r>
          </a:p>
        </p:txBody>
      </p:sp>
      <p:sp>
        <p:nvSpPr>
          <p:cNvPr id="27" name="TextBox 26"/>
          <p:cNvSpPr txBox="1"/>
          <p:nvPr/>
        </p:nvSpPr>
        <p:spPr>
          <a:xfrm>
            <a:off x="3416299" y="5648323"/>
            <a:ext cx="1763713" cy="831850"/>
          </a:xfrm>
          <a:prstGeom prst="rect">
            <a:avLst/>
          </a:prstGeom>
          <a:solidFill>
            <a:schemeClr val="bg2">
              <a:lumMod val="50000"/>
            </a:schemeClr>
          </a:solidFill>
          <a:ln>
            <a:solidFill>
              <a:schemeClr val="bg2">
                <a:lumMod val="25000"/>
              </a:schemeClr>
            </a:solidFill>
          </a:ln>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S PGothic" pitchFamily="34" charset="-128"/>
                <a:cs typeface="+mn-cs"/>
              </a:rPr>
              <a:t>Endowment Fund</a:t>
            </a:r>
          </a:p>
        </p:txBody>
      </p:sp>
      <p:sp>
        <p:nvSpPr>
          <p:cNvPr id="34833" name="TextBox 2"/>
          <p:cNvSpPr txBox="1">
            <a:spLocks noChangeArrowheads="1"/>
          </p:cNvSpPr>
          <p:nvPr/>
        </p:nvSpPr>
        <p:spPr bwMode="auto">
          <a:xfrm>
            <a:off x="3617913" y="3094038"/>
            <a:ext cx="137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anose="020B0604020202020204" pitchFamily="34" charset="0"/>
                <a:ea typeface="MS PGothic" pitchFamily="34" charset="-128"/>
              </a:defRPr>
            </a:lvl1pPr>
            <a:lvl2pPr marL="742950" indent="-285750" defTabSz="457200">
              <a:defRPr sz="2400">
                <a:solidFill>
                  <a:schemeClr val="tx1"/>
                </a:solidFill>
                <a:latin typeface="Arial" panose="020B0604020202020204" pitchFamily="34" charset="0"/>
                <a:ea typeface="MS PGothic" pitchFamily="34" charset="-128"/>
              </a:defRPr>
            </a:lvl2pPr>
            <a:lvl3pPr marL="1143000" indent="-228600" defTabSz="457200">
              <a:defRPr sz="2400">
                <a:solidFill>
                  <a:schemeClr val="tx1"/>
                </a:solidFill>
                <a:latin typeface="Arial" panose="020B0604020202020204" pitchFamily="34" charset="0"/>
                <a:ea typeface="MS PGothic" pitchFamily="34" charset="-128"/>
              </a:defRPr>
            </a:lvl3pPr>
            <a:lvl4pPr marL="1600200" indent="-228600" defTabSz="457200">
              <a:defRPr sz="2400">
                <a:solidFill>
                  <a:schemeClr val="tx1"/>
                </a:solidFill>
                <a:latin typeface="Arial" panose="020B0604020202020204" pitchFamily="34" charset="0"/>
                <a:ea typeface="MS PGothic" pitchFamily="34" charset="-128"/>
              </a:defRPr>
            </a:lvl4pPr>
            <a:lvl5pPr marL="2057400" indent="-228600" defTabSz="457200">
              <a:defRPr sz="2400">
                <a:solidFill>
                  <a:schemeClr val="tx1"/>
                </a:solidFill>
                <a:latin typeface="Arial" panose="020B060402020202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246C"/>
                </a:solidFill>
                <a:effectLst/>
                <a:uLnTx/>
                <a:uFillTx/>
                <a:latin typeface="Calibri" panose="020F0502020204030204" pitchFamily="34" charset="0"/>
                <a:ea typeface="MS PGothic" pitchFamily="34" charset="-128"/>
                <a:cs typeface="Arial" panose="020B0604020202020204" pitchFamily="34" charset="0"/>
              </a:rPr>
              <a:t>Peace Centers</a:t>
            </a:r>
          </a:p>
        </p:txBody>
      </p:sp>
      <p:sp>
        <p:nvSpPr>
          <p:cNvPr id="34834" name="Line 223"/>
          <p:cNvSpPr>
            <a:spLocks noChangeShapeType="1"/>
          </p:cNvSpPr>
          <p:nvPr/>
        </p:nvSpPr>
        <p:spPr bwMode="auto">
          <a:xfrm>
            <a:off x="5087938" y="2954319"/>
            <a:ext cx="2373312" cy="17"/>
          </a:xfrm>
          <a:prstGeom prst="line">
            <a:avLst/>
          </a:prstGeom>
          <a:noFill/>
          <a:ln w="38100">
            <a:solidFill>
              <a:srgbClr val="4C4C4C"/>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958D85"/>
              </a:solidFill>
              <a:effectLst/>
              <a:uLnTx/>
              <a:uFillTx/>
              <a:latin typeface="Arial" panose="020B0604020202020204" pitchFamily="34" charset="0"/>
              <a:ea typeface="MS PGothic" pitchFamily="34" charset="-128"/>
              <a:cs typeface="+mn-cs"/>
            </a:endParaRPr>
          </a:p>
        </p:txBody>
      </p:sp>
      <p:sp>
        <p:nvSpPr>
          <p:cNvPr id="34835" name="Line 209"/>
          <p:cNvSpPr>
            <a:spLocks noChangeShapeType="1"/>
          </p:cNvSpPr>
          <p:nvPr/>
        </p:nvSpPr>
        <p:spPr bwMode="auto">
          <a:xfrm flipV="1">
            <a:off x="1866900" y="2890838"/>
            <a:ext cx="1703388" cy="17462"/>
          </a:xfrm>
          <a:prstGeom prst="line">
            <a:avLst/>
          </a:prstGeom>
          <a:noFill/>
          <a:ln w="38100">
            <a:solidFill>
              <a:srgbClr val="4C4C4C"/>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958D85"/>
              </a:solidFill>
              <a:effectLst/>
              <a:uLnTx/>
              <a:uFillTx/>
              <a:latin typeface="Arial" panose="020B0604020202020204" pitchFamily="34" charset="0"/>
              <a:ea typeface="MS PGothic" pitchFamily="34" charset="-128"/>
              <a:cs typeface="+mn-cs"/>
            </a:endParaRPr>
          </a:p>
        </p:txBody>
      </p:sp>
      <p:sp>
        <p:nvSpPr>
          <p:cNvPr id="34836" name="TextBox 2"/>
          <p:cNvSpPr txBox="1">
            <a:spLocks noChangeArrowheads="1"/>
          </p:cNvSpPr>
          <p:nvPr/>
        </p:nvSpPr>
        <p:spPr bwMode="auto">
          <a:xfrm>
            <a:off x="5770563" y="5929313"/>
            <a:ext cx="992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anose="020B0604020202020204" pitchFamily="34" charset="0"/>
                <a:ea typeface="MS PGothic" pitchFamily="34" charset="-128"/>
              </a:defRPr>
            </a:lvl1pPr>
            <a:lvl2pPr marL="742950" indent="-285750" defTabSz="457200">
              <a:defRPr sz="2400">
                <a:solidFill>
                  <a:schemeClr val="tx1"/>
                </a:solidFill>
                <a:latin typeface="Arial" panose="020B0604020202020204" pitchFamily="34" charset="0"/>
                <a:ea typeface="MS PGothic" pitchFamily="34" charset="-128"/>
              </a:defRPr>
            </a:lvl2pPr>
            <a:lvl3pPr marL="1143000" indent="-228600" defTabSz="457200">
              <a:defRPr sz="2400">
                <a:solidFill>
                  <a:schemeClr val="tx1"/>
                </a:solidFill>
                <a:latin typeface="Arial" panose="020B0604020202020204" pitchFamily="34" charset="0"/>
                <a:ea typeface="MS PGothic" pitchFamily="34" charset="-128"/>
              </a:defRPr>
            </a:lvl3pPr>
            <a:lvl4pPr marL="1600200" indent="-228600" defTabSz="457200">
              <a:defRPr sz="2400">
                <a:solidFill>
                  <a:schemeClr val="tx1"/>
                </a:solidFill>
                <a:latin typeface="Arial" panose="020B0604020202020204" pitchFamily="34" charset="0"/>
                <a:ea typeface="MS PGothic" pitchFamily="34" charset="-128"/>
              </a:defRPr>
            </a:lvl4pPr>
            <a:lvl5pPr marL="2057400" indent="-228600" defTabSz="457200">
              <a:defRPr sz="2400">
                <a:solidFill>
                  <a:schemeClr val="tx1"/>
                </a:solidFill>
                <a:latin typeface="Arial" panose="020B060402020202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958D85"/>
                </a:solidFill>
                <a:effectLst/>
                <a:uLnTx/>
                <a:uFillTx/>
                <a:latin typeface="Calibri" panose="020F0502020204030204" pitchFamily="34" charset="0"/>
                <a:ea typeface="MS PGothic" pitchFamily="34" charset="-128"/>
                <a:cs typeface="Arial" panose="020B0604020202020204" pitchFamily="34" charset="0"/>
              </a:rPr>
              <a:t>Earnings</a:t>
            </a:r>
          </a:p>
        </p:txBody>
      </p:sp>
      <p:sp>
        <p:nvSpPr>
          <p:cNvPr id="34837" name="TextBox 2"/>
          <p:cNvSpPr txBox="1">
            <a:spLocks noChangeArrowheads="1"/>
          </p:cNvSpPr>
          <p:nvPr/>
        </p:nvSpPr>
        <p:spPr bwMode="auto">
          <a:xfrm>
            <a:off x="5709489" y="4988997"/>
            <a:ext cx="17517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Arial" panose="020B0604020202020204" pitchFamily="34" charset="0"/>
                <a:ea typeface="MS PGothic" pitchFamily="34" charset="-128"/>
              </a:defRPr>
            </a:lvl1pPr>
            <a:lvl2pPr marL="742950" indent="-285750" defTabSz="457200">
              <a:defRPr sz="2400">
                <a:solidFill>
                  <a:schemeClr val="tx1"/>
                </a:solidFill>
                <a:latin typeface="Arial" panose="020B0604020202020204" pitchFamily="34" charset="0"/>
                <a:ea typeface="MS PGothic" pitchFamily="34" charset="-128"/>
              </a:defRPr>
            </a:lvl2pPr>
            <a:lvl3pPr marL="1143000" indent="-228600" defTabSz="457200">
              <a:defRPr sz="2400">
                <a:solidFill>
                  <a:schemeClr val="tx1"/>
                </a:solidFill>
                <a:latin typeface="Arial" panose="020B0604020202020204" pitchFamily="34" charset="0"/>
                <a:ea typeface="MS PGothic" pitchFamily="34" charset="-128"/>
              </a:defRPr>
            </a:lvl3pPr>
            <a:lvl4pPr marL="1600200" indent="-228600" defTabSz="457200">
              <a:defRPr sz="2400">
                <a:solidFill>
                  <a:schemeClr val="tx1"/>
                </a:solidFill>
                <a:latin typeface="Arial" panose="020B0604020202020204" pitchFamily="34" charset="0"/>
                <a:ea typeface="MS PGothic" pitchFamily="34" charset="-128"/>
              </a:defRPr>
            </a:lvl4pPr>
            <a:lvl5pPr marL="2057400" indent="-228600" defTabSz="457200">
              <a:defRPr sz="2400">
                <a:solidFill>
                  <a:schemeClr val="tx1"/>
                </a:solidFill>
                <a:latin typeface="Arial" panose="020B060402020202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958D85"/>
                </a:solidFill>
                <a:effectLst/>
                <a:uLnTx/>
                <a:uFillTx/>
                <a:latin typeface="Calibri" panose="020F0502020204030204" pitchFamily="34" charset="0"/>
                <a:ea typeface="MS PGothic" pitchFamily="34" charset="-128"/>
                <a:cs typeface="Arial" panose="020B0604020202020204" pitchFamily="34" charset="0"/>
              </a:rPr>
              <a:t>After 3 years</a:t>
            </a:r>
          </a:p>
        </p:txBody>
      </p:sp>
      <p:sp>
        <p:nvSpPr>
          <p:cNvPr id="34838" name="TextBox 2"/>
          <p:cNvSpPr txBox="1">
            <a:spLocks noChangeArrowheads="1"/>
          </p:cNvSpPr>
          <p:nvPr/>
        </p:nvSpPr>
        <p:spPr bwMode="auto">
          <a:xfrm>
            <a:off x="1852613" y="4090988"/>
            <a:ext cx="13541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anose="020B0604020202020204" pitchFamily="34" charset="0"/>
                <a:ea typeface="MS PGothic" pitchFamily="34" charset="-128"/>
              </a:defRPr>
            </a:lvl1pPr>
            <a:lvl2pPr marL="742950" indent="-285750" defTabSz="457200">
              <a:defRPr sz="2400">
                <a:solidFill>
                  <a:schemeClr val="tx1"/>
                </a:solidFill>
                <a:latin typeface="Arial" panose="020B0604020202020204" pitchFamily="34" charset="0"/>
                <a:ea typeface="MS PGothic" pitchFamily="34" charset="-128"/>
              </a:defRPr>
            </a:lvl2pPr>
            <a:lvl3pPr marL="1143000" indent="-228600" defTabSz="457200">
              <a:defRPr sz="2400">
                <a:solidFill>
                  <a:schemeClr val="tx1"/>
                </a:solidFill>
                <a:latin typeface="Arial" panose="020B0604020202020204" pitchFamily="34" charset="0"/>
                <a:ea typeface="MS PGothic" pitchFamily="34" charset="-128"/>
              </a:defRPr>
            </a:lvl3pPr>
            <a:lvl4pPr marL="1600200" indent="-228600" defTabSz="457200">
              <a:defRPr sz="2400">
                <a:solidFill>
                  <a:schemeClr val="tx1"/>
                </a:solidFill>
                <a:latin typeface="Arial" panose="020B0604020202020204" pitchFamily="34" charset="0"/>
                <a:ea typeface="MS PGothic" pitchFamily="34" charset="-128"/>
              </a:defRPr>
            </a:lvl4pPr>
            <a:lvl5pPr marL="2057400" indent="-228600" defTabSz="457200">
              <a:defRPr sz="2400">
                <a:solidFill>
                  <a:schemeClr val="tx1"/>
                </a:solidFill>
                <a:latin typeface="Arial" panose="020B060402020202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958D85"/>
                </a:solidFill>
                <a:effectLst/>
                <a:uLnTx/>
                <a:uFillTx/>
                <a:latin typeface="Calibri" panose="020F0502020204030204" pitchFamily="34" charset="0"/>
                <a:ea typeface="MS PGothic" pitchFamily="34" charset="-128"/>
                <a:cs typeface="Arial" panose="020B0604020202020204" pitchFamily="34" charset="0"/>
              </a:rPr>
              <a:t>~ $100 M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958D85"/>
                </a:solidFill>
                <a:effectLst/>
                <a:uLnTx/>
                <a:uFillTx/>
                <a:latin typeface="Calibri" panose="020F0502020204030204" pitchFamily="34" charset="0"/>
                <a:ea typeface="MS PGothic" pitchFamily="34" charset="-128"/>
                <a:cs typeface="Arial" panose="020B0604020202020204" pitchFamily="34" charset="0"/>
              </a:rPr>
              <a:t>Held 3 years</a:t>
            </a:r>
          </a:p>
        </p:txBody>
      </p:sp>
      <p:pic>
        <p:nvPicPr>
          <p:cNvPr id="34839"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4038" y="6203950"/>
            <a:ext cx="164623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213"/>
          <p:cNvSpPr>
            <a:spLocks noChangeShapeType="1"/>
          </p:cNvSpPr>
          <p:nvPr/>
        </p:nvSpPr>
        <p:spPr bwMode="auto">
          <a:xfrm flipV="1">
            <a:off x="5167313" y="3857626"/>
            <a:ext cx="738189" cy="0"/>
          </a:xfrm>
          <a:prstGeom prst="line">
            <a:avLst/>
          </a:prstGeom>
          <a:noFill/>
          <a:ln w="38100">
            <a:solidFill>
              <a:srgbClr val="4C4C4C"/>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958D85"/>
              </a:solidFill>
              <a:effectLst/>
              <a:uLnTx/>
              <a:uFillTx/>
              <a:latin typeface="Arial" panose="020B0604020202020204" pitchFamily="34" charset="0"/>
              <a:ea typeface="MS PGothic" pitchFamily="34" charset="-128"/>
              <a:cs typeface="+mn-cs"/>
            </a:endParaRPr>
          </a:p>
        </p:txBody>
      </p:sp>
      <p:sp>
        <p:nvSpPr>
          <p:cNvPr id="29" name="Line 213"/>
          <p:cNvSpPr>
            <a:spLocks noChangeShapeType="1"/>
          </p:cNvSpPr>
          <p:nvPr/>
        </p:nvSpPr>
        <p:spPr bwMode="auto">
          <a:xfrm flipV="1">
            <a:off x="6808790" y="3857626"/>
            <a:ext cx="650873" cy="0"/>
          </a:xfrm>
          <a:prstGeom prst="line">
            <a:avLst/>
          </a:prstGeom>
          <a:noFill/>
          <a:ln w="38100">
            <a:solidFill>
              <a:srgbClr val="4C4C4C"/>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958D85"/>
              </a:solidFill>
              <a:effectLst/>
              <a:uLnTx/>
              <a:uFillTx/>
              <a:latin typeface="Arial" panose="020B0604020202020204" pitchFamily="34" charset="0"/>
              <a:ea typeface="MS PGothic" pitchFamily="34" charset="-128"/>
              <a:cs typeface="+mn-cs"/>
            </a:endParaRPr>
          </a:p>
        </p:txBody>
      </p:sp>
      <p:sp>
        <p:nvSpPr>
          <p:cNvPr id="30" name="Line 213"/>
          <p:cNvSpPr>
            <a:spLocks noChangeShapeType="1"/>
          </p:cNvSpPr>
          <p:nvPr/>
        </p:nvSpPr>
        <p:spPr bwMode="auto">
          <a:xfrm>
            <a:off x="6792914" y="4560906"/>
            <a:ext cx="666749" cy="14231"/>
          </a:xfrm>
          <a:prstGeom prst="line">
            <a:avLst/>
          </a:prstGeom>
          <a:noFill/>
          <a:ln w="38100">
            <a:solidFill>
              <a:srgbClr val="4C4C4C"/>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958D85"/>
              </a:solidFill>
              <a:effectLst/>
              <a:uLnTx/>
              <a:uFillTx/>
              <a:latin typeface="Arial" panose="020B0604020202020204" pitchFamily="34" charset="0"/>
              <a:ea typeface="MS PGothic" pitchFamily="34" charset="-128"/>
              <a:cs typeface="+mn-cs"/>
            </a:endParaRPr>
          </a:p>
        </p:txBody>
      </p:sp>
      <p:grpSp>
        <p:nvGrpSpPr>
          <p:cNvPr id="4" name="Group 2"/>
          <p:cNvGrpSpPr>
            <a:grpSpLocks/>
          </p:cNvGrpSpPr>
          <p:nvPr/>
        </p:nvGrpSpPr>
        <p:grpSpPr bwMode="auto">
          <a:xfrm>
            <a:off x="3490497" y="2473752"/>
            <a:ext cx="1553408" cy="678480"/>
            <a:chOff x="105798673" y="106945578"/>
            <a:chExt cx="2488684" cy="1226084"/>
          </a:xfrm>
        </p:grpSpPr>
        <p:pic>
          <p:nvPicPr>
            <p:cNvPr id="2051" name="Picture 3" descr="rotary_centers_logo_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798673" y="106945578"/>
              <a:ext cx="967026" cy="975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Rectangle 4"/>
            <p:cNvSpPr>
              <a:spLocks noChangeArrowheads="1"/>
            </p:cNvSpPr>
            <p:nvPr/>
          </p:nvSpPr>
          <p:spPr bwMode="auto">
            <a:xfrm>
              <a:off x="106077589" y="107497757"/>
              <a:ext cx="791737" cy="45720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58D85"/>
                </a:solidFill>
                <a:effectLst/>
                <a:uLnTx/>
                <a:uFillTx/>
                <a:latin typeface="Calibri"/>
                <a:ea typeface="MS PGothic" pitchFamily="34" charset="-128"/>
                <a:cs typeface="+mn-cs"/>
              </a:endParaRPr>
            </a:p>
          </p:txBody>
        </p:sp>
        <p:pic>
          <p:nvPicPr>
            <p:cNvPr id="2053" name="Picture 5" descr="6298_PNG_for_Word_documents_presentations_and_web_use_AdditionalFil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058506" y="107371561"/>
              <a:ext cx="2228851" cy="800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057" name="Picture 9" descr="http://www.endpolio.org/_assets/img/epn-logo.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08354" y="1074738"/>
            <a:ext cx="1020741" cy="102074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2"/>
          <p:cNvSpPr txBox="1">
            <a:spLocks noChangeArrowheads="1"/>
          </p:cNvSpPr>
          <p:nvPr/>
        </p:nvSpPr>
        <p:spPr bwMode="auto">
          <a:xfrm>
            <a:off x="3617355" y="2037972"/>
            <a:ext cx="11479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anose="020B0604020202020204" pitchFamily="34" charset="0"/>
                <a:ea typeface="MS PGothic" pitchFamily="34" charset="-128"/>
              </a:defRPr>
            </a:lvl1pPr>
            <a:lvl2pPr marL="742950" indent="-285750" defTabSz="457200">
              <a:defRPr sz="2400">
                <a:solidFill>
                  <a:schemeClr val="tx1"/>
                </a:solidFill>
                <a:latin typeface="Arial" panose="020B0604020202020204" pitchFamily="34" charset="0"/>
                <a:ea typeface="MS PGothic" pitchFamily="34" charset="-128"/>
              </a:defRPr>
            </a:lvl2pPr>
            <a:lvl3pPr marL="1143000" indent="-228600" defTabSz="457200">
              <a:defRPr sz="2400">
                <a:solidFill>
                  <a:schemeClr val="tx1"/>
                </a:solidFill>
                <a:latin typeface="Arial" panose="020B0604020202020204" pitchFamily="34" charset="0"/>
                <a:ea typeface="MS PGothic" pitchFamily="34" charset="-128"/>
              </a:defRPr>
            </a:lvl3pPr>
            <a:lvl4pPr marL="1600200" indent="-228600" defTabSz="457200">
              <a:defRPr sz="2400">
                <a:solidFill>
                  <a:schemeClr val="tx1"/>
                </a:solidFill>
                <a:latin typeface="Arial" panose="020B0604020202020204" pitchFamily="34" charset="0"/>
                <a:ea typeface="MS PGothic" pitchFamily="34" charset="-128"/>
              </a:defRPr>
            </a:lvl4pPr>
            <a:lvl5pPr marL="2057400" indent="-228600" defTabSz="457200">
              <a:defRPr sz="2400">
                <a:solidFill>
                  <a:schemeClr val="tx1"/>
                </a:solidFill>
                <a:latin typeface="Arial" panose="020B060402020202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246C"/>
                </a:solidFill>
                <a:effectLst/>
                <a:uLnTx/>
                <a:uFillTx/>
                <a:latin typeface="Calibri" panose="020F0502020204030204" pitchFamily="34" charset="0"/>
                <a:ea typeface="MS PGothic" pitchFamily="34" charset="-128"/>
                <a:cs typeface="Arial" panose="020B0604020202020204" pitchFamily="34" charset="0"/>
              </a:rPr>
              <a:t>    PolioPlus</a:t>
            </a:r>
          </a:p>
        </p:txBody>
      </p:sp>
      <p:sp>
        <p:nvSpPr>
          <p:cNvPr id="37" name="TextBox 2"/>
          <p:cNvSpPr txBox="1">
            <a:spLocks noChangeArrowheads="1"/>
          </p:cNvSpPr>
          <p:nvPr/>
        </p:nvSpPr>
        <p:spPr bwMode="auto">
          <a:xfrm>
            <a:off x="5118918" y="3836192"/>
            <a:ext cx="875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Arial" panose="020B0604020202020204" pitchFamily="34" charset="0"/>
                <a:ea typeface="MS PGothic" pitchFamily="34" charset="-128"/>
              </a:defRPr>
            </a:lvl1pPr>
            <a:lvl2pPr marL="742950" indent="-285750" defTabSz="457200">
              <a:defRPr sz="2400">
                <a:solidFill>
                  <a:schemeClr val="tx1"/>
                </a:solidFill>
                <a:latin typeface="Arial" panose="020B0604020202020204" pitchFamily="34" charset="0"/>
                <a:ea typeface="MS PGothic" pitchFamily="34" charset="-128"/>
              </a:defRPr>
            </a:lvl2pPr>
            <a:lvl3pPr marL="1143000" indent="-228600" defTabSz="457200">
              <a:defRPr sz="2400">
                <a:solidFill>
                  <a:schemeClr val="tx1"/>
                </a:solidFill>
                <a:latin typeface="Arial" panose="020B0604020202020204" pitchFamily="34" charset="0"/>
                <a:ea typeface="MS PGothic" pitchFamily="34" charset="-128"/>
              </a:defRPr>
            </a:lvl3pPr>
            <a:lvl4pPr marL="1600200" indent="-228600" defTabSz="457200">
              <a:defRPr sz="2400">
                <a:solidFill>
                  <a:schemeClr val="tx1"/>
                </a:solidFill>
                <a:latin typeface="Arial" panose="020B0604020202020204" pitchFamily="34" charset="0"/>
                <a:ea typeface="MS PGothic" pitchFamily="34" charset="-128"/>
              </a:defRPr>
            </a:lvl4pPr>
            <a:lvl5pPr marL="2057400" indent="-228600" defTabSz="457200">
              <a:defRPr sz="2400">
                <a:solidFill>
                  <a:schemeClr val="tx1"/>
                </a:solidFill>
                <a:latin typeface="Arial" panose="020B060402020202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1400" b="1" dirty="0">
                <a:solidFill>
                  <a:srgbClr val="958D85"/>
                </a:solidFill>
                <a:latin typeface="Calibri" panose="020F0502020204030204" pitchFamily="34" charset="0"/>
                <a:cs typeface="Arial" panose="020B0604020202020204" pitchFamily="34" charset="0"/>
              </a:rPr>
              <a:t>47.5%*</a:t>
            </a:r>
            <a:endParaRPr kumimoji="0" lang="en-US" altLang="en-US" sz="1400" b="1" i="0" u="none" strike="noStrike" kern="1200" cap="none" spc="0" normalizeH="0" baseline="0" noProof="0" dirty="0">
              <a:ln>
                <a:noFill/>
              </a:ln>
              <a:solidFill>
                <a:srgbClr val="958D85"/>
              </a:solidFill>
              <a:effectLst/>
              <a:uLnTx/>
              <a:uFillTx/>
              <a:latin typeface="Calibri" panose="020F0502020204030204" pitchFamily="34" charset="0"/>
              <a:cs typeface="Arial" panose="020B0604020202020204" pitchFamily="34" charset="0"/>
            </a:endParaRPr>
          </a:p>
        </p:txBody>
      </p:sp>
      <p:sp>
        <p:nvSpPr>
          <p:cNvPr id="38" name="TextBox 2"/>
          <p:cNvSpPr txBox="1">
            <a:spLocks noChangeArrowheads="1"/>
          </p:cNvSpPr>
          <p:nvPr/>
        </p:nvSpPr>
        <p:spPr bwMode="auto">
          <a:xfrm>
            <a:off x="4950618" y="4526598"/>
            <a:ext cx="11716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Arial" panose="020B0604020202020204" pitchFamily="34" charset="0"/>
                <a:ea typeface="MS PGothic" pitchFamily="34" charset="-128"/>
              </a:defRPr>
            </a:lvl1pPr>
            <a:lvl2pPr marL="742950" indent="-285750" defTabSz="457200">
              <a:defRPr sz="2400">
                <a:solidFill>
                  <a:schemeClr val="tx1"/>
                </a:solidFill>
                <a:latin typeface="Arial" panose="020B0604020202020204" pitchFamily="34" charset="0"/>
                <a:ea typeface="MS PGothic" pitchFamily="34" charset="-128"/>
              </a:defRPr>
            </a:lvl2pPr>
            <a:lvl3pPr marL="1143000" indent="-228600" defTabSz="457200">
              <a:defRPr sz="2400">
                <a:solidFill>
                  <a:schemeClr val="tx1"/>
                </a:solidFill>
                <a:latin typeface="Arial" panose="020B0604020202020204" pitchFamily="34" charset="0"/>
                <a:ea typeface="MS PGothic" pitchFamily="34" charset="-128"/>
              </a:defRPr>
            </a:lvl3pPr>
            <a:lvl4pPr marL="1600200" indent="-228600" defTabSz="457200">
              <a:defRPr sz="2400">
                <a:solidFill>
                  <a:schemeClr val="tx1"/>
                </a:solidFill>
                <a:latin typeface="Arial" panose="020B0604020202020204" pitchFamily="34" charset="0"/>
                <a:ea typeface="MS PGothic" pitchFamily="34" charset="-128"/>
              </a:defRPr>
            </a:lvl4pPr>
            <a:lvl5pPr marL="2057400" indent="-228600" defTabSz="457200">
              <a:defRPr sz="2400">
                <a:solidFill>
                  <a:schemeClr val="tx1"/>
                </a:solidFill>
                <a:latin typeface="Arial" panose="020B060402020202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958D85"/>
                </a:solidFill>
                <a:effectLst/>
                <a:uLnTx/>
                <a:uFillTx/>
                <a:latin typeface="Calibri" panose="020F0502020204030204" pitchFamily="34" charset="0"/>
                <a:ea typeface="MS PGothic" pitchFamily="34" charset="-128"/>
                <a:cs typeface="Arial" panose="020B0604020202020204" pitchFamily="34" charset="0"/>
              </a:rPr>
              <a:t> </a:t>
            </a:r>
            <a:r>
              <a:rPr lang="en-US" altLang="en-US" sz="1600" b="1" dirty="0">
                <a:solidFill>
                  <a:srgbClr val="958D85"/>
                </a:solidFill>
                <a:latin typeface="Calibri" panose="020F0502020204030204" pitchFamily="34" charset="0"/>
                <a:cs typeface="Arial" panose="020B0604020202020204" pitchFamily="34" charset="0"/>
              </a:rPr>
              <a:t>47.5%*</a:t>
            </a:r>
            <a:endParaRPr kumimoji="0" lang="en-US" altLang="en-US" sz="1600" b="1" i="0" u="none" strike="noStrike" kern="1200" cap="none" spc="0" normalizeH="0" baseline="0" noProof="0" dirty="0">
              <a:ln>
                <a:noFill/>
              </a:ln>
              <a:solidFill>
                <a:srgbClr val="958D85"/>
              </a:solidFill>
              <a:effectLst/>
              <a:uLnTx/>
              <a:uFillTx/>
              <a:latin typeface="Calibri" panose="020F0502020204030204" pitchFamily="34" charset="0"/>
              <a:ea typeface="MS PGothic" pitchFamily="34" charset="-128"/>
              <a:cs typeface="Arial" panose="020B0604020202020204" pitchFamily="34" charset="0"/>
            </a:endParaRPr>
          </a:p>
        </p:txBody>
      </p:sp>
      <p:sp>
        <p:nvSpPr>
          <p:cNvPr id="25" name="TextBox 24"/>
          <p:cNvSpPr txBox="1"/>
          <p:nvPr/>
        </p:nvSpPr>
        <p:spPr>
          <a:xfrm>
            <a:off x="5905502" y="4186666"/>
            <a:ext cx="1119189" cy="830997"/>
          </a:xfrm>
          <a:prstGeom prst="rect">
            <a:avLst/>
          </a:prstGeom>
          <a:solidFill>
            <a:schemeClr val="bg2">
              <a:lumMod val="50000"/>
            </a:schemeClr>
          </a:solidFill>
          <a:ln>
            <a:solidFill>
              <a:schemeClr val="bg2">
                <a:lumMod val="25000"/>
              </a:schemeClr>
            </a:solidFill>
          </a:ln>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S PGothic" pitchFamily="34" charset="-128"/>
                <a:cs typeface="+mn-cs"/>
              </a:rPr>
              <a:t>World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S PGothic" pitchFamily="34" charset="-128"/>
                <a:cs typeface="+mn-cs"/>
              </a:rPr>
              <a:t>Fund</a:t>
            </a:r>
          </a:p>
        </p:txBody>
      </p:sp>
      <p:sp>
        <p:nvSpPr>
          <p:cNvPr id="26" name="TextBox 25"/>
          <p:cNvSpPr txBox="1"/>
          <p:nvPr/>
        </p:nvSpPr>
        <p:spPr>
          <a:xfrm>
            <a:off x="5889626" y="3633232"/>
            <a:ext cx="1119189" cy="461665"/>
          </a:xfrm>
          <a:prstGeom prst="rect">
            <a:avLst/>
          </a:prstGeom>
          <a:solidFill>
            <a:schemeClr val="bg2">
              <a:lumMod val="50000"/>
            </a:schemeClr>
          </a:solidFill>
          <a:ln>
            <a:solidFill>
              <a:schemeClr val="bg2">
                <a:lumMod val="25000"/>
              </a:schemeClr>
            </a:solidFill>
          </a:ln>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S PGothic" pitchFamily="34" charset="-128"/>
                <a:cs typeface="+mn-cs"/>
              </a:rPr>
              <a:t>DDF</a:t>
            </a:r>
          </a:p>
        </p:txBody>
      </p:sp>
      <p:sp>
        <p:nvSpPr>
          <p:cNvPr id="6" name="TextBox 5">
            <a:extLst>
              <a:ext uri="{FF2B5EF4-FFF2-40B4-BE49-F238E27FC236}">
                <a16:creationId xmlns:a16="http://schemas.microsoft.com/office/drawing/2014/main" id="{558C170E-2500-4227-B35D-159F51BB0CF4}"/>
              </a:ext>
            </a:extLst>
          </p:cNvPr>
          <p:cNvSpPr txBox="1"/>
          <p:nvPr/>
        </p:nvSpPr>
        <p:spPr>
          <a:xfrm>
            <a:off x="6585369" y="6324600"/>
            <a:ext cx="2161761" cy="369332"/>
          </a:xfrm>
          <a:prstGeom prst="rect">
            <a:avLst/>
          </a:prstGeom>
          <a:noFill/>
        </p:spPr>
        <p:txBody>
          <a:bodyPr wrap="square" rtlCol="0">
            <a:spAutoFit/>
          </a:bodyPr>
          <a:lstStyle/>
          <a:p>
            <a:r>
              <a:rPr lang="en-GB" dirty="0"/>
              <a:t>*</a:t>
            </a:r>
            <a:r>
              <a:rPr lang="en-GB" sz="900" dirty="0"/>
              <a:t>after deduction for operating expenses </a:t>
            </a:r>
          </a:p>
        </p:txBody>
      </p:sp>
    </p:spTree>
    <p:extLst>
      <p:ext uri="{BB962C8B-B14F-4D97-AF65-F5344CB8AC3E}">
        <p14:creationId xmlns:p14="http://schemas.microsoft.com/office/powerpoint/2010/main" val="128287439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r="-25000"/>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79085"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Arial Narrow" pitchFamily="34" charset="0"/>
                <a:ea typeface="ＭＳ Ｐゴシック" pitchFamily="34" charset="-128"/>
              </a:rPr>
              <a:t>OUTSTANDING PERFORMANCE IN 2021</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5251" y="1733948"/>
            <a:ext cx="2584865" cy="1706281"/>
          </a:xfrm>
          <a:prstGeom prst="rect">
            <a:avLst/>
          </a:prstGeom>
        </p:spPr>
      </p:pic>
      <p:sp>
        <p:nvSpPr>
          <p:cNvPr id="6" name="Rectangle 5"/>
          <p:cNvSpPr/>
          <p:nvPr/>
        </p:nvSpPr>
        <p:spPr>
          <a:xfrm>
            <a:off x="6604417" y="1733946"/>
            <a:ext cx="2438399" cy="1694672"/>
          </a:xfrm>
          <a:prstGeom prst="rect">
            <a:avLst/>
          </a:prstGeom>
          <a:solidFill>
            <a:srgbClr val="002060"/>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TextBox 12"/>
          <p:cNvSpPr txBox="1"/>
          <p:nvPr/>
        </p:nvSpPr>
        <p:spPr>
          <a:xfrm>
            <a:off x="6718716" y="1796452"/>
            <a:ext cx="2209799"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Narrow" panose="020B0606020202030204" pitchFamily="34" charset="0"/>
                <a:ea typeface="MS PGothic" pitchFamily="34" charset="-128"/>
                <a:cs typeface="+mn-cs"/>
              </a:rPr>
              <a:t>$440.9 million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anose="02040502050405020303" pitchFamily="18" charset="0"/>
                <a:ea typeface="MS PGothic" pitchFamily="34" charset="-128"/>
                <a:cs typeface="+mn-cs"/>
              </a:rPr>
              <a:t>Rotarians raised for the Foundation</a:t>
            </a:r>
          </a:p>
        </p:txBody>
      </p:sp>
      <p:pic>
        <p:nvPicPr>
          <p:cNvPr id="4" name="Picture 3">
            <a:extLst>
              <a:ext uri="{FF2B5EF4-FFF2-40B4-BE49-F238E27FC236}">
                <a16:creationId xmlns:a16="http://schemas.microsoft.com/office/drawing/2014/main" id="{ED721B58-7DD9-5A31-8829-8FFC862B4120}"/>
              </a:ext>
            </a:extLst>
          </p:cNvPr>
          <p:cNvPicPr>
            <a:picLocks noChangeAspect="1"/>
          </p:cNvPicPr>
          <p:nvPr/>
        </p:nvPicPr>
        <p:blipFill>
          <a:blip r:embed="rId5"/>
          <a:stretch>
            <a:fillRect/>
          </a:stretch>
        </p:blipFill>
        <p:spPr>
          <a:xfrm>
            <a:off x="4161140" y="3821642"/>
            <a:ext cx="4657952" cy="2224510"/>
          </a:xfrm>
          <a:prstGeom prst="rect">
            <a:avLst/>
          </a:prstGeom>
        </p:spPr>
      </p:pic>
    </p:spTree>
    <p:extLst>
      <p:ext uri="{BB962C8B-B14F-4D97-AF65-F5344CB8AC3E}">
        <p14:creationId xmlns:p14="http://schemas.microsoft.com/office/powerpoint/2010/main" val="159611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B9DDF-FDF8-42B7-A6BC-2F2936F39D14}"/>
              </a:ext>
            </a:extLst>
          </p:cNvPr>
          <p:cNvSpPr>
            <a:spLocks noGrp="1"/>
          </p:cNvSpPr>
          <p:nvPr>
            <p:ph type="title"/>
          </p:nvPr>
        </p:nvSpPr>
        <p:spPr/>
        <p:txBody>
          <a:bodyPr/>
          <a:lstStyle/>
          <a:p>
            <a:r>
              <a:rPr lang="en-GB" dirty="0"/>
              <a:t>Charity Navigator’s List of 10 Best charities WORLDWIDE!</a:t>
            </a:r>
          </a:p>
        </p:txBody>
      </p:sp>
      <p:pic>
        <p:nvPicPr>
          <p:cNvPr id="4" name="Picture 3">
            <a:extLst>
              <a:ext uri="{FF2B5EF4-FFF2-40B4-BE49-F238E27FC236}">
                <a16:creationId xmlns:a16="http://schemas.microsoft.com/office/drawing/2014/main" id="{068BCC15-CFC4-1D43-BC8E-69833E9019E5}"/>
              </a:ext>
            </a:extLst>
          </p:cNvPr>
          <p:cNvPicPr>
            <a:picLocks noChangeAspect="1"/>
          </p:cNvPicPr>
          <p:nvPr/>
        </p:nvPicPr>
        <p:blipFill>
          <a:blip r:embed="rId2"/>
          <a:stretch>
            <a:fillRect/>
          </a:stretch>
        </p:blipFill>
        <p:spPr>
          <a:xfrm>
            <a:off x="180310" y="990600"/>
            <a:ext cx="8881843" cy="4335544"/>
          </a:xfrm>
          <a:prstGeom prst="rect">
            <a:avLst/>
          </a:prstGeom>
        </p:spPr>
      </p:pic>
      <p:sp>
        <p:nvSpPr>
          <p:cNvPr id="8" name="TextBox 7">
            <a:extLst>
              <a:ext uri="{FF2B5EF4-FFF2-40B4-BE49-F238E27FC236}">
                <a16:creationId xmlns:a16="http://schemas.microsoft.com/office/drawing/2014/main" id="{C3DC6870-53F4-A111-4C06-16D9324C279A}"/>
              </a:ext>
            </a:extLst>
          </p:cNvPr>
          <p:cNvSpPr txBox="1"/>
          <p:nvPr/>
        </p:nvSpPr>
        <p:spPr>
          <a:xfrm>
            <a:off x="574751" y="5490212"/>
            <a:ext cx="7994497" cy="646331"/>
          </a:xfrm>
          <a:prstGeom prst="rect">
            <a:avLst/>
          </a:prstGeom>
          <a:noFill/>
        </p:spPr>
        <p:txBody>
          <a:bodyPr wrap="none" rtlCol="0">
            <a:spAutoFit/>
          </a:bodyPr>
          <a:lstStyle/>
          <a:p>
            <a:pPr algn="ctr"/>
            <a:r>
              <a:rPr lang="en-US" b="1" dirty="0">
                <a:solidFill>
                  <a:schemeClr val="tx2">
                    <a:lumMod val="75000"/>
                  </a:schemeClr>
                </a:solidFill>
              </a:rPr>
              <a:t>Consider making the Rotary Foundation one of your charities of choice</a:t>
            </a:r>
          </a:p>
          <a:p>
            <a:pPr algn="ctr"/>
            <a:r>
              <a:rPr lang="en-US" b="1" dirty="0">
                <a:solidFill>
                  <a:schemeClr val="tx2">
                    <a:lumMod val="75000"/>
                  </a:schemeClr>
                </a:solidFill>
              </a:rPr>
              <a:t>To “Do Good in the World”</a:t>
            </a:r>
          </a:p>
        </p:txBody>
      </p:sp>
      <p:sp>
        <p:nvSpPr>
          <p:cNvPr id="3" name="Oval 2">
            <a:extLst>
              <a:ext uri="{FF2B5EF4-FFF2-40B4-BE49-F238E27FC236}">
                <a16:creationId xmlns:a16="http://schemas.microsoft.com/office/drawing/2014/main" id="{16BC0A55-EC56-4DC0-83C7-95B5E46F53CD}"/>
              </a:ext>
            </a:extLst>
          </p:cNvPr>
          <p:cNvSpPr/>
          <p:nvPr/>
        </p:nvSpPr>
        <p:spPr>
          <a:xfrm>
            <a:off x="463593" y="2494291"/>
            <a:ext cx="4298907" cy="770641"/>
          </a:xfrm>
          <a:prstGeom prst="ellipse">
            <a:avLst/>
          </a:prstGeom>
          <a:noFill/>
          <a:ln w="3810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849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1" name="Text Box 17"/>
          <p:cNvSpPr txBox="1">
            <a:spLocks noChangeArrowheads="1"/>
          </p:cNvSpPr>
          <p:nvPr/>
        </p:nvSpPr>
        <p:spPr bwMode="auto">
          <a:xfrm>
            <a:off x="0" y="767726"/>
            <a:ext cx="9144000" cy="177630"/>
          </a:xfrm>
          <a:prstGeom prst="rect">
            <a:avLst/>
          </a:prstGeom>
          <a:solidFill>
            <a:srgbClr val="CC0000"/>
          </a:solidFill>
          <a:ln w="9525">
            <a:solidFill>
              <a:schemeClr val="tx1"/>
            </a:solidFill>
            <a:miter lim="800000"/>
            <a:headEnd/>
            <a:tailEnd/>
          </a:ln>
        </p:spPr>
        <p:txBody>
          <a:bodyPr/>
          <a:lstStyle/>
          <a:p>
            <a:pPr marL="0" marR="0" lvl="0" indent="0" algn="r" defTabSz="685800" rtl="0" eaLnBrk="0" fontAlgn="base" latinLnBrk="0" hangingPunct="0">
              <a:lnSpc>
                <a:spcPct val="100000"/>
              </a:lnSpc>
              <a:spcBef>
                <a:spcPct val="0"/>
              </a:spcBef>
              <a:spcAft>
                <a:spcPct val="0"/>
              </a:spcAft>
              <a:buClrTx/>
              <a:buSzTx/>
              <a:buFontTx/>
              <a:buNone/>
              <a:tabLst/>
              <a:defRPr/>
            </a:pPr>
            <a:endParaRPr kumimoji="0" lang="en-US" sz="150" b="0" i="0" u="none" strike="noStrike" kern="1200" cap="none" spc="0" normalizeH="0" baseline="0" noProof="0">
              <a:ln>
                <a:noFill/>
              </a:ln>
              <a:solidFill>
                <a:srgbClr val="958D85"/>
              </a:solidFill>
              <a:effectLst>
                <a:outerShdw blurRad="38100" dist="38100" dir="2700000" algn="tl">
                  <a:srgbClr val="FFFFFF"/>
                </a:outerShdw>
              </a:effectLst>
              <a:uLnTx/>
              <a:uFillTx/>
              <a:latin typeface="Lucida Sans Unicode" pitchFamily="34" charset="0"/>
              <a:ea typeface="MS PGothic" panose="020B0600070205080204" pitchFamily="34" charset="-128"/>
              <a:cs typeface="+mn-cs"/>
            </a:endParaRPr>
          </a:p>
          <a:p>
            <a:pPr marL="0" marR="0" lvl="0" indent="0" algn="r" defTabSz="685800" rtl="0" eaLnBrk="0" fontAlgn="base" latinLnBrk="0" hangingPunct="0">
              <a:lnSpc>
                <a:spcPct val="100000"/>
              </a:lnSpc>
              <a:spcBef>
                <a:spcPct val="0"/>
              </a:spcBef>
              <a:spcAft>
                <a:spcPct val="0"/>
              </a:spcAft>
              <a:buClrTx/>
              <a:buSzTx/>
              <a:buFontTx/>
              <a:buNone/>
              <a:tabLst/>
              <a:defRPr/>
            </a:pPr>
            <a:endParaRPr kumimoji="0" lang="en-US" sz="150" b="0" i="0" u="none" strike="noStrike" kern="1200" cap="none" spc="0" normalizeH="0" baseline="0" noProof="0">
              <a:ln>
                <a:noFill/>
              </a:ln>
              <a:solidFill>
                <a:srgbClr val="958D85"/>
              </a:solidFill>
              <a:effectLst>
                <a:outerShdw blurRad="38100" dist="38100" dir="2700000" algn="tl">
                  <a:srgbClr val="FFFFFF"/>
                </a:outerShdw>
              </a:effectLst>
              <a:uLnTx/>
              <a:uFillTx/>
              <a:latin typeface="Lucida Sans Unicode" pitchFamily="34" charset="0"/>
              <a:ea typeface="MS PGothic" panose="020B0600070205080204" pitchFamily="34" charset="-128"/>
              <a:cs typeface="+mn-cs"/>
            </a:endParaRPr>
          </a:p>
        </p:txBody>
      </p:sp>
      <p:sp>
        <p:nvSpPr>
          <p:cNvPr id="105475" name="Text Box 13"/>
          <p:cNvSpPr txBox="1">
            <a:spLocks noChangeArrowheads="1"/>
          </p:cNvSpPr>
          <p:nvPr/>
        </p:nvSpPr>
        <p:spPr bwMode="auto">
          <a:xfrm>
            <a:off x="5332811" y="5395914"/>
            <a:ext cx="2668190" cy="323165"/>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endParaRPr kumimoji="0" lang="en-US" altLang="en-US" sz="1500" b="0" i="0" u="none" strike="noStrike" kern="1200" cap="none" spc="0" normalizeH="0" baseline="0" noProof="0">
              <a:ln>
                <a:noFill/>
              </a:ln>
              <a:solidFill>
                <a:srgbClr val="958D85"/>
              </a:solidFill>
              <a:effectLst/>
              <a:uLnTx/>
              <a:uFillTx/>
              <a:latin typeface="Arial Black" panose="020B0A04020102020204" pitchFamily="34" charset="0"/>
              <a:ea typeface="MS PGothic" panose="020B0600070205080204" pitchFamily="34" charset="-128"/>
              <a:cs typeface="+mn-cs"/>
            </a:endParaRPr>
          </a:p>
        </p:txBody>
      </p:sp>
      <p:pic>
        <p:nvPicPr>
          <p:cNvPr id="105476" name="Picture 2" descr="TRF_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4554" y="1684735"/>
            <a:ext cx="3956447"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19" descr="Hashir Faki Mohammed after 3"/>
          <p:cNvPicPr>
            <a:picLocks noChangeAspect="1" noChangeArrowheads="1"/>
          </p:cNvPicPr>
          <p:nvPr/>
        </p:nvPicPr>
        <p:blipFill>
          <a:blip r:embed="rId4" cstate="email">
            <a:lum bright="12000" contrast="36000"/>
            <a:extLst>
              <a:ext uri="{28A0092B-C50C-407E-A947-70E740481C1C}">
                <a14:useLocalDpi xmlns:a14="http://schemas.microsoft.com/office/drawing/2010/main"/>
              </a:ext>
            </a:extLst>
          </a:blip>
          <a:srcRect/>
          <a:stretch>
            <a:fillRect/>
          </a:stretch>
        </p:blipFill>
        <p:spPr bwMode="auto">
          <a:xfrm>
            <a:off x="0" y="945356"/>
            <a:ext cx="3005393" cy="51704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5478" name="TextBox 1"/>
          <p:cNvSpPr txBox="1">
            <a:spLocks noChangeArrowheads="1"/>
          </p:cNvSpPr>
          <p:nvPr/>
        </p:nvSpPr>
        <p:spPr bwMode="auto">
          <a:xfrm>
            <a:off x="4044554" y="3687366"/>
            <a:ext cx="359092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a:noFill/>
                </a:ln>
                <a:solidFill>
                  <a:srgbClr val="304F9C"/>
                </a:solidFill>
                <a:effectLst/>
                <a:uLnTx/>
                <a:uFillTx/>
                <a:latin typeface="Segoe UI" panose="020B0502040204020203" pitchFamily="34" charset="0"/>
                <a:ea typeface="MS PGothic" panose="020B0600070205080204" pitchFamily="34" charset="-128"/>
                <a:cs typeface="Segoe UI" panose="020B0502040204020203" pitchFamily="34" charset="0"/>
              </a:rPr>
              <a:t> Programs</a:t>
            </a:r>
            <a:br>
              <a:rPr kumimoji="0" lang="en-US" altLang="en-US" sz="5400" b="1" i="0" u="none" strike="noStrike" kern="1200" cap="none" spc="0" normalizeH="0" baseline="0" noProof="0" dirty="0">
                <a:ln>
                  <a:noFill/>
                </a:ln>
                <a:solidFill>
                  <a:srgbClr val="304F9C"/>
                </a:solidFill>
                <a:effectLst/>
                <a:uLnTx/>
                <a:uFillTx/>
                <a:latin typeface="Segoe UI" panose="020B0502040204020203" pitchFamily="34" charset="0"/>
                <a:ea typeface="MS PGothic" panose="020B0600070205080204" pitchFamily="34" charset="-128"/>
                <a:cs typeface="Segoe UI" panose="020B0502040204020203" pitchFamily="34" charset="0"/>
              </a:rPr>
            </a:br>
            <a:endParaRPr kumimoji="0" lang="en-US" altLang="en-US" sz="1800" b="1" i="0" u="none" strike="noStrike" kern="1200" cap="none" spc="0" normalizeH="0" baseline="0" noProof="0" dirty="0">
              <a:ln>
                <a:noFill/>
              </a:ln>
              <a:solidFill>
                <a:srgbClr val="304F9C"/>
              </a:solidFill>
              <a:effectLst/>
              <a:uLnTx/>
              <a:uFillTx/>
              <a:latin typeface="Segoe UI" panose="020B0502040204020203" pitchFamily="34" charset="0"/>
              <a:ea typeface="MS PGothic" panose="020B0600070205080204" pitchFamily="34" charset="-128"/>
              <a:cs typeface="Segoe UI" panose="020B0502040204020203" pitchFamily="34" charset="0"/>
            </a:endParaRPr>
          </a:p>
          <a:p>
            <a:pPr marL="285750" marR="0" lvl="0" indent="-285750" algn="l" defTabSz="6858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b="1" dirty="0">
                <a:solidFill>
                  <a:srgbClr val="304F9C"/>
                </a:solidFill>
                <a:latin typeface="Segoe UI" panose="020B0502040204020203" pitchFamily="34" charset="0"/>
                <a:cs typeface="Segoe UI" panose="020B0502040204020203" pitchFamily="34" charset="0"/>
              </a:rPr>
              <a:t>Polio Plus</a:t>
            </a:r>
          </a:p>
          <a:p>
            <a:pPr marL="285750" marR="0" lvl="0" indent="-285750" algn="l" defTabSz="6858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b="1" i="0" u="none" strike="noStrike" kern="1200" cap="none" spc="0" normalizeH="0" baseline="0" noProof="0" dirty="0">
                <a:ln>
                  <a:noFill/>
                </a:ln>
                <a:solidFill>
                  <a:srgbClr val="304F9C"/>
                </a:solidFill>
                <a:effectLst/>
                <a:uLnTx/>
                <a:uFillTx/>
                <a:latin typeface="Segoe UI" panose="020B0502040204020203" pitchFamily="34" charset="0"/>
                <a:ea typeface="MS PGothic" panose="020B0600070205080204" pitchFamily="34" charset="-128"/>
                <a:cs typeface="Segoe UI" panose="020B0502040204020203" pitchFamily="34" charset="0"/>
              </a:rPr>
              <a:t>Grants</a:t>
            </a:r>
          </a:p>
          <a:p>
            <a:pPr marL="285750" marR="0" lvl="0" indent="-285750" algn="l" defTabSz="6858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b="1" dirty="0">
                <a:solidFill>
                  <a:srgbClr val="304F9C"/>
                </a:solidFill>
                <a:latin typeface="Segoe UI" panose="020B0502040204020203" pitchFamily="34" charset="0"/>
                <a:cs typeface="Segoe UI" panose="020B0502040204020203" pitchFamily="34" charset="0"/>
              </a:rPr>
              <a:t>Peace Centers</a:t>
            </a:r>
          </a:p>
          <a:p>
            <a:pPr marL="285750" marR="0" lvl="0" indent="-285750" algn="l" defTabSz="6858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b="1" dirty="0">
                <a:solidFill>
                  <a:srgbClr val="304F9C"/>
                </a:solidFill>
                <a:latin typeface="Segoe UI" panose="020B0502040204020203" pitchFamily="34" charset="0"/>
                <a:cs typeface="Segoe UI" panose="020B0502040204020203" pitchFamily="34" charset="0"/>
              </a:rPr>
              <a:t>Disaster Recovery</a:t>
            </a:r>
            <a:endParaRPr kumimoji="0" lang="en-US" altLang="en-US" b="1" i="0" u="none" strike="noStrike" kern="1200" cap="none" spc="0" normalizeH="0" baseline="0" noProof="0" dirty="0">
              <a:ln>
                <a:noFill/>
              </a:ln>
              <a:solidFill>
                <a:srgbClr val="304F9C"/>
              </a:solidFill>
              <a:effectLst/>
              <a:uLnTx/>
              <a:uFillTx/>
              <a:latin typeface="Segoe UI" panose="020B0502040204020203" pitchFamily="34" charset="0"/>
              <a:ea typeface="MS PGothic" panose="020B0600070205080204" pitchFamily="34" charset="-128"/>
              <a:cs typeface="Segoe UI" panose="020B0502040204020203" pitchFamily="34" charset="0"/>
            </a:endParaRPr>
          </a:p>
        </p:txBody>
      </p:sp>
    </p:spTree>
    <p:extLst>
      <p:ext uri="{BB962C8B-B14F-4D97-AF65-F5344CB8AC3E}">
        <p14:creationId xmlns:p14="http://schemas.microsoft.com/office/powerpoint/2010/main" val="1690165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0" y="6248400"/>
            <a:ext cx="2438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Black" panose="020B0A04020102020204" pitchFamily="34" charset="0"/>
                <a:cs typeface="Arial" panose="020B0604020202020204" pitchFamily="34" charset="0"/>
              </a:defRPr>
            </a:lvl1pPr>
            <a:lvl2pPr marL="742950" indent="-285750" eaLnBrk="0" hangingPunct="0">
              <a:defRPr sz="2000" b="1">
                <a:solidFill>
                  <a:schemeClr val="tx1"/>
                </a:solidFill>
                <a:latin typeface="Arial Black" panose="020B0A04020102020204" pitchFamily="34" charset="0"/>
                <a:cs typeface="Arial" panose="020B0604020202020204" pitchFamily="34" charset="0"/>
              </a:defRPr>
            </a:lvl2pPr>
            <a:lvl3pPr marL="1143000" indent="-228600" eaLnBrk="0" hangingPunct="0">
              <a:defRPr sz="2000" b="1">
                <a:solidFill>
                  <a:schemeClr val="tx1"/>
                </a:solidFill>
                <a:latin typeface="Arial Black" panose="020B0A04020102020204" pitchFamily="34" charset="0"/>
                <a:cs typeface="Arial" panose="020B0604020202020204" pitchFamily="34" charset="0"/>
              </a:defRPr>
            </a:lvl3pPr>
            <a:lvl4pPr marL="1600200" indent="-228600" eaLnBrk="0" hangingPunct="0">
              <a:defRPr sz="2000" b="1">
                <a:solidFill>
                  <a:schemeClr val="tx1"/>
                </a:solidFill>
                <a:latin typeface="Arial Black" panose="020B0A04020102020204" pitchFamily="34" charset="0"/>
                <a:cs typeface="Arial" panose="020B0604020202020204" pitchFamily="34" charset="0"/>
              </a:defRPr>
            </a:lvl4pPr>
            <a:lvl5pPr marL="2057400" indent="-228600" eaLnBrk="0" hangingPunct="0">
              <a:defRPr sz="2000" b="1">
                <a:solidFill>
                  <a:schemeClr val="tx1"/>
                </a:solidFill>
                <a:latin typeface="Arial Black" panose="020B0A04020102020204" pitchFamily="34" charset="0"/>
                <a:cs typeface="Arial" panose="020B0604020202020204" pitchFamily="34" charset="0"/>
              </a:defRPr>
            </a:lvl5pPr>
            <a:lvl6pPr marL="2514600" indent="-228600" algn="ctr" eaLnBrk="0" fontAlgn="base" hangingPunct="0">
              <a:spcBef>
                <a:spcPct val="0"/>
              </a:spcBef>
              <a:spcAft>
                <a:spcPct val="0"/>
              </a:spcAft>
              <a:defRPr sz="2000" b="1">
                <a:solidFill>
                  <a:schemeClr val="tx1"/>
                </a:solidFill>
                <a:latin typeface="Arial Black" panose="020B0A04020102020204" pitchFamily="34" charset="0"/>
                <a:cs typeface="Arial" panose="020B0604020202020204" pitchFamily="34" charset="0"/>
              </a:defRPr>
            </a:lvl6pPr>
            <a:lvl7pPr marL="2971800" indent="-228600" algn="ctr" eaLnBrk="0" fontAlgn="base" hangingPunct="0">
              <a:spcBef>
                <a:spcPct val="0"/>
              </a:spcBef>
              <a:spcAft>
                <a:spcPct val="0"/>
              </a:spcAft>
              <a:defRPr sz="2000" b="1">
                <a:solidFill>
                  <a:schemeClr val="tx1"/>
                </a:solidFill>
                <a:latin typeface="Arial Black" panose="020B0A04020102020204" pitchFamily="34" charset="0"/>
                <a:cs typeface="Arial" panose="020B0604020202020204" pitchFamily="34" charset="0"/>
              </a:defRPr>
            </a:lvl7pPr>
            <a:lvl8pPr marL="3429000" indent="-228600" algn="ctr" eaLnBrk="0" fontAlgn="base" hangingPunct="0">
              <a:spcBef>
                <a:spcPct val="0"/>
              </a:spcBef>
              <a:spcAft>
                <a:spcPct val="0"/>
              </a:spcAft>
              <a:defRPr sz="2000" b="1">
                <a:solidFill>
                  <a:schemeClr val="tx1"/>
                </a:solidFill>
                <a:latin typeface="Arial Black" panose="020B0A04020102020204" pitchFamily="34" charset="0"/>
                <a:cs typeface="Arial" panose="020B0604020202020204" pitchFamily="34" charset="0"/>
              </a:defRPr>
            </a:lvl8pPr>
            <a:lvl9pPr marL="3886200" indent="-228600" algn="ctr" eaLnBrk="0" fontAlgn="base" hangingPunct="0">
              <a:spcBef>
                <a:spcPct val="0"/>
              </a:spcBef>
              <a:spcAft>
                <a:spcPct val="0"/>
              </a:spcAft>
              <a:defRPr sz="2000" b="1">
                <a:solidFill>
                  <a:schemeClr val="tx1"/>
                </a:solidFill>
                <a:latin typeface="Arial Black" panose="020B0A040201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Lucida Sans Unicode" panose="020B0602030504020204" pitchFamily="34" charset="0"/>
                <a:ea typeface="+mn-ea"/>
                <a:cs typeface="Arial" panose="020B0604020202020204" pitchFamily="34" charset="0"/>
              </a:rPr>
              <a:t>Presented By: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Lucida Sans Unicode" panose="020B0602030504020204" pitchFamily="34" charset="0"/>
                <a:ea typeface="+mn-ea"/>
                <a:cs typeface="Arial" panose="020B0604020202020204" pitchFamily="34" charset="0"/>
              </a:rPr>
              <a:t>Kristopher J. Newbauer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Lucida Sans Unicode" panose="020B0602030504020204" pitchFamily="34" charset="0"/>
                <a:ea typeface="+mn-ea"/>
                <a:cs typeface="Arial" panose="020B0604020202020204" pitchFamily="34" charset="0"/>
              </a:rPr>
              <a:t>Training Specialist</a:t>
            </a:r>
          </a:p>
        </p:txBody>
      </p:sp>
      <p:sp>
        <p:nvSpPr>
          <p:cNvPr id="37910" name="Text Box 22"/>
          <p:cNvSpPr txBox="1">
            <a:spLocks noChangeArrowheads="1"/>
          </p:cNvSpPr>
          <p:nvPr/>
        </p:nvSpPr>
        <p:spPr bwMode="auto">
          <a:xfrm>
            <a:off x="3431458" y="1968561"/>
            <a:ext cx="5712542" cy="4408899"/>
          </a:xfrm>
          <a:prstGeom prst="rect">
            <a:avLst/>
          </a:prstGeom>
          <a:noFill/>
          <a:ln>
            <a:noFill/>
          </a:ln>
          <a:effectLst/>
        </p:spPr>
        <p:txBody>
          <a:bodyPr wrap="square">
            <a:spAutoFit/>
          </a:bodyPr>
          <a:lstStyle>
            <a:lvl1pPr marL="223838" indent="-2238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274320" marR="0" lvl="0" indent="-457200" algn="l" defTabSz="914400" rtl="0" eaLnBrk="1" fontAlgn="base" latinLnBrk="0" hangingPunct="1">
              <a:lnSpc>
                <a:spcPct val="100000"/>
              </a:lnSpc>
              <a:spcBef>
                <a:spcPct val="0"/>
              </a:spcBef>
              <a:spcAft>
                <a:spcPct val="25000"/>
              </a:spcAft>
              <a:buClr>
                <a:srgbClr val="FF0000"/>
              </a:buClr>
              <a:buSzPct val="150000"/>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t>~ 3 billion children received vaccine </a:t>
            </a:r>
            <a:b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br>
            <a: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t>  since 1980… </a:t>
            </a:r>
          </a:p>
          <a:p>
            <a:pPr marL="274320" marR="0" lvl="0" indent="-457200" algn="l" defTabSz="914400" rtl="0" eaLnBrk="1" fontAlgn="base" latinLnBrk="0" hangingPunct="1">
              <a:lnSpc>
                <a:spcPct val="100000"/>
              </a:lnSpc>
              <a:spcBef>
                <a:spcPct val="0"/>
              </a:spcBef>
              <a:spcAft>
                <a:spcPct val="25000"/>
              </a:spcAft>
              <a:buClr>
                <a:srgbClr val="FF0000"/>
              </a:buClr>
              <a:buSzPct val="150000"/>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t>Only 2 remaining endemic </a:t>
            </a:r>
            <a:b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br>
            <a: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t>  countries…Afghanistan &amp; Pakistan</a:t>
            </a:r>
            <a:b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br>
            <a: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t>  Only </a:t>
            </a:r>
            <a:r>
              <a:rPr lang="en-US" sz="2000" b="1" noProof="0" dirty="0">
                <a:solidFill>
                  <a:srgbClr val="000000"/>
                </a:solidFill>
                <a:effectLst>
                  <a:outerShdw blurRad="38100" dist="38100" dir="2700000" algn="tl">
                    <a:srgbClr val="FFFFFF"/>
                  </a:outerShdw>
                </a:effectLst>
                <a:latin typeface="Lucida Sans Unicode" pitchFamily="34" charset="0"/>
                <a:cs typeface="Arial" panose="020B0604020202020204" pitchFamily="34" charset="0"/>
              </a:rPr>
              <a:t>3</a:t>
            </a:r>
            <a: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t> cases reported </a:t>
            </a:r>
            <a:r>
              <a:rPr lang="en-US" sz="2000" b="1" dirty="0">
                <a:solidFill>
                  <a:srgbClr val="000000"/>
                </a:solidFill>
                <a:effectLst>
                  <a:outerShdw blurRad="38100" dist="38100" dir="2700000" algn="tl">
                    <a:srgbClr val="FFFFFF"/>
                  </a:outerShdw>
                </a:effectLst>
                <a:latin typeface="Lucida Sans Unicode" pitchFamily="34" charset="0"/>
                <a:cs typeface="Arial" panose="020B0604020202020204" pitchFamily="34" charset="0"/>
              </a:rPr>
              <a:t>in 2022</a:t>
            </a:r>
            <a: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t> to date</a:t>
            </a:r>
          </a:p>
          <a:p>
            <a:pPr marL="274320" marR="0" lvl="0" indent="-457200" algn="l" defTabSz="914400" rtl="0" eaLnBrk="1" fontAlgn="base" latinLnBrk="0" hangingPunct="1">
              <a:lnSpc>
                <a:spcPct val="100000"/>
              </a:lnSpc>
              <a:spcBef>
                <a:spcPct val="0"/>
              </a:spcBef>
              <a:spcAft>
                <a:spcPct val="25000"/>
              </a:spcAft>
              <a:buClr>
                <a:srgbClr val="FF0000"/>
              </a:buClr>
              <a:buSzPct val="150000"/>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t>Rotarians will have invested </a:t>
            </a:r>
            <a:r>
              <a:rPr kumimoji="0" lang="en-US" sz="2000" b="1" i="0" u="none" strike="noStrike" kern="1200" cap="none" spc="0" normalizeH="0" baseline="0" noProof="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t>$2.2 </a:t>
            </a:r>
            <a: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t>B </a:t>
            </a:r>
            <a:b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br>
            <a: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t>  to eradicate polio…   </a:t>
            </a:r>
            <a:endParaRPr lang="en-US" sz="2000" b="1" dirty="0">
              <a:solidFill>
                <a:srgbClr val="000000"/>
              </a:solidFill>
              <a:effectLst>
                <a:outerShdw blurRad="38100" dist="38100" dir="2700000" algn="tl">
                  <a:srgbClr val="FFFFFF"/>
                </a:outerShdw>
              </a:effectLst>
              <a:latin typeface="Lucida Sans Unicode" pitchFamily="34" charset="0"/>
              <a:cs typeface="Arial" panose="020B0604020202020204" pitchFamily="34" charset="0"/>
            </a:endParaRPr>
          </a:p>
          <a:p>
            <a:pPr marL="274320" marR="0" lvl="0" indent="-457200" algn="l" defTabSz="914400" rtl="0" eaLnBrk="1" fontAlgn="base" latinLnBrk="0" hangingPunct="1">
              <a:lnSpc>
                <a:spcPct val="100000"/>
              </a:lnSpc>
              <a:spcBef>
                <a:spcPct val="0"/>
              </a:spcBef>
              <a:spcAft>
                <a:spcPct val="25000"/>
              </a:spcAft>
              <a:buClr>
                <a:srgbClr val="FF0000"/>
              </a:buClr>
              <a:buSzPct val="150000"/>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t>Bill and Melinda Gates Foundation</a:t>
            </a:r>
            <a:b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br>
            <a: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t>  contributing $700M and adding </a:t>
            </a:r>
            <a:b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br>
            <a: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t>   $300M</a:t>
            </a:r>
          </a:p>
          <a:p>
            <a:pPr marL="274320" lvl="0" indent="-457200" fontAlgn="base">
              <a:spcBef>
                <a:spcPct val="0"/>
              </a:spcBef>
              <a:spcAft>
                <a:spcPct val="25000"/>
              </a:spcAft>
              <a:buClr>
                <a:srgbClr val="FF0000"/>
              </a:buClr>
              <a:buSzPct val="150000"/>
              <a:buFont typeface="Arial" panose="020B0604020202020204" pitchFamily="34" charset="0"/>
              <a:buChar char="•"/>
              <a:defRPr/>
            </a:pPr>
            <a:r>
              <a:rPr lang="en-US" sz="1800" b="1" dirty="0">
                <a:solidFill>
                  <a:schemeClr val="tx2">
                    <a:lumMod val="50000"/>
                  </a:schemeClr>
                </a:solidFill>
                <a:latin typeface="Lucida Sans" panose="020B0602030504020204" pitchFamily="34" charset="0"/>
              </a:rPr>
              <a:t>In 2020-21, program awards, including    </a:t>
            </a:r>
            <a:br>
              <a:rPr lang="en-US" sz="1800" b="1" dirty="0">
                <a:solidFill>
                  <a:schemeClr val="tx2">
                    <a:lumMod val="50000"/>
                  </a:schemeClr>
                </a:solidFill>
                <a:latin typeface="Lucida Sans" panose="020B0602030504020204" pitchFamily="34" charset="0"/>
              </a:rPr>
            </a:br>
            <a:r>
              <a:rPr lang="en-US" sz="1800" b="1" dirty="0">
                <a:solidFill>
                  <a:schemeClr val="tx2">
                    <a:lumMod val="50000"/>
                  </a:schemeClr>
                </a:solidFill>
                <a:latin typeface="Lucida Sans" panose="020B0602030504020204" pitchFamily="34" charset="0"/>
              </a:rPr>
              <a:t>   PolioPlus Partners grants, totaled$149.9 M </a:t>
            </a:r>
          </a:p>
          <a:p>
            <a:pPr marL="274320" lvl="0" indent="-457200" fontAlgn="base">
              <a:spcBef>
                <a:spcPct val="0"/>
              </a:spcBef>
              <a:spcAft>
                <a:spcPct val="25000"/>
              </a:spcAft>
              <a:buClr>
                <a:srgbClr val="FF0000"/>
              </a:buClr>
              <a:buSzPct val="150000"/>
              <a:buFont typeface="Arial" panose="020B0604020202020204" pitchFamily="34" charset="0"/>
              <a:buChar char="•"/>
              <a:defRPr/>
            </a:pPr>
            <a: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rPr>
              <a:t>2:1 Match from Gates continues…</a:t>
            </a:r>
          </a:p>
        </p:txBody>
      </p:sp>
      <p:sp>
        <p:nvSpPr>
          <p:cNvPr id="37914" name="Text Box 26"/>
          <p:cNvSpPr txBox="1">
            <a:spLocks noChangeArrowheads="1"/>
          </p:cNvSpPr>
          <p:nvPr/>
        </p:nvSpPr>
        <p:spPr bwMode="auto">
          <a:xfrm>
            <a:off x="2590800" y="800100"/>
            <a:ext cx="6553200" cy="923330"/>
          </a:xfrm>
          <a:prstGeom prst="rect">
            <a:avLst/>
          </a:prstGeom>
          <a:noFill/>
          <a:ln>
            <a:noFill/>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5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Book Antiqua" pitchFamily="18" charset="0"/>
                <a:ea typeface="+mn-ea"/>
                <a:cs typeface="Arial" panose="020B0604020202020204" pitchFamily="34" charset="0"/>
              </a:rPr>
              <a:t>   PolioPlus</a:t>
            </a:r>
          </a:p>
        </p:txBody>
      </p:sp>
      <p:pic>
        <p:nvPicPr>
          <p:cNvPr id="13317" name="Picture 28" descr="AfricanChild"/>
          <p:cNvPicPr>
            <a:picLocks noChangeAspect="1" noChangeArrowheads="1"/>
          </p:cNvPicPr>
          <p:nvPr/>
        </p:nvPicPr>
        <p:blipFill>
          <a:blip r:embed="rId3">
            <a:extLst>
              <a:ext uri="{28A0092B-C50C-407E-A947-70E740481C1C}">
                <a14:useLocalDpi xmlns:a14="http://schemas.microsoft.com/office/drawing/2010/main"/>
              </a:ext>
            </a:extLst>
          </a:blip>
          <a:srcRect l="14478" t="6236" r="6979" b="-964"/>
          <a:stretch>
            <a:fillRect/>
          </a:stretch>
        </p:blipFill>
        <p:spPr bwMode="auto">
          <a:xfrm>
            <a:off x="0" y="838200"/>
            <a:ext cx="3505200" cy="6076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903" name="Text Box 15"/>
          <p:cNvSpPr txBox="1">
            <a:spLocks noChangeArrowheads="1"/>
          </p:cNvSpPr>
          <p:nvPr/>
        </p:nvSpPr>
        <p:spPr bwMode="auto">
          <a:xfrm>
            <a:off x="0" y="762000"/>
            <a:ext cx="9144000" cy="76200"/>
          </a:xfrm>
          <a:prstGeom prst="rect">
            <a:avLst/>
          </a:prstGeom>
          <a:solidFill>
            <a:srgbClr val="FF0000"/>
          </a:solidFill>
          <a:ln w="9525">
            <a:solidFill>
              <a:schemeClr val="tx1"/>
            </a:solidFill>
            <a:miter lim="800000"/>
            <a:headEnd/>
            <a:tailEnd/>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00" b="1" i="0" u="none" strike="noStrike" kern="1200" cap="none" spc="0" normalizeH="0" baseline="0" noProof="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00" b="1" i="0" u="none" strike="noStrike" kern="1200" cap="none" spc="0" normalizeH="0" baseline="0" noProof="0">
              <a:ln>
                <a:noFill/>
              </a:ln>
              <a:solidFill>
                <a:srgbClr val="000000"/>
              </a:solidFill>
              <a:effectLst>
                <a:outerShdw blurRad="38100" dist="38100" dir="2700000" algn="tl">
                  <a:srgbClr val="FFFFFF"/>
                </a:outerShdw>
              </a:effectLst>
              <a:uLnTx/>
              <a:uFillTx/>
              <a:latin typeface="Lucida Sans Unicode" pitchFamily="34" charset="0"/>
              <a:ea typeface="+mn-ea"/>
              <a:cs typeface="Arial" panose="020B0604020202020204" pitchFamily="34" charset="0"/>
            </a:endParaRPr>
          </a:p>
        </p:txBody>
      </p:sp>
    </p:spTree>
    <p:extLst>
      <p:ext uri="{BB962C8B-B14F-4D97-AF65-F5344CB8AC3E}">
        <p14:creationId xmlns:p14="http://schemas.microsoft.com/office/powerpoint/2010/main" val="9792244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914"/>
                                        </p:tgtEl>
                                        <p:attrNameLst>
                                          <p:attrName>style.visibility</p:attrName>
                                        </p:attrNameLst>
                                      </p:cBhvr>
                                      <p:to>
                                        <p:strVal val="visible"/>
                                      </p:to>
                                    </p:set>
                                    <p:anim calcmode="lin" valueType="num">
                                      <p:cBhvr additive="base">
                                        <p:cTn id="7" dur="1000" fill="hold"/>
                                        <p:tgtEl>
                                          <p:spTgt spid="37914"/>
                                        </p:tgtEl>
                                        <p:attrNameLst>
                                          <p:attrName>ppt_x</p:attrName>
                                        </p:attrNameLst>
                                      </p:cBhvr>
                                      <p:tavLst>
                                        <p:tav tm="0">
                                          <p:val>
                                            <p:strVal val="0-#ppt_w/2"/>
                                          </p:val>
                                        </p:tav>
                                        <p:tav tm="100000">
                                          <p:val>
                                            <p:strVal val="#ppt_x"/>
                                          </p:val>
                                        </p:tav>
                                      </p:tavLst>
                                    </p:anim>
                                    <p:anim calcmode="lin" valueType="num">
                                      <p:cBhvr additive="base">
                                        <p:cTn id="8" dur="1000" fill="hold"/>
                                        <p:tgtEl>
                                          <p:spTgt spid="379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37910">
                                            <p:txEl>
                                              <p:pRg st="0" end="0"/>
                                            </p:txEl>
                                          </p:spTgt>
                                        </p:tgtEl>
                                        <p:attrNameLst>
                                          <p:attrName>style.visibility</p:attrName>
                                        </p:attrNameLst>
                                      </p:cBhvr>
                                      <p:to>
                                        <p:strVal val="visible"/>
                                      </p:to>
                                    </p:set>
                                    <p:animEffect transition="in" filter="wipe(up)">
                                      <p:cBhvr>
                                        <p:cTn id="12" dur="500"/>
                                        <p:tgtEl>
                                          <p:spTgt spid="37910">
                                            <p:txEl>
                                              <p:pRg st="0" end="0"/>
                                            </p:txEl>
                                          </p:spTgt>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37910">
                                            <p:txEl>
                                              <p:pRg st="1" end="1"/>
                                            </p:txEl>
                                          </p:spTgt>
                                        </p:tgtEl>
                                        <p:attrNameLst>
                                          <p:attrName>style.visibility</p:attrName>
                                        </p:attrNameLst>
                                      </p:cBhvr>
                                      <p:to>
                                        <p:strVal val="visible"/>
                                      </p:to>
                                    </p:set>
                                    <p:animEffect transition="in" filter="wipe(up)">
                                      <p:cBhvr>
                                        <p:cTn id="16" dur="500"/>
                                        <p:tgtEl>
                                          <p:spTgt spid="37910">
                                            <p:txEl>
                                              <p:pRg st="1" end="1"/>
                                            </p:txEl>
                                          </p:spTgt>
                                        </p:tgtEl>
                                      </p:cBhvr>
                                    </p:animEffect>
                                  </p:childTnLst>
                                </p:cTn>
                              </p:par>
                            </p:childTnLst>
                          </p:cTn>
                        </p:par>
                        <p:par>
                          <p:cTn id="17" fill="hold" nodeType="afterGroup">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37910">
                                            <p:txEl>
                                              <p:pRg st="2" end="2"/>
                                            </p:txEl>
                                          </p:spTgt>
                                        </p:tgtEl>
                                        <p:attrNameLst>
                                          <p:attrName>style.visibility</p:attrName>
                                        </p:attrNameLst>
                                      </p:cBhvr>
                                      <p:to>
                                        <p:strVal val="visible"/>
                                      </p:to>
                                    </p:set>
                                    <p:animEffect transition="in" filter="wipe(up)">
                                      <p:cBhvr>
                                        <p:cTn id="20" dur="500"/>
                                        <p:tgtEl>
                                          <p:spTgt spid="37910">
                                            <p:txEl>
                                              <p:pRg st="2" end="2"/>
                                            </p:txEl>
                                          </p:spTgt>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7910">
                                            <p:txEl>
                                              <p:pRg st="3" end="3"/>
                                            </p:txEl>
                                          </p:spTgt>
                                        </p:tgtEl>
                                        <p:attrNameLst>
                                          <p:attrName>style.visibility</p:attrName>
                                        </p:attrNameLst>
                                      </p:cBhvr>
                                      <p:to>
                                        <p:strVal val="visible"/>
                                      </p:to>
                                    </p:set>
                                    <p:animEffect transition="in" filter="wipe(up)">
                                      <p:cBhvr>
                                        <p:cTn id="24" dur="500"/>
                                        <p:tgtEl>
                                          <p:spTgt spid="37910">
                                            <p:txEl>
                                              <p:pRg st="3" end="3"/>
                                            </p:txEl>
                                          </p:spTgt>
                                        </p:tgtEl>
                                      </p:cBhvr>
                                    </p:animEffect>
                                  </p:childTnLst>
                                </p:cTn>
                              </p:par>
                            </p:childTnLst>
                          </p:cTn>
                        </p:par>
                        <p:par>
                          <p:cTn id="25" fill="hold">
                            <p:stCondLst>
                              <p:cond delay="3000"/>
                            </p:stCondLst>
                            <p:childTnLst>
                              <p:par>
                                <p:cTn id="26" presetID="22" presetClass="entr" presetSubtype="1" fill="hold" grpId="0" nodeType="afterEffect">
                                  <p:stCondLst>
                                    <p:cond delay="2000"/>
                                  </p:stCondLst>
                                  <p:childTnLst>
                                    <p:set>
                                      <p:cBhvr>
                                        <p:cTn id="27" dur="1" fill="hold">
                                          <p:stCondLst>
                                            <p:cond delay="0"/>
                                          </p:stCondLst>
                                        </p:cTn>
                                        <p:tgtEl>
                                          <p:spTgt spid="37910">
                                            <p:txEl>
                                              <p:pRg st="4" end="4"/>
                                            </p:txEl>
                                          </p:spTgt>
                                        </p:tgtEl>
                                        <p:attrNameLst>
                                          <p:attrName>style.visibility</p:attrName>
                                        </p:attrNameLst>
                                      </p:cBhvr>
                                      <p:to>
                                        <p:strVal val="visible"/>
                                      </p:to>
                                    </p:set>
                                    <p:animEffect transition="in" filter="wipe(up)">
                                      <p:cBhvr>
                                        <p:cTn id="28" dur="500"/>
                                        <p:tgtEl>
                                          <p:spTgt spid="37910">
                                            <p:txEl>
                                              <p:pRg st="4" end="4"/>
                                            </p:txEl>
                                          </p:spTgt>
                                        </p:tgtEl>
                                      </p:cBhvr>
                                    </p:animEffect>
                                  </p:childTnLst>
                                </p:cTn>
                              </p:par>
                            </p:childTnLst>
                          </p:cTn>
                        </p:par>
                        <p:par>
                          <p:cTn id="29" fill="hold">
                            <p:stCondLst>
                              <p:cond delay="5500"/>
                            </p:stCondLst>
                            <p:childTnLst>
                              <p:par>
                                <p:cTn id="30" presetID="22" presetClass="entr" presetSubtype="1" fill="hold" grpId="0" nodeType="afterEffect">
                                  <p:stCondLst>
                                    <p:cond delay="2000"/>
                                  </p:stCondLst>
                                  <p:childTnLst>
                                    <p:set>
                                      <p:cBhvr>
                                        <p:cTn id="31" dur="1" fill="hold">
                                          <p:stCondLst>
                                            <p:cond delay="0"/>
                                          </p:stCondLst>
                                        </p:cTn>
                                        <p:tgtEl>
                                          <p:spTgt spid="37910">
                                            <p:txEl>
                                              <p:pRg st="5" end="5"/>
                                            </p:txEl>
                                          </p:spTgt>
                                        </p:tgtEl>
                                        <p:attrNameLst>
                                          <p:attrName>style.visibility</p:attrName>
                                        </p:attrNameLst>
                                      </p:cBhvr>
                                      <p:to>
                                        <p:strVal val="visible"/>
                                      </p:to>
                                    </p:set>
                                    <p:animEffect transition="in" filter="wipe(up)">
                                      <p:cBhvr>
                                        <p:cTn id="32" dur="500"/>
                                        <p:tgtEl>
                                          <p:spTgt spid="379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0" grpId="0" build="p" autoUpdateAnimBg="0" advAuto="2000"/>
      <p:bldP spid="3791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638533-1628-40D1-9D57-E0E3D5967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280"/>
            <a:ext cx="9144000" cy="4846320"/>
          </a:xfrm>
          <a:prstGeom prst="rect">
            <a:avLst/>
          </a:prstGeom>
        </p:spPr>
      </p:pic>
      <p:pic>
        <p:nvPicPr>
          <p:cNvPr id="5" name="Picture 4">
            <a:extLst>
              <a:ext uri="{FF2B5EF4-FFF2-40B4-BE49-F238E27FC236}">
                <a16:creationId xmlns:a16="http://schemas.microsoft.com/office/drawing/2014/main" id="{3B5EE008-31B7-822F-32B3-C46815E827AE}"/>
              </a:ext>
            </a:extLst>
          </p:cNvPr>
          <p:cNvPicPr>
            <a:picLocks noChangeAspect="1"/>
          </p:cNvPicPr>
          <p:nvPr/>
        </p:nvPicPr>
        <p:blipFill>
          <a:blip r:embed="rId4"/>
          <a:stretch>
            <a:fillRect/>
          </a:stretch>
        </p:blipFill>
        <p:spPr>
          <a:xfrm>
            <a:off x="530178" y="4836160"/>
            <a:ext cx="8085501" cy="1783258"/>
          </a:xfrm>
          <a:prstGeom prst="rect">
            <a:avLst/>
          </a:prstGeom>
        </p:spPr>
      </p:pic>
    </p:spTree>
    <p:extLst>
      <p:ext uri="{BB962C8B-B14F-4D97-AF65-F5344CB8AC3E}">
        <p14:creationId xmlns:p14="http://schemas.microsoft.com/office/powerpoint/2010/main" val="2246980094"/>
      </p:ext>
    </p:extLst>
  </p:cSld>
  <p:clrMapOvr>
    <a:masterClrMapping/>
  </p:clrMapOvr>
  <p:transition/>
</p:sld>
</file>

<file path=ppt/theme/theme1.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4123</TotalTime>
  <Words>2405</Words>
  <Application>Microsoft Office PowerPoint</Application>
  <PresentationFormat>On-screen Show (4:3)</PresentationFormat>
  <Paragraphs>374</Paragraphs>
  <Slides>41</Slides>
  <Notes>27</Notes>
  <HiddenSlides>0</HiddenSlides>
  <MMClips>2</MMClips>
  <ScaleCrop>false</ScaleCrop>
  <HeadingPairs>
    <vt:vector size="6" baseType="variant">
      <vt:variant>
        <vt:lpstr>Fonts Used</vt:lpstr>
      </vt:variant>
      <vt:variant>
        <vt:i4>22</vt:i4>
      </vt:variant>
      <vt:variant>
        <vt:lpstr>Theme</vt:lpstr>
      </vt:variant>
      <vt:variant>
        <vt:i4>6</vt:i4>
      </vt:variant>
      <vt:variant>
        <vt:lpstr>Slide Titles</vt:lpstr>
      </vt:variant>
      <vt:variant>
        <vt:i4>41</vt:i4>
      </vt:variant>
    </vt:vector>
  </HeadingPairs>
  <TitlesOfParts>
    <vt:vector size="69" baseType="lpstr">
      <vt:lpstr>Apercu</vt:lpstr>
      <vt:lpstr>Arial</vt:lpstr>
      <vt:lpstr>Arial Black</vt:lpstr>
      <vt:lpstr>Arial Narrow</vt:lpstr>
      <vt:lpstr>Arial Narrow Bold</vt:lpstr>
      <vt:lpstr>ArialUnicodeK</vt:lpstr>
      <vt:lpstr>Bahnschrift Condensed</vt:lpstr>
      <vt:lpstr>BerkeleyStd-Book</vt:lpstr>
      <vt:lpstr>Book Antiqua</vt:lpstr>
      <vt:lpstr>Calibri</vt:lpstr>
      <vt:lpstr>Georgia</vt:lpstr>
      <vt:lpstr>Lucida Sans</vt:lpstr>
      <vt:lpstr>Lucida Sans Unicode</vt:lpstr>
      <vt:lpstr>Open Sans</vt:lpstr>
      <vt:lpstr>Roboto</vt:lpstr>
      <vt:lpstr>Segoe UI</vt:lpstr>
      <vt:lpstr>Segoe UI Black</vt:lpstr>
      <vt:lpstr>Segoe UI Historic</vt:lpstr>
      <vt:lpstr>Segoe UI Semibold</vt:lpstr>
      <vt:lpstr>Symbol</vt:lpstr>
      <vt:lpstr>Times New Roman</vt:lpstr>
      <vt:lpstr>Wingdings</vt:lpstr>
      <vt:lpstr>Custom Design</vt:lpstr>
      <vt:lpstr>6_Custom Design</vt:lpstr>
      <vt:lpstr>3_Custom Design</vt:lpstr>
      <vt:lpstr>1_Custom Design</vt:lpstr>
      <vt:lpstr>12_Custom Design</vt:lpstr>
      <vt:lpstr>Office Theme</vt:lpstr>
      <vt:lpstr> THE ROTARY FOUNDATION DOING GOOD IN THE WORLD  </vt:lpstr>
      <vt:lpstr>Nabiganda Solar Powered  Borehole Water System,  Sanitation Training, and  Tree Planting Project  Global Grant # GG1987270</vt:lpstr>
      <vt:lpstr>PowerPoint Presentation</vt:lpstr>
      <vt:lpstr>PowerPoint Presentation</vt:lpstr>
      <vt:lpstr>OUTSTANDING PERFORMANCE IN 2021</vt:lpstr>
      <vt:lpstr>Charity Navigator’s List of 10 Best charities WORLDWIDE!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Rotary Finances</vt:lpstr>
      <vt:lpstr>Funding Our Rotary Foundation</vt:lpstr>
      <vt:lpstr>PowerPoint Presentation</vt:lpstr>
      <vt:lpstr>PowerPoint Presentation</vt:lpstr>
      <vt:lpstr>PowerPoint Presentation</vt:lpstr>
      <vt:lpstr>PowerPoint Presentation</vt:lpstr>
      <vt:lpstr>PowerPoint Presentation</vt:lpstr>
      <vt:lpstr>PowerPoint Presentation</vt:lpstr>
      <vt:lpstr> THE ROTARY FOUNDATION DOING GOOD IN THE WORLD   </vt:lpstr>
      <vt:lpstr>PowerPoint Presentation</vt:lpstr>
      <vt:lpstr>Appendix</vt:lpstr>
      <vt:lpstr>PowerPoint Presentation</vt:lpstr>
      <vt:lpstr> 7  Area’s of Focus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 ROTARIAN EVERY YEAR – Annual Fund</vt:lpstr>
      <vt:lpstr>PowerPoint Presentation</vt:lpstr>
      <vt:lpstr>PowerPoint Presentation</vt:lpstr>
      <vt:lpstr>PowerPoint Presentation</vt:lpstr>
      <vt:lpstr>PowerPoint Presentation</vt:lpstr>
      <vt:lpstr>Paul Harris Fellow</vt:lpstr>
      <vt:lpstr>Funding Our Rotary Foundation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Smith</dc:creator>
  <cp:lastModifiedBy>Sargent, Dave</cp:lastModifiedBy>
  <cp:revision>165</cp:revision>
  <cp:lastPrinted>2022-01-26T14:01:42Z</cp:lastPrinted>
  <dcterms:created xsi:type="dcterms:W3CDTF">2021-01-17T21:37:54Z</dcterms:created>
  <dcterms:modified xsi:type="dcterms:W3CDTF">2022-11-14T22:22:54Z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837c105-8189-4958-bf6c-57b2f9995f36_Enabled">
    <vt:lpwstr>true</vt:lpwstr>
  </property>
  <property fmtid="{D5CDD505-2E9C-101B-9397-08002B2CF9AE}" pid="3" name="MSIP_Label_6837c105-8189-4958-bf6c-57b2f9995f36_SetDate">
    <vt:lpwstr>2022-10-19T12:49:39Z</vt:lpwstr>
  </property>
  <property fmtid="{D5CDD505-2E9C-101B-9397-08002B2CF9AE}" pid="4" name="MSIP_Label_6837c105-8189-4958-bf6c-57b2f9995f36_Method">
    <vt:lpwstr>Standard</vt:lpwstr>
  </property>
  <property fmtid="{D5CDD505-2E9C-101B-9397-08002B2CF9AE}" pid="5" name="MSIP_Label_6837c105-8189-4958-bf6c-57b2f9995f36_Name">
    <vt:lpwstr>General</vt:lpwstr>
  </property>
  <property fmtid="{D5CDD505-2E9C-101B-9397-08002B2CF9AE}" pid="6" name="MSIP_Label_6837c105-8189-4958-bf6c-57b2f9995f36_SiteId">
    <vt:lpwstr>c37d6871-dca4-4cca-82f7-3e9c7a2ecc30</vt:lpwstr>
  </property>
  <property fmtid="{D5CDD505-2E9C-101B-9397-08002B2CF9AE}" pid="7" name="MSIP_Label_6837c105-8189-4958-bf6c-57b2f9995f36_ActionId">
    <vt:lpwstr>a1e03a0d-3f51-4452-a753-bee4e90b989e</vt:lpwstr>
  </property>
  <property fmtid="{D5CDD505-2E9C-101B-9397-08002B2CF9AE}" pid="8" name="MSIP_Label_6837c105-8189-4958-bf6c-57b2f9995f36_ContentBits">
    <vt:lpwstr>0</vt:lpwstr>
  </property>
</Properties>
</file>