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19"/>
  </p:notesMasterIdLst>
  <p:sldIdLst>
    <p:sldId id="368" r:id="rId2"/>
    <p:sldId id="566" r:id="rId3"/>
    <p:sldId id="568" r:id="rId4"/>
    <p:sldId id="559" r:id="rId5"/>
    <p:sldId id="560" r:id="rId6"/>
    <p:sldId id="257" r:id="rId7"/>
    <p:sldId id="562" r:id="rId8"/>
    <p:sldId id="552" r:id="rId9"/>
    <p:sldId id="369" r:id="rId10"/>
    <p:sldId id="554" r:id="rId11"/>
    <p:sldId id="573" r:id="rId12"/>
    <p:sldId id="577" r:id="rId13"/>
    <p:sldId id="580" r:id="rId14"/>
    <p:sldId id="567" r:id="rId15"/>
    <p:sldId id="572" r:id="rId16"/>
    <p:sldId id="582" r:id="rId17"/>
    <p:sldId id="5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4"/>
    <p:restoredTop sz="83273"/>
  </p:normalViewPr>
  <p:slideViewPr>
    <p:cSldViewPr snapToGrid="0">
      <p:cViewPr varScale="1">
        <p:scale>
          <a:sx n="140" d="100"/>
          <a:sy n="140" d="100"/>
        </p:scale>
        <p:origin x="224"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7E47D-364C-B044-8305-E57BEB8AC894}" type="datetimeFigureOut">
              <a:rPr lang="en-US" smtClean="0"/>
              <a:t>6/19/23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4A2CF-11BC-D04F-9050-119A123B5297}" type="slidenum">
              <a:rPr lang="en-US" smtClean="0"/>
              <a:t>‹#›</a:t>
            </a:fld>
            <a:endParaRPr lang="en-US"/>
          </a:p>
        </p:txBody>
      </p:sp>
    </p:spTree>
    <p:extLst>
      <p:ext uri="{BB962C8B-B14F-4D97-AF65-F5344CB8AC3E}">
        <p14:creationId xmlns:p14="http://schemas.microsoft.com/office/powerpoint/2010/main" val="373328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5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Here's a copy of the New Member Bingo we started using in our welcome packet for new members of the Emmaus Rotary Club. The packet also includes a New Member Guide with essential information about our club - our club traditions, the four-way test, our areas of focus, expectations, dues, meeting info, how to get involved, how to stay connected with club news, and some Rotary history. The welcome packet and temporary name badge are presented to the new members as soon as they are voted in. Once the bingo card is complete w/ members of the club signing squares as indicated, the new member can claim a small prize from our club president and be recognized at the meeting.</a:t>
            </a:r>
            <a:endParaRPr lang="en-US" dirty="0"/>
          </a:p>
        </p:txBody>
      </p:sp>
      <p:sp>
        <p:nvSpPr>
          <p:cNvPr id="4" name="Slide Number Placeholder 3"/>
          <p:cNvSpPr>
            <a:spLocks noGrp="1"/>
          </p:cNvSpPr>
          <p:nvPr>
            <p:ph type="sldNum" sz="quarter" idx="5"/>
          </p:nvPr>
        </p:nvSpPr>
        <p:spPr/>
        <p:txBody>
          <a:bodyPr/>
          <a:lstStyle/>
          <a:p>
            <a:fld id="{29B4A2CF-11BC-D04F-9050-119A123B5297}" type="slidenum">
              <a:rPr lang="en-US" smtClean="0"/>
              <a:t>13</a:t>
            </a:fld>
            <a:endParaRPr lang="en-US"/>
          </a:p>
        </p:txBody>
      </p:sp>
    </p:spTree>
    <p:extLst>
      <p:ext uri="{BB962C8B-B14F-4D97-AF65-F5344CB8AC3E}">
        <p14:creationId xmlns:p14="http://schemas.microsoft.com/office/powerpoint/2010/main" val="2292119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1"/>
        </a:solidFill>
        <a:effectLst/>
      </p:bgPr>
    </p:bg>
    <p:spTree>
      <p:nvGrpSpPr>
        <p:cNvPr id="1" name="Shape 185"/>
        <p:cNvGrpSpPr/>
        <p:nvPr/>
      </p:nvGrpSpPr>
      <p:grpSpPr>
        <a:xfrm>
          <a:off x="0" y="0"/>
          <a:ext cx="0" cy="0"/>
          <a:chOff x="0" y="0"/>
          <a:chExt cx="0" cy="0"/>
        </a:xfrm>
      </p:grpSpPr>
      <p:sp>
        <p:nvSpPr>
          <p:cNvPr id="186" name="Google Shape;186;p25"/>
          <p:cNvSpPr/>
          <p:nvPr/>
        </p:nvSpPr>
        <p:spPr>
          <a:xfrm>
            <a:off x="0" y="0"/>
            <a:ext cx="12192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 name="Google Shape;187;p25"/>
          <p:cNvSpPr/>
          <p:nvPr/>
        </p:nvSpPr>
        <p:spPr>
          <a:xfrm>
            <a:off x="-101600" y="457200"/>
            <a:ext cx="12395200" cy="533400"/>
          </a:xfrm>
          <a:prstGeom prst="rect">
            <a:avLst/>
          </a:prstGeom>
          <a:solidFill>
            <a:srgbClr val="005DAA"/>
          </a:solidFill>
          <a:ln>
            <a:noFill/>
          </a:ln>
          <a:effectLst>
            <a:outerShdw blurRad="88900" dist="61087" dir="5400000" rotWithShape="0">
              <a:srgbClr val="000000">
                <a:alpha val="2313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 name="Google Shape;188;p25"/>
          <p:cNvSpPr txBox="1">
            <a:spLocks noGrp="1"/>
          </p:cNvSpPr>
          <p:nvPr>
            <p:ph type="title"/>
          </p:nvPr>
        </p:nvSpPr>
        <p:spPr>
          <a:xfrm>
            <a:off x="508000" y="457200"/>
            <a:ext cx="11684000" cy="533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1800"/>
              <a:buFont typeface="Arial Narrow"/>
              <a:buNone/>
              <a:defRPr sz="18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25"/>
          <p:cNvSpPr txBox="1">
            <a:spLocks noGrp="1"/>
          </p:cNvSpPr>
          <p:nvPr>
            <p:ph type="body" idx="1"/>
          </p:nvPr>
        </p:nvSpPr>
        <p:spPr>
          <a:xfrm>
            <a:off x="609600" y="1219201"/>
            <a:ext cx="10972800" cy="4525963"/>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320"/>
              </a:spcBef>
              <a:spcAft>
                <a:spcPts val="0"/>
              </a:spcAft>
              <a:buClr>
                <a:srgbClr val="687D90"/>
              </a:buClr>
              <a:buSzPts val="1600"/>
              <a:buFont typeface="Arial"/>
              <a:buNone/>
              <a:defRPr sz="1600" b="1" i="0" u="none" strike="noStrike" cap="none">
                <a:solidFill>
                  <a:srgbClr val="687D90"/>
                </a:solidFill>
                <a:latin typeface="Georgia"/>
                <a:ea typeface="Georgia"/>
                <a:cs typeface="Georgia"/>
                <a:sym typeface="Georgia"/>
              </a:defRPr>
            </a:lvl1pPr>
            <a:lvl2pPr marL="914400" marR="0" lvl="1" indent="-228600" algn="l" rtl="0">
              <a:lnSpc>
                <a:spcPct val="100000"/>
              </a:lnSpc>
              <a:spcBef>
                <a:spcPts val="320"/>
              </a:spcBef>
              <a:spcAft>
                <a:spcPts val="0"/>
              </a:spcAft>
              <a:buClr>
                <a:srgbClr val="919295"/>
              </a:buClr>
              <a:buSzPts val="1600"/>
              <a:buFont typeface="Arial"/>
              <a:buNone/>
              <a:defRPr sz="1600" b="0" i="0" u="none" strike="noStrike" cap="none">
                <a:solidFill>
                  <a:srgbClr val="919295"/>
                </a:solidFill>
                <a:latin typeface="Georgia"/>
                <a:ea typeface="Georgia"/>
                <a:cs typeface="Georgia"/>
                <a:sym typeface="Georgia"/>
              </a:defRPr>
            </a:lvl2pPr>
            <a:lvl3pPr marL="1371600" marR="0" lvl="2" indent="-228600" algn="l" rtl="0">
              <a:lnSpc>
                <a:spcPct val="100000"/>
              </a:lnSpc>
              <a:spcBef>
                <a:spcPts val="320"/>
              </a:spcBef>
              <a:spcAft>
                <a:spcPts val="0"/>
              </a:spcAft>
              <a:buClr>
                <a:srgbClr val="687D90"/>
              </a:buClr>
              <a:buSzPts val="1600"/>
              <a:buFont typeface="Arial"/>
              <a:buNone/>
              <a:defRPr sz="1600" b="1" i="0" u="none" strike="noStrike" cap="none">
                <a:solidFill>
                  <a:srgbClr val="687D90"/>
                </a:solidFill>
                <a:latin typeface="Georgia"/>
                <a:ea typeface="Georgia"/>
                <a:cs typeface="Georgia"/>
                <a:sym typeface="Georgia"/>
              </a:defRPr>
            </a:lvl3pPr>
            <a:lvl4pPr marL="1828800" marR="0" lvl="3" indent="-330200" algn="l" rtl="0">
              <a:lnSpc>
                <a:spcPct val="100000"/>
              </a:lnSpc>
              <a:spcBef>
                <a:spcPts val="320"/>
              </a:spcBef>
              <a:spcAft>
                <a:spcPts val="0"/>
              </a:spcAft>
              <a:buClr>
                <a:srgbClr val="005DAA"/>
              </a:buClr>
              <a:buSzPts val="1600"/>
              <a:buFont typeface="Noto Sans Symbols"/>
              <a:buChar char="▪"/>
              <a:defRPr sz="1600" b="0" i="0" u="none" strike="noStrike" cap="none">
                <a:solidFill>
                  <a:srgbClr val="919295"/>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919295"/>
              </a:buClr>
              <a:buSzPts val="1600"/>
              <a:buFont typeface="Noto Sans Symbols"/>
              <a:buChar char="▪"/>
              <a:defRPr sz="1600" b="0" i="0" u="none" strike="noStrike" cap="none">
                <a:solidFill>
                  <a:srgbClr val="919295"/>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 name="Google Shape;10;p43" descr="Graphical user interface&#10;&#10;Description automatically generated with medium confidence">
            <a:extLst>
              <a:ext uri="{FF2B5EF4-FFF2-40B4-BE49-F238E27FC236}">
                <a16:creationId xmlns:a16="http://schemas.microsoft.com/office/drawing/2014/main" id="{70C19368-1E0B-B88F-0F57-580263DEA2B5}"/>
              </a:ext>
            </a:extLst>
          </p:cNvPr>
          <p:cNvPicPr preferRelativeResize="0"/>
          <p:nvPr userDrawn="1"/>
        </p:nvPicPr>
        <p:blipFill rotWithShape="1">
          <a:blip r:embed="rId2">
            <a:alphaModFix/>
          </a:blip>
          <a:srcRect l="23892" t="31230" r="19401" b="26240"/>
          <a:stretch/>
        </p:blipFill>
        <p:spPr>
          <a:xfrm>
            <a:off x="304800" y="6019800"/>
            <a:ext cx="3200400" cy="685800"/>
          </a:xfrm>
          <a:prstGeom prst="rect">
            <a:avLst/>
          </a:prstGeom>
          <a:noFill/>
          <a:ln>
            <a:noFill/>
          </a:ln>
        </p:spPr>
      </p:pic>
    </p:spTree>
    <p:extLst>
      <p:ext uri="{BB962C8B-B14F-4D97-AF65-F5344CB8AC3E}">
        <p14:creationId xmlns:p14="http://schemas.microsoft.com/office/powerpoint/2010/main" val="184724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95"/>
        <p:cNvGrpSpPr/>
        <p:nvPr/>
      </p:nvGrpSpPr>
      <p:grpSpPr>
        <a:xfrm>
          <a:off x="0" y="0"/>
          <a:ext cx="0" cy="0"/>
          <a:chOff x="0" y="0"/>
          <a:chExt cx="0" cy="0"/>
        </a:xfrm>
      </p:grpSpPr>
      <p:sp>
        <p:nvSpPr>
          <p:cNvPr id="196" name="Google Shape;196;p27"/>
          <p:cNvSpPr/>
          <p:nvPr/>
        </p:nvSpPr>
        <p:spPr>
          <a:xfrm>
            <a:off x="0" y="0"/>
            <a:ext cx="12192000"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 name="Google Shape;197;p27"/>
          <p:cNvSpPr/>
          <p:nvPr/>
        </p:nvSpPr>
        <p:spPr>
          <a:xfrm>
            <a:off x="-203200" y="2667000"/>
            <a:ext cx="12699999" cy="1600200"/>
          </a:xfrm>
          <a:prstGeom prst="rect">
            <a:avLst/>
          </a:prstGeom>
          <a:solidFill>
            <a:srgbClr val="005DAA"/>
          </a:solidFill>
          <a:ln>
            <a:noFill/>
          </a:ln>
          <a:effectLst>
            <a:outerShdw blurRad="88900" dist="61087" dir="5400000" rotWithShape="0">
              <a:srgbClr val="000000">
                <a:alpha val="4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 name="Google Shape;198;p27"/>
          <p:cNvSpPr txBox="1">
            <a:spLocks noGrp="1"/>
          </p:cNvSpPr>
          <p:nvPr>
            <p:ph type="ctrTitle"/>
          </p:nvPr>
        </p:nvSpPr>
        <p:spPr>
          <a:xfrm>
            <a:off x="203200" y="2667000"/>
            <a:ext cx="11785600" cy="1600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3200"/>
              <a:buFont typeface="Arial Narrow"/>
              <a:buNone/>
              <a:defRPr sz="32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75166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288753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00"/>
        <p:cNvGrpSpPr/>
        <p:nvPr/>
      </p:nvGrpSpPr>
      <p:grpSpPr>
        <a:xfrm>
          <a:off x="0" y="0"/>
          <a:ext cx="0" cy="0"/>
          <a:chOff x="0" y="0"/>
          <a:chExt cx="0" cy="0"/>
        </a:xfrm>
      </p:grpSpPr>
      <p:sp>
        <p:nvSpPr>
          <p:cNvPr id="201" name="Google Shape;201;p29"/>
          <p:cNvSpPr txBox="1">
            <a:spLocks noGrp="1"/>
          </p:cNvSpPr>
          <p:nvPr>
            <p:ph type="ctrTitle"/>
          </p:nvPr>
        </p:nvSpPr>
        <p:spPr>
          <a:xfrm>
            <a:off x="-193964" y="3429000"/>
            <a:ext cx="12395200" cy="990600"/>
          </a:xfrm>
          <a:prstGeom prst="rect">
            <a:avLst/>
          </a:prstGeom>
          <a:solidFill>
            <a:srgbClr val="00AEEF"/>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chemeClr val="lt1"/>
              </a:buClr>
              <a:buSzPts val="4400"/>
              <a:buFont typeface="Arial Narrow"/>
              <a:buNone/>
              <a:defRPr sz="44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2" name="Google Shape;202;p29"/>
          <p:cNvSpPr txBox="1">
            <a:spLocks noGrp="1"/>
          </p:cNvSpPr>
          <p:nvPr>
            <p:ph type="subTitle" idx="1"/>
          </p:nvPr>
        </p:nvSpPr>
        <p:spPr>
          <a:xfrm>
            <a:off x="711200" y="4611744"/>
            <a:ext cx="8534400" cy="950856"/>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rgbClr val="00AEEF"/>
              </a:buClr>
              <a:buSzPts val="2200"/>
              <a:buFont typeface="Arial"/>
              <a:buNone/>
              <a:defRPr sz="2200" b="0" i="0" u="none" strike="noStrike" cap="none">
                <a:solidFill>
                  <a:srgbClr val="00AEEF"/>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3796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4579-832A-35DC-355A-D9ECFB280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CCCCB2-33DA-1E1E-9E86-E090D91D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52ABC-CCA2-688C-C440-472119DE86C8}"/>
              </a:ext>
            </a:extLst>
          </p:cNvPr>
          <p:cNvSpPr>
            <a:spLocks noGrp="1"/>
          </p:cNvSpPr>
          <p:nvPr>
            <p:ph type="dt" sz="half" idx="10"/>
          </p:nvPr>
        </p:nvSpPr>
        <p:spPr/>
        <p:txBody>
          <a:bodyPr/>
          <a:lstStyle/>
          <a:p>
            <a:fld id="{783E3751-384B-2B41-B737-023969D85C91}" type="datetimeFigureOut">
              <a:rPr lang="en-US" smtClean="0"/>
              <a:t>6/19/23</a:t>
            </a:fld>
            <a:endParaRPr lang="en-US"/>
          </a:p>
        </p:txBody>
      </p:sp>
      <p:sp>
        <p:nvSpPr>
          <p:cNvPr id="5" name="Footer Placeholder 4">
            <a:extLst>
              <a:ext uri="{FF2B5EF4-FFF2-40B4-BE49-F238E27FC236}">
                <a16:creationId xmlns:a16="http://schemas.microsoft.com/office/drawing/2014/main" id="{CDCE5E7C-91CB-A340-2953-B17091577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F4BDB-4FFB-0D42-73C6-62B856B54DB9}"/>
              </a:ext>
            </a:extLst>
          </p:cNvPr>
          <p:cNvSpPr>
            <a:spLocks noGrp="1"/>
          </p:cNvSpPr>
          <p:nvPr>
            <p:ph type="sldNum" sz="quarter" idx="12"/>
          </p:nvPr>
        </p:nvSpPr>
        <p:spPr/>
        <p:txBody>
          <a:bodyPr/>
          <a:lstStyle/>
          <a:p>
            <a:fld id="{B0F2EE3E-2354-354C-B832-82DCD4F1EEDD}" type="slidenum">
              <a:rPr lang="en-US" smtClean="0"/>
              <a:t>‹#›</a:t>
            </a:fld>
            <a:endParaRPr lang="en-US"/>
          </a:p>
        </p:txBody>
      </p:sp>
    </p:spTree>
    <p:extLst>
      <p:ext uri="{BB962C8B-B14F-4D97-AF65-F5344CB8AC3E}">
        <p14:creationId xmlns:p14="http://schemas.microsoft.com/office/powerpoint/2010/main" val="269937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9BF2-4499-4ABB-AFF5-B6B930A396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6AC065-C8E1-FAA9-3F78-647CB78F4FB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09642A6-100C-362C-1650-A6A3D8B4FC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418C190-66FD-6389-DC77-AA7C3FA47FCF}"/>
              </a:ext>
            </a:extLst>
          </p:cNvPr>
          <p:cNvSpPr>
            <a:spLocks noGrp="1"/>
          </p:cNvSpPr>
          <p:nvPr>
            <p:ph type="sldNum" sz="quarter" idx="12"/>
          </p:nvPr>
        </p:nvSpPr>
        <p:spPr/>
        <p:txBody>
          <a:bodyPr/>
          <a:lstStyle/>
          <a:p>
            <a:fld id="{B0F2EE3E-2354-354C-B832-82DCD4F1EEDD}" type="slidenum">
              <a:rPr lang="en-US" smtClean="0"/>
              <a:t>‹#›</a:t>
            </a:fld>
            <a:endParaRPr lang="en-US"/>
          </a:p>
        </p:txBody>
      </p:sp>
    </p:spTree>
    <p:extLst>
      <p:ext uri="{BB962C8B-B14F-4D97-AF65-F5344CB8AC3E}">
        <p14:creationId xmlns:p14="http://schemas.microsoft.com/office/powerpoint/2010/main" val="147031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4" name="Google Shape;104;p35"/>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10;p43" descr="Graphical user interface&#10;&#10;Description automatically generated with medium confidence">
            <a:extLst>
              <a:ext uri="{FF2B5EF4-FFF2-40B4-BE49-F238E27FC236}">
                <a16:creationId xmlns:a16="http://schemas.microsoft.com/office/drawing/2014/main" id="{D49B1907-B254-BC66-49E2-E2DAC9764E82}"/>
              </a:ext>
            </a:extLst>
          </p:cNvPr>
          <p:cNvPicPr preferRelativeResize="0"/>
          <p:nvPr userDrawn="1"/>
        </p:nvPicPr>
        <p:blipFill rotWithShape="1">
          <a:blip r:embed="rId2">
            <a:alphaModFix/>
          </a:blip>
          <a:srcRect l="23892" t="31230" r="19401" b="26240"/>
          <a:stretch/>
        </p:blipFill>
        <p:spPr>
          <a:xfrm>
            <a:off x="304800" y="6019800"/>
            <a:ext cx="3200400" cy="685800"/>
          </a:xfrm>
          <a:prstGeom prst="rect">
            <a:avLst/>
          </a:prstGeom>
          <a:noFill/>
          <a:ln>
            <a:noFill/>
          </a:ln>
        </p:spPr>
      </p:pic>
    </p:spTree>
    <p:extLst>
      <p:ext uri="{BB962C8B-B14F-4D97-AF65-F5344CB8AC3E}">
        <p14:creationId xmlns:p14="http://schemas.microsoft.com/office/powerpoint/2010/main" val="206736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7372115"/>
      </p:ext>
    </p:extLst>
  </p:cSld>
  <p:clrMap bg1="lt1" tx1="dk1" bg2="dk2" tx2="lt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6" r:id="rId5"/>
    <p:sldLayoutId id="2147483707" r:id="rId6"/>
    <p:sldLayoutId id="214748370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5" Type="http://schemas.openxmlformats.org/officeDocument/2006/relationships/image" Target="../media/image2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5000" b="-5000"/>
          </a:stretch>
        </a:blipFill>
        <a:effectLst/>
      </p:bgPr>
    </p:bg>
    <p:spTree>
      <p:nvGrpSpPr>
        <p:cNvPr id="1" name="Shape 206"/>
        <p:cNvGrpSpPr/>
        <p:nvPr/>
      </p:nvGrpSpPr>
      <p:grpSpPr>
        <a:xfrm>
          <a:off x="0" y="0"/>
          <a:ext cx="0" cy="0"/>
          <a:chOff x="0" y="0"/>
          <a:chExt cx="0" cy="0"/>
        </a:xfrm>
      </p:grpSpPr>
      <p:sp>
        <p:nvSpPr>
          <p:cNvPr id="249" name="Google Shape;249;p51"/>
          <p:cNvSpPr txBox="1">
            <a:spLocks noGrp="1"/>
          </p:cNvSpPr>
          <p:nvPr>
            <p:ph type="ctrTitle"/>
          </p:nvPr>
        </p:nvSpPr>
        <p:spPr>
          <a:xfrm>
            <a:off x="1195167" y="2254920"/>
            <a:ext cx="9144000" cy="547809"/>
          </a:xfrm>
          <a:prstGeom prst="rect">
            <a:avLst/>
          </a:prstGeom>
          <a:noFill/>
          <a:ln>
            <a:noFill/>
          </a:ln>
        </p:spPr>
        <p:txBody>
          <a:bodyPr spcFirstLastPara="1" wrap="square" lIns="0" tIns="4475" rIns="0" bIns="0" anchor="t" anchorCtr="0">
            <a:spAutoFit/>
          </a:bodyPr>
          <a:lstStyle/>
          <a:p>
            <a:pPr marL="11206" marR="4483" lvl="0" indent="0" algn="ctr" rtl="0">
              <a:lnSpc>
                <a:spcPct val="125000"/>
              </a:lnSpc>
              <a:spcBef>
                <a:spcPts val="0"/>
              </a:spcBef>
              <a:spcAft>
                <a:spcPts val="0"/>
              </a:spcAft>
              <a:buNone/>
            </a:pPr>
            <a:r>
              <a:rPr lang="en-US" sz="2824" b="1" dirty="0">
                <a:solidFill>
                  <a:schemeClr val="bg2"/>
                </a:solidFill>
                <a:latin typeface="Tahoma" panose="020B0604030504040204" pitchFamily="34" charset="0"/>
                <a:ea typeface="Tahoma" panose="020B0604030504040204" pitchFamily="34" charset="0"/>
                <a:cs typeface="Tahoma" panose="020B0604030504040204" pitchFamily="34" charset="0"/>
              </a:rPr>
              <a:t>The Welcome Mat</a:t>
            </a:r>
            <a:endParaRPr sz="2824"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250" name="Google Shape;250;p51"/>
          <p:cNvSpPr/>
          <p:nvPr/>
        </p:nvSpPr>
        <p:spPr>
          <a:xfrm>
            <a:off x="0" y="6394717"/>
            <a:ext cx="12191999" cy="463283"/>
          </a:xfrm>
          <a:custGeom>
            <a:avLst/>
            <a:gdLst/>
            <a:ahLst/>
            <a:cxnLst/>
            <a:rect l="l" t="t" r="r" b="b"/>
            <a:pathLst>
              <a:path w="10058400" h="1545590" extrusionOk="0">
                <a:moveTo>
                  <a:pt x="10058400" y="0"/>
                </a:moveTo>
                <a:lnTo>
                  <a:pt x="0" y="0"/>
                </a:lnTo>
                <a:lnTo>
                  <a:pt x="0" y="1545336"/>
                </a:lnTo>
                <a:lnTo>
                  <a:pt x="10058400" y="1545336"/>
                </a:lnTo>
                <a:lnTo>
                  <a:pt x="10058400" y="0"/>
                </a:lnTo>
                <a:close/>
              </a:path>
            </a:pathLst>
          </a:custGeom>
          <a:solidFill>
            <a:srgbClr val="F5A81C"/>
          </a:solidFill>
          <a:ln>
            <a:noFill/>
          </a:ln>
        </p:spPr>
        <p:txBody>
          <a:bodyPr spcFirstLastPara="1" wrap="square" lIns="0" tIns="0" rIns="0" bIns="0" anchor="ctr" anchorCtr="0">
            <a:noAutofit/>
          </a:bodyPr>
          <a:lstStyle/>
          <a:p>
            <a:pPr algn="ctr">
              <a:buClr>
                <a:srgbClr val="000000"/>
              </a:buClr>
            </a:pPr>
            <a:r>
              <a:rPr lang="en-US" sz="1600" b="1" i="0" u="none" strike="noStrike" cap="none" dirty="0">
                <a:solidFill>
                  <a:srgbClr val="1A468C"/>
                </a:solidFill>
                <a:latin typeface="Tahoma"/>
                <a:ea typeface="Tahoma"/>
                <a:cs typeface="Tahoma"/>
                <a:sym typeface="Tahoma"/>
              </a:rPr>
              <a:t>District 7430 Diversity, Equity &amp; Inclusion Committee</a:t>
            </a:r>
            <a:endParaRPr lang="en-US" sz="1200" dirty="0"/>
          </a:p>
        </p:txBody>
      </p:sp>
      <p:grpSp>
        <p:nvGrpSpPr>
          <p:cNvPr id="252" name="Google Shape;252;p51"/>
          <p:cNvGrpSpPr>
            <a:grpSpLocks noChangeAspect="1"/>
          </p:cNvGrpSpPr>
          <p:nvPr/>
        </p:nvGrpSpPr>
        <p:grpSpPr>
          <a:xfrm>
            <a:off x="3795341" y="3429000"/>
            <a:ext cx="3637494" cy="640080"/>
            <a:chOff x="5143435" y="3054449"/>
            <a:chExt cx="2944638" cy="549373"/>
          </a:xfrm>
        </p:grpSpPr>
        <p:sp>
          <p:nvSpPr>
            <p:cNvPr id="253" name="Google Shape;253;p51"/>
            <p:cNvSpPr/>
            <p:nvPr/>
          </p:nvSpPr>
          <p:spPr>
            <a:xfrm>
              <a:off x="5143435" y="3202782"/>
              <a:ext cx="847090" cy="269240"/>
            </a:xfrm>
            <a:custGeom>
              <a:avLst/>
              <a:gdLst/>
              <a:ahLst/>
              <a:cxnLst/>
              <a:rect l="l" t="t" r="r" b="b"/>
              <a:pathLst>
                <a:path w="847089" h="269239" extrusionOk="0">
                  <a:moveTo>
                    <a:pt x="643432" y="59613"/>
                  </a:moveTo>
                  <a:lnTo>
                    <a:pt x="613054" y="59613"/>
                  </a:lnTo>
                  <a:lnTo>
                    <a:pt x="610387" y="62242"/>
                  </a:lnTo>
                  <a:lnTo>
                    <a:pt x="610387" y="212902"/>
                  </a:lnTo>
                  <a:lnTo>
                    <a:pt x="613054" y="215531"/>
                  </a:lnTo>
                  <a:lnTo>
                    <a:pt x="643432" y="215531"/>
                  </a:lnTo>
                  <a:lnTo>
                    <a:pt x="646074" y="212902"/>
                  </a:lnTo>
                  <a:lnTo>
                    <a:pt x="646074" y="110020"/>
                  </a:lnTo>
                  <a:lnTo>
                    <a:pt x="652070" y="105454"/>
                  </a:lnTo>
                  <a:lnTo>
                    <a:pt x="661533" y="99652"/>
                  </a:lnTo>
                  <a:lnTo>
                    <a:pt x="673706" y="94366"/>
                  </a:lnTo>
                  <a:lnTo>
                    <a:pt x="687832" y="91351"/>
                  </a:lnTo>
                  <a:lnTo>
                    <a:pt x="690880" y="91071"/>
                  </a:lnTo>
                  <a:lnTo>
                    <a:pt x="693216" y="88518"/>
                  </a:lnTo>
                  <a:lnTo>
                    <a:pt x="693216" y="75222"/>
                  </a:lnTo>
                  <a:lnTo>
                    <a:pt x="646074" y="75222"/>
                  </a:lnTo>
                  <a:lnTo>
                    <a:pt x="646074" y="62242"/>
                  </a:lnTo>
                  <a:lnTo>
                    <a:pt x="643432" y="59613"/>
                  </a:lnTo>
                  <a:close/>
                </a:path>
                <a:path w="847089" h="269239" extrusionOk="0">
                  <a:moveTo>
                    <a:pt x="688555" y="58292"/>
                  </a:moveTo>
                  <a:lnTo>
                    <a:pt x="646074" y="75222"/>
                  </a:lnTo>
                  <a:lnTo>
                    <a:pt x="693216" y="75222"/>
                  </a:lnTo>
                  <a:lnTo>
                    <a:pt x="693216" y="62674"/>
                  </a:lnTo>
                  <a:lnTo>
                    <a:pt x="692569" y="61137"/>
                  </a:lnTo>
                  <a:lnTo>
                    <a:pt x="691349" y="60045"/>
                  </a:lnTo>
                  <a:lnTo>
                    <a:pt x="690194" y="58915"/>
                  </a:lnTo>
                  <a:lnTo>
                    <a:pt x="688555" y="58292"/>
                  </a:lnTo>
                  <a:close/>
                </a:path>
                <a:path w="847089" h="269239" extrusionOk="0">
                  <a:moveTo>
                    <a:pt x="568803" y="90233"/>
                  </a:moveTo>
                  <a:lnTo>
                    <a:pt x="516305" y="90233"/>
                  </a:lnTo>
                  <a:lnTo>
                    <a:pt x="524533" y="91487"/>
                  </a:lnTo>
                  <a:lnTo>
                    <a:pt x="530621" y="95137"/>
                  </a:lnTo>
                  <a:lnTo>
                    <a:pt x="534400" y="101018"/>
                  </a:lnTo>
                  <a:lnTo>
                    <a:pt x="535651" y="108673"/>
                  </a:lnTo>
                  <a:lnTo>
                    <a:pt x="535698" y="118376"/>
                  </a:lnTo>
                  <a:lnTo>
                    <a:pt x="496963" y="121475"/>
                  </a:lnTo>
                  <a:lnTo>
                    <a:pt x="473175" y="125707"/>
                  </a:lnTo>
                  <a:lnTo>
                    <a:pt x="456974" y="134645"/>
                  </a:lnTo>
                  <a:lnTo>
                    <a:pt x="447721" y="148878"/>
                  </a:lnTo>
                  <a:lnTo>
                    <a:pt x="444779" y="168998"/>
                  </a:lnTo>
                  <a:lnTo>
                    <a:pt x="447808" y="190201"/>
                  </a:lnTo>
                  <a:lnTo>
                    <a:pt x="456633" y="205878"/>
                  </a:lnTo>
                  <a:lnTo>
                    <a:pt x="470855" y="215599"/>
                  </a:lnTo>
                  <a:lnTo>
                    <a:pt x="490080" y="218935"/>
                  </a:lnTo>
                  <a:lnTo>
                    <a:pt x="508088" y="217248"/>
                  </a:lnTo>
                  <a:lnTo>
                    <a:pt x="524411" y="213529"/>
                  </a:lnTo>
                  <a:lnTo>
                    <a:pt x="536300" y="209789"/>
                  </a:lnTo>
                  <a:lnTo>
                    <a:pt x="541007" y="208038"/>
                  </a:lnTo>
                  <a:lnTo>
                    <a:pt x="571322" y="208038"/>
                  </a:lnTo>
                  <a:lnTo>
                    <a:pt x="571322" y="188379"/>
                  </a:lnTo>
                  <a:lnTo>
                    <a:pt x="496620" y="188379"/>
                  </a:lnTo>
                  <a:lnTo>
                    <a:pt x="488294" y="186264"/>
                  </a:lnTo>
                  <a:lnTo>
                    <a:pt x="483473" y="181043"/>
                  </a:lnTo>
                  <a:lnTo>
                    <a:pt x="481247" y="174400"/>
                  </a:lnTo>
                  <a:lnTo>
                    <a:pt x="480707" y="168020"/>
                  </a:lnTo>
                  <a:lnTo>
                    <a:pt x="481962" y="159887"/>
                  </a:lnTo>
                  <a:lnTo>
                    <a:pt x="485770" y="153893"/>
                  </a:lnTo>
                  <a:lnTo>
                    <a:pt x="492200" y="149959"/>
                  </a:lnTo>
                  <a:lnTo>
                    <a:pt x="501319" y="148005"/>
                  </a:lnTo>
                  <a:lnTo>
                    <a:pt x="535698" y="146189"/>
                  </a:lnTo>
                  <a:lnTo>
                    <a:pt x="571322" y="146189"/>
                  </a:lnTo>
                  <a:lnTo>
                    <a:pt x="571322" y="108673"/>
                  </a:lnTo>
                  <a:lnTo>
                    <a:pt x="568803" y="90233"/>
                  </a:lnTo>
                  <a:close/>
                </a:path>
                <a:path w="847089" h="269239" extrusionOk="0">
                  <a:moveTo>
                    <a:pt x="571322" y="208038"/>
                  </a:moveTo>
                  <a:lnTo>
                    <a:pt x="541007" y="208038"/>
                  </a:lnTo>
                  <a:lnTo>
                    <a:pt x="545404" y="211197"/>
                  </a:lnTo>
                  <a:lnTo>
                    <a:pt x="550402" y="213991"/>
                  </a:lnTo>
                  <a:lnTo>
                    <a:pt x="556594" y="216286"/>
                  </a:lnTo>
                  <a:lnTo>
                    <a:pt x="564578" y="217944"/>
                  </a:lnTo>
                  <a:lnTo>
                    <a:pt x="566254" y="218147"/>
                  </a:lnTo>
                  <a:lnTo>
                    <a:pt x="567982" y="217665"/>
                  </a:lnTo>
                  <a:lnTo>
                    <a:pt x="569277" y="216509"/>
                  </a:lnTo>
                  <a:lnTo>
                    <a:pt x="570560" y="215417"/>
                  </a:lnTo>
                  <a:lnTo>
                    <a:pt x="571228" y="213991"/>
                  </a:lnTo>
                  <a:lnTo>
                    <a:pt x="571322" y="208038"/>
                  </a:lnTo>
                  <a:close/>
                </a:path>
                <a:path w="847089" h="269239" extrusionOk="0">
                  <a:moveTo>
                    <a:pt x="571322" y="146189"/>
                  </a:moveTo>
                  <a:lnTo>
                    <a:pt x="535698" y="146189"/>
                  </a:lnTo>
                  <a:lnTo>
                    <a:pt x="535698" y="182092"/>
                  </a:lnTo>
                  <a:lnTo>
                    <a:pt x="531803" y="183107"/>
                  </a:lnTo>
                  <a:lnTo>
                    <a:pt x="522246" y="185264"/>
                  </a:lnTo>
                  <a:lnTo>
                    <a:pt x="509645" y="187407"/>
                  </a:lnTo>
                  <a:lnTo>
                    <a:pt x="496620" y="188379"/>
                  </a:lnTo>
                  <a:lnTo>
                    <a:pt x="571322" y="188379"/>
                  </a:lnTo>
                  <a:lnTo>
                    <a:pt x="571322" y="146189"/>
                  </a:lnTo>
                  <a:close/>
                </a:path>
                <a:path w="847089" h="269239" extrusionOk="0">
                  <a:moveTo>
                    <a:pt x="518198" y="55879"/>
                  </a:moveTo>
                  <a:lnTo>
                    <a:pt x="471386" y="60176"/>
                  </a:lnTo>
                  <a:lnTo>
                    <a:pt x="454837" y="64973"/>
                  </a:lnTo>
                  <a:lnTo>
                    <a:pt x="455032" y="68775"/>
                  </a:lnTo>
                  <a:lnTo>
                    <a:pt x="455739" y="87756"/>
                  </a:lnTo>
                  <a:lnTo>
                    <a:pt x="455828" y="89331"/>
                  </a:lnTo>
                  <a:lnTo>
                    <a:pt x="456577" y="90906"/>
                  </a:lnTo>
                  <a:lnTo>
                    <a:pt x="459003" y="93027"/>
                  </a:lnTo>
                  <a:lnTo>
                    <a:pt x="460616" y="93535"/>
                  </a:lnTo>
                  <a:lnTo>
                    <a:pt x="462241" y="93370"/>
                  </a:lnTo>
                  <a:lnTo>
                    <a:pt x="473743" y="92392"/>
                  </a:lnTo>
                  <a:lnTo>
                    <a:pt x="487749" y="91368"/>
                  </a:lnTo>
                  <a:lnTo>
                    <a:pt x="502518" y="90561"/>
                  </a:lnTo>
                  <a:lnTo>
                    <a:pt x="516305" y="90233"/>
                  </a:lnTo>
                  <a:lnTo>
                    <a:pt x="568803" y="90233"/>
                  </a:lnTo>
                  <a:lnTo>
                    <a:pt x="568120" y="85235"/>
                  </a:lnTo>
                  <a:lnTo>
                    <a:pt x="558357" y="68775"/>
                  </a:lnTo>
                  <a:lnTo>
                    <a:pt x="541795" y="59065"/>
                  </a:lnTo>
                  <a:lnTo>
                    <a:pt x="518198" y="55879"/>
                  </a:lnTo>
                  <a:close/>
                </a:path>
                <a:path w="847089" h="269239" extrusionOk="0">
                  <a:moveTo>
                    <a:pt x="75031" y="0"/>
                  </a:moveTo>
                  <a:lnTo>
                    <a:pt x="71793" y="0"/>
                  </a:lnTo>
                  <a:lnTo>
                    <a:pt x="61886" y="113"/>
                  </a:lnTo>
                  <a:lnTo>
                    <a:pt x="5283" y="3949"/>
                  </a:lnTo>
                  <a:lnTo>
                    <a:pt x="0" y="6819"/>
                  </a:lnTo>
                  <a:lnTo>
                    <a:pt x="0" y="212902"/>
                  </a:lnTo>
                  <a:lnTo>
                    <a:pt x="2679" y="215531"/>
                  </a:lnTo>
                  <a:lnTo>
                    <a:pt x="33934" y="215531"/>
                  </a:lnTo>
                  <a:lnTo>
                    <a:pt x="36563" y="212902"/>
                  </a:lnTo>
                  <a:lnTo>
                    <a:pt x="36563" y="130708"/>
                  </a:lnTo>
                  <a:lnTo>
                    <a:pt x="117696" y="130708"/>
                  </a:lnTo>
                  <a:lnTo>
                    <a:pt x="113664" y="121602"/>
                  </a:lnTo>
                  <a:lnTo>
                    <a:pt x="129806" y="111292"/>
                  </a:lnTo>
                  <a:lnTo>
                    <a:pt x="141091" y="98844"/>
                  </a:lnTo>
                  <a:lnTo>
                    <a:pt x="62298" y="98835"/>
                  </a:lnTo>
                  <a:lnTo>
                    <a:pt x="51590" y="98594"/>
                  </a:lnTo>
                  <a:lnTo>
                    <a:pt x="42954" y="98227"/>
                  </a:lnTo>
                  <a:lnTo>
                    <a:pt x="36563" y="97840"/>
                  </a:lnTo>
                  <a:lnTo>
                    <a:pt x="36563" y="36245"/>
                  </a:lnTo>
                  <a:lnTo>
                    <a:pt x="40509" y="35593"/>
                  </a:lnTo>
                  <a:lnTo>
                    <a:pt x="46196" y="34964"/>
                  </a:lnTo>
                  <a:lnTo>
                    <a:pt x="53826" y="34490"/>
                  </a:lnTo>
                  <a:lnTo>
                    <a:pt x="63601" y="34302"/>
                  </a:lnTo>
                  <a:lnTo>
                    <a:pt x="142865" y="34302"/>
                  </a:lnTo>
                  <a:lnTo>
                    <a:pt x="136358" y="21756"/>
                  </a:lnTo>
                  <a:lnTo>
                    <a:pt x="113904" y="6111"/>
                  </a:lnTo>
                  <a:lnTo>
                    <a:pt x="76720" y="25"/>
                  </a:lnTo>
                  <a:lnTo>
                    <a:pt x="75031" y="0"/>
                  </a:lnTo>
                  <a:close/>
                </a:path>
                <a:path w="847089" h="269239" extrusionOk="0">
                  <a:moveTo>
                    <a:pt x="117696" y="130708"/>
                  </a:moveTo>
                  <a:lnTo>
                    <a:pt x="36563" y="130708"/>
                  </a:lnTo>
                  <a:lnTo>
                    <a:pt x="43991" y="131202"/>
                  </a:lnTo>
                  <a:lnTo>
                    <a:pt x="53617" y="131714"/>
                  </a:lnTo>
                  <a:lnTo>
                    <a:pt x="65004" y="132137"/>
                  </a:lnTo>
                  <a:lnTo>
                    <a:pt x="77711" y="132359"/>
                  </a:lnTo>
                  <a:lnTo>
                    <a:pt x="113118" y="212013"/>
                  </a:lnTo>
                  <a:lnTo>
                    <a:pt x="114020" y="214160"/>
                  </a:lnTo>
                  <a:lnTo>
                    <a:pt x="116166" y="215531"/>
                  </a:lnTo>
                  <a:lnTo>
                    <a:pt x="148132" y="215531"/>
                  </a:lnTo>
                  <a:lnTo>
                    <a:pt x="149999" y="214553"/>
                  </a:lnTo>
                  <a:lnTo>
                    <a:pt x="151129" y="212864"/>
                  </a:lnTo>
                  <a:lnTo>
                    <a:pt x="152184" y="211162"/>
                  </a:lnTo>
                  <a:lnTo>
                    <a:pt x="152361" y="209054"/>
                  </a:lnTo>
                  <a:lnTo>
                    <a:pt x="151587" y="207251"/>
                  </a:lnTo>
                  <a:lnTo>
                    <a:pt x="117696" y="130708"/>
                  </a:lnTo>
                  <a:close/>
                </a:path>
                <a:path w="847089" h="269239" extrusionOk="0">
                  <a:moveTo>
                    <a:pt x="142865" y="34302"/>
                  </a:moveTo>
                  <a:lnTo>
                    <a:pt x="76631" y="34302"/>
                  </a:lnTo>
                  <a:lnTo>
                    <a:pt x="93423" y="37162"/>
                  </a:lnTo>
                  <a:lnTo>
                    <a:pt x="104536" y="44629"/>
                  </a:lnTo>
                  <a:lnTo>
                    <a:pt x="110682" y="55032"/>
                  </a:lnTo>
                  <a:lnTo>
                    <a:pt x="112572" y="66700"/>
                  </a:lnTo>
                  <a:lnTo>
                    <a:pt x="109951" y="79945"/>
                  </a:lnTo>
                  <a:lnTo>
                    <a:pt x="102444" y="90020"/>
                  </a:lnTo>
                  <a:lnTo>
                    <a:pt x="90584" y="96471"/>
                  </a:lnTo>
                  <a:lnTo>
                    <a:pt x="74904" y="98844"/>
                  </a:lnTo>
                  <a:lnTo>
                    <a:pt x="141099" y="98835"/>
                  </a:lnTo>
                  <a:lnTo>
                    <a:pt x="141257" y="98661"/>
                  </a:lnTo>
                  <a:lnTo>
                    <a:pt x="148081" y="83613"/>
                  </a:lnTo>
                  <a:lnTo>
                    <a:pt x="150342" y="66052"/>
                  </a:lnTo>
                  <a:lnTo>
                    <a:pt x="147399" y="43043"/>
                  </a:lnTo>
                  <a:lnTo>
                    <a:pt x="142865" y="34302"/>
                  </a:lnTo>
                  <a:close/>
                </a:path>
                <a:path w="847089" h="269239" extrusionOk="0">
                  <a:moveTo>
                    <a:pt x="718426" y="236321"/>
                  </a:moveTo>
                  <a:lnTo>
                    <a:pt x="716838" y="236918"/>
                  </a:lnTo>
                  <a:lnTo>
                    <a:pt x="714425" y="239306"/>
                  </a:lnTo>
                  <a:lnTo>
                    <a:pt x="713778" y="240919"/>
                  </a:lnTo>
                  <a:lnTo>
                    <a:pt x="714588" y="258005"/>
                  </a:lnTo>
                  <a:lnTo>
                    <a:pt x="714679" y="260692"/>
                  </a:lnTo>
                  <a:lnTo>
                    <a:pt x="758063" y="268693"/>
                  </a:lnTo>
                  <a:lnTo>
                    <a:pt x="758723" y="268757"/>
                  </a:lnTo>
                  <a:lnTo>
                    <a:pt x="759929" y="268757"/>
                  </a:lnTo>
                  <a:lnTo>
                    <a:pt x="775283" y="266062"/>
                  </a:lnTo>
                  <a:lnTo>
                    <a:pt x="787923" y="258005"/>
                  </a:lnTo>
                  <a:lnTo>
                    <a:pt x="797816" y="244631"/>
                  </a:lnTo>
                  <a:lnTo>
                    <a:pt x="800248" y="238251"/>
                  </a:lnTo>
                  <a:lnTo>
                    <a:pt x="749630" y="238251"/>
                  </a:lnTo>
                  <a:lnTo>
                    <a:pt x="718426" y="236321"/>
                  </a:lnTo>
                  <a:close/>
                </a:path>
                <a:path w="847089" h="269239" extrusionOk="0">
                  <a:moveTo>
                    <a:pt x="744461" y="59613"/>
                  </a:moveTo>
                  <a:lnTo>
                    <a:pt x="716838" y="59613"/>
                  </a:lnTo>
                  <a:lnTo>
                    <a:pt x="715098" y="60451"/>
                  </a:lnTo>
                  <a:lnTo>
                    <a:pt x="713981" y="61899"/>
                  </a:lnTo>
                  <a:lnTo>
                    <a:pt x="712889" y="63372"/>
                  </a:lnTo>
                  <a:lnTo>
                    <a:pt x="712482" y="65252"/>
                  </a:lnTo>
                  <a:lnTo>
                    <a:pt x="747052" y="198043"/>
                  </a:lnTo>
                  <a:lnTo>
                    <a:pt x="749165" y="203524"/>
                  </a:lnTo>
                  <a:lnTo>
                    <a:pt x="753035" y="209230"/>
                  </a:lnTo>
                  <a:lnTo>
                    <a:pt x="758812" y="213715"/>
                  </a:lnTo>
                  <a:lnTo>
                    <a:pt x="766648" y="215531"/>
                  </a:lnTo>
                  <a:lnTo>
                    <a:pt x="773264" y="215531"/>
                  </a:lnTo>
                  <a:lnTo>
                    <a:pt x="772693" y="217728"/>
                  </a:lnTo>
                  <a:lnTo>
                    <a:pt x="772109" y="220090"/>
                  </a:lnTo>
                  <a:lnTo>
                    <a:pt x="771448" y="222084"/>
                  </a:lnTo>
                  <a:lnTo>
                    <a:pt x="771144" y="223075"/>
                  </a:lnTo>
                  <a:lnTo>
                    <a:pt x="769368" y="227991"/>
                  </a:lnTo>
                  <a:lnTo>
                    <a:pt x="766016" y="232925"/>
                  </a:lnTo>
                  <a:lnTo>
                    <a:pt x="759849" y="236728"/>
                  </a:lnTo>
                  <a:lnTo>
                    <a:pt x="749630" y="238251"/>
                  </a:lnTo>
                  <a:lnTo>
                    <a:pt x="800248" y="238251"/>
                  </a:lnTo>
                  <a:lnTo>
                    <a:pt x="804926" y="225983"/>
                  </a:lnTo>
                  <a:lnTo>
                    <a:pt x="811888" y="199617"/>
                  </a:lnTo>
                  <a:lnTo>
                    <a:pt x="816792" y="180847"/>
                  </a:lnTo>
                  <a:lnTo>
                    <a:pt x="778497" y="180847"/>
                  </a:lnTo>
                  <a:lnTo>
                    <a:pt x="747483" y="64020"/>
                  </a:lnTo>
                  <a:lnTo>
                    <a:pt x="746823" y="61404"/>
                  </a:lnTo>
                  <a:lnTo>
                    <a:pt x="744461" y="59613"/>
                  </a:lnTo>
                  <a:close/>
                </a:path>
                <a:path w="847089" h="269239" extrusionOk="0">
                  <a:moveTo>
                    <a:pt x="842530" y="59613"/>
                  </a:moveTo>
                  <a:lnTo>
                    <a:pt x="814882" y="59613"/>
                  </a:lnTo>
                  <a:lnTo>
                    <a:pt x="812584" y="61404"/>
                  </a:lnTo>
                  <a:lnTo>
                    <a:pt x="811872" y="64020"/>
                  </a:lnTo>
                  <a:lnTo>
                    <a:pt x="780897" y="180847"/>
                  </a:lnTo>
                  <a:lnTo>
                    <a:pt x="816792" y="180847"/>
                  </a:lnTo>
                  <a:lnTo>
                    <a:pt x="846391" y="67030"/>
                  </a:lnTo>
                  <a:lnTo>
                    <a:pt x="846912" y="65252"/>
                  </a:lnTo>
                  <a:lnTo>
                    <a:pt x="846467" y="63372"/>
                  </a:lnTo>
                  <a:lnTo>
                    <a:pt x="844245" y="60451"/>
                  </a:lnTo>
                  <a:lnTo>
                    <a:pt x="842530" y="59613"/>
                  </a:lnTo>
                  <a:close/>
                </a:path>
                <a:path w="847089" h="269239" extrusionOk="0">
                  <a:moveTo>
                    <a:pt x="243586" y="55879"/>
                  </a:moveTo>
                  <a:lnTo>
                    <a:pt x="212090" y="60654"/>
                  </a:lnTo>
                  <a:lnTo>
                    <a:pt x="190201" y="75355"/>
                  </a:lnTo>
                  <a:lnTo>
                    <a:pt x="177427" y="100553"/>
                  </a:lnTo>
                  <a:lnTo>
                    <a:pt x="173278" y="136817"/>
                  </a:lnTo>
                  <a:lnTo>
                    <a:pt x="177427" y="173608"/>
                  </a:lnTo>
                  <a:lnTo>
                    <a:pt x="190201" y="199174"/>
                  </a:lnTo>
                  <a:lnTo>
                    <a:pt x="212090" y="214091"/>
                  </a:lnTo>
                  <a:lnTo>
                    <a:pt x="243586" y="218935"/>
                  </a:lnTo>
                  <a:lnTo>
                    <a:pt x="274918" y="214091"/>
                  </a:lnTo>
                  <a:lnTo>
                    <a:pt x="296697" y="199174"/>
                  </a:lnTo>
                  <a:lnTo>
                    <a:pt x="302847" y="186804"/>
                  </a:lnTo>
                  <a:lnTo>
                    <a:pt x="243586" y="186804"/>
                  </a:lnTo>
                  <a:lnTo>
                    <a:pt x="226172" y="183553"/>
                  </a:lnTo>
                  <a:lnTo>
                    <a:pt x="215798" y="173969"/>
                  </a:lnTo>
                  <a:lnTo>
                    <a:pt x="210796" y="158306"/>
                  </a:lnTo>
                  <a:lnTo>
                    <a:pt x="209499" y="136817"/>
                  </a:lnTo>
                  <a:lnTo>
                    <a:pt x="211289" y="114148"/>
                  </a:lnTo>
                  <a:lnTo>
                    <a:pt x="217112" y="99171"/>
                  </a:lnTo>
                  <a:lnTo>
                    <a:pt x="227651" y="90904"/>
                  </a:lnTo>
                  <a:lnTo>
                    <a:pt x="243586" y="88366"/>
                  </a:lnTo>
                  <a:lnTo>
                    <a:pt x="302955" y="88366"/>
                  </a:lnTo>
                  <a:lnTo>
                    <a:pt x="296464" y="75626"/>
                  </a:lnTo>
                  <a:lnTo>
                    <a:pt x="274655" y="60755"/>
                  </a:lnTo>
                  <a:lnTo>
                    <a:pt x="243586" y="55879"/>
                  </a:lnTo>
                  <a:close/>
                </a:path>
                <a:path w="847089" h="269239" extrusionOk="0">
                  <a:moveTo>
                    <a:pt x="302955" y="88366"/>
                  </a:moveTo>
                  <a:lnTo>
                    <a:pt x="243586" y="88366"/>
                  </a:lnTo>
                  <a:lnTo>
                    <a:pt x="259084" y="91031"/>
                  </a:lnTo>
                  <a:lnTo>
                    <a:pt x="269543" y="99509"/>
                  </a:lnTo>
                  <a:lnTo>
                    <a:pt x="275456" y="114528"/>
                  </a:lnTo>
                  <a:lnTo>
                    <a:pt x="277317" y="136817"/>
                  </a:lnTo>
                  <a:lnTo>
                    <a:pt x="276013" y="157979"/>
                  </a:lnTo>
                  <a:lnTo>
                    <a:pt x="271029" y="173678"/>
                  </a:lnTo>
                  <a:lnTo>
                    <a:pt x="260756" y="183444"/>
                  </a:lnTo>
                  <a:lnTo>
                    <a:pt x="243586" y="186804"/>
                  </a:lnTo>
                  <a:lnTo>
                    <a:pt x="302847" y="186804"/>
                  </a:lnTo>
                  <a:lnTo>
                    <a:pt x="309408" y="173608"/>
                  </a:lnTo>
                  <a:lnTo>
                    <a:pt x="313537" y="136817"/>
                  </a:lnTo>
                  <a:lnTo>
                    <a:pt x="309321" y="100858"/>
                  </a:lnTo>
                  <a:lnTo>
                    <a:pt x="302955" y="88366"/>
                  </a:lnTo>
                  <a:close/>
                </a:path>
                <a:path w="847089" h="269239" extrusionOk="0">
                  <a:moveTo>
                    <a:pt x="384136" y="91808"/>
                  </a:moveTo>
                  <a:lnTo>
                    <a:pt x="348513" y="91808"/>
                  </a:lnTo>
                  <a:lnTo>
                    <a:pt x="348513" y="160578"/>
                  </a:lnTo>
                  <a:lnTo>
                    <a:pt x="350785" y="188733"/>
                  </a:lnTo>
                  <a:lnTo>
                    <a:pt x="358476" y="206816"/>
                  </a:lnTo>
                  <a:lnTo>
                    <a:pt x="372902" y="216464"/>
                  </a:lnTo>
                  <a:lnTo>
                    <a:pt x="395376" y="219316"/>
                  </a:lnTo>
                  <a:lnTo>
                    <a:pt x="401424" y="218998"/>
                  </a:lnTo>
                  <a:lnTo>
                    <a:pt x="408366" y="218186"/>
                  </a:lnTo>
                  <a:lnTo>
                    <a:pt x="415516" y="217087"/>
                  </a:lnTo>
                  <a:lnTo>
                    <a:pt x="425069" y="215379"/>
                  </a:lnTo>
                  <a:lnTo>
                    <a:pt x="427139" y="212750"/>
                  </a:lnTo>
                  <a:lnTo>
                    <a:pt x="425958" y="190220"/>
                  </a:lnTo>
                  <a:lnTo>
                    <a:pt x="425869" y="186918"/>
                  </a:lnTo>
                  <a:lnTo>
                    <a:pt x="423853" y="185242"/>
                  </a:lnTo>
                  <a:lnTo>
                    <a:pt x="400380" y="185242"/>
                  </a:lnTo>
                  <a:lnTo>
                    <a:pt x="391316" y="183701"/>
                  </a:lnTo>
                  <a:lnTo>
                    <a:pt x="386457" y="178657"/>
                  </a:lnTo>
                  <a:lnTo>
                    <a:pt x="384499" y="169479"/>
                  </a:lnTo>
                  <a:lnTo>
                    <a:pt x="384136" y="155536"/>
                  </a:lnTo>
                  <a:lnTo>
                    <a:pt x="384136" y="91808"/>
                  </a:lnTo>
                  <a:close/>
                </a:path>
                <a:path w="847089" h="269239" extrusionOk="0">
                  <a:moveTo>
                    <a:pt x="422998" y="184531"/>
                  </a:moveTo>
                  <a:lnTo>
                    <a:pt x="419823" y="184594"/>
                  </a:lnTo>
                  <a:lnTo>
                    <a:pt x="415036" y="184861"/>
                  </a:lnTo>
                  <a:lnTo>
                    <a:pt x="406082" y="185242"/>
                  </a:lnTo>
                  <a:lnTo>
                    <a:pt x="423853" y="185242"/>
                  </a:lnTo>
                  <a:lnTo>
                    <a:pt x="422998" y="184531"/>
                  </a:lnTo>
                  <a:close/>
                </a:path>
                <a:path w="847089" h="269239" extrusionOk="0">
                  <a:moveTo>
                    <a:pt x="423672" y="59613"/>
                  </a:moveTo>
                  <a:lnTo>
                    <a:pt x="331470" y="59613"/>
                  </a:lnTo>
                  <a:lnTo>
                    <a:pt x="328828" y="62242"/>
                  </a:lnTo>
                  <a:lnTo>
                    <a:pt x="328828" y="89128"/>
                  </a:lnTo>
                  <a:lnTo>
                    <a:pt x="331470" y="91808"/>
                  </a:lnTo>
                  <a:lnTo>
                    <a:pt x="423672" y="91808"/>
                  </a:lnTo>
                  <a:lnTo>
                    <a:pt x="426313" y="89128"/>
                  </a:lnTo>
                  <a:lnTo>
                    <a:pt x="426313" y="62242"/>
                  </a:lnTo>
                  <a:lnTo>
                    <a:pt x="423672" y="59613"/>
                  </a:lnTo>
                  <a:close/>
                </a:path>
                <a:path w="847089" h="269239" extrusionOk="0">
                  <a:moveTo>
                    <a:pt x="378574" y="23469"/>
                  </a:moveTo>
                  <a:lnTo>
                    <a:pt x="376821" y="23875"/>
                  </a:lnTo>
                  <a:lnTo>
                    <a:pt x="350393" y="30314"/>
                  </a:lnTo>
                  <a:lnTo>
                    <a:pt x="348513" y="32689"/>
                  </a:lnTo>
                  <a:lnTo>
                    <a:pt x="348513" y="59613"/>
                  </a:lnTo>
                  <a:lnTo>
                    <a:pt x="384136" y="59613"/>
                  </a:lnTo>
                  <a:lnTo>
                    <a:pt x="384136" y="27800"/>
                  </a:lnTo>
                  <a:lnTo>
                    <a:pt x="383298" y="26098"/>
                  </a:lnTo>
                  <a:lnTo>
                    <a:pt x="380441" y="23850"/>
                  </a:lnTo>
                  <a:lnTo>
                    <a:pt x="378574" y="23469"/>
                  </a:lnTo>
                  <a:close/>
                </a:path>
              </a:pathLst>
            </a:custGeom>
            <a:solidFill>
              <a:srgbClr val="1A468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4" name="Google Shape;254;p51"/>
            <p:cNvPicPr preferRelativeResize="0"/>
            <p:nvPr/>
          </p:nvPicPr>
          <p:blipFill rotWithShape="1">
            <a:blip r:embed="rId5">
              <a:alphaModFix/>
            </a:blip>
            <a:srcRect/>
            <a:stretch/>
          </p:blipFill>
          <p:spPr>
            <a:xfrm>
              <a:off x="6056705" y="3055183"/>
              <a:ext cx="549427" cy="548639"/>
            </a:xfrm>
            <a:prstGeom prst="rect">
              <a:avLst/>
            </a:prstGeom>
            <a:noFill/>
            <a:ln>
              <a:noFill/>
            </a:ln>
          </p:spPr>
        </p:pic>
        <p:sp>
          <p:nvSpPr>
            <p:cNvPr id="255" name="Google Shape;255;p51"/>
            <p:cNvSpPr/>
            <p:nvPr/>
          </p:nvSpPr>
          <p:spPr>
            <a:xfrm>
              <a:off x="6739675" y="3054449"/>
              <a:ext cx="8255" cy="549275"/>
            </a:xfrm>
            <a:custGeom>
              <a:avLst/>
              <a:gdLst/>
              <a:ahLst/>
              <a:cxnLst/>
              <a:rect l="l" t="t" r="r" b="b"/>
              <a:pathLst>
                <a:path w="8254" h="549275" extrusionOk="0">
                  <a:moveTo>
                    <a:pt x="7632" y="0"/>
                  </a:moveTo>
                  <a:lnTo>
                    <a:pt x="0" y="0"/>
                  </a:lnTo>
                  <a:lnTo>
                    <a:pt x="0" y="548932"/>
                  </a:lnTo>
                  <a:lnTo>
                    <a:pt x="7632" y="548932"/>
                  </a:lnTo>
                  <a:lnTo>
                    <a:pt x="7632" y="0"/>
                  </a:lnTo>
                  <a:close/>
                </a:path>
              </a:pathLst>
            </a:custGeom>
            <a:solidFill>
              <a:srgbClr val="93959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6" name="Google Shape;256;p51"/>
            <p:cNvPicPr preferRelativeResize="0"/>
            <p:nvPr/>
          </p:nvPicPr>
          <p:blipFill rotWithShape="1">
            <a:blip r:embed="rId6">
              <a:alphaModFix/>
            </a:blip>
            <a:srcRect/>
            <a:stretch/>
          </p:blipFill>
          <p:spPr>
            <a:xfrm>
              <a:off x="6923694" y="3054460"/>
              <a:ext cx="374296" cy="376303"/>
            </a:xfrm>
            <a:prstGeom prst="rect">
              <a:avLst/>
            </a:prstGeom>
            <a:noFill/>
            <a:ln>
              <a:noFill/>
            </a:ln>
          </p:spPr>
        </p:pic>
        <p:sp>
          <p:nvSpPr>
            <p:cNvPr id="257" name="Google Shape;257;p51"/>
            <p:cNvSpPr/>
            <p:nvPr/>
          </p:nvSpPr>
          <p:spPr>
            <a:xfrm>
              <a:off x="6877972" y="3548379"/>
              <a:ext cx="452120" cy="53340"/>
            </a:xfrm>
            <a:custGeom>
              <a:avLst/>
              <a:gdLst/>
              <a:ahLst/>
              <a:cxnLst/>
              <a:rect l="l" t="t" r="r" b="b"/>
              <a:pathLst>
                <a:path w="452120" h="53339" extrusionOk="0">
                  <a:moveTo>
                    <a:pt x="344135" y="14"/>
                  </a:moveTo>
                  <a:lnTo>
                    <a:pt x="326324" y="237"/>
                  </a:lnTo>
                  <a:lnTo>
                    <a:pt x="299411" y="1304"/>
                  </a:lnTo>
                  <a:lnTo>
                    <a:pt x="281804" y="1373"/>
                  </a:lnTo>
                  <a:lnTo>
                    <a:pt x="257238" y="947"/>
                  </a:lnTo>
                  <a:lnTo>
                    <a:pt x="218744" y="1722"/>
                  </a:lnTo>
                  <a:lnTo>
                    <a:pt x="190042" y="33"/>
                  </a:lnTo>
                  <a:lnTo>
                    <a:pt x="168302" y="0"/>
                  </a:lnTo>
                  <a:lnTo>
                    <a:pt x="139077" y="1214"/>
                  </a:lnTo>
                  <a:lnTo>
                    <a:pt x="129692" y="1074"/>
                  </a:lnTo>
                  <a:lnTo>
                    <a:pt x="113955" y="1489"/>
                  </a:lnTo>
                  <a:lnTo>
                    <a:pt x="99077" y="2590"/>
                  </a:lnTo>
                  <a:lnTo>
                    <a:pt x="84634" y="4166"/>
                  </a:lnTo>
                  <a:lnTo>
                    <a:pt x="43025" y="9313"/>
                  </a:lnTo>
                  <a:lnTo>
                    <a:pt x="33185" y="10256"/>
                  </a:lnTo>
                  <a:lnTo>
                    <a:pt x="0" y="31249"/>
                  </a:lnTo>
                  <a:lnTo>
                    <a:pt x="584" y="33955"/>
                  </a:lnTo>
                  <a:lnTo>
                    <a:pt x="32804" y="53017"/>
                  </a:lnTo>
                  <a:lnTo>
                    <a:pt x="43535" y="53017"/>
                  </a:lnTo>
                  <a:lnTo>
                    <a:pt x="68999" y="51011"/>
                  </a:lnTo>
                  <a:lnTo>
                    <a:pt x="102662" y="50293"/>
                  </a:lnTo>
                  <a:lnTo>
                    <a:pt x="131635" y="49272"/>
                  </a:lnTo>
                  <a:lnTo>
                    <a:pt x="160589" y="48597"/>
                  </a:lnTo>
                  <a:lnTo>
                    <a:pt x="189369" y="48966"/>
                  </a:lnTo>
                  <a:lnTo>
                    <a:pt x="241642" y="51403"/>
                  </a:lnTo>
                  <a:lnTo>
                    <a:pt x="254939" y="51817"/>
                  </a:lnTo>
                  <a:lnTo>
                    <a:pt x="268185" y="51976"/>
                  </a:lnTo>
                  <a:lnTo>
                    <a:pt x="280251" y="51823"/>
                  </a:lnTo>
                  <a:lnTo>
                    <a:pt x="291698" y="51361"/>
                  </a:lnTo>
                  <a:lnTo>
                    <a:pt x="302609" y="50588"/>
                  </a:lnTo>
                  <a:lnTo>
                    <a:pt x="319015" y="48877"/>
                  </a:lnTo>
                  <a:lnTo>
                    <a:pt x="331807" y="48176"/>
                  </a:lnTo>
                  <a:lnTo>
                    <a:pt x="345917" y="48168"/>
                  </a:lnTo>
                  <a:lnTo>
                    <a:pt x="388193" y="49817"/>
                  </a:lnTo>
                  <a:lnTo>
                    <a:pt x="395147" y="49893"/>
                  </a:lnTo>
                  <a:lnTo>
                    <a:pt x="438632" y="44750"/>
                  </a:lnTo>
                  <a:lnTo>
                    <a:pt x="451942" y="36533"/>
                  </a:lnTo>
                  <a:lnTo>
                    <a:pt x="450951" y="28684"/>
                  </a:lnTo>
                  <a:lnTo>
                    <a:pt x="419963" y="4338"/>
                  </a:lnTo>
                  <a:lnTo>
                    <a:pt x="409512" y="3963"/>
                  </a:lnTo>
                  <a:lnTo>
                    <a:pt x="361921" y="448"/>
                  </a:lnTo>
                  <a:lnTo>
                    <a:pt x="344135" y="14"/>
                  </a:lnTo>
                  <a:close/>
                </a:path>
              </a:pathLst>
            </a:custGeom>
            <a:solidFill>
              <a:srgbClr val="0095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51"/>
            <p:cNvSpPr/>
            <p:nvPr/>
          </p:nvSpPr>
          <p:spPr>
            <a:xfrm>
              <a:off x="7420508" y="3200387"/>
              <a:ext cx="29845" cy="109220"/>
            </a:xfrm>
            <a:custGeom>
              <a:avLst/>
              <a:gdLst/>
              <a:ahLst/>
              <a:cxnLst/>
              <a:rect l="l" t="t" r="r" b="b"/>
              <a:pathLst>
                <a:path w="29845" h="109220" extrusionOk="0">
                  <a:moveTo>
                    <a:pt x="29552" y="0"/>
                  </a:moveTo>
                  <a:lnTo>
                    <a:pt x="0" y="0"/>
                  </a:lnTo>
                  <a:lnTo>
                    <a:pt x="0" y="108877"/>
                  </a:lnTo>
                  <a:lnTo>
                    <a:pt x="29552" y="108877"/>
                  </a:lnTo>
                  <a:lnTo>
                    <a:pt x="29552" y="0"/>
                  </a:lnTo>
                  <a:close/>
                </a:path>
              </a:pathLst>
            </a:custGeom>
            <a:solidFill>
              <a:srgbClr val="8D27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9" name="Google Shape;259;p51"/>
            <p:cNvPicPr preferRelativeResize="0"/>
            <p:nvPr/>
          </p:nvPicPr>
          <p:blipFill rotWithShape="1">
            <a:blip r:embed="rId7">
              <a:alphaModFix/>
            </a:blip>
            <a:srcRect/>
            <a:stretch/>
          </p:blipFill>
          <p:spPr>
            <a:xfrm>
              <a:off x="7473591" y="3198825"/>
              <a:ext cx="347362" cy="111925"/>
            </a:xfrm>
            <a:prstGeom prst="rect">
              <a:avLst/>
            </a:prstGeom>
            <a:noFill/>
            <a:ln>
              <a:noFill/>
            </a:ln>
          </p:spPr>
        </p:pic>
        <p:sp>
          <p:nvSpPr>
            <p:cNvPr id="260" name="Google Shape;260;p51"/>
            <p:cNvSpPr/>
            <p:nvPr/>
          </p:nvSpPr>
          <p:spPr>
            <a:xfrm>
              <a:off x="7843139" y="3200387"/>
              <a:ext cx="29845" cy="109220"/>
            </a:xfrm>
            <a:custGeom>
              <a:avLst/>
              <a:gdLst/>
              <a:ahLst/>
              <a:cxnLst/>
              <a:rect l="l" t="t" r="r" b="b"/>
              <a:pathLst>
                <a:path w="29845" h="109220" extrusionOk="0">
                  <a:moveTo>
                    <a:pt x="29565" y="0"/>
                  </a:moveTo>
                  <a:lnTo>
                    <a:pt x="0" y="0"/>
                  </a:lnTo>
                  <a:lnTo>
                    <a:pt x="0" y="108877"/>
                  </a:lnTo>
                  <a:lnTo>
                    <a:pt x="29565" y="108877"/>
                  </a:lnTo>
                  <a:lnTo>
                    <a:pt x="29565" y="0"/>
                  </a:lnTo>
                  <a:close/>
                </a:path>
              </a:pathLst>
            </a:custGeom>
            <a:solidFill>
              <a:srgbClr val="8D27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1" name="Google Shape;261;p51"/>
            <p:cNvPicPr preferRelativeResize="0"/>
            <p:nvPr/>
          </p:nvPicPr>
          <p:blipFill rotWithShape="1">
            <a:blip r:embed="rId8">
              <a:alphaModFix/>
            </a:blip>
            <a:srcRect/>
            <a:stretch/>
          </p:blipFill>
          <p:spPr>
            <a:xfrm>
              <a:off x="7896250" y="3200377"/>
              <a:ext cx="103657" cy="108877"/>
            </a:xfrm>
            <a:prstGeom prst="rect">
              <a:avLst/>
            </a:prstGeom>
            <a:noFill/>
            <a:ln>
              <a:noFill/>
            </a:ln>
          </p:spPr>
        </p:pic>
        <p:pic>
          <p:nvPicPr>
            <p:cNvPr id="262" name="Google Shape;262;p51"/>
            <p:cNvPicPr preferRelativeResize="0"/>
            <p:nvPr/>
          </p:nvPicPr>
          <p:blipFill rotWithShape="1">
            <a:blip r:embed="rId9">
              <a:alphaModFix/>
            </a:blip>
            <a:srcRect/>
            <a:stretch/>
          </p:blipFill>
          <p:spPr>
            <a:xfrm>
              <a:off x="8023443" y="3200377"/>
              <a:ext cx="64630" cy="108877"/>
            </a:xfrm>
            <a:prstGeom prst="rect">
              <a:avLst/>
            </a:prstGeom>
            <a:noFill/>
            <a:ln>
              <a:noFill/>
            </a:ln>
          </p:spPr>
        </p:pic>
        <p:sp>
          <p:nvSpPr>
            <p:cNvPr id="263" name="Google Shape;263;p51"/>
            <p:cNvSpPr/>
            <p:nvPr/>
          </p:nvSpPr>
          <p:spPr>
            <a:xfrm>
              <a:off x="7423099" y="3351199"/>
              <a:ext cx="561340" cy="112395"/>
            </a:xfrm>
            <a:custGeom>
              <a:avLst/>
              <a:gdLst/>
              <a:ahLst/>
              <a:cxnLst/>
              <a:rect l="l" t="t" r="r" b="b"/>
              <a:pathLst>
                <a:path w="561340" h="112395" extrusionOk="0">
                  <a:moveTo>
                    <a:pt x="81699" y="110578"/>
                  </a:moveTo>
                  <a:lnTo>
                    <a:pt x="53924" y="67094"/>
                  </a:lnTo>
                  <a:lnTo>
                    <a:pt x="50927" y="62395"/>
                  </a:lnTo>
                  <a:lnTo>
                    <a:pt x="60172" y="57340"/>
                  </a:lnTo>
                  <a:lnTo>
                    <a:pt x="65252" y="52349"/>
                  </a:lnTo>
                  <a:lnTo>
                    <a:pt x="66789" y="50838"/>
                  </a:lnTo>
                  <a:lnTo>
                    <a:pt x="70764" y="42862"/>
                  </a:lnTo>
                  <a:lnTo>
                    <a:pt x="72085" y="33439"/>
                  </a:lnTo>
                  <a:lnTo>
                    <a:pt x="71450" y="25958"/>
                  </a:lnTo>
                  <a:lnTo>
                    <a:pt x="53771" y="5308"/>
                  </a:lnTo>
                  <a:lnTo>
                    <a:pt x="53771" y="27863"/>
                  </a:lnTo>
                  <a:lnTo>
                    <a:pt x="53771" y="40081"/>
                  </a:lnTo>
                  <a:lnTo>
                    <a:pt x="51904" y="44653"/>
                  </a:lnTo>
                  <a:lnTo>
                    <a:pt x="44450" y="50800"/>
                  </a:lnTo>
                  <a:lnTo>
                    <a:pt x="38442" y="52349"/>
                  </a:lnTo>
                  <a:lnTo>
                    <a:pt x="17792" y="52349"/>
                  </a:lnTo>
                  <a:lnTo>
                    <a:pt x="17792" y="16751"/>
                  </a:lnTo>
                  <a:lnTo>
                    <a:pt x="37655" y="16751"/>
                  </a:lnTo>
                  <a:lnTo>
                    <a:pt x="43726" y="18097"/>
                  </a:lnTo>
                  <a:lnTo>
                    <a:pt x="51752" y="23456"/>
                  </a:lnTo>
                  <a:lnTo>
                    <a:pt x="53771" y="27863"/>
                  </a:lnTo>
                  <a:lnTo>
                    <a:pt x="53771" y="5308"/>
                  </a:lnTo>
                  <a:lnTo>
                    <a:pt x="49098" y="3683"/>
                  </a:lnTo>
                  <a:lnTo>
                    <a:pt x="40614" y="2197"/>
                  </a:lnTo>
                  <a:lnTo>
                    <a:pt x="30759" y="1714"/>
                  </a:lnTo>
                  <a:lnTo>
                    <a:pt x="0" y="1714"/>
                  </a:lnTo>
                  <a:lnTo>
                    <a:pt x="0" y="110578"/>
                  </a:lnTo>
                  <a:lnTo>
                    <a:pt x="17792" y="110578"/>
                  </a:lnTo>
                  <a:lnTo>
                    <a:pt x="17792" y="67094"/>
                  </a:lnTo>
                  <a:lnTo>
                    <a:pt x="35382" y="67094"/>
                  </a:lnTo>
                  <a:lnTo>
                    <a:pt x="61442" y="110578"/>
                  </a:lnTo>
                  <a:lnTo>
                    <a:pt x="81699" y="110578"/>
                  </a:lnTo>
                  <a:close/>
                </a:path>
                <a:path w="561340" h="112395" extrusionOk="0">
                  <a:moveTo>
                    <a:pt x="190322" y="55994"/>
                  </a:moveTo>
                  <a:lnTo>
                    <a:pt x="177507" y="15265"/>
                  </a:lnTo>
                  <a:lnTo>
                    <a:pt x="171411" y="9702"/>
                  </a:lnTo>
                  <a:lnTo>
                    <a:pt x="171411" y="55994"/>
                  </a:lnTo>
                  <a:lnTo>
                    <a:pt x="170903" y="65532"/>
                  </a:lnTo>
                  <a:lnTo>
                    <a:pt x="146837" y="96227"/>
                  </a:lnTo>
                  <a:lnTo>
                    <a:pt x="139395" y="96875"/>
                  </a:lnTo>
                  <a:lnTo>
                    <a:pt x="131914" y="96227"/>
                  </a:lnTo>
                  <a:lnTo>
                    <a:pt x="107721" y="65430"/>
                  </a:lnTo>
                  <a:lnTo>
                    <a:pt x="107226" y="55994"/>
                  </a:lnTo>
                  <a:lnTo>
                    <a:pt x="107734" y="46583"/>
                  </a:lnTo>
                  <a:lnTo>
                    <a:pt x="132029" y="15913"/>
                  </a:lnTo>
                  <a:lnTo>
                    <a:pt x="139547" y="15265"/>
                  </a:lnTo>
                  <a:lnTo>
                    <a:pt x="146977" y="15913"/>
                  </a:lnTo>
                  <a:lnTo>
                    <a:pt x="170903" y="46583"/>
                  </a:lnTo>
                  <a:lnTo>
                    <a:pt x="171411" y="55994"/>
                  </a:lnTo>
                  <a:lnTo>
                    <a:pt x="171411" y="9702"/>
                  </a:lnTo>
                  <a:lnTo>
                    <a:pt x="169748" y="8242"/>
                  </a:lnTo>
                  <a:lnTo>
                    <a:pt x="161048" y="3657"/>
                  </a:lnTo>
                  <a:lnTo>
                    <a:pt x="150990" y="914"/>
                  </a:lnTo>
                  <a:lnTo>
                    <a:pt x="139547" y="0"/>
                  </a:lnTo>
                  <a:lnTo>
                    <a:pt x="127876" y="914"/>
                  </a:lnTo>
                  <a:lnTo>
                    <a:pt x="95783" y="22440"/>
                  </a:lnTo>
                  <a:lnTo>
                    <a:pt x="88303" y="55841"/>
                  </a:lnTo>
                  <a:lnTo>
                    <a:pt x="89128" y="68554"/>
                  </a:lnTo>
                  <a:lnTo>
                    <a:pt x="108839" y="103835"/>
                  </a:lnTo>
                  <a:lnTo>
                    <a:pt x="139395" y="112064"/>
                  </a:lnTo>
                  <a:lnTo>
                    <a:pt x="150876" y="111137"/>
                  </a:lnTo>
                  <a:lnTo>
                    <a:pt x="160985" y="108381"/>
                  </a:lnTo>
                  <a:lnTo>
                    <a:pt x="169697" y="103771"/>
                  </a:lnTo>
                  <a:lnTo>
                    <a:pt x="177025" y="97320"/>
                  </a:lnTo>
                  <a:lnTo>
                    <a:pt x="177342" y="96875"/>
                  </a:lnTo>
                  <a:lnTo>
                    <a:pt x="182841" y="89204"/>
                  </a:lnTo>
                  <a:lnTo>
                    <a:pt x="186994" y="79616"/>
                  </a:lnTo>
                  <a:lnTo>
                    <a:pt x="189484" y="68554"/>
                  </a:lnTo>
                  <a:lnTo>
                    <a:pt x="190322" y="55994"/>
                  </a:lnTo>
                  <a:close/>
                </a:path>
                <a:path w="561340" h="112395" extrusionOk="0">
                  <a:moveTo>
                    <a:pt x="279527" y="1358"/>
                  </a:moveTo>
                  <a:lnTo>
                    <a:pt x="197675" y="1358"/>
                  </a:lnTo>
                  <a:lnTo>
                    <a:pt x="197675" y="16598"/>
                  </a:lnTo>
                  <a:lnTo>
                    <a:pt x="229704" y="16598"/>
                  </a:lnTo>
                  <a:lnTo>
                    <a:pt x="229704" y="110578"/>
                  </a:lnTo>
                  <a:lnTo>
                    <a:pt x="247497" y="110578"/>
                  </a:lnTo>
                  <a:lnTo>
                    <a:pt x="247497" y="16598"/>
                  </a:lnTo>
                  <a:lnTo>
                    <a:pt x="279527" y="16598"/>
                  </a:lnTo>
                  <a:lnTo>
                    <a:pt x="279527" y="1358"/>
                  </a:lnTo>
                  <a:close/>
                </a:path>
                <a:path w="561340" h="112395" extrusionOk="0">
                  <a:moveTo>
                    <a:pt x="373519" y="110578"/>
                  </a:moveTo>
                  <a:lnTo>
                    <a:pt x="362254" y="80340"/>
                  </a:lnTo>
                  <a:lnTo>
                    <a:pt x="356539" y="64998"/>
                  </a:lnTo>
                  <a:lnTo>
                    <a:pt x="339039" y="18034"/>
                  </a:lnTo>
                  <a:lnTo>
                    <a:pt x="339039" y="64998"/>
                  </a:lnTo>
                  <a:lnTo>
                    <a:pt x="307314" y="64998"/>
                  </a:lnTo>
                  <a:lnTo>
                    <a:pt x="317144" y="36626"/>
                  </a:lnTo>
                  <a:lnTo>
                    <a:pt x="319722" y="29375"/>
                  </a:lnTo>
                  <a:lnTo>
                    <a:pt x="321678" y="22694"/>
                  </a:lnTo>
                  <a:lnTo>
                    <a:pt x="323024" y="16598"/>
                  </a:lnTo>
                  <a:lnTo>
                    <a:pt x="323507" y="18580"/>
                  </a:lnTo>
                  <a:lnTo>
                    <a:pt x="324434" y="21704"/>
                  </a:lnTo>
                  <a:lnTo>
                    <a:pt x="327050" y="30238"/>
                  </a:lnTo>
                  <a:lnTo>
                    <a:pt x="328091" y="33362"/>
                  </a:lnTo>
                  <a:lnTo>
                    <a:pt x="328841" y="35356"/>
                  </a:lnTo>
                  <a:lnTo>
                    <a:pt x="339039" y="64998"/>
                  </a:lnTo>
                  <a:lnTo>
                    <a:pt x="339039" y="18034"/>
                  </a:lnTo>
                  <a:lnTo>
                    <a:pt x="338505" y="16598"/>
                  </a:lnTo>
                  <a:lnTo>
                    <a:pt x="332790" y="1257"/>
                  </a:lnTo>
                  <a:lnTo>
                    <a:pt x="313423" y="1257"/>
                  </a:lnTo>
                  <a:lnTo>
                    <a:pt x="272681" y="110578"/>
                  </a:lnTo>
                  <a:lnTo>
                    <a:pt x="291452" y="110578"/>
                  </a:lnTo>
                  <a:lnTo>
                    <a:pt x="302094" y="80340"/>
                  </a:lnTo>
                  <a:lnTo>
                    <a:pt x="343738" y="80340"/>
                  </a:lnTo>
                  <a:lnTo>
                    <a:pt x="354596" y="110578"/>
                  </a:lnTo>
                  <a:lnTo>
                    <a:pt x="373519" y="110578"/>
                  </a:lnTo>
                  <a:close/>
                </a:path>
                <a:path w="561340" h="112395" extrusionOk="0">
                  <a:moveTo>
                    <a:pt x="469569" y="110578"/>
                  </a:moveTo>
                  <a:lnTo>
                    <a:pt x="441833" y="67094"/>
                  </a:lnTo>
                  <a:lnTo>
                    <a:pt x="438835" y="62395"/>
                  </a:lnTo>
                  <a:lnTo>
                    <a:pt x="448081" y="57340"/>
                  </a:lnTo>
                  <a:lnTo>
                    <a:pt x="453148" y="52349"/>
                  </a:lnTo>
                  <a:lnTo>
                    <a:pt x="454685" y="50838"/>
                  </a:lnTo>
                  <a:lnTo>
                    <a:pt x="458647" y="42862"/>
                  </a:lnTo>
                  <a:lnTo>
                    <a:pt x="459981" y="33439"/>
                  </a:lnTo>
                  <a:lnTo>
                    <a:pt x="459346" y="25958"/>
                  </a:lnTo>
                  <a:lnTo>
                    <a:pt x="457441" y="19494"/>
                  </a:lnTo>
                  <a:lnTo>
                    <a:pt x="455841" y="16751"/>
                  </a:lnTo>
                  <a:lnTo>
                    <a:pt x="454279" y="14046"/>
                  </a:lnTo>
                  <a:lnTo>
                    <a:pt x="449859" y="9601"/>
                  </a:lnTo>
                  <a:lnTo>
                    <a:pt x="444093" y="6146"/>
                  </a:lnTo>
                  <a:lnTo>
                    <a:pt x="441655" y="5308"/>
                  </a:lnTo>
                  <a:lnTo>
                    <a:pt x="441655" y="27863"/>
                  </a:lnTo>
                  <a:lnTo>
                    <a:pt x="441655" y="40081"/>
                  </a:lnTo>
                  <a:lnTo>
                    <a:pt x="439788" y="44653"/>
                  </a:lnTo>
                  <a:lnTo>
                    <a:pt x="432346" y="50800"/>
                  </a:lnTo>
                  <a:lnTo>
                    <a:pt x="426339" y="52349"/>
                  </a:lnTo>
                  <a:lnTo>
                    <a:pt x="405688" y="52349"/>
                  </a:lnTo>
                  <a:lnTo>
                    <a:pt x="405688" y="16751"/>
                  </a:lnTo>
                  <a:lnTo>
                    <a:pt x="425551" y="16751"/>
                  </a:lnTo>
                  <a:lnTo>
                    <a:pt x="431596" y="18097"/>
                  </a:lnTo>
                  <a:lnTo>
                    <a:pt x="439648" y="23456"/>
                  </a:lnTo>
                  <a:lnTo>
                    <a:pt x="441655" y="27863"/>
                  </a:lnTo>
                  <a:lnTo>
                    <a:pt x="441655" y="5308"/>
                  </a:lnTo>
                  <a:lnTo>
                    <a:pt x="436981" y="3683"/>
                  </a:lnTo>
                  <a:lnTo>
                    <a:pt x="428498" y="2197"/>
                  </a:lnTo>
                  <a:lnTo>
                    <a:pt x="418655" y="1714"/>
                  </a:lnTo>
                  <a:lnTo>
                    <a:pt x="387896" y="1714"/>
                  </a:lnTo>
                  <a:lnTo>
                    <a:pt x="387896" y="110578"/>
                  </a:lnTo>
                  <a:lnTo>
                    <a:pt x="405688" y="110578"/>
                  </a:lnTo>
                  <a:lnTo>
                    <a:pt x="405688" y="67094"/>
                  </a:lnTo>
                  <a:lnTo>
                    <a:pt x="423252" y="67094"/>
                  </a:lnTo>
                  <a:lnTo>
                    <a:pt x="449326" y="110578"/>
                  </a:lnTo>
                  <a:lnTo>
                    <a:pt x="469569" y="110578"/>
                  </a:lnTo>
                  <a:close/>
                </a:path>
                <a:path w="561340" h="112395" extrusionOk="0">
                  <a:moveTo>
                    <a:pt x="561238" y="1701"/>
                  </a:moveTo>
                  <a:lnTo>
                    <a:pt x="541883" y="1701"/>
                  </a:lnTo>
                  <a:lnTo>
                    <a:pt x="516115" y="51371"/>
                  </a:lnTo>
                  <a:lnTo>
                    <a:pt x="490359" y="1701"/>
                  </a:lnTo>
                  <a:lnTo>
                    <a:pt x="470992" y="1701"/>
                  </a:lnTo>
                  <a:lnTo>
                    <a:pt x="507098" y="68948"/>
                  </a:lnTo>
                  <a:lnTo>
                    <a:pt x="507098" y="110566"/>
                  </a:lnTo>
                  <a:lnTo>
                    <a:pt x="524979" y="110566"/>
                  </a:lnTo>
                  <a:lnTo>
                    <a:pt x="524979" y="68351"/>
                  </a:lnTo>
                  <a:lnTo>
                    <a:pt x="561238" y="1701"/>
                  </a:lnTo>
                  <a:close/>
                </a:path>
              </a:pathLst>
            </a:custGeom>
            <a:solidFill>
              <a:srgbClr val="8D27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88"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00E3-C95F-5ADE-BAF2-EA5D9436F3FE}"/>
              </a:ext>
            </a:extLst>
          </p:cNvPr>
          <p:cNvSpPr>
            <a:spLocks noGrp="1"/>
          </p:cNvSpPr>
          <p:nvPr>
            <p:ph type="title" idx="4294967295"/>
          </p:nvPr>
        </p:nvSpPr>
        <p:spPr>
          <a:xfrm>
            <a:off x="0" y="2767013"/>
            <a:ext cx="2879725" cy="3071812"/>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The Welcome Mat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April 2023</a:t>
            </a:r>
          </a:p>
        </p:txBody>
      </p:sp>
      <p:pic>
        <p:nvPicPr>
          <p:cNvPr id="4" name="Picture 3">
            <a:extLst>
              <a:ext uri="{FF2B5EF4-FFF2-40B4-BE49-F238E27FC236}">
                <a16:creationId xmlns:a16="http://schemas.microsoft.com/office/drawing/2014/main" id="{21012DE8-9126-B67A-D343-6EB1B802D4B2}"/>
              </a:ext>
            </a:extLst>
          </p:cNvPr>
          <p:cNvPicPr>
            <a:picLocks noChangeAspect="1"/>
          </p:cNvPicPr>
          <p:nvPr/>
        </p:nvPicPr>
        <p:blipFill rotWithShape="1">
          <a:blip r:embed="rId2"/>
          <a:srcRect t="31307" r="24133" b="1592"/>
          <a:stretch/>
        </p:blipFill>
        <p:spPr>
          <a:xfrm>
            <a:off x="4038604" y="0"/>
            <a:ext cx="8076990" cy="6875819"/>
          </a:xfrm>
          <a:prstGeom prst="rect">
            <a:avLst/>
          </a:prstGeom>
        </p:spPr>
      </p:pic>
      <p:sp>
        <p:nvSpPr>
          <p:cNvPr id="5" name="TextBox 4">
            <a:extLst>
              <a:ext uri="{FF2B5EF4-FFF2-40B4-BE49-F238E27FC236}">
                <a16:creationId xmlns:a16="http://schemas.microsoft.com/office/drawing/2014/main" id="{A58B1222-4895-9CDC-E06B-429D43C29FD8}"/>
              </a:ext>
            </a:extLst>
          </p:cNvPr>
          <p:cNvSpPr txBox="1"/>
          <p:nvPr/>
        </p:nvSpPr>
        <p:spPr>
          <a:xfrm>
            <a:off x="593855" y="1868249"/>
            <a:ext cx="2551681" cy="2369880"/>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The Welcome Mat</a:t>
            </a:r>
          </a:p>
          <a:p>
            <a:endParaRPr lang="en-US" sz="3200" spc="-5" dirty="0">
              <a:solidFill>
                <a:srgbClr val="0C3B7B"/>
              </a:solidFill>
              <a:latin typeface="Arial Black" panose="020B0A04020102020204" pitchFamily="34" charset="0"/>
              <a:cs typeface="Arial"/>
              <a:sym typeface="Arial"/>
            </a:endParaRPr>
          </a:p>
          <a:p>
            <a:r>
              <a:rPr lang="en-US" sz="2000" b="1" spc="-5" dirty="0">
                <a:solidFill>
                  <a:srgbClr val="0C3B7B"/>
                </a:solidFill>
                <a:latin typeface="Arial Black" panose="020B0A04020102020204" pitchFamily="34" charset="0"/>
                <a:cs typeface="Arial"/>
                <a:sym typeface="Arial"/>
              </a:rPr>
              <a:t>April 2023</a:t>
            </a:r>
          </a:p>
        </p:txBody>
      </p:sp>
    </p:spTree>
    <p:extLst>
      <p:ext uri="{BB962C8B-B14F-4D97-AF65-F5344CB8AC3E}">
        <p14:creationId xmlns:p14="http://schemas.microsoft.com/office/powerpoint/2010/main" val="306251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530-435B-4A62-EF2F-999E35285195}"/>
              </a:ext>
            </a:extLst>
          </p:cNvPr>
          <p:cNvSpPr>
            <a:spLocks noGrp="1"/>
          </p:cNvSpPr>
          <p:nvPr>
            <p:ph type="ctrTitle"/>
          </p:nvPr>
        </p:nvSpPr>
        <p:spPr/>
        <p:txBody>
          <a:bodyPr/>
          <a:lstStyle/>
          <a:p>
            <a:r>
              <a:rPr lang="en-US" dirty="0"/>
              <a:t>Discussion Questions</a:t>
            </a:r>
          </a:p>
        </p:txBody>
      </p:sp>
    </p:spTree>
    <p:extLst>
      <p:ext uri="{BB962C8B-B14F-4D97-AF65-F5344CB8AC3E}">
        <p14:creationId xmlns:p14="http://schemas.microsoft.com/office/powerpoint/2010/main" val="224858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8CE48-1E83-FE5C-54C9-1E128585A6B0}"/>
              </a:ext>
            </a:extLst>
          </p:cNvPr>
          <p:cNvSpPr>
            <a:spLocks noGrp="1"/>
          </p:cNvSpPr>
          <p:nvPr>
            <p:ph type="title"/>
          </p:nvPr>
        </p:nvSpPr>
        <p:spPr/>
        <p:txBody>
          <a:bodyPr/>
          <a:lstStyle/>
          <a:p>
            <a:r>
              <a:rPr lang="en-US" sz="2400" b="1" dirty="0"/>
              <a:t>Questions</a:t>
            </a:r>
            <a:endParaRPr lang="en-US" b="1" dirty="0"/>
          </a:p>
        </p:txBody>
      </p:sp>
      <p:sp>
        <p:nvSpPr>
          <p:cNvPr id="4" name="Text Placeholder 3">
            <a:extLst>
              <a:ext uri="{FF2B5EF4-FFF2-40B4-BE49-F238E27FC236}">
                <a16:creationId xmlns:a16="http://schemas.microsoft.com/office/drawing/2014/main" id="{8884D25A-DB04-5A0E-E116-6481CEE2830D}"/>
              </a:ext>
            </a:extLst>
          </p:cNvPr>
          <p:cNvSpPr>
            <a:spLocks noGrp="1"/>
          </p:cNvSpPr>
          <p:nvPr>
            <p:ph type="body" idx="1"/>
          </p:nvPr>
        </p:nvSpPr>
        <p:spPr/>
        <p:txBody>
          <a:bodyPr/>
          <a:lstStyle/>
          <a:p>
            <a:pPr marL="571500" indent="-342900">
              <a:lnSpc>
                <a:spcPct val="200000"/>
              </a:lnSpc>
              <a:buFont typeface="+mj-lt"/>
              <a:buAutoNum type="arabicPeriod"/>
            </a:pPr>
            <a:r>
              <a:rPr lang="en-US" sz="1800" b="0" kern="1200" spc="-5" dirty="0">
                <a:solidFill>
                  <a:srgbClr val="0C3B7B"/>
                </a:solidFill>
                <a:latin typeface="Arial"/>
                <a:ea typeface="+mn-ea"/>
                <a:cs typeface="Arial"/>
              </a:rPr>
              <a:t>How does our club create a sense of belonging and connectedness among members?</a:t>
            </a:r>
          </a:p>
          <a:p>
            <a:pPr marL="571500" indent="-342900">
              <a:lnSpc>
                <a:spcPct val="200000"/>
              </a:lnSpc>
              <a:buFont typeface="+mj-lt"/>
              <a:buAutoNum type="arabicPeriod"/>
            </a:pPr>
            <a:r>
              <a:rPr lang="en-US" sz="1800" b="0" kern="1200" spc="-5" dirty="0">
                <a:solidFill>
                  <a:srgbClr val="0C3B7B"/>
                </a:solidFill>
                <a:latin typeface="Arial"/>
                <a:ea typeface="+mn-ea"/>
                <a:cs typeface="Arial"/>
              </a:rPr>
              <a:t>What does our club do to welcome, onboard and orient new members?</a:t>
            </a:r>
          </a:p>
          <a:p>
            <a:pPr marL="571500" indent="-342900">
              <a:lnSpc>
                <a:spcPct val="200000"/>
              </a:lnSpc>
              <a:buFont typeface="+mj-lt"/>
              <a:buAutoNum type="arabicPeriod"/>
            </a:pPr>
            <a:r>
              <a:rPr lang="en-US" sz="1800" b="0" kern="1200" spc="-5" dirty="0">
                <a:solidFill>
                  <a:srgbClr val="0C3B7B"/>
                </a:solidFill>
                <a:latin typeface="Arial"/>
                <a:ea typeface="+mn-ea"/>
                <a:cs typeface="Arial"/>
              </a:rPr>
              <a:t>What are club practices that may unintentionally signal a less welcoming experience for new members?</a:t>
            </a:r>
          </a:p>
          <a:p>
            <a:pPr marL="571500" indent="-342900">
              <a:lnSpc>
                <a:spcPct val="200000"/>
              </a:lnSpc>
              <a:buFont typeface="+mj-lt"/>
              <a:buAutoNum type="arabicPeriod"/>
            </a:pPr>
            <a:r>
              <a:rPr lang="en-US" sz="1800" b="0" kern="1200" spc="-5" dirty="0">
                <a:solidFill>
                  <a:srgbClr val="0C3B7B"/>
                </a:solidFill>
                <a:latin typeface="Arial"/>
                <a:ea typeface="+mn-ea"/>
                <a:cs typeface="Arial"/>
              </a:rPr>
              <a:t>What can the DEI Committee do to help our club with issues related to DEI?</a:t>
            </a:r>
          </a:p>
          <a:p>
            <a:pPr marL="228600" indent="0"/>
            <a:endParaRPr lang="en-US" sz="1800" b="0" kern="1200" spc="-5" dirty="0">
              <a:solidFill>
                <a:srgbClr val="0C3B7B"/>
              </a:solidFill>
              <a:latin typeface="Arial"/>
              <a:ea typeface="+mn-ea"/>
              <a:cs typeface="Arial"/>
            </a:endParaRPr>
          </a:p>
          <a:p>
            <a:r>
              <a:rPr lang="en-US" sz="1800" b="0" kern="1200" spc="-5" dirty="0">
                <a:solidFill>
                  <a:srgbClr val="0C3B7B"/>
                </a:solidFill>
                <a:latin typeface="Arial"/>
                <a:ea typeface="+mn-ea"/>
                <a:cs typeface="Arial"/>
              </a:rPr>
              <a:t> </a:t>
            </a:r>
          </a:p>
        </p:txBody>
      </p:sp>
    </p:spTree>
    <p:extLst>
      <p:ext uri="{BB962C8B-B14F-4D97-AF65-F5344CB8AC3E}">
        <p14:creationId xmlns:p14="http://schemas.microsoft.com/office/powerpoint/2010/main" val="199191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FF7EB-6502-033E-5B8E-AAA2FD55DBD6}"/>
              </a:ext>
            </a:extLst>
          </p:cNvPr>
          <p:cNvPicPr>
            <a:picLocks noChangeAspect="1"/>
          </p:cNvPicPr>
          <p:nvPr/>
        </p:nvPicPr>
        <p:blipFill>
          <a:blip r:embed="rId3"/>
          <a:stretch>
            <a:fillRect/>
          </a:stretch>
        </p:blipFill>
        <p:spPr>
          <a:xfrm>
            <a:off x="5527873" y="91440"/>
            <a:ext cx="4739421"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27BE02E-C360-68D3-CF7F-2E4801951EF7}"/>
              </a:ext>
            </a:extLst>
          </p:cNvPr>
          <p:cNvSpPr txBox="1"/>
          <p:nvPr/>
        </p:nvSpPr>
        <p:spPr>
          <a:xfrm>
            <a:off x="593855" y="1868249"/>
            <a:ext cx="2551681" cy="2062103"/>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New Member Bingo</a:t>
            </a:r>
          </a:p>
          <a:p>
            <a:endParaRPr lang="en-US" sz="3200" spc="-5" dirty="0">
              <a:solidFill>
                <a:srgbClr val="0C3B7B"/>
              </a:solidFill>
              <a:latin typeface="Arial Black" panose="020B0A04020102020204" pitchFamily="34" charset="0"/>
              <a:cs typeface="Arial"/>
              <a:sym typeface="Arial"/>
            </a:endParaRPr>
          </a:p>
        </p:txBody>
      </p:sp>
    </p:spTree>
    <p:extLst>
      <p:ext uri="{BB962C8B-B14F-4D97-AF65-F5344CB8AC3E}">
        <p14:creationId xmlns:p14="http://schemas.microsoft.com/office/powerpoint/2010/main" val="11930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35CDC8C-1AC7-0F47-4BBF-7C6B46048E93}"/>
              </a:ext>
            </a:extLst>
          </p:cNvPr>
          <p:cNvSpPr txBox="1">
            <a:spLocks/>
          </p:cNvSpPr>
          <p:nvPr/>
        </p:nvSpPr>
        <p:spPr>
          <a:xfrm>
            <a:off x="548640" y="298768"/>
            <a:ext cx="10515600" cy="685800"/>
          </a:xfr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kern="0" spc="-5" dirty="0">
                <a:solidFill>
                  <a:srgbClr val="0C3B7B"/>
                </a:solidFill>
                <a:latin typeface="Arial Black" panose="020B0A04020102020204" pitchFamily="34" charset="0"/>
                <a:ea typeface="+mn-ea"/>
              </a:rPr>
              <a:t>Best Practices – Welcoming Clubs</a:t>
            </a:r>
          </a:p>
        </p:txBody>
      </p:sp>
      <p:pic>
        <p:nvPicPr>
          <p:cNvPr id="3" name="Picture 2">
            <a:extLst>
              <a:ext uri="{FF2B5EF4-FFF2-40B4-BE49-F238E27FC236}">
                <a16:creationId xmlns:a16="http://schemas.microsoft.com/office/drawing/2014/main" id="{D456CB3F-658D-AEF2-C9CB-025816EA1B36}"/>
              </a:ext>
            </a:extLst>
          </p:cNvPr>
          <p:cNvPicPr>
            <a:picLocks noChangeAspect="1" noChangeArrowheads="1"/>
          </p:cNvPicPr>
          <p:nvPr/>
        </p:nvPicPr>
        <p:blipFill>
          <a:blip r:embed="rId2"/>
          <a:srcRect/>
          <a:stretch/>
        </p:blipFill>
        <p:spPr bwMode="auto">
          <a:xfrm>
            <a:off x="676656" y="1798107"/>
            <a:ext cx="3674537" cy="2408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F4143C-EF17-9A11-D1B1-B80BDF7E12CE}"/>
              </a:ext>
            </a:extLst>
          </p:cNvPr>
          <p:cNvSpPr txBox="1"/>
          <p:nvPr/>
        </p:nvSpPr>
        <p:spPr>
          <a:xfrm>
            <a:off x="5568593" y="1582220"/>
            <a:ext cx="5291191"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lnSpc>
                <a:spcPct val="150000"/>
              </a:lnSpc>
              <a:buFont typeface="Arial" panose="020B0604020202020204" pitchFamily="34" charset="0"/>
              <a:buChar char="•"/>
            </a:pPr>
            <a:r>
              <a:rPr lang="en-US" dirty="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6287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530-435B-4A62-EF2F-999E35285195}"/>
              </a:ext>
            </a:extLst>
          </p:cNvPr>
          <p:cNvSpPr>
            <a:spLocks noGrp="1"/>
          </p:cNvSpPr>
          <p:nvPr>
            <p:ph type="ctrTitle"/>
          </p:nvPr>
        </p:nvSpPr>
        <p:spPr/>
        <p:txBody>
          <a:bodyPr/>
          <a:lstStyle/>
          <a:p>
            <a:r>
              <a:rPr lang="en-US" dirty="0"/>
              <a:t>Summary</a:t>
            </a:r>
          </a:p>
        </p:txBody>
      </p:sp>
    </p:spTree>
    <p:extLst>
      <p:ext uri="{BB962C8B-B14F-4D97-AF65-F5344CB8AC3E}">
        <p14:creationId xmlns:p14="http://schemas.microsoft.com/office/powerpoint/2010/main" val="23035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2B79D5-65A2-237E-3516-D77D1CE138DA}"/>
              </a:ext>
            </a:extLst>
          </p:cNvPr>
          <p:cNvSpPr txBox="1"/>
          <p:nvPr/>
        </p:nvSpPr>
        <p:spPr>
          <a:xfrm>
            <a:off x="200663" y="1714967"/>
            <a:ext cx="4154521" cy="2554545"/>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Rotary</a:t>
            </a:r>
          </a:p>
          <a:p>
            <a:r>
              <a:rPr lang="en-US" sz="3200" spc="-5" dirty="0">
                <a:solidFill>
                  <a:srgbClr val="0C3B7B"/>
                </a:solidFill>
                <a:latin typeface="Arial Black" panose="020B0A04020102020204" pitchFamily="34" charset="0"/>
                <a:cs typeface="Arial"/>
                <a:sym typeface="Arial"/>
              </a:rPr>
              <a:t>District 7430</a:t>
            </a:r>
          </a:p>
          <a:p>
            <a:r>
              <a:rPr lang="en-US" sz="3200" spc="-5" dirty="0">
                <a:solidFill>
                  <a:srgbClr val="0C3B7B"/>
                </a:solidFill>
                <a:latin typeface="Arial Black" panose="020B0A04020102020204" pitchFamily="34" charset="0"/>
                <a:cs typeface="Arial"/>
                <a:sym typeface="Arial"/>
              </a:rPr>
              <a:t>Diversity, Equity &amp; Inclusion Committee</a:t>
            </a:r>
          </a:p>
        </p:txBody>
      </p:sp>
      <p:graphicFrame>
        <p:nvGraphicFramePr>
          <p:cNvPr id="2" name="Table 3">
            <a:extLst>
              <a:ext uri="{FF2B5EF4-FFF2-40B4-BE49-F238E27FC236}">
                <a16:creationId xmlns:a16="http://schemas.microsoft.com/office/drawing/2014/main" id="{558B1D8B-1CD7-03C9-DFD2-629C6EBB15D1}"/>
              </a:ext>
            </a:extLst>
          </p:cNvPr>
          <p:cNvGraphicFramePr>
            <a:graphicFrameLocks noGrp="1"/>
          </p:cNvGraphicFramePr>
          <p:nvPr>
            <p:extLst>
              <p:ext uri="{D42A27DB-BD31-4B8C-83A1-F6EECF244321}">
                <p14:modId xmlns:p14="http://schemas.microsoft.com/office/powerpoint/2010/main" val="1190390330"/>
              </p:ext>
            </p:extLst>
          </p:nvPr>
        </p:nvGraphicFramePr>
        <p:xfrm>
          <a:off x="4892511" y="678678"/>
          <a:ext cx="6438508" cy="4450080"/>
        </p:xfrm>
        <a:graphic>
          <a:graphicData uri="http://schemas.openxmlformats.org/drawingml/2006/table">
            <a:tbl>
              <a:tblPr firstRow="1">
                <a:tableStyleId>{BC89EF96-8CEA-46FF-86C4-4CE0E7609802}</a:tableStyleId>
              </a:tblPr>
              <a:tblGrid>
                <a:gridCol w="2894029">
                  <a:extLst>
                    <a:ext uri="{9D8B030D-6E8A-4147-A177-3AD203B41FA5}">
                      <a16:colId xmlns:a16="http://schemas.microsoft.com/office/drawing/2014/main" val="765323849"/>
                    </a:ext>
                  </a:extLst>
                </a:gridCol>
                <a:gridCol w="3544479">
                  <a:extLst>
                    <a:ext uri="{9D8B030D-6E8A-4147-A177-3AD203B41FA5}">
                      <a16:colId xmlns:a16="http://schemas.microsoft.com/office/drawing/2014/main" val="798842106"/>
                    </a:ext>
                  </a:extLst>
                </a:gridCol>
              </a:tblGrid>
              <a:tr h="370840">
                <a:tc>
                  <a:txBody>
                    <a:bodyPr/>
                    <a:lstStyle/>
                    <a:p>
                      <a:r>
                        <a:rPr lang="en-US" dirty="0"/>
                        <a:t>Member</a:t>
                      </a:r>
                    </a:p>
                  </a:txBody>
                  <a:tcPr/>
                </a:tc>
                <a:tc>
                  <a:txBody>
                    <a:bodyPr/>
                    <a:lstStyle/>
                    <a:p>
                      <a:r>
                        <a:rPr lang="en-US" dirty="0"/>
                        <a:t>Email</a:t>
                      </a:r>
                    </a:p>
                  </a:txBody>
                  <a:tcPr/>
                </a:tc>
                <a:extLst>
                  <a:ext uri="{0D108BD9-81ED-4DB2-BD59-A6C34878D82A}">
                    <a16:rowId xmlns:a16="http://schemas.microsoft.com/office/drawing/2014/main" val="3792781427"/>
                  </a:ext>
                </a:extLst>
              </a:tr>
              <a:tr h="370840">
                <a:tc>
                  <a:txBody>
                    <a:bodyPr/>
                    <a:lstStyle/>
                    <a:p>
                      <a:r>
                        <a:rPr lang="en-US" dirty="0"/>
                        <a:t>Peter Jones, Co-Chair</a:t>
                      </a:r>
                    </a:p>
                  </a:txBody>
                  <a:tcPr/>
                </a:tc>
                <a:tc>
                  <a:txBody>
                    <a:bodyPr/>
                    <a:lstStyle/>
                    <a:p>
                      <a:r>
                        <a:rPr lang="en-US" dirty="0" err="1"/>
                        <a:t>peter.jones@bluebellrotary.org</a:t>
                      </a:r>
                      <a:endParaRPr lang="en-US" dirty="0"/>
                    </a:p>
                  </a:txBody>
                  <a:tcPr/>
                </a:tc>
                <a:extLst>
                  <a:ext uri="{0D108BD9-81ED-4DB2-BD59-A6C34878D82A}">
                    <a16:rowId xmlns:a16="http://schemas.microsoft.com/office/drawing/2014/main" val="1935650645"/>
                  </a:ext>
                </a:extLst>
              </a:tr>
              <a:tr h="370840">
                <a:tc>
                  <a:txBody>
                    <a:bodyPr/>
                    <a:lstStyle/>
                    <a:p>
                      <a:r>
                        <a:rPr lang="en-US" dirty="0"/>
                        <a:t>Mary Cook, Co-Chair</a:t>
                      </a:r>
                    </a:p>
                  </a:txBody>
                  <a:tcPr/>
                </a:tc>
                <a:tc>
                  <a:txBody>
                    <a:bodyPr/>
                    <a:lstStyle/>
                    <a:p>
                      <a:r>
                        <a:rPr lang="en-US" dirty="0"/>
                        <a:t>Mary.cook7430@gmail.com</a:t>
                      </a:r>
                    </a:p>
                  </a:txBody>
                  <a:tcPr/>
                </a:tc>
                <a:extLst>
                  <a:ext uri="{0D108BD9-81ED-4DB2-BD59-A6C34878D82A}">
                    <a16:rowId xmlns:a16="http://schemas.microsoft.com/office/drawing/2014/main" val="1083207541"/>
                  </a:ext>
                </a:extLst>
              </a:tr>
              <a:tr h="370840">
                <a:tc>
                  <a:txBody>
                    <a:bodyPr/>
                    <a:lstStyle/>
                    <a:p>
                      <a:r>
                        <a:rPr lang="en-US" dirty="0"/>
                        <a:t>Steve Kendra</a:t>
                      </a:r>
                    </a:p>
                  </a:txBody>
                  <a:tcPr/>
                </a:tc>
                <a:tc>
                  <a:txBody>
                    <a:bodyPr/>
                    <a:lstStyle/>
                    <a:p>
                      <a:r>
                        <a:rPr lang="en-US" dirty="0" err="1"/>
                        <a:t>stevenakendra@gmail.com</a:t>
                      </a:r>
                      <a:endParaRPr lang="en-US" dirty="0"/>
                    </a:p>
                  </a:txBody>
                  <a:tcPr/>
                </a:tc>
                <a:extLst>
                  <a:ext uri="{0D108BD9-81ED-4DB2-BD59-A6C34878D82A}">
                    <a16:rowId xmlns:a16="http://schemas.microsoft.com/office/drawing/2014/main" val="2977323871"/>
                  </a:ext>
                </a:extLst>
              </a:tr>
              <a:tr h="370840">
                <a:tc>
                  <a:txBody>
                    <a:bodyPr/>
                    <a:lstStyle/>
                    <a:p>
                      <a:r>
                        <a:rPr lang="en-US" dirty="0"/>
                        <a:t>Valerie Deneen</a:t>
                      </a:r>
                    </a:p>
                  </a:txBody>
                  <a:tcPr/>
                </a:tc>
                <a:tc>
                  <a:txBody>
                    <a:bodyPr/>
                    <a:lstStyle/>
                    <a:p>
                      <a:r>
                        <a:rPr lang="en-US" dirty="0" err="1"/>
                        <a:t>vdeneen@gmail.com</a:t>
                      </a:r>
                      <a:endParaRPr lang="en-US" dirty="0"/>
                    </a:p>
                  </a:txBody>
                  <a:tcPr/>
                </a:tc>
                <a:extLst>
                  <a:ext uri="{0D108BD9-81ED-4DB2-BD59-A6C34878D82A}">
                    <a16:rowId xmlns:a16="http://schemas.microsoft.com/office/drawing/2014/main" val="4250152658"/>
                  </a:ext>
                </a:extLst>
              </a:tr>
              <a:tr h="370840">
                <a:tc>
                  <a:txBody>
                    <a:bodyPr/>
                    <a:lstStyle/>
                    <a:p>
                      <a:r>
                        <a:rPr lang="en-US" dirty="0"/>
                        <a:t>Gayle Rogers</a:t>
                      </a:r>
                    </a:p>
                  </a:txBody>
                  <a:tcPr/>
                </a:tc>
                <a:tc>
                  <a:txBody>
                    <a:bodyPr/>
                    <a:lstStyle/>
                    <a:p>
                      <a:r>
                        <a:rPr lang="en-US" dirty="0"/>
                        <a:t>gayjoy12@gmail.com</a:t>
                      </a:r>
                    </a:p>
                  </a:txBody>
                  <a:tcPr/>
                </a:tc>
                <a:extLst>
                  <a:ext uri="{0D108BD9-81ED-4DB2-BD59-A6C34878D82A}">
                    <a16:rowId xmlns:a16="http://schemas.microsoft.com/office/drawing/2014/main" val="3940833644"/>
                  </a:ext>
                </a:extLst>
              </a:tr>
              <a:tr h="370840">
                <a:tc>
                  <a:txBody>
                    <a:bodyPr/>
                    <a:lstStyle/>
                    <a:p>
                      <a:r>
                        <a:rPr lang="en-US" dirty="0"/>
                        <a:t>Mindi Vogel</a:t>
                      </a:r>
                    </a:p>
                  </a:txBody>
                  <a:tcPr/>
                </a:tc>
                <a:tc>
                  <a:txBody>
                    <a:bodyPr/>
                    <a:lstStyle/>
                    <a:p>
                      <a:r>
                        <a:rPr lang="en-US" dirty="0" err="1"/>
                        <a:t>mvogel@fairmountbenefits.com</a:t>
                      </a:r>
                      <a:endParaRPr lang="en-US" dirty="0"/>
                    </a:p>
                  </a:txBody>
                  <a:tcPr/>
                </a:tc>
                <a:extLst>
                  <a:ext uri="{0D108BD9-81ED-4DB2-BD59-A6C34878D82A}">
                    <a16:rowId xmlns:a16="http://schemas.microsoft.com/office/drawing/2014/main" val="4178991684"/>
                  </a:ext>
                </a:extLst>
              </a:tr>
              <a:tr h="370840">
                <a:tc>
                  <a:txBody>
                    <a:bodyPr/>
                    <a:lstStyle/>
                    <a:p>
                      <a:r>
                        <a:rPr lang="en-US" dirty="0"/>
                        <a:t>Robert </a:t>
                      </a:r>
                      <a:r>
                        <a:rPr lang="en-US" dirty="0" err="1"/>
                        <a:t>Hobaugh</a:t>
                      </a:r>
                      <a:endParaRPr lang="en-US" dirty="0"/>
                    </a:p>
                  </a:txBody>
                  <a:tcPr/>
                </a:tc>
                <a:tc>
                  <a:txBody>
                    <a:bodyPr/>
                    <a:lstStyle/>
                    <a:p>
                      <a:r>
                        <a:rPr lang="en-US" dirty="0" err="1"/>
                        <a:t>rotarianbob@hometownu.com</a:t>
                      </a:r>
                      <a:endParaRPr lang="en-US" dirty="0"/>
                    </a:p>
                  </a:txBody>
                  <a:tcPr/>
                </a:tc>
                <a:extLst>
                  <a:ext uri="{0D108BD9-81ED-4DB2-BD59-A6C34878D82A}">
                    <a16:rowId xmlns:a16="http://schemas.microsoft.com/office/drawing/2014/main" val="2566813566"/>
                  </a:ext>
                </a:extLst>
              </a:tr>
              <a:tr h="370840">
                <a:tc>
                  <a:txBody>
                    <a:bodyPr/>
                    <a:lstStyle/>
                    <a:p>
                      <a:r>
                        <a:rPr lang="en-US" dirty="0"/>
                        <a:t>Janet </a:t>
                      </a:r>
                      <a:r>
                        <a:rPr lang="en-US" dirty="0" err="1"/>
                        <a:t>Kolepp</a:t>
                      </a:r>
                      <a:endParaRPr lang="en-US" dirty="0"/>
                    </a:p>
                  </a:txBody>
                  <a:tcPr/>
                </a:tc>
                <a:tc>
                  <a:txBody>
                    <a:bodyPr/>
                    <a:lstStyle/>
                    <a:p>
                      <a:r>
                        <a:rPr lang="en-US" dirty="0" err="1"/>
                        <a:t>rotaryconnects@gmail.com</a:t>
                      </a:r>
                      <a:endParaRPr lang="en-US" dirty="0"/>
                    </a:p>
                  </a:txBody>
                  <a:tcPr/>
                </a:tc>
                <a:extLst>
                  <a:ext uri="{0D108BD9-81ED-4DB2-BD59-A6C34878D82A}">
                    <a16:rowId xmlns:a16="http://schemas.microsoft.com/office/drawing/2014/main" val="289063067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96259829"/>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2803382"/>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66490770"/>
                  </a:ext>
                </a:extLst>
              </a:tr>
            </a:tbl>
          </a:graphicData>
        </a:graphic>
      </p:graphicFrame>
    </p:spTree>
    <p:extLst>
      <p:ext uri="{BB962C8B-B14F-4D97-AF65-F5344CB8AC3E}">
        <p14:creationId xmlns:p14="http://schemas.microsoft.com/office/powerpoint/2010/main" val="200083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picture containing flower&#10;&#10;Description automatically generated">
            <a:extLst>
              <a:ext uri="{FF2B5EF4-FFF2-40B4-BE49-F238E27FC236}">
                <a16:creationId xmlns:a16="http://schemas.microsoft.com/office/drawing/2014/main" id="{765E3BF4-D093-9572-A543-2B8A3FE4D5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835"/>
          <a:stretch/>
        </p:blipFill>
        <p:spPr>
          <a:xfrm>
            <a:off x="618469" y="267017"/>
            <a:ext cx="4087096" cy="5620076"/>
          </a:xfrm>
          <a:prstGeom prst="rect">
            <a:avLst/>
          </a:prstGeom>
          <a:noFill/>
        </p:spPr>
      </p:pic>
      <p:pic>
        <p:nvPicPr>
          <p:cNvPr id="4" name="Picture 3" descr="A picture containing food&#10;&#10;Description automatically generated">
            <a:extLst>
              <a:ext uri="{FF2B5EF4-FFF2-40B4-BE49-F238E27FC236}">
                <a16:creationId xmlns:a16="http://schemas.microsoft.com/office/drawing/2014/main" id="{02655997-3F27-58E3-DA76-3866A323F08D}"/>
              </a:ext>
            </a:extLst>
          </p:cNvPr>
          <p:cNvPicPr>
            <a:picLocks noChangeAspect="1"/>
          </p:cNvPicPr>
          <p:nvPr/>
        </p:nvPicPr>
        <p:blipFill>
          <a:blip r:embed="rId3"/>
          <a:stretch>
            <a:fillRect/>
          </a:stretch>
        </p:blipFill>
        <p:spPr>
          <a:xfrm>
            <a:off x="5876820" y="482392"/>
            <a:ext cx="5775352" cy="5024557"/>
          </a:xfrm>
          <a:prstGeom prst="rect">
            <a:avLst/>
          </a:prstGeom>
        </p:spPr>
      </p:pic>
    </p:spTree>
    <p:extLst>
      <p:ext uri="{BB962C8B-B14F-4D97-AF65-F5344CB8AC3E}">
        <p14:creationId xmlns:p14="http://schemas.microsoft.com/office/powerpoint/2010/main" val="26938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D53A40-EDC5-9F16-7DFD-E68A5237D8E1}"/>
              </a:ext>
            </a:extLst>
          </p:cNvPr>
          <p:cNvPicPr>
            <a:picLocks noChangeAspect="1" noChangeArrowheads="1"/>
          </p:cNvPicPr>
          <p:nvPr/>
        </p:nvPicPr>
        <p:blipFill>
          <a:blip r:embed="rId2"/>
          <a:srcRect/>
          <a:stretch/>
        </p:blipFill>
        <p:spPr bwMode="auto">
          <a:xfrm>
            <a:off x="6345673" y="1517904"/>
            <a:ext cx="5367790" cy="3517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497D1C7-F8D7-A1C5-0FAB-EE19BE6A21B2}"/>
              </a:ext>
            </a:extLst>
          </p:cNvPr>
          <p:cNvPicPr>
            <a:picLocks noChangeAspect="1"/>
          </p:cNvPicPr>
          <p:nvPr/>
        </p:nvPicPr>
        <p:blipFill rotWithShape="1">
          <a:blip r:embed="rId3"/>
          <a:srcRect l="14937" t="12504" r="12933" b="13557"/>
          <a:stretch/>
        </p:blipFill>
        <p:spPr>
          <a:xfrm>
            <a:off x="478537" y="1517904"/>
            <a:ext cx="5138387" cy="3517819"/>
          </a:xfrm>
          <a:prstGeom prst="rect">
            <a:avLst/>
          </a:prstGeom>
        </p:spPr>
      </p:pic>
      <p:sp>
        <p:nvSpPr>
          <p:cNvPr id="3" name="Title 6">
            <a:extLst>
              <a:ext uri="{FF2B5EF4-FFF2-40B4-BE49-F238E27FC236}">
                <a16:creationId xmlns:a16="http://schemas.microsoft.com/office/drawing/2014/main" id="{72AE1C39-652F-6E5F-A6DD-5A43A2BE6413}"/>
              </a:ext>
            </a:extLst>
          </p:cNvPr>
          <p:cNvSpPr txBox="1">
            <a:spLocks/>
          </p:cNvSpPr>
          <p:nvPr/>
        </p:nvSpPr>
        <p:spPr>
          <a:xfrm>
            <a:off x="356617" y="298768"/>
            <a:ext cx="11356846" cy="798512"/>
          </a:xfr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kern="0" spc="-5" dirty="0">
                <a:solidFill>
                  <a:srgbClr val="0C3B7B"/>
                </a:solidFill>
                <a:latin typeface="Arial Black" panose="020B0A04020102020204" pitchFamily="34" charset="0"/>
                <a:ea typeface="+mn-ea"/>
              </a:rPr>
              <a:t>Which “Welcome Mat” represents how others in your community view our club? Why?</a:t>
            </a:r>
          </a:p>
        </p:txBody>
      </p:sp>
      <p:sp>
        <p:nvSpPr>
          <p:cNvPr id="5" name="TextBox 4">
            <a:extLst>
              <a:ext uri="{FF2B5EF4-FFF2-40B4-BE49-F238E27FC236}">
                <a16:creationId xmlns:a16="http://schemas.microsoft.com/office/drawing/2014/main" id="{99403F7D-DE72-016A-0A5C-9703AB70536C}"/>
              </a:ext>
            </a:extLst>
          </p:cNvPr>
          <p:cNvSpPr txBox="1"/>
          <p:nvPr/>
        </p:nvSpPr>
        <p:spPr>
          <a:xfrm>
            <a:off x="2659110" y="5035723"/>
            <a:ext cx="388620" cy="584775"/>
          </a:xfrm>
          <a:prstGeom prst="rect">
            <a:avLst/>
          </a:prstGeom>
          <a:noFill/>
        </p:spPr>
        <p:txBody>
          <a:bodyPr wrap="square">
            <a:spAutoFit/>
          </a:bodyPr>
          <a:lstStyle/>
          <a:p>
            <a:r>
              <a:rPr lang="en-US" sz="3200" kern="0" spc="-5" dirty="0">
                <a:solidFill>
                  <a:srgbClr val="0C3B7B"/>
                </a:solidFill>
                <a:latin typeface="Arial Black" panose="020B0A04020102020204" pitchFamily="34" charset="0"/>
                <a:ea typeface="+mn-ea"/>
              </a:rPr>
              <a:t>A</a:t>
            </a:r>
            <a:endParaRPr lang="en-US" sz="3200" dirty="0"/>
          </a:p>
        </p:txBody>
      </p:sp>
      <p:sp>
        <p:nvSpPr>
          <p:cNvPr id="6" name="TextBox 5">
            <a:extLst>
              <a:ext uri="{FF2B5EF4-FFF2-40B4-BE49-F238E27FC236}">
                <a16:creationId xmlns:a16="http://schemas.microsoft.com/office/drawing/2014/main" id="{858C708D-A7CD-60C4-D3EE-A08701038F57}"/>
              </a:ext>
            </a:extLst>
          </p:cNvPr>
          <p:cNvSpPr txBox="1"/>
          <p:nvPr/>
        </p:nvSpPr>
        <p:spPr>
          <a:xfrm>
            <a:off x="8995770" y="5080608"/>
            <a:ext cx="388620" cy="584775"/>
          </a:xfrm>
          <a:prstGeom prst="rect">
            <a:avLst/>
          </a:prstGeom>
          <a:noFill/>
        </p:spPr>
        <p:txBody>
          <a:bodyPr wrap="square">
            <a:spAutoFit/>
          </a:bodyPr>
          <a:lstStyle/>
          <a:p>
            <a:r>
              <a:rPr lang="en-US" sz="3200" kern="0" spc="-5" dirty="0">
                <a:solidFill>
                  <a:srgbClr val="0C3B7B"/>
                </a:solidFill>
                <a:latin typeface="Arial Black" panose="020B0A04020102020204" pitchFamily="34" charset="0"/>
                <a:ea typeface="+mn-ea"/>
              </a:rPr>
              <a:t>B</a:t>
            </a:r>
            <a:endParaRPr lang="en-US" sz="3200" dirty="0"/>
          </a:p>
        </p:txBody>
      </p:sp>
    </p:spTree>
    <p:extLst>
      <p:ext uri="{BB962C8B-B14F-4D97-AF65-F5344CB8AC3E}">
        <p14:creationId xmlns:p14="http://schemas.microsoft.com/office/powerpoint/2010/main" val="4169188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00E3-C95F-5ADE-BAF2-EA5D9436F3FE}"/>
              </a:ext>
            </a:extLst>
          </p:cNvPr>
          <p:cNvSpPr>
            <a:spLocks noGrp="1"/>
          </p:cNvSpPr>
          <p:nvPr>
            <p:ph type="title" idx="4294967295"/>
          </p:nvPr>
        </p:nvSpPr>
        <p:spPr>
          <a:xfrm>
            <a:off x="0" y="2767013"/>
            <a:ext cx="2879725" cy="3071812"/>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The Welcome Mat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April 2023</a:t>
            </a:r>
          </a:p>
        </p:txBody>
      </p:sp>
      <p:sp>
        <p:nvSpPr>
          <p:cNvPr id="5" name="TextBox 4">
            <a:extLst>
              <a:ext uri="{FF2B5EF4-FFF2-40B4-BE49-F238E27FC236}">
                <a16:creationId xmlns:a16="http://schemas.microsoft.com/office/drawing/2014/main" id="{A58B1222-4895-9CDC-E06B-429D43C29FD8}"/>
              </a:ext>
            </a:extLst>
          </p:cNvPr>
          <p:cNvSpPr txBox="1"/>
          <p:nvPr/>
        </p:nvSpPr>
        <p:spPr>
          <a:xfrm>
            <a:off x="593855" y="1868249"/>
            <a:ext cx="2551681" cy="2369880"/>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The Welcome Mat</a:t>
            </a:r>
          </a:p>
          <a:p>
            <a:endParaRPr lang="en-US" sz="3200" spc="-5" dirty="0">
              <a:solidFill>
                <a:srgbClr val="0C3B7B"/>
              </a:solidFill>
              <a:latin typeface="Arial Black" panose="020B0A04020102020204" pitchFamily="34" charset="0"/>
              <a:cs typeface="Arial"/>
              <a:sym typeface="Arial"/>
            </a:endParaRPr>
          </a:p>
          <a:p>
            <a:r>
              <a:rPr lang="en-US" sz="2000" b="1" spc="-5" dirty="0">
                <a:solidFill>
                  <a:srgbClr val="0C3B7B"/>
                </a:solidFill>
                <a:latin typeface="Arial Black" panose="020B0A04020102020204" pitchFamily="34" charset="0"/>
                <a:cs typeface="Arial"/>
                <a:sym typeface="Arial"/>
              </a:rPr>
              <a:t>March 2023</a:t>
            </a:r>
          </a:p>
        </p:txBody>
      </p:sp>
      <p:pic>
        <p:nvPicPr>
          <p:cNvPr id="3" name="Picture 2">
            <a:extLst>
              <a:ext uri="{FF2B5EF4-FFF2-40B4-BE49-F238E27FC236}">
                <a16:creationId xmlns:a16="http://schemas.microsoft.com/office/drawing/2014/main" id="{86442945-040E-F09C-4A5C-7593B8282951}"/>
              </a:ext>
            </a:extLst>
          </p:cNvPr>
          <p:cNvPicPr>
            <a:picLocks noChangeAspect="1"/>
          </p:cNvPicPr>
          <p:nvPr/>
        </p:nvPicPr>
        <p:blipFill>
          <a:blip r:embed="rId2"/>
          <a:stretch>
            <a:fillRect/>
          </a:stretch>
        </p:blipFill>
        <p:spPr>
          <a:xfrm>
            <a:off x="4239768" y="601377"/>
            <a:ext cx="7772400" cy="5856413"/>
          </a:xfrm>
          <a:prstGeom prst="rect">
            <a:avLst/>
          </a:prstGeom>
        </p:spPr>
      </p:pic>
    </p:spTree>
    <p:extLst>
      <p:ext uri="{BB962C8B-B14F-4D97-AF65-F5344CB8AC3E}">
        <p14:creationId xmlns:p14="http://schemas.microsoft.com/office/powerpoint/2010/main" val="3792809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DFDCC-38AD-D514-528A-CCB12C9535EA}"/>
              </a:ext>
            </a:extLst>
          </p:cNvPr>
          <p:cNvPicPr>
            <a:picLocks noChangeAspect="1"/>
          </p:cNvPicPr>
          <p:nvPr/>
        </p:nvPicPr>
        <p:blipFill rotWithShape="1">
          <a:blip r:embed="rId2"/>
          <a:srcRect l="711" r="1028" b="31235"/>
          <a:stretch/>
        </p:blipFill>
        <p:spPr>
          <a:xfrm>
            <a:off x="4689837" y="603504"/>
            <a:ext cx="7498080" cy="553809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E2B79D5-65A2-237E-3516-D77D1CE138DA}"/>
              </a:ext>
            </a:extLst>
          </p:cNvPr>
          <p:cNvSpPr txBox="1"/>
          <p:nvPr/>
        </p:nvSpPr>
        <p:spPr>
          <a:xfrm>
            <a:off x="200663" y="1714967"/>
            <a:ext cx="4489174" cy="2062103"/>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Rotary’s Commitment to Diversity, Equity and Inclusion</a:t>
            </a:r>
          </a:p>
        </p:txBody>
      </p:sp>
      <p:sp>
        <p:nvSpPr>
          <p:cNvPr id="8" name="Google Shape;209;p3">
            <a:extLst>
              <a:ext uri="{FF2B5EF4-FFF2-40B4-BE49-F238E27FC236}">
                <a16:creationId xmlns:a16="http://schemas.microsoft.com/office/drawing/2014/main" id="{1E983C5A-272E-F212-921E-764C529FE456}"/>
              </a:ext>
            </a:extLst>
          </p:cNvPr>
          <p:cNvSpPr/>
          <p:nvPr/>
        </p:nvSpPr>
        <p:spPr>
          <a:xfrm>
            <a:off x="0" y="4347277"/>
            <a:ext cx="4616685"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https://</a:t>
            </a:r>
            <a:r>
              <a:rPr kumimoji="0" lang="en-US" sz="900" b="0" i="1" u="none" strike="noStrike" kern="0" cap="none" spc="0" normalizeH="0" baseline="0" noProof="0" dirty="0" err="1">
                <a:ln>
                  <a:noFill/>
                </a:ln>
                <a:solidFill>
                  <a:srgbClr val="002060"/>
                </a:solidFill>
                <a:effectLst/>
                <a:uLnTx/>
                <a:uFillTx/>
                <a:latin typeface="Arial"/>
                <a:ea typeface="Arial"/>
                <a:cs typeface="Arial"/>
                <a:sym typeface="Arial"/>
              </a:rPr>
              <a:t>my.rotary.org</a:t>
            </a: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a:t>
            </a:r>
            <a:r>
              <a:rPr kumimoji="0" lang="en-US" sz="900" b="0" i="1" u="none" strike="noStrike" kern="0" cap="none" spc="0" normalizeH="0" baseline="0" noProof="0" dirty="0" err="1">
                <a:ln>
                  <a:noFill/>
                </a:ln>
                <a:solidFill>
                  <a:srgbClr val="002060"/>
                </a:solidFill>
                <a:effectLst/>
                <a:uLnTx/>
                <a:uFillTx/>
                <a:latin typeface="Arial"/>
                <a:ea typeface="Arial"/>
                <a:cs typeface="Arial"/>
                <a:sym typeface="Arial"/>
              </a:rPr>
              <a:t>en</a:t>
            </a: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/learning-reference/about-rotary/diversity-equity-and-inclusion</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Oval 1">
            <a:extLst>
              <a:ext uri="{FF2B5EF4-FFF2-40B4-BE49-F238E27FC236}">
                <a16:creationId xmlns:a16="http://schemas.microsoft.com/office/drawing/2014/main" id="{A9C18F85-51BF-2331-BEE0-601EEE198C87}"/>
              </a:ext>
            </a:extLst>
          </p:cNvPr>
          <p:cNvSpPr/>
          <p:nvPr/>
        </p:nvSpPr>
        <p:spPr>
          <a:xfrm>
            <a:off x="4197096" y="5257800"/>
            <a:ext cx="5367528" cy="966095"/>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3123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2B79D5-65A2-237E-3516-D77D1CE138DA}"/>
              </a:ext>
            </a:extLst>
          </p:cNvPr>
          <p:cNvSpPr txBox="1"/>
          <p:nvPr/>
        </p:nvSpPr>
        <p:spPr>
          <a:xfrm>
            <a:off x="200663" y="1714967"/>
            <a:ext cx="4489174" cy="1569660"/>
          </a:xfrm>
          <a:prstGeom prst="rect">
            <a:avLst/>
          </a:prstGeom>
          <a:noFill/>
        </p:spPr>
        <p:txBody>
          <a:bodyPr wrap="square">
            <a:spAutoFit/>
          </a:bodyPr>
          <a:lstStyle/>
          <a:p>
            <a:r>
              <a:rPr lang="en-US" sz="3200" spc="-5" dirty="0">
                <a:solidFill>
                  <a:srgbClr val="0C3B7B"/>
                </a:solidFill>
                <a:latin typeface="Arial Black" panose="020B0A04020102020204" pitchFamily="34" charset="0"/>
                <a:cs typeface="Arial"/>
                <a:sym typeface="Arial"/>
              </a:rPr>
              <a:t>Rotary’s DEI</a:t>
            </a:r>
          </a:p>
          <a:p>
            <a:r>
              <a:rPr lang="en-US" sz="3200" spc="-5" dirty="0">
                <a:solidFill>
                  <a:srgbClr val="0C3B7B"/>
                </a:solidFill>
                <a:latin typeface="Arial Black" panose="020B0A04020102020204" pitchFamily="34" charset="0"/>
                <a:cs typeface="Arial"/>
                <a:sym typeface="Arial"/>
              </a:rPr>
              <a:t>Commitment Statement</a:t>
            </a:r>
          </a:p>
        </p:txBody>
      </p:sp>
      <p:sp>
        <p:nvSpPr>
          <p:cNvPr id="8" name="Google Shape;209;p3">
            <a:extLst>
              <a:ext uri="{FF2B5EF4-FFF2-40B4-BE49-F238E27FC236}">
                <a16:creationId xmlns:a16="http://schemas.microsoft.com/office/drawing/2014/main" id="{1E983C5A-272E-F212-921E-764C529FE456}"/>
              </a:ext>
            </a:extLst>
          </p:cNvPr>
          <p:cNvSpPr/>
          <p:nvPr/>
        </p:nvSpPr>
        <p:spPr>
          <a:xfrm>
            <a:off x="0" y="4347277"/>
            <a:ext cx="4616685"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https://</a:t>
            </a:r>
            <a:r>
              <a:rPr kumimoji="0" lang="en-US" sz="900" b="0" i="1" u="none" strike="noStrike" kern="0" cap="none" spc="0" normalizeH="0" baseline="0" noProof="0" dirty="0" err="1">
                <a:ln>
                  <a:noFill/>
                </a:ln>
                <a:solidFill>
                  <a:srgbClr val="002060"/>
                </a:solidFill>
                <a:effectLst/>
                <a:uLnTx/>
                <a:uFillTx/>
                <a:latin typeface="Arial"/>
                <a:ea typeface="Arial"/>
                <a:cs typeface="Arial"/>
                <a:sym typeface="Arial"/>
              </a:rPr>
              <a:t>my.rotary.org</a:t>
            </a: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a:t>
            </a:r>
            <a:r>
              <a:rPr kumimoji="0" lang="en-US" sz="900" b="0" i="1" u="none" strike="noStrike" kern="0" cap="none" spc="0" normalizeH="0" baseline="0" noProof="0" dirty="0" err="1">
                <a:ln>
                  <a:noFill/>
                </a:ln>
                <a:solidFill>
                  <a:srgbClr val="002060"/>
                </a:solidFill>
                <a:effectLst/>
                <a:uLnTx/>
                <a:uFillTx/>
                <a:latin typeface="Arial"/>
                <a:ea typeface="Arial"/>
                <a:cs typeface="Arial"/>
                <a:sym typeface="Arial"/>
              </a:rPr>
              <a:t>en</a:t>
            </a:r>
            <a:r>
              <a:rPr kumimoji="0" lang="en-US" sz="900" b="0" i="1" u="none" strike="noStrike" kern="0" cap="none" spc="0" normalizeH="0" baseline="0" noProof="0" dirty="0">
                <a:ln>
                  <a:noFill/>
                </a:ln>
                <a:solidFill>
                  <a:srgbClr val="002060"/>
                </a:solidFill>
                <a:effectLst/>
                <a:uLnTx/>
                <a:uFillTx/>
                <a:latin typeface="Arial"/>
                <a:ea typeface="Arial"/>
                <a:cs typeface="Arial"/>
                <a:sym typeface="Arial"/>
              </a:rPr>
              <a:t>/learning-reference/about-rotary/diversity-equity-and-inclusion</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F23072B1-E28D-4EF1-12A2-6B8EF1F5CFD4}"/>
              </a:ext>
            </a:extLst>
          </p:cNvPr>
          <p:cNvPicPr>
            <a:picLocks noChangeAspect="1"/>
          </p:cNvPicPr>
          <p:nvPr/>
        </p:nvPicPr>
        <p:blipFill>
          <a:blip r:embed="rId2"/>
          <a:stretch>
            <a:fillRect/>
          </a:stretch>
        </p:blipFill>
        <p:spPr>
          <a:xfrm>
            <a:off x="4929209" y="0"/>
            <a:ext cx="5292215" cy="6858000"/>
          </a:xfrm>
          <a:prstGeom prst="rect">
            <a:avLst/>
          </a:prstGeom>
        </p:spPr>
      </p:pic>
    </p:spTree>
    <p:extLst>
      <p:ext uri="{BB962C8B-B14F-4D97-AF65-F5344CB8AC3E}">
        <p14:creationId xmlns:p14="http://schemas.microsoft.com/office/powerpoint/2010/main" val="4056229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811" y="720851"/>
            <a:ext cx="2148840" cy="1840992"/>
          </a:xfrm>
          <a:prstGeom prst="rect">
            <a:avLst/>
          </a:prstGeom>
        </p:spPr>
      </p:pic>
      <p:sp>
        <p:nvSpPr>
          <p:cNvPr id="3" name="object 3"/>
          <p:cNvSpPr txBox="1"/>
          <p:nvPr/>
        </p:nvSpPr>
        <p:spPr>
          <a:xfrm>
            <a:off x="400811" y="2010155"/>
            <a:ext cx="2148840" cy="344325"/>
          </a:xfrm>
          <a:prstGeom prst="rect">
            <a:avLst/>
          </a:prstGeom>
          <a:solidFill>
            <a:srgbClr val="C0C8E3">
              <a:alpha val="39999"/>
            </a:srgbClr>
          </a:solidFill>
        </p:spPr>
        <p:txBody>
          <a:bodyPr vert="horz" wrap="square" lIns="0" tIns="66675" rIns="0" bIns="0" rtlCol="0">
            <a:spAutoFit/>
          </a:bodyPr>
          <a:lstStyle/>
          <a:p>
            <a:pPr marL="104775">
              <a:lnSpc>
                <a:spcPct val="100000"/>
              </a:lnSpc>
              <a:spcBef>
                <a:spcPts val="525"/>
              </a:spcBef>
            </a:pPr>
            <a:r>
              <a:rPr sz="1800" spc="5" dirty="0">
                <a:solidFill>
                  <a:schemeClr val="bg1"/>
                </a:solidFill>
                <a:latin typeface="Arial Black"/>
                <a:cs typeface="Arial Black"/>
              </a:rPr>
              <a:t>Thinking</a:t>
            </a:r>
            <a:r>
              <a:rPr sz="1800" spc="-30" dirty="0">
                <a:solidFill>
                  <a:schemeClr val="bg1"/>
                </a:solidFill>
                <a:latin typeface="Arial Black"/>
                <a:cs typeface="Arial Black"/>
              </a:rPr>
              <a:t> </a:t>
            </a:r>
            <a:r>
              <a:rPr sz="1800" spc="-5" dirty="0">
                <a:solidFill>
                  <a:schemeClr val="bg1"/>
                </a:solidFill>
                <a:latin typeface="Arial Black"/>
                <a:cs typeface="Arial Black"/>
              </a:rPr>
              <a:t>Styles</a:t>
            </a:r>
            <a:endParaRPr sz="1800" dirty="0">
              <a:solidFill>
                <a:schemeClr val="bg1"/>
              </a:solidFill>
              <a:latin typeface="Arial Black"/>
              <a:cs typeface="Arial Black"/>
            </a:endParaRPr>
          </a:p>
        </p:txBody>
      </p:sp>
      <p:pic>
        <p:nvPicPr>
          <p:cNvPr id="4" name="object 4"/>
          <p:cNvPicPr/>
          <p:nvPr/>
        </p:nvPicPr>
        <p:blipFill>
          <a:blip r:embed="rId3" cstate="print"/>
          <a:stretch>
            <a:fillRect/>
          </a:stretch>
        </p:blipFill>
        <p:spPr>
          <a:xfrm>
            <a:off x="2767583" y="720851"/>
            <a:ext cx="2148840" cy="1840864"/>
          </a:xfrm>
          <a:prstGeom prst="rect">
            <a:avLst/>
          </a:prstGeom>
        </p:spPr>
      </p:pic>
      <p:sp>
        <p:nvSpPr>
          <p:cNvPr id="5" name="object 5"/>
          <p:cNvSpPr txBox="1"/>
          <p:nvPr/>
        </p:nvSpPr>
        <p:spPr>
          <a:xfrm>
            <a:off x="2767583" y="2010155"/>
            <a:ext cx="2148840" cy="344325"/>
          </a:xfrm>
          <a:prstGeom prst="rect">
            <a:avLst/>
          </a:prstGeom>
          <a:solidFill>
            <a:srgbClr val="C0C8E3">
              <a:alpha val="39999"/>
            </a:srgbClr>
          </a:solidFill>
        </p:spPr>
        <p:txBody>
          <a:bodyPr vert="horz" wrap="square" lIns="0" tIns="66675" rIns="0" bIns="0" rtlCol="0">
            <a:spAutoFit/>
          </a:bodyPr>
          <a:lstStyle/>
          <a:p>
            <a:pPr marL="464184">
              <a:lnSpc>
                <a:spcPct val="100000"/>
              </a:lnSpc>
              <a:spcBef>
                <a:spcPts val="525"/>
              </a:spcBef>
            </a:pPr>
            <a:r>
              <a:rPr sz="1800" dirty="0">
                <a:solidFill>
                  <a:schemeClr val="bg1"/>
                </a:solidFill>
                <a:latin typeface="Arial Black"/>
                <a:cs typeface="Arial Black"/>
              </a:rPr>
              <a:t>Language</a:t>
            </a:r>
          </a:p>
        </p:txBody>
      </p:sp>
      <p:pic>
        <p:nvPicPr>
          <p:cNvPr id="6" name="object 6"/>
          <p:cNvPicPr/>
          <p:nvPr/>
        </p:nvPicPr>
        <p:blipFill>
          <a:blip r:embed="rId4" cstate="print"/>
          <a:stretch>
            <a:fillRect/>
          </a:stretch>
        </p:blipFill>
        <p:spPr>
          <a:xfrm>
            <a:off x="5135879" y="720851"/>
            <a:ext cx="2148839" cy="1840992"/>
          </a:xfrm>
          <a:prstGeom prst="rect">
            <a:avLst/>
          </a:prstGeom>
        </p:spPr>
      </p:pic>
      <p:sp>
        <p:nvSpPr>
          <p:cNvPr id="7" name="object 7"/>
          <p:cNvSpPr txBox="1"/>
          <p:nvPr/>
        </p:nvSpPr>
        <p:spPr>
          <a:xfrm>
            <a:off x="5135879" y="2010155"/>
            <a:ext cx="2148840" cy="344325"/>
          </a:xfrm>
          <a:prstGeom prst="rect">
            <a:avLst/>
          </a:prstGeom>
          <a:solidFill>
            <a:srgbClr val="C0C8E3">
              <a:alpha val="39999"/>
            </a:srgbClr>
          </a:solidFill>
        </p:spPr>
        <p:txBody>
          <a:bodyPr vert="horz" wrap="square" lIns="0" tIns="66675" rIns="0" bIns="0" rtlCol="0">
            <a:spAutoFit/>
          </a:bodyPr>
          <a:lstStyle/>
          <a:p>
            <a:pPr marL="515620">
              <a:lnSpc>
                <a:spcPct val="100000"/>
              </a:lnSpc>
              <a:spcBef>
                <a:spcPts val="525"/>
              </a:spcBef>
            </a:pPr>
            <a:r>
              <a:rPr sz="1800" spc="-5" dirty="0">
                <a:solidFill>
                  <a:schemeClr val="bg1"/>
                </a:solidFill>
                <a:latin typeface="Arial Black"/>
                <a:cs typeface="Arial Black"/>
              </a:rPr>
              <a:t>Ethnicity</a:t>
            </a:r>
            <a:endParaRPr sz="1800" dirty="0">
              <a:solidFill>
                <a:schemeClr val="bg1"/>
              </a:solidFill>
              <a:latin typeface="Arial Black"/>
              <a:cs typeface="Arial Black"/>
            </a:endParaRPr>
          </a:p>
        </p:txBody>
      </p:sp>
      <p:pic>
        <p:nvPicPr>
          <p:cNvPr id="8" name="object 8"/>
          <p:cNvPicPr/>
          <p:nvPr/>
        </p:nvPicPr>
        <p:blipFill>
          <a:blip r:embed="rId5" cstate="print"/>
          <a:stretch>
            <a:fillRect/>
          </a:stretch>
        </p:blipFill>
        <p:spPr>
          <a:xfrm>
            <a:off x="7531303" y="720851"/>
            <a:ext cx="2080793" cy="1840992"/>
          </a:xfrm>
          <a:prstGeom prst="rect">
            <a:avLst/>
          </a:prstGeom>
        </p:spPr>
      </p:pic>
      <p:sp>
        <p:nvSpPr>
          <p:cNvPr id="9" name="object 9"/>
          <p:cNvSpPr txBox="1"/>
          <p:nvPr/>
        </p:nvSpPr>
        <p:spPr>
          <a:xfrm>
            <a:off x="7502652" y="2010155"/>
            <a:ext cx="2148840" cy="344325"/>
          </a:xfrm>
          <a:prstGeom prst="rect">
            <a:avLst/>
          </a:prstGeom>
          <a:solidFill>
            <a:srgbClr val="C0C8E3">
              <a:alpha val="39999"/>
            </a:srgbClr>
          </a:solidFill>
        </p:spPr>
        <p:txBody>
          <a:bodyPr vert="horz" wrap="square" lIns="0" tIns="66675" rIns="0" bIns="0" rtlCol="0">
            <a:spAutoFit/>
          </a:bodyPr>
          <a:lstStyle/>
          <a:p>
            <a:pPr marL="569595">
              <a:lnSpc>
                <a:spcPct val="100000"/>
              </a:lnSpc>
              <a:spcBef>
                <a:spcPts val="525"/>
              </a:spcBef>
            </a:pPr>
            <a:r>
              <a:rPr sz="1800" spc="-10" dirty="0">
                <a:latin typeface="Arial Black"/>
                <a:cs typeface="Arial Black"/>
              </a:rPr>
              <a:t>Religion</a:t>
            </a:r>
            <a:endParaRPr sz="1800" dirty="0">
              <a:latin typeface="Arial Black"/>
              <a:cs typeface="Arial Black"/>
            </a:endParaRPr>
          </a:p>
        </p:txBody>
      </p:sp>
      <p:pic>
        <p:nvPicPr>
          <p:cNvPr id="10" name="object 10"/>
          <p:cNvPicPr/>
          <p:nvPr/>
        </p:nvPicPr>
        <p:blipFill>
          <a:blip r:embed="rId6" cstate="print"/>
          <a:stretch>
            <a:fillRect/>
          </a:stretch>
        </p:blipFill>
        <p:spPr>
          <a:xfrm>
            <a:off x="9870947" y="720851"/>
            <a:ext cx="2148840" cy="1840992"/>
          </a:xfrm>
          <a:prstGeom prst="rect">
            <a:avLst/>
          </a:prstGeom>
        </p:spPr>
      </p:pic>
      <p:sp>
        <p:nvSpPr>
          <p:cNvPr id="11" name="object 11"/>
          <p:cNvSpPr txBox="1"/>
          <p:nvPr/>
        </p:nvSpPr>
        <p:spPr>
          <a:xfrm>
            <a:off x="9870947" y="2010155"/>
            <a:ext cx="2148840" cy="344325"/>
          </a:xfrm>
          <a:prstGeom prst="rect">
            <a:avLst/>
          </a:prstGeom>
          <a:solidFill>
            <a:srgbClr val="C0C8E3">
              <a:alpha val="39999"/>
            </a:srgbClr>
          </a:solidFill>
        </p:spPr>
        <p:txBody>
          <a:bodyPr vert="horz" wrap="square" lIns="0" tIns="66675" rIns="0" bIns="0" rtlCol="0">
            <a:spAutoFit/>
          </a:bodyPr>
          <a:lstStyle/>
          <a:p>
            <a:pPr marL="264795">
              <a:lnSpc>
                <a:spcPct val="100000"/>
              </a:lnSpc>
              <a:spcBef>
                <a:spcPts val="525"/>
              </a:spcBef>
            </a:pPr>
            <a:r>
              <a:rPr sz="1800" spc="-5" dirty="0">
                <a:solidFill>
                  <a:schemeClr val="bg1"/>
                </a:solidFill>
                <a:latin typeface="Arial Black"/>
                <a:cs typeface="Arial Black"/>
              </a:rPr>
              <a:t>Perspectives</a:t>
            </a:r>
            <a:endParaRPr sz="1800" dirty="0">
              <a:solidFill>
                <a:schemeClr val="bg1"/>
              </a:solidFill>
              <a:latin typeface="Arial Black"/>
              <a:cs typeface="Arial Black"/>
            </a:endParaRPr>
          </a:p>
        </p:txBody>
      </p:sp>
      <p:pic>
        <p:nvPicPr>
          <p:cNvPr id="12" name="object 12"/>
          <p:cNvPicPr/>
          <p:nvPr/>
        </p:nvPicPr>
        <p:blipFill>
          <a:blip r:embed="rId7" cstate="print"/>
          <a:stretch>
            <a:fillRect/>
          </a:stretch>
        </p:blipFill>
        <p:spPr>
          <a:xfrm>
            <a:off x="400811" y="2776727"/>
            <a:ext cx="2148840" cy="1842516"/>
          </a:xfrm>
          <a:prstGeom prst="rect">
            <a:avLst/>
          </a:prstGeom>
        </p:spPr>
      </p:pic>
      <p:sp>
        <p:nvSpPr>
          <p:cNvPr id="13" name="object 13"/>
          <p:cNvSpPr txBox="1"/>
          <p:nvPr/>
        </p:nvSpPr>
        <p:spPr>
          <a:xfrm>
            <a:off x="400811" y="4066032"/>
            <a:ext cx="2148840" cy="345607"/>
          </a:xfrm>
          <a:prstGeom prst="rect">
            <a:avLst/>
          </a:prstGeom>
          <a:solidFill>
            <a:srgbClr val="C0C8E3">
              <a:alpha val="39999"/>
            </a:srgbClr>
          </a:solidFill>
        </p:spPr>
        <p:txBody>
          <a:bodyPr vert="horz" wrap="square" lIns="0" tIns="67945" rIns="0" bIns="0" rtlCol="0">
            <a:spAutoFit/>
          </a:bodyPr>
          <a:lstStyle/>
          <a:p>
            <a:pPr marL="298450">
              <a:lnSpc>
                <a:spcPct val="100000"/>
              </a:lnSpc>
              <a:spcBef>
                <a:spcPts val="535"/>
              </a:spcBef>
            </a:pPr>
            <a:r>
              <a:rPr sz="1800" spc="-5" dirty="0">
                <a:solidFill>
                  <a:schemeClr val="bg1"/>
                </a:solidFill>
                <a:latin typeface="Arial Black"/>
                <a:cs typeface="Arial Black"/>
              </a:rPr>
              <a:t>Experiences</a:t>
            </a:r>
            <a:endParaRPr sz="1800" dirty="0">
              <a:solidFill>
                <a:schemeClr val="bg1"/>
              </a:solidFill>
              <a:latin typeface="Arial Black"/>
              <a:cs typeface="Arial Black"/>
            </a:endParaRPr>
          </a:p>
        </p:txBody>
      </p:sp>
      <p:pic>
        <p:nvPicPr>
          <p:cNvPr id="14" name="object 14"/>
          <p:cNvPicPr/>
          <p:nvPr/>
        </p:nvPicPr>
        <p:blipFill>
          <a:blip r:embed="rId8" cstate="print"/>
          <a:stretch>
            <a:fillRect/>
          </a:stretch>
        </p:blipFill>
        <p:spPr>
          <a:xfrm>
            <a:off x="2767583" y="2776727"/>
            <a:ext cx="2148840" cy="1842516"/>
          </a:xfrm>
          <a:prstGeom prst="rect">
            <a:avLst/>
          </a:prstGeom>
        </p:spPr>
      </p:pic>
      <p:sp>
        <p:nvSpPr>
          <p:cNvPr id="15" name="object 15"/>
          <p:cNvSpPr txBox="1"/>
          <p:nvPr/>
        </p:nvSpPr>
        <p:spPr>
          <a:xfrm>
            <a:off x="2767583" y="4066032"/>
            <a:ext cx="2148840" cy="345607"/>
          </a:xfrm>
          <a:prstGeom prst="rect">
            <a:avLst/>
          </a:prstGeom>
          <a:solidFill>
            <a:srgbClr val="C0C8E3">
              <a:alpha val="39999"/>
            </a:srgbClr>
          </a:solidFill>
        </p:spPr>
        <p:txBody>
          <a:bodyPr vert="horz" wrap="square" lIns="0" tIns="67945" rIns="0" bIns="0" rtlCol="0">
            <a:spAutoFit/>
          </a:bodyPr>
          <a:lstStyle/>
          <a:p>
            <a:pPr marL="390525">
              <a:lnSpc>
                <a:spcPct val="100000"/>
              </a:lnSpc>
              <a:spcBef>
                <a:spcPts val="535"/>
              </a:spcBef>
            </a:pPr>
            <a:r>
              <a:rPr sz="1800" spc="-5" dirty="0">
                <a:solidFill>
                  <a:schemeClr val="bg2">
                    <a:lumMod val="10000"/>
                  </a:schemeClr>
                </a:solidFill>
                <a:latin typeface="Arial Black"/>
                <a:cs typeface="Arial Black"/>
              </a:rPr>
              <a:t>Nationality</a:t>
            </a:r>
            <a:endParaRPr sz="1800" dirty="0">
              <a:solidFill>
                <a:schemeClr val="bg2">
                  <a:lumMod val="10000"/>
                </a:schemeClr>
              </a:solidFill>
              <a:latin typeface="Arial Black"/>
              <a:cs typeface="Arial Black"/>
            </a:endParaRPr>
          </a:p>
        </p:txBody>
      </p:sp>
      <p:pic>
        <p:nvPicPr>
          <p:cNvPr id="16" name="object 16"/>
          <p:cNvPicPr/>
          <p:nvPr/>
        </p:nvPicPr>
        <p:blipFill>
          <a:blip r:embed="rId9" cstate="print"/>
          <a:stretch>
            <a:fillRect/>
          </a:stretch>
        </p:blipFill>
        <p:spPr>
          <a:xfrm>
            <a:off x="5135879" y="2776727"/>
            <a:ext cx="2148839" cy="1842516"/>
          </a:xfrm>
          <a:prstGeom prst="rect">
            <a:avLst/>
          </a:prstGeom>
        </p:spPr>
      </p:pic>
      <p:sp>
        <p:nvSpPr>
          <p:cNvPr id="17" name="object 17"/>
          <p:cNvSpPr txBox="1"/>
          <p:nvPr/>
        </p:nvSpPr>
        <p:spPr>
          <a:xfrm>
            <a:off x="5135879" y="4066032"/>
            <a:ext cx="2148840" cy="345607"/>
          </a:xfrm>
          <a:prstGeom prst="rect">
            <a:avLst/>
          </a:prstGeom>
          <a:solidFill>
            <a:srgbClr val="C0C8E3">
              <a:alpha val="39999"/>
            </a:srgbClr>
          </a:solidFill>
        </p:spPr>
        <p:txBody>
          <a:bodyPr vert="horz" wrap="square" lIns="0" tIns="67945" rIns="0" bIns="0" rtlCol="0">
            <a:spAutoFit/>
          </a:bodyPr>
          <a:lstStyle/>
          <a:p>
            <a:pPr marL="480695">
              <a:lnSpc>
                <a:spcPct val="100000"/>
              </a:lnSpc>
              <a:spcBef>
                <a:spcPts val="535"/>
              </a:spcBef>
            </a:pPr>
            <a:r>
              <a:rPr sz="1800" spc="-20" dirty="0">
                <a:solidFill>
                  <a:schemeClr val="bg2">
                    <a:lumMod val="10000"/>
                  </a:schemeClr>
                </a:solidFill>
                <a:latin typeface="Arial Black"/>
                <a:cs typeface="Arial Black"/>
              </a:rPr>
              <a:t>Job</a:t>
            </a:r>
            <a:r>
              <a:rPr sz="1800" spc="-30" dirty="0">
                <a:solidFill>
                  <a:schemeClr val="bg2">
                    <a:lumMod val="10000"/>
                  </a:schemeClr>
                </a:solidFill>
                <a:latin typeface="Arial Black"/>
                <a:cs typeface="Arial Black"/>
              </a:rPr>
              <a:t> </a:t>
            </a:r>
            <a:r>
              <a:rPr sz="1800" spc="-20" dirty="0">
                <a:solidFill>
                  <a:schemeClr val="bg2">
                    <a:lumMod val="10000"/>
                  </a:schemeClr>
                </a:solidFill>
                <a:latin typeface="Arial Black"/>
                <a:cs typeface="Arial Black"/>
              </a:rPr>
              <a:t>Level</a:t>
            </a:r>
            <a:endParaRPr sz="1800" dirty="0">
              <a:solidFill>
                <a:schemeClr val="bg2">
                  <a:lumMod val="10000"/>
                </a:schemeClr>
              </a:solidFill>
              <a:latin typeface="Arial Black"/>
              <a:cs typeface="Arial Black"/>
            </a:endParaRPr>
          </a:p>
        </p:txBody>
      </p:sp>
      <p:pic>
        <p:nvPicPr>
          <p:cNvPr id="18" name="object 18"/>
          <p:cNvPicPr/>
          <p:nvPr/>
        </p:nvPicPr>
        <p:blipFill>
          <a:blip r:embed="rId10" cstate="print"/>
          <a:stretch>
            <a:fillRect/>
          </a:stretch>
        </p:blipFill>
        <p:spPr>
          <a:xfrm>
            <a:off x="7502652" y="2776727"/>
            <a:ext cx="2148840" cy="1842516"/>
          </a:xfrm>
          <a:prstGeom prst="rect">
            <a:avLst/>
          </a:prstGeom>
        </p:spPr>
      </p:pic>
      <p:sp>
        <p:nvSpPr>
          <p:cNvPr id="19" name="object 19"/>
          <p:cNvSpPr txBox="1"/>
          <p:nvPr/>
        </p:nvSpPr>
        <p:spPr>
          <a:xfrm>
            <a:off x="7502652" y="4066032"/>
            <a:ext cx="2148840" cy="345607"/>
          </a:xfrm>
          <a:prstGeom prst="rect">
            <a:avLst/>
          </a:prstGeom>
          <a:solidFill>
            <a:srgbClr val="C0C8E3">
              <a:alpha val="39999"/>
            </a:srgbClr>
          </a:solidFill>
        </p:spPr>
        <p:txBody>
          <a:bodyPr vert="horz" wrap="square" lIns="0" tIns="67945" rIns="0" bIns="0" rtlCol="0">
            <a:spAutoFit/>
          </a:bodyPr>
          <a:lstStyle/>
          <a:p>
            <a:pPr marL="1905" algn="ctr">
              <a:lnSpc>
                <a:spcPct val="100000"/>
              </a:lnSpc>
              <a:spcBef>
                <a:spcPts val="535"/>
              </a:spcBef>
            </a:pPr>
            <a:r>
              <a:rPr sz="1800" dirty="0">
                <a:solidFill>
                  <a:schemeClr val="bg1"/>
                </a:solidFill>
                <a:latin typeface="Arial Black"/>
                <a:cs typeface="Arial Black"/>
              </a:rPr>
              <a:t>Race</a:t>
            </a:r>
          </a:p>
        </p:txBody>
      </p:sp>
      <p:sp>
        <p:nvSpPr>
          <p:cNvPr id="20" name="object 20"/>
          <p:cNvSpPr/>
          <p:nvPr/>
        </p:nvSpPr>
        <p:spPr>
          <a:xfrm>
            <a:off x="10218304" y="2805836"/>
            <a:ext cx="309880" cy="313690"/>
          </a:xfrm>
          <a:custGeom>
            <a:avLst/>
            <a:gdLst/>
            <a:ahLst/>
            <a:cxnLst/>
            <a:rect l="l" t="t" r="r" b="b"/>
            <a:pathLst>
              <a:path w="309879" h="313689">
                <a:moveTo>
                  <a:pt x="154798" y="0"/>
                </a:moveTo>
                <a:lnTo>
                  <a:pt x="105864" y="7984"/>
                </a:lnTo>
                <a:lnTo>
                  <a:pt x="63370" y="30217"/>
                </a:lnTo>
                <a:lnTo>
                  <a:pt x="29862" y="64120"/>
                </a:lnTo>
                <a:lnTo>
                  <a:pt x="7890" y="107114"/>
                </a:lnTo>
                <a:lnTo>
                  <a:pt x="0" y="156622"/>
                </a:lnTo>
                <a:lnTo>
                  <a:pt x="7890" y="206138"/>
                </a:lnTo>
                <a:lnTo>
                  <a:pt x="29862" y="249138"/>
                </a:lnTo>
                <a:lnTo>
                  <a:pt x="63370" y="283044"/>
                </a:lnTo>
                <a:lnTo>
                  <a:pt x="105864" y="305278"/>
                </a:lnTo>
                <a:lnTo>
                  <a:pt x="154798" y="313263"/>
                </a:lnTo>
                <a:lnTo>
                  <a:pt x="203725" y="305278"/>
                </a:lnTo>
                <a:lnTo>
                  <a:pt x="246218" y="283044"/>
                </a:lnTo>
                <a:lnTo>
                  <a:pt x="279728" y="249138"/>
                </a:lnTo>
                <a:lnTo>
                  <a:pt x="301704" y="206138"/>
                </a:lnTo>
                <a:lnTo>
                  <a:pt x="309596" y="156622"/>
                </a:lnTo>
                <a:lnTo>
                  <a:pt x="301704" y="107114"/>
                </a:lnTo>
                <a:lnTo>
                  <a:pt x="279728" y="64120"/>
                </a:lnTo>
                <a:lnTo>
                  <a:pt x="246218" y="30217"/>
                </a:lnTo>
                <a:lnTo>
                  <a:pt x="203725" y="7984"/>
                </a:lnTo>
                <a:lnTo>
                  <a:pt x="154798" y="0"/>
                </a:lnTo>
                <a:close/>
              </a:path>
            </a:pathLst>
          </a:custGeom>
          <a:solidFill>
            <a:srgbClr val="CFD4EA"/>
          </a:solidFill>
        </p:spPr>
        <p:txBody>
          <a:bodyPr wrap="square" lIns="0" tIns="0" rIns="0" bIns="0" rtlCol="0"/>
          <a:lstStyle/>
          <a:p>
            <a:endParaRPr/>
          </a:p>
        </p:txBody>
      </p:sp>
      <p:sp>
        <p:nvSpPr>
          <p:cNvPr id="21" name="object 21"/>
          <p:cNvSpPr/>
          <p:nvPr/>
        </p:nvSpPr>
        <p:spPr>
          <a:xfrm>
            <a:off x="9954757" y="3164945"/>
            <a:ext cx="836930" cy="1431290"/>
          </a:xfrm>
          <a:custGeom>
            <a:avLst/>
            <a:gdLst/>
            <a:ahLst/>
            <a:cxnLst/>
            <a:rect l="l" t="t" r="r" b="b"/>
            <a:pathLst>
              <a:path w="836929" h="1431289">
                <a:moveTo>
                  <a:pt x="448910" y="0"/>
                </a:moveTo>
                <a:lnTo>
                  <a:pt x="387932" y="54"/>
                </a:lnTo>
                <a:lnTo>
                  <a:pt x="328058" y="10150"/>
                </a:lnTo>
                <a:lnTo>
                  <a:pt x="256458" y="36317"/>
                </a:lnTo>
                <a:lnTo>
                  <a:pt x="216575" y="58676"/>
                </a:lnTo>
                <a:lnTo>
                  <a:pt x="179724" y="85836"/>
                </a:lnTo>
                <a:lnTo>
                  <a:pt x="146342" y="117507"/>
                </a:lnTo>
                <a:lnTo>
                  <a:pt x="1488" y="628380"/>
                </a:lnTo>
                <a:lnTo>
                  <a:pt x="0" y="654976"/>
                </a:lnTo>
                <a:lnTo>
                  <a:pt x="8403" y="679247"/>
                </a:lnTo>
                <a:lnTo>
                  <a:pt x="25181" y="698559"/>
                </a:lnTo>
                <a:lnTo>
                  <a:pt x="59941" y="712556"/>
                </a:lnTo>
                <a:lnTo>
                  <a:pt x="87577" y="709138"/>
                </a:lnTo>
                <a:lnTo>
                  <a:pt x="106739" y="698953"/>
                </a:lnTo>
                <a:lnTo>
                  <a:pt x="121653" y="683075"/>
                </a:lnTo>
                <a:lnTo>
                  <a:pt x="130863" y="662618"/>
                </a:lnTo>
                <a:lnTo>
                  <a:pt x="241433" y="235212"/>
                </a:lnTo>
                <a:lnTo>
                  <a:pt x="241433" y="1431053"/>
                </a:lnTo>
                <a:lnTo>
                  <a:pt x="374117" y="1431053"/>
                </a:lnTo>
                <a:lnTo>
                  <a:pt x="374117" y="737358"/>
                </a:lnTo>
                <a:lnTo>
                  <a:pt x="462574" y="737358"/>
                </a:lnTo>
                <a:lnTo>
                  <a:pt x="462574" y="1431053"/>
                </a:lnTo>
                <a:lnTo>
                  <a:pt x="595258" y="1431053"/>
                </a:lnTo>
                <a:lnTo>
                  <a:pt x="595258" y="235212"/>
                </a:lnTo>
                <a:lnTo>
                  <a:pt x="705828" y="662618"/>
                </a:lnTo>
                <a:lnTo>
                  <a:pt x="715184" y="683322"/>
                </a:lnTo>
                <a:lnTo>
                  <a:pt x="730375" y="699302"/>
                </a:lnTo>
                <a:lnTo>
                  <a:pt x="749879" y="709416"/>
                </a:lnTo>
                <a:lnTo>
                  <a:pt x="783486" y="711792"/>
                </a:lnTo>
                <a:lnTo>
                  <a:pt x="812251" y="698300"/>
                </a:lnTo>
                <a:lnTo>
                  <a:pt x="828686" y="678932"/>
                </a:lnTo>
                <a:lnTo>
                  <a:pt x="836822" y="654764"/>
                </a:lnTo>
                <a:lnTo>
                  <a:pt x="835196" y="628380"/>
                </a:lnTo>
                <a:lnTo>
                  <a:pt x="708473" y="146954"/>
                </a:lnTo>
                <a:lnTo>
                  <a:pt x="656589" y="88367"/>
                </a:lnTo>
                <a:lnTo>
                  <a:pt x="619743" y="61319"/>
                </a:lnTo>
                <a:lnTo>
                  <a:pt x="579997" y="38870"/>
                </a:lnTo>
                <a:lnTo>
                  <a:pt x="508835" y="11225"/>
                </a:lnTo>
                <a:lnTo>
                  <a:pt x="479145" y="4117"/>
                </a:lnTo>
                <a:lnTo>
                  <a:pt x="448910" y="0"/>
                </a:lnTo>
                <a:close/>
              </a:path>
            </a:pathLst>
          </a:custGeom>
          <a:solidFill>
            <a:srgbClr val="CFD4EA"/>
          </a:solidFill>
        </p:spPr>
        <p:txBody>
          <a:bodyPr wrap="square" lIns="0" tIns="0" rIns="0" bIns="0" rtlCol="0"/>
          <a:lstStyle/>
          <a:p>
            <a:endParaRPr/>
          </a:p>
        </p:txBody>
      </p:sp>
      <p:sp>
        <p:nvSpPr>
          <p:cNvPr id="22" name="object 22"/>
          <p:cNvSpPr/>
          <p:nvPr/>
        </p:nvSpPr>
        <p:spPr>
          <a:xfrm>
            <a:off x="11368236" y="2805836"/>
            <a:ext cx="309880" cy="313690"/>
          </a:xfrm>
          <a:custGeom>
            <a:avLst/>
            <a:gdLst/>
            <a:ahLst/>
            <a:cxnLst/>
            <a:rect l="l" t="t" r="r" b="b"/>
            <a:pathLst>
              <a:path w="309879" h="313689">
                <a:moveTo>
                  <a:pt x="154798" y="0"/>
                </a:moveTo>
                <a:lnTo>
                  <a:pt x="105864" y="7984"/>
                </a:lnTo>
                <a:lnTo>
                  <a:pt x="63370" y="30217"/>
                </a:lnTo>
                <a:lnTo>
                  <a:pt x="29862" y="64120"/>
                </a:lnTo>
                <a:lnTo>
                  <a:pt x="7890" y="107114"/>
                </a:lnTo>
                <a:lnTo>
                  <a:pt x="0" y="156622"/>
                </a:lnTo>
                <a:lnTo>
                  <a:pt x="7890" y="206138"/>
                </a:lnTo>
                <a:lnTo>
                  <a:pt x="29862" y="249138"/>
                </a:lnTo>
                <a:lnTo>
                  <a:pt x="63370" y="283044"/>
                </a:lnTo>
                <a:lnTo>
                  <a:pt x="105864" y="305278"/>
                </a:lnTo>
                <a:lnTo>
                  <a:pt x="154798" y="313263"/>
                </a:lnTo>
                <a:lnTo>
                  <a:pt x="203725" y="305278"/>
                </a:lnTo>
                <a:lnTo>
                  <a:pt x="246218" y="283044"/>
                </a:lnTo>
                <a:lnTo>
                  <a:pt x="279728" y="249138"/>
                </a:lnTo>
                <a:lnTo>
                  <a:pt x="301704" y="206138"/>
                </a:lnTo>
                <a:lnTo>
                  <a:pt x="309596" y="156622"/>
                </a:lnTo>
                <a:lnTo>
                  <a:pt x="301704" y="107114"/>
                </a:lnTo>
                <a:lnTo>
                  <a:pt x="279728" y="64120"/>
                </a:lnTo>
                <a:lnTo>
                  <a:pt x="246218" y="30217"/>
                </a:lnTo>
                <a:lnTo>
                  <a:pt x="203725" y="7984"/>
                </a:lnTo>
                <a:lnTo>
                  <a:pt x="154798" y="0"/>
                </a:lnTo>
                <a:close/>
              </a:path>
            </a:pathLst>
          </a:custGeom>
          <a:solidFill>
            <a:srgbClr val="CFD4EA"/>
          </a:solidFill>
        </p:spPr>
        <p:txBody>
          <a:bodyPr wrap="square" lIns="0" tIns="0" rIns="0" bIns="0" rtlCol="0"/>
          <a:lstStyle/>
          <a:p>
            <a:endParaRPr/>
          </a:p>
        </p:txBody>
      </p:sp>
      <p:sp>
        <p:nvSpPr>
          <p:cNvPr id="23" name="object 23"/>
          <p:cNvSpPr/>
          <p:nvPr/>
        </p:nvSpPr>
        <p:spPr>
          <a:xfrm>
            <a:off x="11104687" y="3164945"/>
            <a:ext cx="836930" cy="1431290"/>
          </a:xfrm>
          <a:custGeom>
            <a:avLst/>
            <a:gdLst/>
            <a:ahLst/>
            <a:cxnLst/>
            <a:rect l="l" t="t" r="r" b="b"/>
            <a:pathLst>
              <a:path w="836929" h="1431289">
                <a:moveTo>
                  <a:pt x="448911" y="0"/>
                </a:moveTo>
                <a:lnTo>
                  <a:pt x="387933" y="54"/>
                </a:lnTo>
                <a:lnTo>
                  <a:pt x="328059" y="10150"/>
                </a:lnTo>
                <a:lnTo>
                  <a:pt x="256459" y="36317"/>
                </a:lnTo>
                <a:lnTo>
                  <a:pt x="216577" y="58676"/>
                </a:lnTo>
                <a:lnTo>
                  <a:pt x="179725" y="85836"/>
                </a:lnTo>
                <a:lnTo>
                  <a:pt x="146344" y="117507"/>
                </a:lnTo>
                <a:lnTo>
                  <a:pt x="1497" y="628380"/>
                </a:lnTo>
                <a:lnTo>
                  <a:pt x="0" y="654976"/>
                </a:lnTo>
                <a:lnTo>
                  <a:pt x="8400" y="679247"/>
                </a:lnTo>
                <a:lnTo>
                  <a:pt x="25180" y="698559"/>
                </a:lnTo>
                <a:lnTo>
                  <a:pt x="59951" y="712556"/>
                </a:lnTo>
                <a:lnTo>
                  <a:pt x="87578" y="709138"/>
                </a:lnTo>
                <a:lnTo>
                  <a:pt x="106739" y="698953"/>
                </a:lnTo>
                <a:lnTo>
                  <a:pt x="121653" y="683075"/>
                </a:lnTo>
                <a:lnTo>
                  <a:pt x="130864" y="662618"/>
                </a:lnTo>
                <a:lnTo>
                  <a:pt x="241434" y="235212"/>
                </a:lnTo>
                <a:lnTo>
                  <a:pt x="241434" y="372161"/>
                </a:lnTo>
                <a:lnTo>
                  <a:pt x="103442" y="893999"/>
                </a:lnTo>
                <a:lnTo>
                  <a:pt x="241434" y="893999"/>
                </a:lnTo>
                <a:lnTo>
                  <a:pt x="241434" y="1431053"/>
                </a:lnTo>
                <a:lnTo>
                  <a:pt x="374119" y="1431053"/>
                </a:lnTo>
                <a:lnTo>
                  <a:pt x="374119" y="893999"/>
                </a:lnTo>
                <a:lnTo>
                  <a:pt x="462575" y="893999"/>
                </a:lnTo>
                <a:lnTo>
                  <a:pt x="462575" y="1431053"/>
                </a:lnTo>
                <a:lnTo>
                  <a:pt x="595259" y="1431053"/>
                </a:lnTo>
                <a:lnTo>
                  <a:pt x="595259" y="893999"/>
                </a:lnTo>
                <a:lnTo>
                  <a:pt x="709349" y="893999"/>
                </a:lnTo>
                <a:lnTo>
                  <a:pt x="595259" y="462341"/>
                </a:lnTo>
                <a:lnTo>
                  <a:pt x="595259" y="235212"/>
                </a:lnTo>
                <a:lnTo>
                  <a:pt x="705848" y="662618"/>
                </a:lnTo>
                <a:lnTo>
                  <a:pt x="715203" y="683322"/>
                </a:lnTo>
                <a:lnTo>
                  <a:pt x="730381" y="699302"/>
                </a:lnTo>
                <a:lnTo>
                  <a:pt x="749878" y="709416"/>
                </a:lnTo>
                <a:lnTo>
                  <a:pt x="783432" y="711792"/>
                </a:lnTo>
                <a:lnTo>
                  <a:pt x="812255" y="698300"/>
                </a:lnTo>
                <a:lnTo>
                  <a:pt x="828673" y="678932"/>
                </a:lnTo>
                <a:lnTo>
                  <a:pt x="836799" y="654764"/>
                </a:lnTo>
                <a:lnTo>
                  <a:pt x="835215" y="628380"/>
                </a:lnTo>
                <a:lnTo>
                  <a:pt x="708402" y="147023"/>
                </a:lnTo>
                <a:lnTo>
                  <a:pt x="656614" y="88367"/>
                </a:lnTo>
                <a:lnTo>
                  <a:pt x="619751" y="61319"/>
                </a:lnTo>
                <a:lnTo>
                  <a:pt x="579999" y="38870"/>
                </a:lnTo>
                <a:lnTo>
                  <a:pt x="508836" y="11225"/>
                </a:lnTo>
                <a:lnTo>
                  <a:pt x="479147" y="4117"/>
                </a:lnTo>
                <a:lnTo>
                  <a:pt x="448911" y="0"/>
                </a:lnTo>
                <a:close/>
              </a:path>
            </a:pathLst>
          </a:custGeom>
          <a:solidFill>
            <a:srgbClr val="CFD4EA"/>
          </a:solidFill>
        </p:spPr>
        <p:txBody>
          <a:bodyPr wrap="square" lIns="0" tIns="0" rIns="0" bIns="0" rtlCol="0"/>
          <a:lstStyle/>
          <a:p>
            <a:endParaRPr/>
          </a:p>
        </p:txBody>
      </p:sp>
      <p:sp>
        <p:nvSpPr>
          <p:cNvPr id="24" name="object 24"/>
          <p:cNvSpPr/>
          <p:nvPr/>
        </p:nvSpPr>
        <p:spPr>
          <a:xfrm>
            <a:off x="10903840" y="2776728"/>
            <a:ext cx="88900" cy="1842770"/>
          </a:xfrm>
          <a:custGeom>
            <a:avLst/>
            <a:gdLst/>
            <a:ahLst/>
            <a:cxnLst/>
            <a:rect l="l" t="t" r="r" b="b"/>
            <a:pathLst>
              <a:path w="88900" h="1842770">
                <a:moveTo>
                  <a:pt x="77211" y="0"/>
                </a:moveTo>
                <a:lnTo>
                  <a:pt x="11238" y="0"/>
                </a:lnTo>
                <a:lnTo>
                  <a:pt x="3474" y="11652"/>
                </a:lnTo>
                <a:lnTo>
                  <a:pt x="0" y="29108"/>
                </a:lnTo>
                <a:lnTo>
                  <a:pt x="0" y="1819271"/>
                </a:lnTo>
                <a:lnTo>
                  <a:pt x="3474" y="1836695"/>
                </a:lnTo>
                <a:lnTo>
                  <a:pt x="7350" y="1842515"/>
                </a:lnTo>
                <a:lnTo>
                  <a:pt x="81101" y="1842515"/>
                </a:lnTo>
                <a:lnTo>
                  <a:pt x="84979" y="1836695"/>
                </a:lnTo>
                <a:lnTo>
                  <a:pt x="88456" y="1819271"/>
                </a:lnTo>
                <a:lnTo>
                  <a:pt x="88456" y="29108"/>
                </a:lnTo>
                <a:lnTo>
                  <a:pt x="84979" y="11652"/>
                </a:lnTo>
                <a:lnTo>
                  <a:pt x="77211" y="0"/>
                </a:lnTo>
                <a:close/>
              </a:path>
            </a:pathLst>
          </a:custGeom>
          <a:solidFill>
            <a:srgbClr val="CFD4EA"/>
          </a:solidFill>
        </p:spPr>
        <p:txBody>
          <a:bodyPr wrap="square" lIns="0" tIns="0" rIns="0" bIns="0" rtlCol="0"/>
          <a:lstStyle/>
          <a:p>
            <a:endParaRPr/>
          </a:p>
        </p:txBody>
      </p:sp>
      <p:sp>
        <p:nvSpPr>
          <p:cNvPr id="25" name="object 25"/>
          <p:cNvSpPr txBox="1"/>
          <p:nvPr/>
        </p:nvSpPr>
        <p:spPr>
          <a:xfrm>
            <a:off x="9870947" y="4066032"/>
            <a:ext cx="2148840" cy="345607"/>
          </a:xfrm>
          <a:prstGeom prst="rect">
            <a:avLst/>
          </a:prstGeom>
          <a:solidFill>
            <a:srgbClr val="C0C8E3">
              <a:alpha val="39999"/>
            </a:srgbClr>
          </a:solidFill>
        </p:spPr>
        <p:txBody>
          <a:bodyPr vert="horz" wrap="square" lIns="0" tIns="67945" rIns="0" bIns="0" rtlCol="0">
            <a:spAutoFit/>
          </a:bodyPr>
          <a:lstStyle/>
          <a:p>
            <a:pPr marL="624205">
              <a:lnSpc>
                <a:spcPct val="100000"/>
              </a:lnSpc>
              <a:spcBef>
                <a:spcPts val="535"/>
              </a:spcBef>
            </a:pPr>
            <a:r>
              <a:rPr sz="1800" dirty="0">
                <a:solidFill>
                  <a:schemeClr val="tx1">
                    <a:lumMod val="65000"/>
                    <a:lumOff val="35000"/>
                  </a:schemeClr>
                </a:solidFill>
                <a:latin typeface="Arial Black"/>
                <a:cs typeface="Arial Black"/>
              </a:rPr>
              <a:t>Gender</a:t>
            </a:r>
          </a:p>
        </p:txBody>
      </p:sp>
      <p:pic>
        <p:nvPicPr>
          <p:cNvPr id="26" name="object 26"/>
          <p:cNvPicPr/>
          <p:nvPr/>
        </p:nvPicPr>
        <p:blipFill>
          <a:blip r:embed="rId11" cstate="print"/>
          <a:stretch>
            <a:fillRect/>
          </a:stretch>
        </p:blipFill>
        <p:spPr>
          <a:xfrm>
            <a:off x="400811" y="4834128"/>
            <a:ext cx="2148840" cy="1840992"/>
          </a:xfrm>
          <a:prstGeom prst="rect">
            <a:avLst/>
          </a:prstGeom>
        </p:spPr>
      </p:pic>
      <p:sp>
        <p:nvSpPr>
          <p:cNvPr id="27" name="object 27"/>
          <p:cNvSpPr txBox="1"/>
          <p:nvPr/>
        </p:nvSpPr>
        <p:spPr>
          <a:xfrm>
            <a:off x="400811" y="6121908"/>
            <a:ext cx="2148840" cy="346249"/>
          </a:xfrm>
          <a:prstGeom prst="rect">
            <a:avLst/>
          </a:prstGeom>
          <a:solidFill>
            <a:srgbClr val="C0C8E3">
              <a:alpha val="39999"/>
            </a:srgbClr>
          </a:solidFill>
        </p:spPr>
        <p:txBody>
          <a:bodyPr vert="horz" wrap="square" lIns="0" tIns="68580" rIns="0" bIns="0" rtlCol="0">
            <a:spAutoFit/>
          </a:bodyPr>
          <a:lstStyle/>
          <a:p>
            <a:pPr algn="ctr">
              <a:lnSpc>
                <a:spcPct val="100000"/>
              </a:lnSpc>
              <a:spcBef>
                <a:spcPts val="540"/>
              </a:spcBef>
            </a:pPr>
            <a:r>
              <a:rPr sz="1800" dirty="0">
                <a:solidFill>
                  <a:schemeClr val="bg1"/>
                </a:solidFill>
                <a:latin typeface="Arial Black"/>
                <a:cs typeface="Arial Black"/>
              </a:rPr>
              <a:t>Age</a:t>
            </a:r>
          </a:p>
        </p:txBody>
      </p:sp>
      <p:pic>
        <p:nvPicPr>
          <p:cNvPr id="28" name="object 28"/>
          <p:cNvPicPr/>
          <p:nvPr/>
        </p:nvPicPr>
        <p:blipFill>
          <a:blip r:embed="rId12" cstate="print"/>
          <a:stretch>
            <a:fillRect/>
          </a:stretch>
        </p:blipFill>
        <p:spPr>
          <a:xfrm>
            <a:off x="2767583" y="4834128"/>
            <a:ext cx="2148840" cy="1840992"/>
          </a:xfrm>
          <a:prstGeom prst="rect">
            <a:avLst/>
          </a:prstGeom>
        </p:spPr>
      </p:pic>
      <p:sp>
        <p:nvSpPr>
          <p:cNvPr id="29" name="object 29"/>
          <p:cNvSpPr txBox="1"/>
          <p:nvPr/>
        </p:nvSpPr>
        <p:spPr>
          <a:xfrm>
            <a:off x="2767583" y="6121908"/>
            <a:ext cx="2148840" cy="346249"/>
          </a:xfrm>
          <a:prstGeom prst="rect">
            <a:avLst/>
          </a:prstGeom>
          <a:solidFill>
            <a:srgbClr val="C0C8E3">
              <a:alpha val="39999"/>
            </a:srgbClr>
          </a:solidFill>
        </p:spPr>
        <p:txBody>
          <a:bodyPr vert="horz" wrap="square" lIns="0" tIns="68580" rIns="0" bIns="0" rtlCol="0">
            <a:spAutoFit/>
          </a:bodyPr>
          <a:lstStyle/>
          <a:p>
            <a:pPr marL="615315">
              <a:lnSpc>
                <a:spcPct val="100000"/>
              </a:lnSpc>
              <a:spcBef>
                <a:spcPts val="540"/>
              </a:spcBef>
            </a:pPr>
            <a:r>
              <a:rPr sz="1800" dirty="0">
                <a:solidFill>
                  <a:schemeClr val="bg2">
                    <a:lumMod val="10000"/>
                  </a:schemeClr>
                </a:solidFill>
                <a:latin typeface="Arial Black"/>
                <a:cs typeface="Arial Black"/>
              </a:rPr>
              <a:t>Culture</a:t>
            </a:r>
          </a:p>
        </p:txBody>
      </p:sp>
      <p:grpSp>
        <p:nvGrpSpPr>
          <p:cNvPr id="30" name="object 30"/>
          <p:cNvGrpSpPr/>
          <p:nvPr/>
        </p:nvGrpSpPr>
        <p:grpSpPr>
          <a:xfrm>
            <a:off x="5135879" y="4834128"/>
            <a:ext cx="2148840" cy="1841500"/>
            <a:chOff x="5135879" y="4834128"/>
            <a:chExt cx="2148840" cy="1841500"/>
          </a:xfrm>
        </p:grpSpPr>
        <p:pic>
          <p:nvPicPr>
            <p:cNvPr id="31" name="object 31"/>
            <p:cNvPicPr/>
            <p:nvPr/>
          </p:nvPicPr>
          <p:blipFill>
            <a:blip r:embed="rId13" cstate="print"/>
            <a:stretch>
              <a:fillRect/>
            </a:stretch>
          </p:blipFill>
          <p:spPr>
            <a:xfrm>
              <a:off x="5135879" y="4834128"/>
              <a:ext cx="2148839" cy="1840992"/>
            </a:xfrm>
            <a:prstGeom prst="rect">
              <a:avLst/>
            </a:prstGeom>
          </p:spPr>
        </p:pic>
        <p:sp>
          <p:nvSpPr>
            <p:cNvPr id="32" name="object 32"/>
            <p:cNvSpPr/>
            <p:nvPr/>
          </p:nvSpPr>
          <p:spPr>
            <a:xfrm>
              <a:off x="5135879" y="6121908"/>
              <a:ext cx="2148840" cy="441959"/>
            </a:xfrm>
            <a:custGeom>
              <a:avLst/>
              <a:gdLst/>
              <a:ahLst/>
              <a:cxnLst/>
              <a:rect l="l" t="t" r="r" b="b"/>
              <a:pathLst>
                <a:path w="2148840" h="441959">
                  <a:moveTo>
                    <a:pt x="2148839" y="0"/>
                  </a:moveTo>
                  <a:lnTo>
                    <a:pt x="0" y="0"/>
                  </a:lnTo>
                  <a:lnTo>
                    <a:pt x="0" y="441959"/>
                  </a:lnTo>
                  <a:lnTo>
                    <a:pt x="2148839" y="441959"/>
                  </a:lnTo>
                  <a:lnTo>
                    <a:pt x="2148839" y="0"/>
                  </a:lnTo>
                  <a:close/>
                </a:path>
              </a:pathLst>
            </a:custGeom>
            <a:solidFill>
              <a:srgbClr val="C0C8E3">
                <a:alpha val="39999"/>
              </a:srgbClr>
            </a:solidFill>
          </p:spPr>
          <p:txBody>
            <a:bodyPr wrap="square" lIns="0" tIns="0" rIns="0" bIns="0" rtlCol="0"/>
            <a:lstStyle/>
            <a:p>
              <a:endParaRPr/>
            </a:p>
          </p:txBody>
        </p:sp>
      </p:grpSp>
      <p:sp>
        <p:nvSpPr>
          <p:cNvPr id="33" name="object 33"/>
          <p:cNvSpPr txBox="1"/>
          <p:nvPr/>
        </p:nvSpPr>
        <p:spPr>
          <a:xfrm>
            <a:off x="5670930" y="6033008"/>
            <a:ext cx="107886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chemeClr val="bg2">
                    <a:lumMod val="10000"/>
                  </a:schemeClr>
                </a:solidFill>
                <a:latin typeface="Arial Black"/>
                <a:cs typeface="Arial Black"/>
              </a:rPr>
              <a:t>Physical</a:t>
            </a:r>
            <a:endParaRPr sz="1800" dirty="0">
              <a:solidFill>
                <a:schemeClr val="bg2">
                  <a:lumMod val="10000"/>
                </a:schemeClr>
              </a:solidFill>
              <a:latin typeface="Arial Black"/>
              <a:cs typeface="Arial Black"/>
            </a:endParaRPr>
          </a:p>
        </p:txBody>
      </p:sp>
      <p:sp>
        <p:nvSpPr>
          <p:cNvPr id="34" name="object 34"/>
          <p:cNvSpPr txBox="1"/>
          <p:nvPr/>
        </p:nvSpPr>
        <p:spPr>
          <a:xfrm>
            <a:off x="5683122" y="6322567"/>
            <a:ext cx="10553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chemeClr val="bg2">
                    <a:lumMod val="10000"/>
                  </a:schemeClr>
                </a:solidFill>
                <a:latin typeface="Arial Black"/>
                <a:cs typeface="Arial Black"/>
              </a:rPr>
              <a:t>Abili</a:t>
            </a:r>
            <a:r>
              <a:rPr sz="1800" spc="5" dirty="0">
                <a:solidFill>
                  <a:schemeClr val="bg2">
                    <a:lumMod val="10000"/>
                  </a:schemeClr>
                </a:solidFill>
                <a:latin typeface="Arial Black"/>
                <a:cs typeface="Arial Black"/>
              </a:rPr>
              <a:t>t</a:t>
            </a:r>
            <a:r>
              <a:rPr sz="1800" dirty="0">
                <a:solidFill>
                  <a:schemeClr val="bg2">
                    <a:lumMod val="10000"/>
                  </a:schemeClr>
                </a:solidFill>
                <a:latin typeface="Arial Black"/>
                <a:cs typeface="Arial Black"/>
              </a:rPr>
              <a:t>ies</a:t>
            </a:r>
          </a:p>
        </p:txBody>
      </p:sp>
      <p:grpSp>
        <p:nvGrpSpPr>
          <p:cNvPr id="35" name="object 35"/>
          <p:cNvGrpSpPr/>
          <p:nvPr/>
        </p:nvGrpSpPr>
        <p:grpSpPr>
          <a:xfrm>
            <a:off x="7502652" y="4834128"/>
            <a:ext cx="2148840" cy="1841500"/>
            <a:chOff x="7502652" y="4834128"/>
            <a:chExt cx="2148840" cy="1841500"/>
          </a:xfrm>
        </p:grpSpPr>
        <p:pic>
          <p:nvPicPr>
            <p:cNvPr id="36" name="object 36"/>
            <p:cNvPicPr/>
            <p:nvPr/>
          </p:nvPicPr>
          <p:blipFill>
            <a:blip r:embed="rId14" cstate="print"/>
            <a:stretch>
              <a:fillRect/>
            </a:stretch>
          </p:blipFill>
          <p:spPr>
            <a:xfrm>
              <a:off x="7502652" y="4834128"/>
              <a:ext cx="2148840" cy="1840992"/>
            </a:xfrm>
            <a:prstGeom prst="rect">
              <a:avLst/>
            </a:prstGeom>
          </p:spPr>
        </p:pic>
        <p:sp>
          <p:nvSpPr>
            <p:cNvPr id="37" name="object 37"/>
            <p:cNvSpPr/>
            <p:nvPr/>
          </p:nvSpPr>
          <p:spPr>
            <a:xfrm>
              <a:off x="7502652" y="6121908"/>
              <a:ext cx="2148840" cy="441959"/>
            </a:xfrm>
            <a:custGeom>
              <a:avLst/>
              <a:gdLst/>
              <a:ahLst/>
              <a:cxnLst/>
              <a:rect l="l" t="t" r="r" b="b"/>
              <a:pathLst>
                <a:path w="2148840" h="441959">
                  <a:moveTo>
                    <a:pt x="2148840" y="0"/>
                  </a:moveTo>
                  <a:lnTo>
                    <a:pt x="0" y="0"/>
                  </a:lnTo>
                  <a:lnTo>
                    <a:pt x="0" y="441959"/>
                  </a:lnTo>
                  <a:lnTo>
                    <a:pt x="2148840" y="441959"/>
                  </a:lnTo>
                  <a:lnTo>
                    <a:pt x="2148840" y="0"/>
                  </a:lnTo>
                  <a:close/>
                </a:path>
              </a:pathLst>
            </a:custGeom>
            <a:solidFill>
              <a:srgbClr val="C0C8E3">
                <a:alpha val="39999"/>
              </a:srgbClr>
            </a:solidFill>
          </p:spPr>
          <p:txBody>
            <a:bodyPr wrap="square" lIns="0" tIns="0" rIns="0" bIns="0" rtlCol="0"/>
            <a:lstStyle/>
            <a:p>
              <a:endParaRPr/>
            </a:p>
          </p:txBody>
        </p:sp>
      </p:grpSp>
      <p:sp>
        <p:nvSpPr>
          <p:cNvPr id="38" name="object 38"/>
          <p:cNvSpPr txBox="1"/>
          <p:nvPr/>
        </p:nvSpPr>
        <p:spPr>
          <a:xfrm>
            <a:off x="8144002" y="6033008"/>
            <a:ext cx="86995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chemeClr val="bg1"/>
                </a:solidFill>
                <a:latin typeface="Arial Black"/>
                <a:cs typeface="Arial Black"/>
              </a:rPr>
              <a:t>S</a:t>
            </a:r>
            <a:r>
              <a:rPr sz="1800" spc="-55" dirty="0">
                <a:solidFill>
                  <a:schemeClr val="bg1"/>
                </a:solidFill>
                <a:latin typeface="Arial Black"/>
                <a:cs typeface="Arial Black"/>
              </a:rPr>
              <a:t>e</a:t>
            </a:r>
            <a:r>
              <a:rPr sz="1800" dirty="0">
                <a:solidFill>
                  <a:schemeClr val="bg1"/>
                </a:solidFill>
                <a:latin typeface="Arial Black"/>
                <a:cs typeface="Arial Black"/>
              </a:rPr>
              <a:t>xual</a:t>
            </a:r>
          </a:p>
        </p:txBody>
      </p:sp>
      <p:sp>
        <p:nvSpPr>
          <p:cNvPr id="39" name="object 39"/>
          <p:cNvSpPr txBox="1"/>
          <p:nvPr/>
        </p:nvSpPr>
        <p:spPr>
          <a:xfrm>
            <a:off x="7862061" y="6322567"/>
            <a:ext cx="14319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chemeClr val="bg1"/>
                </a:solidFill>
                <a:latin typeface="Arial Black"/>
                <a:cs typeface="Arial Black"/>
              </a:rPr>
              <a:t>Orient</a:t>
            </a:r>
            <a:r>
              <a:rPr sz="1800" spc="-35" dirty="0">
                <a:solidFill>
                  <a:schemeClr val="bg1"/>
                </a:solidFill>
                <a:latin typeface="Arial Black"/>
                <a:cs typeface="Arial Black"/>
              </a:rPr>
              <a:t>a</a:t>
            </a:r>
            <a:r>
              <a:rPr sz="1800" dirty="0">
                <a:solidFill>
                  <a:schemeClr val="bg1"/>
                </a:solidFill>
                <a:latin typeface="Arial Black"/>
                <a:cs typeface="Arial Black"/>
              </a:rPr>
              <a:t>tion</a:t>
            </a:r>
          </a:p>
        </p:txBody>
      </p:sp>
      <p:pic>
        <p:nvPicPr>
          <p:cNvPr id="40" name="object 40"/>
          <p:cNvPicPr/>
          <p:nvPr/>
        </p:nvPicPr>
        <p:blipFill>
          <a:blip r:embed="rId15" cstate="print"/>
          <a:stretch>
            <a:fillRect/>
          </a:stretch>
        </p:blipFill>
        <p:spPr>
          <a:xfrm>
            <a:off x="9870947" y="4834128"/>
            <a:ext cx="2148840" cy="1831832"/>
          </a:xfrm>
          <a:prstGeom prst="rect">
            <a:avLst/>
          </a:prstGeom>
        </p:spPr>
      </p:pic>
      <p:sp>
        <p:nvSpPr>
          <p:cNvPr id="41" name="object 41"/>
          <p:cNvSpPr txBox="1"/>
          <p:nvPr/>
        </p:nvSpPr>
        <p:spPr>
          <a:xfrm>
            <a:off x="9870947" y="6121908"/>
            <a:ext cx="2148840" cy="346249"/>
          </a:xfrm>
          <a:prstGeom prst="rect">
            <a:avLst/>
          </a:prstGeom>
          <a:solidFill>
            <a:srgbClr val="C0C8E3">
              <a:alpha val="39999"/>
            </a:srgbClr>
          </a:solidFill>
        </p:spPr>
        <p:txBody>
          <a:bodyPr vert="horz" wrap="square" lIns="0" tIns="68580" rIns="0" bIns="0" rtlCol="0">
            <a:spAutoFit/>
          </a:bodyPr>
          <a:lstStyle/>
          <a:p>
            <a:pPr marL="1905" algn="ctr">
              <a:lnSpc>
                <a:spcPct val="100000"/>
              </a:lnSpc>
              <a:spcBef>
                <a:spcPts val="540"/>
              </a:spcBef>
            </a:pPr>
            <a:r>
              <a:rPr sz="1800" spc="-5" dirty="0">
                <a:solidFill>
                  <a:schemeClr val="bg1"/>
                </a:solidFill>
                <a:latin typeface="Arial Black"/>
                <a:cs typeface="Arial Black"/>
              </a:rPr>
              <a:t>Skills</a:t>
            </a:r>
            <a:endParaRPr sz="1800" dirty="0">
              <a:solidFill>
                <a:schemeClr val="bg1"/>
              </a:solidFill>
              <a:latin typeface="Arial Black"/>
              <a:cs typeface="Arial Black"/>
            </a:endParaRPr>
          </a:p>
        </p:txBody>
      </p:sp>
      <p:sp>
        <p:nvSpPr>
          <p:cNvPr id="45" name="Google Shape;13;p44">
            <a:extLst>
              <a:ext uri="{FF2B5EF4-FFF2-40B4-BE49-F238E27FC236}">
                <a16:creationId xmlns:a16="http://schemas.microsoft.com/office/drawing/2014/main" id="{C298A5F8-E2DC-3E49-BB06-F60CDD9D7AEE}"/>
              </a:ext>
            </a:extLst>
          </p:cNvPr>
          <p:cNvSpPr/>
          <p:nvPr/>
        </p:nvSpPr>
        <p:spPr>
          <a:xfrm>
            <a:off x="0" y="76198"/>
            <a:ext cx="12192000" cy="533400"/>
          </a:xfrm>
          <a:prstGeom prst="rect">
            <a:avLst/>
          </a:prstGeom>
          <a:solidFill>
            <a:srgbClr val="005DAA"/>
          </a:solidFill>
          <a:ln>
            <a:noFill/>
          </a:ln>
          <a:effectLst>
            <a:outerShdw blurRad="88900" dist="61087" dir="5400000" rotWithShape="0">
              <a:srgbClr val="000000">
                <a:alpha val="2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Arial"/>
                <a:ea typeface="Arial"/>
                <a:cs typeface="Arial"/>
                <a:sym typeface="Arial"/>
              </a:rPr>
              <a:t>What is Diversity?</a:t>
            </a:r>
            <a:endParaRPr sz="2400" b="1" i="0" u="none" strike="noStrike" cap="none"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A2D14-6C60-DDA4-2832-01BF943DAD1A}"/>
              </a:ext>
            </a:extLst>
          </p:cNvPr>
          <p:cNvSpPr>
            <a:spLocks noGrp="1"/>
          </p:cNvSpPr>
          <p:nvPr>
            <p:ph type="title"/>
          </p:nvPr>
        </p:nvSpPr>
        <p:spPr/>
        <p:txBody>
          <a:bodyPr/>
          <a:lstStyle/>
          <a:p>
            <a:r>
              <a:rPr lang="en-US" sz="2200" b="1" dirty="0"/>
              <a:t>What is Inclusion?</a:t>
            </a:r>
          </a:p>
        </p:txBody>
      </p:sp>
      <p:sp>
        <p:nvSpPr>
          <p:cNvPr id="7" name="Text Placeholder 6">
            <a:extLst>
              <a:ext uri="{FF2B5EF4-FFF2-40B4-BE49-F238E27FC236}">
                <a16:creationId xmlns:a16="http://schemas.microsoft.com/office/drawing/2014/main" id="{1D0786B1-2544-C90A-1420-3FD85E4FF85C}"/>
              </a:ext>
            </a:extLst>
          </p:cNvPr>
          <p:cNvSpPr>
            <a:spLocks noGrp="1"/>
          </p:cNvSpPr>
          <p:nvPr>
            <p:ph type="body" idx="1"/>
          </p:nvPr>
        </p:nvSpPr>
        <p:spPr>
          <a:xfrm>
            <a:off x="5458968" y="1436068"/>
            <a:ext cx="6556248" cy="3985864"/>
          </a:xfrm>
        </p:spPr>
        <p:txBody>
          <a:bodyPr/>
          <a:lstStyle/>
          <a:p>
            <a:pPr marL="514350" indent="-285750">
              <a:buFont typeface="Arial" panose="020B0604020202020204" pitchFamily="34" charset="0"/>
              <a:buChar char="•"/>
            </a:pPr>
            <a:r>
              <a:rPr lang="en-US" sz="2000" b="0" dirty="0">
                <a:solidFill>
                  <a:srgbClr val="000000"/>
                </a:solidFill>
                <a:latin typeface="+mn-lt"/>
                <a:ea typeface="Tahoma" panose="020B0604030504040204" pitchFamily="34" charset="0"/>
                <a:cs typeface="Tahoma" panose="020B0604030504040204" pitchFamily="34" charset="0"/>
                <a:sym typeface="Arial"/>
              </a:rPr>
              <a:t>Diversity is simply a representation of many different kinds of people (gender, race, ability, religion, etc.)</a:t>
            </a:r>
          </a:p>
          <a:p>
            <a:pPr marL="514350" indent="-285750">
              <a:buFont typeface="Arial" panose="020B0604020202020204" pitchFamily="34" charset="0"/>
              <a:buChar char="•"/>
            </a:pPr>
            <a:endParaRPr lang="en-US" sz="2000" b="0" dirty="0">
              <a:solidFill>
                <a:srgbClr val="000000"/>
              </a:solidFill>
              <a:latin typeface="+mn-lt"/>
              <a:ea typeface="Tahoma" panose="020B0604030504040204" pitchFamily="34" charset="0"/>
              <a:cs typeface="Tahoma" panose="020B0604030504040204" pitchFamily="34" charset="0"/>
              <a:sym typeface="Arial"/>
            </a:endParaRPr>
          </a:p>
          <a:p>
            <a:pPr marL="514350" indent="-285750">
              <a:buFont typeface="Arial" panose="020B0604020202020204" pitchFamily="34" charset="0"/>
              <a:buChar char="•"/>
            </a:pPr>
            <a:r>
              <a:rPr lang="en-US" sz="2000" b="0" dirty="0">
                <a:solidFill>
                  <a:srgbClr val="000000"/>
                </a:solidFill>
                <a:latin typeface="+mn-lt"/>
                <a:ea typeface="Tahoma" panose="020B0604030504040204" pitchFamily="34" charset="0"/>
                <a:cs typeface="Tahoma" panose="020B0604030504040204" pitchFamily="34" charset="0"/>
                <a:sym typeface="Arial"/>
              </a:rPr>
              <a:t>Diversity often focuses on the differences and is referred to as "the mix.“</a:t>
            </a:r>
          </a:p>
          <a:p>
            <a:pPr marL="514350" indent="-285750">
              <a:buFont typeface="Arial" panose="020B0604020202020204" pitchFamily="34" charset="0"/>
              <a:buChar char="•"/>
            </a:pPr>
            <a:endParaRPr lang="en-US" sz="2000" b="0" dirty="0">
              <a:solidFill>
                <a:srgbClr val="000000"/>
              </a:solidFill>
              <a:latin typeface="+mn-lt"/>
              <a:ea typeface="Tahoma" panose="020B0604030504040204" pitchFamily="34" charset="0"/>
              <a:cs typeface="Tahoma" panose="020B0604030504040204" pitchFamily="34" charset="0"/>
              <a:sym typeface="Arial"/>
            </a:endParaRPr>
          </a:p>
          <a:p>
            <a:pPr marL="514350" indent="-285750">
              <a:buFont typeface="Arial" panose="020B0604020202020204" pitchFamily="34" charset="0"/>
              <a:buChar char="•"/>
            </a:pPr>
            <a:r>
              <a:rPr lang="en-US" sz="2000" dirty="0">
                <a:solidFill>
                  <a:srgbClr val="000000"/>
                </a:solidFill>
                <a:latin typeface="+mn-lt"/>
                <a:ea typeface="Tahoma" panose="020B0604030504040204" pitchFamily="34" charset="0"/>
                <a:cs typeface="Tahoma" panose="020B0604030504040204" pitchFamily="34" charset="0"/>
                <a:sym typeface="Arial"/>
              </a:rPr>
              <a:t>Inclusion is the intentional act of welcoming diversity</a:t>
            </a:r>
            <a:r>
              <a:rPr lang="en-US" sz="2000" b="0" dirty="0">
                <a:solidFill>
                  <a:srgbClr val="000000"/>
                </a:solidFill>
                <a:latin typeface="+mn-lt"/>
                <a:ea typeface="Tahoma" panose="020B0604030504040204" pitchFamily="34" charset="0"/>
                <a:cs typeface="Tahoma" panose="020B0604030504040204" pitchFamily="34" charset="0"/>
                <a:sym typeface="Arial"/>
              </a:rPr>
              <a:t> and creating an environment where all can thrive and succeed. </a:t>
            </a:r>
          </a:p>
          <a:p>
            <a:pPr marL="514350" indent="-285750">
              <a:buFont typeface="Arial" panose="020B0604020202020204" pitchFamily="34" charset="0"/>
              <a:buChar char="•"/>
            </a:pPr>
            <a:endParaRPr lang="en-US" sz="2000" b="0" dirty="0">
              <a:solidFill>
                <a:srgbClr val="000000"/>
              </a:solidFill>
              <a:latin typeface="+mn-lt"/>
              <a:ea typeface="Tahoma" panose="020B0604030504040204" pitchFamily="34" charset="0"/>
              <a:cs typeface="Tahoma" panose="020B0604030504040204" pitchFamily="34" charset="0"/>
              <a:sym typeface="Arial"/>
            </a:endParaRPr>
          </a:p>
          <a:p>
            <a:pPr marL="514350" indent="-285750">
              <a:buFont typeface="Arial" panose="020B0604020202020204" pitchFamily="34" charset="0"/>
              <a:buChar char="•"/>
            </a:pPr>
            <a:r>
              <a:rPr lang="en-US" sz="2000" b="0" dirty="0">
                <a:solidFill>
                  <a:srgbClr val="000000"/>
                </a:solidFill>
                <a:latin typeface="+mn-lt"/>
                <a:ea typeface="Tahoma" panose="020B0604030504040204" pitchFamily="34" charset="0"/>
                <a:cs typeface="Tahoma" panose="020B0604030504040204" pitchFamily="34" charset="0"/>
                <a:sym typeface="Arial"/>
              </a:rPr>
              <a:t>Diversity is what you have. Inclusion is what you do. </a:t>
            </a:r>
          </a:p>
          <a:p>
            <a:pPr marL="514350" indent="-285750">
              <a:buFont typeface="Arial" panose="020B0604020202020204" pitchFamily="34" charset="0"/>
              <a:buChar char="•"/>
            </a:pPr>
            <a:endParaRPr lang="en-US" sz="2000" b="0" dirty="0">
              <a:solidFill>
                <a:srgbClr val="000000"/>
              </a:solidFill>
              <a:latin typeface="+mn-lt"/>
              <a:ea typeface="Tahoma" panose="020B0604030504040204" pitchFamily="34" charset="0"/>
              <a:cs typeface="Tahoma" panose="020B0604030504040204" pitchFamily="34" charset="0"/>
              <a:sym typeface="Arial"/>
            </a:endParaRPr>
          </a:p>
          <a:p>
            <a:pPr marL="514350" indent="-285750">
              <a:buFont typeface="Arial" panose="020B0604020202020204" pitchFamily="34" charset="0"/>
              <a:buChar char="•"/>
            </a:pPr>
            <a:r>
              <a:rPr lang="en-US" sz="2000" b="0" dirty="0">
                <a:solidFill>
                  <a:srgbClr val="000000"/>
                </a:solidFill>
                <a:latin typeface="+mn-lt"/>
                <a:ea typeface="Tahoma" panose="020B0604030504040204" pitchFamily="34" charset="0"/>
                <a:cs typeface="Tahoma" panose="020B0604030504040204" pitchFamily="34" charset="0"/>
                <a:sym typeface="Arial"/>
              </a:rPr>
              <a:t>Equity ensures that everyone, no matter who they are, has an equal opportunity to succeed.</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 name="Picture 1">
            <a:extLst>
              <a:ext uri="{FF2B5EF4-FFF2-40B4-BE49-F238E27FC236}">
                <a16:creationId xmlns:a16="http://schemas.microsoft.com/office/drawing/2014/main" id="{E92773B8-D833-C497-4CEB-E9C26702E7B1}"/>
              </a:ext>
            </a:extLst>
          </p:cNvPr>
          <p:cNvPicPr>
            <a:picLocks noChangeAspect="1"/>
          </p:cNvPicPr>
          <p:nvPr/>
        </p:nvPicPr>
        <p:blipFill rotWithShape="1">
          <a:blip r:embed="rId2"/>
          <a:srcRect t="10115" b="10344"/>
          <a:stretch/>
        </p:blipFill>
        <p:spPr>
          <a:xfrm>
            <a:off x="77813" y="1582372"/>
            <a:ext cx="5470961" cy="3538268"/>
          </a:xfrm>
          <a:prstGeom prst="rect">
            <a:avLst/>
          </a:prstGeom>
        </p:spPr>
      </p:pic>
    </p:spTree>
    <p:extLst>
      <p:ext uri="{BB962C8B-B14F-4D97-AF65-F5344CB8AC3E}">
        <p14:creationId xmlns:p14="http://schemas.microsoft.com/office/powerpoint/2010/main" val="255001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FE4E-68D6-72FD-5469-9CDAA6F273FA}"/>
              </a:ext>
            </a:extLst>
          </p:cNvPr>
          <p:cNvSpPr>
            <a:spLocks noGrp="1"/>
          </p:cNvSpPr>
          <p:nvPr>
            <p:ph type="title"/>
          </p:nvPr>
        </p:nvSpPr>
        <p:spPr>
          <a:prstGeom prst="rect">
            <a:avLst/>
          </a:prstGeom>
        </p:spPr>
        <p:txBody>
          <a:bodyPr/>
          <a:lstStyle/>
          <a:p>
            <a:pPr algn="ctr"/>
            <a:r>
              <a:rPr lang="en-US" sz="2000" b="1" i="1" dirty="0"/>
              <a:t>Inclusion is the act of "making the mix work." </a:t>
            </a:r>
          </a:p>
        </p:txBody>
      </p:sp>
      <p:grpSp>
        <p:nvGrpSpPr>
          <p:cNvPr id="19" name="Group 18">
            <a:extLst>
              <a:ext uri="{FF2B5EF4-FFF2-40B4-BE49-F238E27FC236}">
                <a16:creationId xmlns:a16="http://schemas.microsoft.com/office/drawing/2014/main" id="{E846B561-C216-B12B-6079-00CFF34C02CB}"/>
              </a:ext>
            </a:extLst>
          </p:cNvPr>
          <p:cNvGrpSpPr/>
          <p:nvPr/>
        </p:nvGrpSpPr>
        <p:grpSpPr>
          <a:xfrm>
            <a:off x="1206500" y="1274484"/>
            <a:ext cx="10116109" cy="4577175"/>
            <a:chOff x="1289050" y="1090334"/>
            <a:chExt cx="10116109" cy="4577175"/>
          </a:xfrm>
        </p:grpSpPr>
        <p:sp>
          <p:nvSpPr>
            <p:cNvPr id="12" name="Content Placeholder 4">
              <a:extLst>
                <a:ext uri="{FF2B5EF4-FFF2-40B4-BE49-F238E27FC236}">
                  <a16:creationId xmlns:a16="http://schemas.microsoft.com/office/drawing/2014/main" id="{F65AEABA-BA01-435A-D821-3CFAA5A959E5}"/>
                </a:ext>
              </a:extLst>
            </p:cNvPr>
            <p:cNvSpPr txBox="1">
              <a:spLocks/>
            </p:cNvSpPr>
            <p:nvPr/>
          </p:nvSpPr>
          <p:spPr>
            <a:xfrm>
              <a:off x="1289050" y="1090336"/>
              <a:ext cx="4648200" cy="39280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cs typeface="Arial"/>
                  <a:sym typeface="Arial"/>
                </a:rPr>
                <a:t>Diversity</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Content Placeholder 5">
              <a:extLst>
                <a:ext uri="{FF2B5EF4-FFF2-40B4-BE49-F238E27FC236}">
                  <a16:creationId xmlns:a16="http://schemas.microsoft.com/office/drawing/2014/main" id="{887584D2-151D-397A-C36B-668007DC9B66}"/>
                </a:ext>
              </a:extLst>
            </p:cNvPr>
            <p:cNvSpPr txBox="1">
              <a:spLocks/>
            </p:cNvSpPr>
            <p:nvPr/>
          </p:nvSpPr>
          <p:spPr>
            <a:xfrm>
              <a:off x="7237647" y="1090334"/>
              <a:ext cx="3763024" cy="39280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Inclusion</a:t>
              </a:r>
              <a:endParaRPr kumimoji="0" lang="en-US"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descr="Related image">
              <a:extLst>
                <a:ext uri="{FF2B5EF4-FFF2-40B4-BE49-F238E27FC236}">
                  <a16:creationId xmlns:a16="http://schemas.microsoft.com/office/drawing/2014/main" id="{E2B79133-631F-EC3C-6BCF-73C35A7B7B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50"/>
            <a:stretch/>
          </p:blipFill>
          <p:spPr bwMode="auto">
            <a:xfrm>
              <a:off x="1365250" y="1671000"/>
              <a:ext cx="4572000" cy="30156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a:extLst>
                <a:ext uri="{FF2B5EF4-FFF2-40B4-BE49-F238E27FC236}">
                  <a16:creationId xmlns:a16="http://schemas.microsoft.com/office/drawing/2014/main" id="{218F9E65-133E-E2CA-3518-C6C05F5ED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647" y="1671000"/>
              <a:ext cx="3763024" cy="3200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4D11A48-7BDD-A042-75DE-B676E5B18E70}"/>
                </a:ext>
              </a:extLst>
            </p:cNvPr>
            <p:cNvSpPr txBox="1"/>
            <p:nvPr/>
          </p:nvSpPr>
          <p:spPr>
            <a:xfrm>
              <a:off x="1365250" y="5082734"/>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The “Mix”</a:t>
              </a:r>
            </a:p>
          </p:txBody>
        </p:sp>
        <p:sp>
          <p:nvSpPr>
            <p:cNvPr id="17" name="TextBox 16">
              <a:extLst>
                <a:ext uri="{FF2B5EF4-FFF2-40B4-BE49-F238E27FC236}">
                  <a16:creationId xmlns:a16="http://schemas.microsoft.com/office/drawing/2014/main" id="{B7E69743-55B8-6780-B29B-A3C4E5421AC6}"/>
                </a:ext>
              </a:extLst>
            </p:cNvPr>
            <p:cNvSpPr txBox="1"/>
            <p:nvPr/>
          </p:nvSpPr>
          <p:spPr>
            <a:xfrm>
              <a:off x="6833159" y="5082734"/>
              <a:ext cx="457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Making The “Mix” Work</a:t>
              </a:r>
            </a:p>
          </p:txBody>
        </p:sp>
      </p:grpSp>
    </p:spTree>
    <p:extLst>
      <p:ext uri="{BB962C8B-B14F-4D97-AF65-F5344CB8AC3E}">
        <p14:creationId xmlns:p14="http://schemas.microsoft.com/office/powerpoint/2010/main" val="115493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69FD219A-F8A6-CADF-4BCB-12F89101466E}"/>
              </a:ext>
            </a:extLst>
          </p:cNvPr>
          <p:cNvSpPr txBox="1"/>
          <p:nvPr/>
        </p:nvSpPr>
        <p:spPr>
          <a:xfrm>
            <a:off x="2005445" y="1802784"/>
            <a:ext cx="8181110" cy="851515"/>
          </a:xfrm>
          <a:prstGeom prst="rect">
            <a:avLst/>
          </a:prstGeom>
        </p:spPr>
        <p:txBody>
          <a:bodyPr vert="horz" wrap="square" lIns="0" tIns="12700" rIns="0" bIns="0" rtlCol="0">
            <a:spAutoFit/>
          </a:bodyPr>
          <a:lstStyle/>
          <a:p>
            <a:pPr marL="201295" marR="19177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0C3B7B"/>
                </a:solidFill>
                <a:effectLst/>
                <a:uLnTx/>
                <a:uFillTx/>
                <a:latin typeface="Arial"/>
                <a:ea typeface="+mn-ea"/>
                <a:cs typeface="Arial"/>
              </a:rPr>
              <a:t>A</a:t>
            </a:r>
            <a:r>
              <a:rPr kumimoji="0" sz="1800" b="0" i="0" u="none" strike="noStrike" kern="1200" cap="none" spc="-1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top</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priority</a:t>
            </a:r>
            <a:r>
              <a:rPr kumimoji="0" sz="1800" b="0" i="0" u="none" strike="noStrike" kern="1200" cap="none" spc="15" normalizeH="0" baseline="0" noProof="0" dirty="0">
                <a:ln>
                  <a:noFill/>
                </a:ln>
                <a:solidFill>
                  <a:srgbClr val="0C3B7B"/>
                </a:solidFill>
                <a:effectLst/>
                <a:uLnTx/>
                <a:uFillTx/>
                <a:latin typeface="Arial"/>
                <a:ea typeface="+mn-ea"/>
                <a:cs typeface="Arial"/>
              </a:rPr>
              <a:t> </a:t>
            </a:r>
            <a:r>
              <a:rPr kumimoji="0" sz="1800" b="0" i="0" u="none" strike="noStrike" kern="1200" cap="none" spc="0" normalizeH="0" baseline="0" noProof="0" dirty="0">
                <a:ln>
                  <a:noFill/>
                </a:ln>
                <a:solidFill>
                  <a:srgbClr val="0C3B7B"/>
                </a:solidFill>
                <a:effectLst/>
                <a:uLnTx/>
                <a:uFillTx/>
                <a:latin typeface="Arial"/>
                <a:ea typeface="+mn-ea"/>
                <a:cs typeface="Arial"/>
              </a:rPr>
              <a:t>for </a:t>
            </a:r>
            <a:r>
              <a:rPr kumimoji="0" lang="en-US" sz="1800" b="0" i="0" u="none" strike="noStrike" kern="1200" cap="none" spc="-5" normalizeH="0" baseline="0" noProof="0" dirty="0">
                <a:ln>
                  <a:noFill/>
                </a:ln>
                <a:solidFill>
                  <a:srgbClr val="0C3B7B"/>
                </a:solidFill>
                <a:effectLst/>
                <a:uLnTx/>
                <a:uFillTx/>
                <a:latin typeface="Arial"/>
                <a:ea typeface="+mn-ea"/>
                <a:cs typeface="Arial"/>
              </a:rPr>
              <a:t>D7430</a:t>
            </a:r>
            <a:r>
              <a:rPr kumimoji="0" sz="1800" b="0" i="0" u="none" strike="noStrike" kern="1200" cap="none" spc="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is</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1" i="0" u="none" strike="noStrike" kern="1200" cap="none" spc="-10" normalizeH="0" baseline="0" noProof="0" dirty="0">
                <a:ln>
                  <a:noFill/>
                </a:ln>
                <a:solidFill>
                  <a:srgbClr val="0C3B7B"/>
                </a:solidFill>
                <a:effectLst/>
                <a:uLnTx/>
                <a:uFillTx/>
                <a:latin typeface="Arial"/>
                <a:ea typeface="+mn-ea"/>
                <a:cs typeface="Arial"/>
              </a:rPr>
              <a:t>growing</a:t>
            </a:r>
            <a:r>
              <a:rPr kumimoji="0" sz="1800" b="0" i="0" u="none" strike="noStrike" kern="1200" cap="none" spc="5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and</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diversifying</a:t>
            </a:r>
            <a:r>
              <a:rPr kumimoji="0" sz="1800" b="1" i="0" u="none" strike="noStrike" kern="1200" cap="none" spc="4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our</a:t>
            </a:r>
            <a:r>
              <a:rPr kumimoji="0" sz="1800" b="1" i="0" u="none" strike="noStrike" kern="1200" cap="none" spc="0"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membership</a:t>
            </a:r>
            <a:r>
              <a:rPr kumimoji="0" sz="1800" b="1" i="0" u="none" strike="noStrike" kern="1200" cap="none" spc="25" normalizeH="0" baseline="0" noProof="0" dirty="0">
                <a:ln>
                  <a:noFill/>
                </a:ln>
                <a:solidFill>
                  <a:srgbClr val="0C3B7B"/>
                </a:solidFill>
                <a:effectLst/>
                <a:uLnTx/>
                <a:uFillTx/>
                <a:latin typeface="Arial"/>
                <a:ea typeface="+mn-ea"/>
                <a:cs typeface="Arial"/>
              </a:rPr>
              <a:t> </a:t>
            </a:r>
            <a:r>
              <a:rPr kumimoji="0" sz="1800" b="0" i="0" u="none" strike="noStrike" kern="1200" cap="none" spc="0" normalizeH="0" baseline="0" noProof="0" dirty="0">
                <a:ln>
                  <a:noFill/>
                </a:ln>
                <a:solidFill>
                  <a:srgbClr val="0C3B7B"/>
                </a:solidFill>
                <a:effectLst/>
                <a:uLnTx/>
                <a:uFillTx/>
                <a:latin typeface="Arial"/>
                <a:ea typeface="+mn-ea"/>
                <a:cs typeface="Arial"/>
              </a:rPr>
              <a:t>to </a:t>
            </a:r>
            <a:r>
              <a:rPr kumimoji="0" sz="1800" b="0" i="0" u="none" strike="noStrike" kern="1200" cap="none" spc="-484" normalizeH="0" baseline="0" noProof="0" dirty="0">
                <a:ln>
                  <a:noFill/>
                </a:ln>
                <a:solidFill>
                  <a:srgbClr val="0C3B7B"/>
                </a:solidFill>
                <a:effectLst/>
                <a:uLnTx/>
                <a:uFillTx/>
                <a:latin typeface="Arial"/>
                <a:ea typeface="+mn-ea"/>
                <a:cs typeface="Arial"/>
              </a:rPr>
              <a:t> </a:t>
            </a:r>
            <a:r>
              <a:rPr kumimoji="0" sz="1800" b="1" u="none" strike="noStrike" kern="1200" cap="none" spc="-5" normalizeH="0" baseline="0" noProof="0" dirty="0">
                <a:ln>
                  <a:noFill/>
                </a:ln>
                <a:solidFill>
                  <a:srgbClr val="0C3B7B"/>
                </a:solidFill>
                <a:effectLst/>
                <a:uLnTx/>
                <a:uFillTx/>
                <a:latin typeface="Arial-BoldItalicMT"/>
                <a:ea typeface="+mn-ea"/>
                <a:cs typeface="Arial-BoldItalicMT"/>
              </a:rPr>
              <a:t>reflect</a:t>
            </a:r>
            <a:r>
              <a:rPr kumimoji="0" sz="1800" b="1" u="none" strike="noStrike" kern="1200" cap="none" spc="10" normalizeH="0" baseline="0" noProof="0" dirty="0">
                <a:ln>
                  <a:noFill/>
                </a:ln>
                <a:solidFill>
                  <a:srgbClr val="0C3B7B"/>
                </a:solidFill>
                <a:effectLst/>
                <a:uLnTx/>
                <a:uFillTx/>
                <a:latin typeface="Arial-BoldItalicMT"/>
                <a:ea typeface="+mn-ea"/>
                <a:cs typeface="Arial-BoldItalicMT"/>
              </a:rPr>
              <a:t> </a:t>
            </a:r>
            <a:r>
              <a:rPr kumimoji="0" sz="1800" b="1" u="none" strike="noStrike" kern="1200" cap="none" spc="-5" normalizeH="0" baseline="0" noProof="0" dirty="0">
                <a:ln>
                  <a:noFill/>
                </a:ln>
                <a:solidFill>
                  <a:srgbClr val="0C3B7B"/>
                </a:solidFill>
                <a:effectLst/>
                <a:uLnTx/>
                <a:uFillTx/>
                <a:latin typeface="Arial-BoldItalicMT"/>
                <a:ea typeface="+mn-ea"/>
                <a:cs typeface="Arial-BoldItalicMT"/>
              </a:rPr>
              <a:t>the</a:t>
            </a:r>
            <a:r>
              <a:rPr kumimoji="0" sz="1800" b="1" u="none" strike="noStrike" kern="1200" cap="none" spc="-10" normalizeH="0" baseline="0" noProof="0" dirty="0">
                <a:ln>
                  <a:noFill/>
                </a:ln>
                <a:solidFill>
                  <a:srgbClr val="0C3B7B"/>
                </a:solidFill>
                <a:effectLst/>
                <a:uLnTx/>
                <a:uFillTx/>
                <a:latin typeface="Arial-BoldItalicMT"/>
                <a:ea typeface="+mn-ea"/>
                <a:cs typeface="Arial-BoldItalicMT"/>
              </a:rPr>
              <a:t> </a:t>
            </a:r>
            <a:r>
              <a:rPr kumimoji="0" sz="1800" b="1" u="none" strike="noStrike" kern="1200" cap="none" spc="0" normalizeH="0" baseline="0" noProof="0" dirty="0">
                <a:ln>
                  <a:noFill/>
                </a:ln>
                <a:solidFill>
                  <a:srgbClr val="0C3B7B"/>
                </a:solidFill>
                <a:effectLst/>
                <a:uLnTx/>
                <a:uFillTx/>
                <a:latin typeface="Arial-BoldItalicMT"/>
                <a:ea typeface="+mn-ea"/>
                <a:cs typeface="Arial-BoldItalicMT"/>
              </a:rPr>
              <a:t>communities</a:t>
            </a:r>
            <a:r>
              <a:rPr kumimoji="0" sz="1800" b="1" u="none" strike="noStrike" kern="1200" cap="none" spc="-10" normalizeH="0" baseline="0" noProof="0" dirty="0">
                <a:ln>
                  <a:noFill/>
                </a:ln>
                <a:solidFill>
                  <a:srgbClr val="0C3B7B"/>
                </a:solidFill>
                <a:effectLst/>
                <a:uLnTx/>
                <a:uFillTx/>
                <a:latin typeface="Arial-BoldItalicMT"/>
                <a:ea typeface="+mn-ea"/>
                <a:cs typeface="Arial-BoldItalicMT"/>
              </a:rPr>
              <a:t> </a:t>
            </a:r>
            <a:r>
              <a:rPr kumimoji="0" sz="1800" b="1" u="none" strike="noStrike" kern="1200" cap="none" spc="0" normalizeH="0" baseline="0" noProof="0" dirty="0">
                <a:ln>
                  <a:noFill/>
                </a:ln>
                <a:solidFill>
                  <a:srgbClr val="0C3B7B"/>
                </a:solidFill>
                <a:effectLst/>
                <a:uLnTx/>
                <a:uFillTx/>
                <a:latin typeface="Arial-BoldItalicMT"/>
                <a:ea typeface="+mn-ea"/>
                <a:cs typeface="Arial-BoldItalicMT"/>
              </a:rPr>
              <a:t>we </a:t>
            </a:r>
            <a:r>
              <a:rPr kumimoji="0" sz="1800" b="1" u="none" strike="noStrike" kern="1200" cap="none" spc="-10" normalizeH="0" baseline="0" noProof="0" dirty="0">
                <a:ln>
                  <a:noFill/>
                </a:ln>
                <a:solidFill>
                  <a:srgbClr val="0C3B7B"/>
                </a:solidFill>
                <a:effectLst/>
                <a:uLnTx/>
                <a:uFillTx/>
                <a:latin typeface="Arial-BoldItalicMT"/>
                <a:ea typeface="+mn-ea"/>
                <a:cs typeface="Arial-BoldItalicMT"/>
              </a:rPr>
              <a:t>serve</a:t>
            </a:r>
            <a:r>
              <a:rPr kumimoji="0" sz="1800" b="1" i="1" u="none" strike="noStrike" kern="1200" cap="none" spc="-10" normalizeH="0" baseline="0" noProof="0" dirty="0">
                <a:ln>
                  <a:noFill/>
                </a:ln>
                <a:solidFill>
                  <a:srgbClr val="0C3B7B"/>
                </a:solidFill>
                <a:effectLst/>
                <a:uLnTx/>
                <a:uFillTx/>
                <a:latin typeface="Arial-BoldItalicMT"/>
                <a:ea typeface="+mn-ea"/>
                <a:cs typeface="Arial-BoldItalicMT"/>
              </a:rPr>
              <a:t>.</a:t>
            </a:r>
            <a:endParaRPr kumimoji="0" sz="1800" b="0" i="0" u="none" strike="noStrike" kern="1200" cap="none" spc="0" normalizeH="0" baseline="0" noProof="0" dirty="0">
              <a:ln>
                <a:noFill/>
              </a:ln>
              <a:solidFill>
                <a:srgbClr val="958D85"/>
              </a:solidFill>
              <a:effectLst/>
              <a:uLnTx/>
              <a:uFillTx/>
              <a:latin typeface="Arial-BoldItalicMT"/>
              <a:ea typeface="+mn-ea"/>
              <a:cs typeface="Arial-BoldItalicMT"/>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850" b="0" i="0" u="none" strike="noStrike" kern="1200" cap="none" spc="0" normalizeH="0" baseline="0" noProof="0" dirty="0">
              <a:ln>
                <a:noFill/>
              </a:ln>
              <a:solidFill>
                <a:srgbClr val="958D85"/>
              </a:solidFill>
              <a:effectLst/>
              <a:uLnTx/>
              <a:uFillTx/>
              <a:latin typeface="Arial-BoldItalicMT"/>
              <a:ea typeface="+mn-ea"/>
              <a:cs typeface="Arial-BoldItalicMT"/>
            </a:endParaRPr>
          </a:p>
        </p:txBody>
      </p:sp>
      <p:sp>
        <p:nvSpPr>
          <p:cNvPr id="4" name="object 2">
            <a:extLst>
              <a:ext uri="{FF2B5EF4-FFF2-40B4-BE49-F238E27FC236}">
                <a16:creationId xmlns:a16="http://schemas.microsoft.com/office/drawing/2014/main" id="{A2A07EAD-0F6E-FEFB-F36F-DF365536FB6D}"/>
              </a:ext>
            </a:extLst>
          </p:cNvPr>
          <p:cNvSpPr txBox="1"/>
          <p:nvPr/>
        </p:nvSpPr>
        <p:spPr>
          <a:xfrm>
            <a:off x="2108186" y="2730090"/>
            <a:ext cx="8181110" cy="2782813"/>
          </a:xfrm>
          <a:prstGeom prst="rect">
            <a:avLst/>
          </a:prstGeom>
        </p:spPr>
        <p:txBody>
          <a:bodyPr vert="horz" wrap="square" lIns="0" tIns="12700" rIns="0" bIns="0" rtlCol="0">
            <a:spAutoFit/>
          </a:bodyPr>
          <a:lstStyle/>
          <a:p>
            <a:pPr marL="12700" marR="5080" lvl="0" indent="3175"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0C3B7B"/>
                </a:solidFill>
                <a:effectLst/>
                <a:uLnTx/>
                <a:uFillTx/>
                <a:latin typeface="Arial"/>
                <a:ea typeface="+mn-ea"/>
                <a:cs typeface="Arial"/>
              </a:rPr>
              <a:t>We're</a:t>
            </a:r>
            <a:r>
              <a:rPr kumimoji="0" sz="1800" b="0" i="0" u="none" strike="noStrike" kern="1200" cap="none" spc="-1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creating</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an</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organization</a:t>
            </a:r>
            <a:r>
              <a:rPr kumimoji="0" sz="1800" b="0" i="0" u="none" strike="noStrike" kern="1200" cap="none" spc="2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that</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is</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1" i="1" u="none" strike="noStrike" kern="1200" cap="none" spc="-5" normalizeH="0" baseline="0" noProof="0" dirty="0">
                <a:ln>
                  <a:noFill/>
                </a:ln>
                <a:solidFill>
                  <a:srgbClr val="0C3B7B"/>
                </a:solidFill>
                <a:effectLst/>
                <a:uLnTx/>
                <a:uFillTx/>
                <a:latin typeface="Arial-BoldItalicMT"/>
                <a:ea typeface="+mn-ea"/>
                <a:cs typeface="Arial-BoldItalicMT"/>
              </a:rPr>
              <a:t>more </a:t>
            </a:r>
            <a:r>
              <a:rPr kumimoji="0" sz="1800" b="1" i="1" u="none" strike="noStrike" kern="1200" cap="none" spc="0" normalizeH="0" baseline="0" noProof="0" dirty="0">
                <a:ln>
                  <a:noFill/>
                </a:ln>
                <a:solidFill>
                  <a:srgbClr val="0C3B7B"/>
                </a:solidFill>
                <a:effectLst/>
                <a:uLnTx/>
                <a:uFillTx/>
                <a:latin typeface="Arial-BoldItalicMT"/>
                <a:ea typeface="+mn-ea"/>
                <a:cs typeface="Arial-BoldItalicMT"/>
              </a:rPr>
              <a:t>open</a:t>
            </a:r>
            <a:r>
              <a:rPr kumimoji="0" sz="1800" b="1" i="1" u="none" strike="noStrike" kern="1200" cap="none" spc="5" normalizeH="0" baseline="0" noProof="0" dirty="0">
                <a:ln>
                  <a:noFill/>
                </a:ln>
                <a:solidFill>
                  <a:srgbClr val="0C3B7B"/>
                </a:solidFill>
                <a:effectLst/>
                <a:uLnTx/>
                <a:uFillTx/>
                <a:latin typeface="Arial-BoldItalicMT"/>
                <a:ea typeface="+mn-ea"/>
                <a:cs typeface="Arial-BoldItalicMT"/>
              </a:rPr>
              <a:t> </a:t>
            </a:r>
            <a:r>
              <a:rPr kumimoji="0" sz="1800" b="1" i="1" u="none" strike="noStrike" kern="1200" cap="none" spc="-5" normalizeH="0" baseline="0" noProof="0" dirty="0">
                <a:ln>
                  <a:noFill/>
                </a:ln>
                <a:solidFill>
                  <a:srgbClr val="0C3B7B"/>
                </a:solidFill>
                <a:effectLst/>
                <a:uLnTx/>
                <a:uFillTx/>
                <a:latin typeface="Arial-BoldItalicMT"/>
                <a:ea typeface="+mn-ea"/>
                <a:cs typeface="Arial-BoldItalicMT"/>
              </a:rPr>
              <a:t>and </a:t>
            </a:r>
            <a:r>
              <a:rPr kumimoji="0" sz="1800" b="1" i="1" u="none" strike="noStrike" kern="1200" cap="none" spc="0" normalizeH="0" baseline="0" noProof="0" dirty="0">
                <a:ln>
                  <a:noFill/>
                </a:ln>
                <a:solidFill>
                  <a:srgbClr val="0C3B7B"/>
                </a:solidFill>
                <a:effectLst/>
                <a:uLnTx/>
                <a:uFillTx/>
                <a:latin typeface="Arial-BoldItalicMT"/>
                <a:ea typeface="+mn-ea"/>
                <a:cs typeface="Arial-BoldItalicMT"/>
              </a:rPr>
              <a:t>inclusive</a:t>
            </a:r>
            <a:r>
              <a:rPr kumimoji="0" sz="1800" b="0" i="0" u="none" strike="noStrike" kern="1200" cap="none" spc="0" normalizeH="0" baseline="0" noProof="0" dirty="0">
                <a:ln>
                  <a:noFill/>
                </a:ln>
                <a:solidFill>
                  <a:srgbClr val="0C3B7B"/>
                </a:solidFill>
                <a:effectLst/>
                <a:uLnTx/>
                <a:uFillTx/>
                <a:latin typeface="Arial"/>
                <a:ea typeface="+mn-ea"/>
                <a:cs typeface="Arial"/>
              </a:rPr>
              <a:t>,</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fair</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0" normalizeH="0" baseline="0" noProof="0" dirty="0">
                <a:ln>
                  <a:noFill/>
                </a:ln>
                <a:solidFill>
                  <a:srgbClr val="0C3B7B"/>
                </a:solidFill>
                <a:effectLst/>
                <a:uLnTx/>
                <a:uFillTx/>
                <a:latin typeface="Arial"/>
                <a:ea typeface="+mn-ea"/>
                <a:cs typeface="Arial"/>
              </a:rPr>
              <a:t>to</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all,</a:t>
            </a:r>
            <a:r>
              <a:rPr kumimoji="0" sz="1800" b="0" i="0" u="none" strike="noStrike" kern="1200" cap="none" spc="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builds</a:t>
            </a:r>
            <a:r>
              <a:rPr kumimoji="0" sz="1800" b="0" i="0" u="none" strike="noStrike" kern="1200" cap="none" spc="25" normalizeH="0" baseline="0" noProof="0" dirty="0">
                <a:ln>
                  <a:noFill/>
                </a:ln>
                <a:solidFill>
                  <a:srgbClr val="0C3B7B"/>
                </a:solidFill>
                <a:effectLst/>
                <a:uLnTx/>
                <a:uFillTx/>
                <a:latin typeface="Arial"/>
                <a:ea typeface="+mn-ea"/>
                <a:cs typeface="Arial"/>
              </a:rPr>
              <a:t> </a:t>
            </a:r>
            <a:r>
              <a:rPr kumimoji="0" sz="1800" b="0" i="0" u="none" strike="noStrike" kern="1200" cap="none" spc="-10" normalizeH="0" baseline="0" noProof="0" dirty="0">
                <a:ln>
                  <a:noFill/>
                </a:ln>
                <a:solidFill>
                  <a:srgbClr val="0C3B7B"/>
                </a:solidFill>
                <a:effectLst/>
                <a:uLnTx/>
                <a:uFillTx/>
                <a:latin typeface="Arial"/>
                <a:ea typeface="+mn-ea"/>
                <a:cs typeface="Arial"/>
              </a:rPr>
              <a:t>goodwill,</a:t>
            </a:r>
            <a:r>
              <a:rPr kumimoji="0" sz="1800" b="0" i="0" u="none" strike="noStrike" kern="1200" cap="none" spc="6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and</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benefits</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our</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communities.</a:t>
            </a:r>
            <a:r>
              <a:rPr kumimoji="0" sz="1800" b="0" i="0" u="none" strike="noStrike" kern="1200" cap="none" spc="20" normalizeH="0" baseline="0" noProof="0" dirty="0">
                <a:ln>
                  <a:noFill/>
                </a:ln>
                <a:solidFill>
                  <a:srgbClr val="0C3B7B"/>
                </a:solidFill>
                <a:effectLst/>
                <a:uLnTx/>
                <a:uFillTx/>
                <a:latin typeface="Arial"/>
                <a:ea typeface="+mn-ea"/>
                <a:cs typeface="Arial"/>
              </a:rPr>
              <a:t> </a:t>
            </a:r>
            <a:br>
              <a:rPr kumimoji="0" lang="en-US" sz="1800" b="0" i="0" u="none" strike="noStrike" kern="1200" cap="none" spc="20" normalizeH="0" baseline="0" noProof="0" dirty="0">
                <a:ln>
                  <a:noFill/>
                </a:ln>
                <a:solidFill>
                  <a:srgbClr val="0C3B7B"/>
                </a:solidFill>
                <a:effectLst/>
                <a:uLnTx/>
                <a:uFillTx/>
                <a:latin typeface="Arial"/>
                <a:ea typeface="+mn-ea"/>
                <a:cs typeface="Arial"/>
              </a:rPr>
            </a:br>
            <a:br>
              <a:rPr kumimoji="0" lang="en-US" sz="1800" b="0" i="0" u="none" strike="noStrike" kern="1200" cap="none" spc="20" normalizeH="0" baseline="0" noProof="0" dirty="0">
                <a:ln>
                  <a:noFill/>
                </a:ln>
                <a:solidFill>
                  <a:srgbClr val="0C3B7B"/>
                </a:solidFill>
                <a:effectLst/>
                <a:uLnTx/>
                <a:uFillTx/>
                <a:latin typeface="Arial"/>
                <a:ea typeface="+mn-ea"/>
                <a:cs typeface="Arial"/>
              </a:rPr>
            </a:br>
            <a:r>
              <a:rPr kumimoji="0" sz="1800" b="0" i="0" u="none" strike="noStrike" kern="1200" cap="none" spc="-20" normalizeH="0" baseline="0" noProof="0" dirty="0">
                <a:ln>
                  <a:noFill/>
                </a:ln>
                <a:solidFill>
                  <a:srgbClr val="0C3B7B"/>
                </a:solidFill>
                <a:effectLst/>
                <a:uLnTx/>
                <a:uFillTx/>
                <a:latin typeface="Arial"/>
                <a:ea typeface="+mn-ea"/>
                <a:cs typeface="Arial"/>
              </a:rPr>
              <a:t>We</a:t>
            </a:r>
            <a:r>
              <a:rPr kumimoji="0" sz="1800" b="0" i="0" u="none" strike="noStrike" kern="1200" cap="none" spc="0" normalizeH="0" baseline="0" noProof="0" dirty="0">
                <a:ln>
                  <a:noFill/>
                </a:ln>
                <a:solidFill>
                  <a:srgbClr val="0C3B7B"/>
                </a:solidFill>
                <a:effectLst/>
                <a:uLnTx/>
                <a:uFillTx/>
                <a:latin typeface="Arial"/>
                <a:ea typeface="+mn-ea"/>
                <a:cs typeface="Arial"/>
              </a:rPr>
              <a:t> </a:t>
            </a:r>
            <a:r>
              <a:rPr kumimoji="0" sz="1800" b="0" i="0" u="none" strike="noStrike" kern="1200" cap="none" spc="-15" normalizeH="0" baseline="0" noProof="0" dirty="0">
                <a:ln>
                  <a:noFill/>
                </a:ln>
                <a:solidFill>
                  <a:srgbClr val="0C3B7B"/>
                </a:solidFill>
                <a:effectLst/>
                <a:uLnTx/>
                <a:uFillTx/>
                <a:latin typeface="Arial"/>
                <a:ea typeface="+mn-ea"/>
                <a:cs typeface="Arial"/>
              </a:rPr>
              <a:t>want</a:t>
            </a:r>
            <a:r>
              <a:rPr kumimoji="0" sz="1800" b="0" i="0" u="none" strike="noStrike" kern="1200" cap="none" spc="55"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people</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15" normalizeH="0" baseline="0" noProof="0" dirty="0">
                <a:ln>
                  <a:noFill/>
                </a:ln>
                <a:solidFill>
                  <a:srgbClr val="0C3B7B"/>
                </a:solidFill>
                <a:effectLst/>
                <a:uLnTx/>
                <a:uFillTx/>
                <a:latin typeface="Arial"/>
                <a:ea typeface="+mn-ea"/>
                <a:cs typeface="Arial"/>
              </a:rPr>
              <a:t>with</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1" i="0" u="none" strike="noStrike" kern="1200" cap="none" spc="-10" normalizeH="0" baseline="0" noProof="0" dirty="0">
                <a:ln>
                  <a:noFill/>
                </a:ln>
                <a:solidFill>
                  <a:srgbClr val="0C3B7B"/>
                </a:solidFill>
                <a:effectLst/>
                <a:uLnTx/>
                <a:uFillTx/>
                <a:latin typeface="Arial"/>
                <a:ea typeface="+mn-ea"/>
                <a:cs typeface="Arial"/>
              </a:rPr>
              <a:t>differing</a:t>
            </a:r>
            <a:r>
              <a:rPr kumimoji="0" sz="1800" b="1" i="0" u="none" strike="noStrike" kern="1200" cap="none" spc="10"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perspectives</a:t>
            </a:r>
            <a:r>
              <a:rPr kumimoji="0" sz="1800" b="1" i="0" u="none" strike="noStrike" kern="1200" cap="none" spc="2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and</a:t>
            </a:r>
            <a:r>
              <a:rPr kumimoji="0" sz="1800" b="1" i="0" u="none" strike="noStrike" kern="1200" cap="none" spc="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ideas</a:t>
            </a:r>
            <a:r>
              <a:rPr kumimoji="0" sz="1800" b="1" i="0" u="none" strike="noStrike" kern="1200" cap="none" spc="15" normalizeH="0" baseline="0" noProof="0" dirty="0">
                <a:ln>
                  <a:noFill/>
                </a:ln>
                <a:solidFill>
                  <a:srgbClr val="0C3B7B"/>
                </a:solidFill>
                <a:effectLst/>
                <a:uLnTx/>
                <a:uFillTx/>
                <a:latin typeface="Arial"/>
                <a:ea typeface="+mn-ea"/>
                <a:cs typeface="Arial"/>
              </a:rPr>
              <a:t> </a:t>
            </a:r>
            <a:r>
              <a:rPr kumimoji="0" sz="1800" b="0" i="0" u="none" strike="noStrike" kern="1200" cap="none" spc="-15" normalizeH="0" baseline="0" noProof="0" dirty="0">
                <a:ln>
                  <a:noFill/>
                </a:ln>
                <a:solidFill>
                  <a:srgbClr val="0C3B7B"/>
                </a:solidFill>
                <a:effectLst/>
                <a:uLnTx/>
                <a:uFillTx/>
                <a:latin typeface="Arial"/>
                <a:ea typeface="+mn-ea"/>
                <a:cs typeface="Arial"/>
              </a:rPr>
              <a:t>who</a:t>
            </a:r>
            <a:r>
              <a:rPr kumimoji="0" sz="1800" b="0" i="0" u="none" strike="noStrike" kern="1200" cap="none" spc="45" normalizeH="0" baseline="0" noProof="0" dirty="0">
                <a:ln>
                  <a:noFill/>
                </a:ln>
                <a:solidFill>
                  <a:srgbClr val="0C3B7B"/>
                </a:solidFill>
                <a:effectLst/>
                <a:uLnTx/>
                <a:uFillTx/>
                <a:latin typeface="Arial"/>
                <a:ea typeface="+mn-ea"/>
                <a:cs typeface="Arial"/>
              </a:rPr>
              <a:t> </a:t>
            </a:r>
            <a:r>
              <a:rPr kumimoji="0" sz="1800" b="0" i="0" u="none" strike="noStrike" kern="1200" cap="none" spc="-15" normalizeH="0" baseline="0" noProof="0" dirty="0">
                <a:ln>
                  <a:noFill/>
                </a:ln>
                <a:solidFill>
                  <a:srgbClr val="0C3B7B"/>
                </a:solidFill>
                <a:effectLst/>
                <a:uLnTx/>
                <a:uFillTx/>
                <a:latin typeface="Arial"/>
                <a:ea typeface="+mn-ea"/>
                <a:cs typeface="Arial"/>
              </a:rPr>
              <a:t>will</a:t>
            </a:r>
            <a:r>
              <a:rPr kumimoji="0" sz="1800" b="0" i="0" u="none" strike="noStrike" kern="1200" cap="none" spc="5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help</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5" normalizeH="0" baseline="0" noProof="0" dirty="0">
                <a:ln>
                  <a:noFill/>
                </a:ln>
                <a:solidFill>
                  <a:srgbClr val="0C3B7B"/>
                </a:solidFill>
                <a:effectLst/>
                <a:uLnTx/>
                <a:uFillTx/>
                <a:latin typeface="Arial"/>
                <a:ea typeface="+mn-ea"/>
                <a:cs typeface="Arial"/>
              </a:rPr>
              <a:t>Rotary</a:t>
            </a:r>
            <a:r>
              <a:rPr kumimoji="0" sz="1800" b="0" i="0" u="none" strike="noStrike" kern="1200" cap="none" spc="5" normalizeH="0" baseline="0" noProof="0" dirty="0">
                <a:ln>
                  <a:noFill/>
                </a:ln>
                <a:solidFill>
                  <a:srgbClr val="0C3B7B"/>
                </a:solidFill>
                <a:effectLst/>
                <a:uLnTx/>
                <a:uFillTx/>
                <a:latin typeface="Arial"/>
                <a:ea typeface="+mn-ea"/>
                <a:cs typeface="Arial"/>
              </a:rPr>
              <a:t> </a:t>
            </a:r>
            <a:r>
              <a:rPr kumimoji="0" sz="1800" b="0" i="0" u="none" strike="noStrike" kern="1200" cap="none" spc="0" normalizeH="0" baseline="0" noProof="0" dirty="0">
                <a:ln>
                  <a:noFill/>
                </a:ln>
                <a:solidFill>
                  <a:srgbClr val="0C3B7B"/>
                </a:solidFill>
                <a:effectLst/>
                <a:uLnTx/>
                <a:uFillTx/>
                <a:latin typeface="Arial"/>
                <a:ea typeface="+mn-ea"/>
                <a:cs typeface="Arial"/>
              </a:rPr>
              <a:t>take</a:t>
            </a:r>
            <a:r>
              <a:rPr kumimoji="0" sz="1800" b="0" i="0" u="none" strike="noStrike" kern="1200" cap="none" spc="-5" normalizeH="0" baseline="0" noProof="0" dirty="0">
                <a:ln>
                  <a:noFill/>
                </a:ln>
                <a:solidFill>
                  <a:srgbClr val="0C3B7B"/>
                </a:solidFill>
                <a:effectLst/>
                <a:uLnTx/>
                <a:uFillTx/>
                <a:latin typeface="Arial"/>
                <a:ea typeface="+mn-ea"/>
                <a:cs typeface="Arial"/>
              </a:rPr>
              <a:t> action</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0" i="0" u="none" strike="noStrike" kern="1200" cap="none" spc="0" normalizeH="0" baseline="0" noProof="0" dirty="0">
                <a:ln>
                  <a:noFill/>
                </a:ln>
                <a:solidFill>
                  <a:srgbClr val="0C3B7B"/>
                </a:solidFill>
                <a:effectLst/>
                <a:uLnTx/>
                <a:uFillTx/>
                <a:latin typeface="Arial"/>
                <a:ea typeface="+mn-ea"/>
                <a:cs typeface="Arial"/>
              </a:rPr>
              <a:t>to</a:t>
            </a:r>
            <a:r>
              <a:rPr kumimoji="0" sz="1800" b="0" i="0" u="none" strike="noStrike" kern="1200" cap="none" spc="10"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create </a:t>
            </a:r>
            <a:r>
              <a:rPr kumimoji="0" sz="1800" b="1" i="0" u="none" strike="noStrike" kern="1200" cap="none" spc="-490"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lasting</a:t>
            </a:r>
            <a:r>
              <a:rPr kumimoji="0" sz="1800" b="1" i="0" u="none" strike="noStrike" kern="1200" cap="none" spc="0"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change</a:t>
            </a:r>
            <a:r>
              <a:rPr kumimoji="0" sz="1800" b="1" i="0" u="none" strike="noStrike" kern="1200" cap="none" spc="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in</a:t>
            </a:r>
            <a:r>
              <a:rPr kumimoji="0" sz="1800" b="1" i="0" u="none" strike="noStrike" kern="1200" cap="none" spc="5" normalizeH="0" baseline="0" noProof="0" dirty="0">
                <a:ln>
                  <a:noFill/>
                </a:ln>
                <a:solidFill>
                  <a:srgbClr val="0C3B7B"/>
                </a:solidFill>
                <a:effectLst/>
                <a:uLnTx/>
                <a:uFillTx/>
                <a:latin typeface="Arial"/>
                <a:ea typeface="+mn-ea"/>
                <a:cs typeface="Arial"/>
              </a:rPr>
              <a:t> </a:t>
            </a:r>
            <a:r>
              <a:rPr kumimoji="0" sz="1800" b="1" i="0" u="none" strike="noStrike" kern="1200" cap="none" spc="-5" normalizeH="0" baseline="0" noProof="0" dirty="0">
                <a:ln>
                  <a:noFill/>
                </a:ln>
                <a:solidFill>
                  <a:srgbClr val="0C3B7B"/>
                </a:solidFill>
                <a:effectLst/>
                <a:uLnTx/>
                <a:uFillTx/>
                <a:latin typeface="Arial"/>
                <a:ea typeface="+mn-ea"/>
                <a:cs typeface="Arial"/>
              </a:rPr>
              <a:t>communities</a:t>
            </a:r>
            <a:r>
              <a:rPr kumimoji="0" sz="1800" b="1" i="0" u="none" strike="noStrike" kern="1200" cap="none" spc="5" normalizeH="0" baseline="0" noProof="0" dirty="0">
                <a:ln>
                  <a:noFill/>
                </a:ln>
                <a:solidFill>
                  <a:srgbClr val="0C3B7B"/>
                </a:solidFill>
                <a:effectLst/>
                <a:uLnTx/>
                <a:uFillTx/>
                <a:latin typeface="Arial"/>
                <a:ea typeface="+mn-ea"/>
                <a:cs typeface="Arial"/>
              </a:rPr>
              <a:t> </a:t>
            </a:r>
            <a:r>
              <a:rPr kumimoji="0" lang="en-US" sz="1800" b="0" i="0" u="none" strike="noStrike" kern="1200" cap="none" spc="-5" normalizeH="0" baseline="0" noProof="0" dirty="0">
                <a:ln>
                  <a:noFill/>
                </a:ln>
                <a:solidFill>
                  <a:srgbClr val="0C3B7B"/>
                </a:solidFill>
                <a:effectLst/>
                <a:uLnTx/>
                <a:uFillTx/>
                <a:latin typeface="Arial"/>
                <a:ea typeface="+mn-ea"/>
                <a:cs typeface="Arial"/>
              </a:rPr>
              <a:t>in our District</a:t>
            </a:r>
            <a:r>
              <a:rPr kumimoji="0" sz="1800" b="0" i="0" u="none" strike="noStrike" kern="1200" cap="none" spc="-10" normalizeH="0" baseline="0" noProof="0" dirty="0">
                <a:ln>
                  <a:noFill/>
                </a:ln>
                <a:solidFill>
                  <a:srgbClr val="0C3B7B"/>
                </a:solidFill>
                <a:effectLst/>
                <a:uLnTx/>
                <a:uFillTx/>
                <a:latin typeface="Arial"/>
                <a:ea typeface="+mn-ea"/>
                <a:cs typeface="Arial"/>
              </a:rPr>
              <a:t>.</a:t>
            </a:r>
            <a:endParaRPr kumimoji="0" lang="en-US" sz="1800" b="0" i="0" u="none" strike="noStrike" kern="1200" cap="none" spc="-10" normalizeH="0" baseline="0" noProof="0" dirty="0">
              <a:ln>
                <a:noFill/>
              </a:ln>
              <a:solidFill>
                <a:srgbClr val="0C3B7B"/>
              </a:solidFill>
              <a:effectLst/>
              <a:uLnTx/>
              <a:uFillTx/>
              <a:latin typeface="Arial"/>
              <a:ea typeface="+mn-ea"/>
              <a:cs typeface="Arial"/>
            </a:endParaRPr>
          </a:p>
          <a:p>
            <a:pPr marL="12700" marR="5080" lvl="0" indent="3175" algn="ctr" defTabSz="914400" rtl="0" eaLnBrk="1" fontAlgn="auto" latinLnBrk="0" hangingPunct="1">
              <a:lnSpc>
                <a:spcPct val="100000"/>
              </a:lnSpc>
              <a:spcBef>
                <a:spcPts val="0"/>
              </a:spcBef>
              <a:spcAft>
                <a:spcPts val="0"/>
              </a:spcAft>
              <a:buClrTx/>
              <a:buSzTx/>
              <a:buFontTx/>
              <a:buNone/>
              <a:tabLst/>
              <a:defRPr/>
            </a:pPr>
            <a:endParaRPr lang="en-US" spc="-10" dirty="0">
              <a:solidFill>
                <a:srgbClr val="0C3B7B"/>
              </a:solidFill>
              <a:latin typeface="Arial"/>
              <a:cs typeface="Arial"/>
            </a:endParaRPr>
          </a:p>
          <a:p>
            <a:pPr marL="12700" marR="5080" lvl="0" indent="3175" algn="ctr">
              <a:defRPr/>
            </a:pPr>
            <a:r>
              <a:rPr lang="en-US" spc="-10" dirty="0">
                <a:solidFill>
                  <a:srgbClr val="0C3B7B"/>
                </a:solidFill>
                <a:cs typeface="Arial"/>
              </a:rPr>
              <a:t>We want our members to feel </a:t>
            </a:r>
            <a:r>
              <a:rPr lang="en-US" b="1" spc="-10" dirty="0">
                <a:solidFill>
                  <a:srgbClr val="0C3B7B"/>
                </a:solidFill>
                <a:cs typeface="Arial"/>
              </a:rPr>
              <a:t>a sense of belonging </a:t>
            </a:r>
            <a:r>
              <a:rPr lang="en-US" spc="-10" dirty="0">
                <a:solidFill>
                  <a:srgbClr val="0C3B7B"/>
                </a:solidFill>
                <a:cs typeface="Arial"/>
              </a:rPr>
              <a:t>not</a:t>
            </a:r>
            <a:r>
              <a:rPr lang="en-US" b="1" spc="-10" dirty="0">
                <a:solidFill>
                  <a:srgbClr val="0C3B7B"/>
                </a:solidFill>
                <a:cs typeface="Arial"/>
              </a:rPr>
              <a:t> </a:t>
            </a:r>
            <a:r>
              <a:rPr lang="en-US" spc="-10" dirty="0">
                <a:solidFill>
                  <a:srgbClr val="0C3B7B"/>
                </a:solidFill>
                <a:cs typeface="Arial"/>
              </a:rPr>
              <a:t>because they are same as everyone else, but because they </a:t>
            </a:r>
            <a:r>
              <a:rPr lang="en-US" b="1" spc="-10" dirty="0">
                <a:solidFill>
                  <a:srgbClr val="0C3B7B"/>
                </a:solidFill>
                <a:cs typeface="Arial"/>
              </a:rPr>
              <a:t>have been accepted </a:t>
            </a:r>
            <a:r>
              <a:rPr lang="en-US" spc="-10" dirty="0">
                <a:solidFill>
                  <a:srgbClr val="0C3B7B"/>
                </a:solidFill>
                <a:cs typeface="Arial"/>
              </a:rPr>
              <a:t>as who they are. </a:t>
            </a:r>
            <a:endParaRPr kumimoji="0" lang="en-US" sz="1800" b="0" i="0" u="none" strike="noStrike" kern="1200" cap="none" spc="-10" normalizeH="0" baseline="0" noProof="0" dirty="0">
              <a:ln>
                <a:noFill/>
              </a:ln>
              <a:solidFill>
                <a:srgbClr val="0C3B7B"/>
              </a:solidFill>
              <a:effectLst/>
              <a:uLnTx/>
              <a:uFillTx/>
              <a:latin typeface="Arial"/>
              <a:ea typeface="+mn-ea"/>
              <a:cs typeface="Arial"/>
            </a:endParaRPr>
          </a:p>
          <a:p>
            <a:pPr marL="12700" marR="5080" lvl="0" indent="3175" algn="ctr" defTabSz="914400" rtl="0" eaLnBrk="1" fontAlgn="auto" latinLnBrk="0" hangingPunct="1">
              <a:lnSpc>
                <a:spcPct val="100000"/>
              </a:lnSpc>
              <a:spcBef>
                <a:spcPts val="0"/>
              </a:spcBef>
              <a:spcAft>
                <a:spcPts val="0"/>
              </a:spcAft>
              <a:buClrTx/>
              <a:buSzTx/>
              <a:buFontTx/>
              <a:buNone/>
              <a:tabLst/>
              <a:defRPr/>
            </a:pPr>
            <a:endParaRPr lang="en-US" spc="-10" dirty="0">
              <a:solidFill>
                <a:srgbClr val="0C3B7B"/>
              </a:solidFill>
              <a:latin typeface="Arial"/>
              <a:cs typeface="Arial"/>
            </a:endParaRPr>
          </a:p>
          <a:p>
            <a:pPr marL="12700" marR="5080" lvl="0" indent="3175"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958D85"/>
              </a:solidFill>
              <a:effectLst/>
              <a:uLnTx/>
              <a:uFillTx/>
              <a:latin typeface="Arial"/>
              <a:ea typeface="+mn-ea"/>
              <a:cs typeface="Arial"/>
            </a:endParaRPr>
          </a:p>
        </p:txBody>
      </p:sp>
      <p:sp>
        <p:nvSpPr>
          <p:cNvPr id="7" name="Title 6">
            <a:extLst>
              <a:ext uri="{FF2B5EF4-FFF2-40B4-BE49-F238E27FC236}">
                <a16:creationId xmlns:a16="http://schemas.microsoft.com/office/drawing/2014/main" id="{C5444C2E-38F4-F825-F925-5FF1C8560F8F}"/>
              </a:ext>
            </a:extLst>
          </p:cNvPr>
          <p:cNvSpPr>
            <a:spLocks noGrp="1"/>
          </p:cNvSpPr>
          <p:nvPr>
            <p:ph type="title" idx="4294967295"/>
          </p:nvPr>
        </p:nvSpPr>
        <p:spPr>
          <a:xfrm>
            <a:off x="548640" y="298768"/>
            <a:ext cx="10515600" cy="685800"/>
          </a:xfrm>
        </p:spPr>
        <p:txBody>
          <a:bodyPr>
            <a:normAutofit fontScale="90000"/>
          </a:bodyPr>
          <a:lstStyle/>
          <a:p>
            <a:r>
              <a:rPr lang="en-US" sz="4000" spc="-5" dirty="0">
                <a:solidFill>
                  <a:srgbClr val="0C3B7B"/>
                </a:solidFill>
                <a:latin typeface="Arial Black" panose="020B0A04020102020204" pitchFamily="34" charset="0"/>
                <a:ea typeface="+mn-ea"/>
                <a:cs typeface="Arial"/>
              </a:rPr>
              <a:t>D7430 DEI Committee Statement</a:t>
            </a:r>
          </a:p>
        </p:txBody>
      </p:sp>
    </p:spTree>
    <p:extLst>
      <p:ext uri="{BB962C8B-B14F-4D97-AF65-F5344CB8AC3E}">
        <p14:creationId xmlns:p14="http://schemas.microsoft.com/office/powerpoint/2010/main" val="2161693741"/>
      </p:ext>
    </p:extLst>
  </p:cSld>
  <p:clrMapOvr>
    <a:masterClrMapping/>
  </p:clrMapOvr>
</p:sld>
</file>

<file path=ppt/theme/theme1.xml><?xml version="1.0" encoding="utf-8"?>
<a:theme xmlns:a="http://schemas.openxmlformats.org/drawingml/2006/main" name="Custom Design">
  <a:themeElements>
    <a:clrScheme name="Custom 1">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5DA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3261</TotalTime>
  <Words>628</Words>
  <Application>Microsoft Macintosh PowerPoint</Application>
  <PresentationFormat>Widescreen</PresentationFormat>
  <Paragraphs>100</Paragraphs>
  <Slides>17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Black</vt:lpstr>
      <vt:lpstr>Arial Narrow</vt:lpstr>
      <vt:lpstr>Arial-BoldItalicMT</vt:lpstr>
      <vt:lpstr>Calibri</vt:lpstr>
      <vt:lpstr>Georgia</vt:lpstr>
      <vt:lpstr>Noto Sans Symbols</vt:lpstr>
      <vt:lpstr>Tahoma</vt:lpstr>
      <vt:lpstr>Custom Design</vt:lpstr>
      <vt:lpstr>The Welcome Mat</vt:lpstr>
      <vt:lpstr>PowerPoint Presentation</vt:lpstr>
      <vt:lpstr>The Welcome Mat –  April 2023</vt:lpstr>
      <vt:lpstr>PowerPoint Presentation</vt:lpstr>
      <vt:lpstr>PowerPoint Presentation</vt:lpstr>
      <vt:lpstr>PowerPoint Presentation</vt:lpstr>
      <vt:lpstr>What is Inclusion?</vt:lpstr>
      <vt:lpstr>Inclusion is the act of "making the mix work." </vt:lpstr>
      <vt:lpstr>D7430 DEI Committee Statement</vt:lpstr>
      <vt:lpstr>The Welcome Mat –  April 2023</vt:lpstr>
      <vt:lpstr>Discussion Questions</vt:lpstr>
      <vt:lpstr>Questions</vt:lpstr>
      <vt:lpstr>PowerPoint Presentation</vt:lpstr>
      <vt:lpstr>PowerPoint Presentation</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Jones</dc:creator>
  <cp:lastModifiedBy>Peter M Jones</cp:lastModifiedBy>
  <cp:revision>9</cp:revision>
  <cp:lastPrinted>2023-04-19T18:50:12Z</cp:lastPrinted>
  <dcterms:created xsi:type="dcterms:W3CDTF">2023-04-05T14:49:33Z</dcterms:created>
  <dcterms:modified xsi:type="dcterms:W3CDTF">2023-06-19T22:55:01Z</dcterms:modified>
</cp:coreProperties>
</file>