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?><Relationships xmlns="http://schemas.openxmlformats.org/package/2006/relationships"><Relationship Target="ppt/presentation.xml" Type="http://schemas.openxmlformats.org/officeDocument/2006/relationships/officeDocument" Id="rId1"></Relationship><Relationship Target="docProps/core.xml" Type="http://schemas.openxmlformats.org/package/2006/relationships/metadata/core-properties" Id="rId5"></Relationship><Relationship Target="docProps/thumbnail.jpeg" Type="http://schemas.openxmlformats.org/package/2006/relationships/metadata/thumbnail" Id="rId6"></Relationship><Relationship Target="docProps/app.xml" Type="http://schemas.openxmlformats.org/officeDocument/2006/relationships/extended-properties" Id="rId7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09" r:id="rId2"/>
    <p:sldMasterId id="2147483710" r:id="rId3"/>
  </p:sldMasterIdLst>
  <p:notesMasterIdLst>
    <p:notesMasterId r:id="rId15"/>
  </p:notesMasterIdLst>
  <p:handoutMasterIdLst>
    <p:handoutMasterId r:id="rId16"/>
  </p:handoutMasterIdLst>
  <p:sldIdLst>
    <p:sldId id="367" r:id="rId4"/>
    <p:sldId id="520" r:id="rId5"/>
    <p:sldId id="274" r:id="rId6"/>
    <p:sldId id="519" r:id="rId7"/>
    <p:sldId id="440" r:id="rId8"/>
    <p:sldId id="521" r:id="rId9"/>
    <p:sldId id="308" r:id="rId10"/>
    <p:sldId id="299" r:id="rId11"/>
    <p:sldId id="298" r:id="rId12"/>
    <p:sldId id="518" r:id="rId13"/>
    <p:sldId id="522" r:id="rId14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6A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83976" autoAdjust="0"/>
  </p:normalViewPr>
  <p:slideViewPr>
    <p:cSldViewPr snapToGrid="0">
      <p:cViewPr varScale="1">
        <p:scale>
          <a:sx n="60" d="100"/>
          <a:sy n="60" d="100"/>
        </p:scale>
        <p:origin x="1098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?><Relationships xmlns="http://schemas.openxmlformats.org/package/2006/relationships"><Relationship Target="slides/slide5.xml" Type="http://schemas.openxmlformats.org/officeDocument/2006/relationships/slide" Id="rId8"></Relationship><Relationship Target="slides/slide10.xml" Type="http://schemas.openxmlformats.org/officeDocument/2006/relationships/slide" Id="rId13"></Relationship><Relationship Target="viewProps.xml" Type="http://schemas.openxmlformats.org/officeDocument/2006/relationships/viewProps" Id="rId18"></Relationship><Relationship Target="slideMasters/slideMaster3.xml" Type="http://schemas.openxmlformats.org/officeDocument/2006/relationships/slideMaster" Id="rId3"></Relationship><Relationship Target="slides/slide4.xml" Type="http://schemas.openxmlformats.org/officeDocument/2006/relationships/slide" Id="rId7"></Relationship><Relationship Target="slides/slide9.xml" Type="http://schemas.openxmlformats.org/officeDocument/2006/relationships/slide" Id="rId12"></Relationship><Relationship Target="presProps.xml" Type="http://schemas.openxmlformats.org/officeDocument/2006/relationships/presProps" Id="rId17"></Relationship><Relationship Target="slideMasters/slideMaster2.xml" Type="http://schemas.openxmlformats.org/officeDocument/2006/relationships/slideMaster" Id="rId2"></Relationship><Relationship Target="handoutMasters/handoutMaster1.xml" Type="http://schemas.openxmlformats.org/officeDocument/2006/relationships/handoutMaster" Id="rId16"></Relationship><Relationship Target="tableStyles.xml" Type="http://schemas.openxmlformats.org/officeDocument/2006/relationships/tableStyles" Id="rId20"></Relationship><Relationship Target="slideMasters/slideMaster1.xml" Type="http://schemas.openxmlformats.org/officeDocument/2006/relationships/slideMaster" Id="rId1"></Relationship><Relationship Target="slides/slide3.xml" Type="http://schemas.openxmlformats.org/officeDocument/2006/relationships/slide" Id="rId6"></Relationship><Relationship Target="slides/slide8.xml" Type="http://schemas.openxmlformats.org/officeDocument/2006/relationships/slide" Id="rId11"></Relationship><Relationship Target="slides/slide2.xml" Type="http://schemas.openxmlformats.org/officeDocument/2006/relationships/slide" Id="rId5"></Relationship><Relationship Target="notesMasters/notesMaster1.xml" Type="http://schemas.openxmlformats.org/officeDocument/2006/relationships/notesMaster" Id="rId15"></Relationship><Relationship Target="slides/slide7.xml" Type="http://schemas.openxmlformats.org/officeDocument/2006/relationships/slide" Id="rId10"></Relationship><Relationship Target="theme/theme1.xml" Type="http://schemas.openxmlformats.org/officeDocument/2006/relationships/theme" Id="rId19"></Relationship><Relationship Target="slides/slide1.xml" Type="http://schemas.openxmlformats.org/officeDocument/2006/relationships/slide" Id="rId4"></Relationship><Relationship Target="slides/slide6.xml" Type="http://schemas.openxmlformats.org/officeDocument/2006/relationships/slide" Id="rId9"></Relationship><Relationship Target="slides/slide11.xml" Type="http://schemas.openxmlformats.org/officeDocument/2006/relationships/slide" Id="rId14"></Relationship></Relationships>
</file>

<file path=ppt/handoutMasters/_rels/handoutMaster1.xml.rels><?xml version="1.0" encoding="UTF-8" ?><Relationships xmlns="http://schemas.openxmlformats.org/package/2006/relationships"><Relationship Target="../theme/theme5.xml" Type="http://schemas.openxmlformats.org/officeDocument/2006/relationships/theme" Id="rId1"></Relationship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4FB3C1-18C1-4E28-824B-532CD681E6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72DCBA-94E0-49BA-93E3-F7C3DDE0A9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B323D-94E0-48A7-BEE6-AB40C77085E4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E3278-6E6C-4FA8-9F2C-4A6DC05870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E3C745-3AFA-4331-AC73-08A9707F4F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40175" y="8842375"/>
            <a:ext cx="30130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11144-F737-4E48-88FA-4C92385C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28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?><Relationships xmlns="http://schemas.openxmlformats.org/package/2006/relationships"><Relationship Target="../theme/theme4.xml" Type="http://schemas.openxmlformats.org/officeDocument/2006/relationships/theme" Id="rId1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FBABA4AC-1A6A-4E07-8D88-81CD5C01670A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97A7D66B-F24C-42A4-A376-E49075CDE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0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https://www.medicinenet.com/script/main/art.asp?articlekey=22591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7D66B-F24C-42A4-A376-E49075CDE6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70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Oxy 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1673A-6598-D14F-B349-6D6C6E216CB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810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1673A-6598-D14F-B349-6D6C6E216CB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297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A7D66B-F24C-42A4-A376-E49075CDE6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1538"/>
      </p:ext>
    </p:extLst>
  </p:cSld>
  <p:clrMapOvr>
    <a:masterClrMapping/>
  </p:clrMapOvr>
</p:notes>
</file>

<file path=ppt/slideLayouts/_rels/slideLayout1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0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1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2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13.xml.rels><?xml version="1.0" encoding="UTF-8" ?><Relationships xmlns="http://schemas.openxmlformats.org/package/2006/relationships"><Relationship Target="../slideMasters/slideMaster3.xml" Type="http://schemas.openxmlformats.org/officeDocument/2006/relationships/slideMaster" Id="rId1"></Relationship></Relationships>
</file>

<file path=ppt/slideLayouts/_rels/slideLayout14.xml.rels><?xml version="1.0" encoding="UTF-8" ?><Relationships xmlns="http://schemas.openxmlformats.org/package/2006/relationships"><Relationship Target="../slideMasters/slideMaster3.xml" Type="http://schemas.openxmlformats.org/officeDocument/2006/relationships/slideMaster" Id="rId1"></Relationship></Relationships>
</file>

<file path=ppt/slideLayouts/_rels/slideLayout2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3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4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5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6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7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8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_rels/slideLayout9.xml.rels><?xml version="1.0" encoding="UTF-8" ?><Relationships xmlns="http://schemas.openxmlformats.org/package/2006/relationships"><Relationship Target="../slideMasters/slideMaster1.xml" Type="http://schemas.openxmlformats.org/officeDocument/2006/relationships/slideMaster" Id="rId1"></Relationship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ECA1-1B05-D645-8E62-172A03EF7504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E98B-D064-9A4B-8B9C-4A431E394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77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ECA1-1B05-D645-8E62-172A03EF7504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E98B-D064-9A4B-8B9C-4A431E394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09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ECA1-1B05-D645-8E62-172A03EF7504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E98B-D064-9A4B-8B9C-4A431E394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47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E2DD949-4D7D-4C96-AE57-F6F152C3E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5FBAA2E-77EB-489C-9545-932FF98ECD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20AA874-ADE5-48C7-8895-40C94BE7CD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53F95-9FDC-4C6A-9CAA-021B4A232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5773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4863A9-59D3-4810-A44A-2698D46CEE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65778-A76A-44C2-B8F0-74C1DA5B57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3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534D29-8AC8-41B7-AC70-9482607FDA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65778-A76A-44C2-B8F0-74C1DA5B57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29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ECA1-1B05-D645-8E62-172A03EF7504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E98B-D064-9A4B-8B9C-4A431E394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2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ECA1-1B05-D645-8E62-172A03EF7504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E98B-D064-9A4B-8B9C-4A431E394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3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ECA1-1B05-D645-8E62-172A03EF7504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E98B-D064-9A4B-8B9C-4A431E394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2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ECA1-1B05-D645-8E62-172A03EF7504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E98B-D064-9A4B-8B9C-4A431E394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8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ECA1-1B05-D645-8E62-172A03EF7504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E98B-D064-9A4B-8B9C-4A431E394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8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ECA1-1B05-D645-8E62-172A03EF7504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E98B-D064-9A4B-8B9C-4A431E394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3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ECA1-1B05-D645-8E62-172A03EF7504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E98B-D064-9A4B-8B9C-4A431E394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33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AECA1-1B05-D645-8E62-172A03EF7504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E98B-D064-9A4B-8B9C-4A431E394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31859"/>
      </p:ext>
    </p:extLst>
  </p:cSld>
  <p:clrMapOvr>
    <a:masterClrMapping/>
  </p:clrMapOvr>
</p:sldLayout>
</file>

<file path=ppt/slideMasters/_rels/slideMaster1.xml.rels><?xml version="1.0" encoding="UTF-8" ?><Relationships xmlns="http://schemas.openxmlformats.org/package/2006/relationships"><Relationship Target="../slideLayouts/slideLayout8.xml" Type="http://schemas.openxmlformats.org/officeDocument/2006/relationships/slideLayout" Id="rId8"></Relationship><Relationship Target="../theme/theme1.xml" Type="http://schemas.openxmlformats.org/officeDocument/2006/relationships/theme" Id="rId13"></Relationship><Relationship Target="../slideLayouts/slideLayout3.xml" Type="http://schemas.openxmlformats.org/officeDocument/2006/relationships/slideLayout" Id="rId3"></Relationship><Relationship Target="../slideLayouts/slideLayout7.xml" Type="http://schemas.openxmlformats.org/officeDocument/2006/relationships/slideLayout" Id="rId7"></Relationship><Relationship Target="../slideLayouts/slideLayout12.xml" Type="http://schemas.openxmlformats.org/officeDocument/2006/relationships/slideLayout" Id="rId12"></Relationship><Relationship Target="../slideLayouts/slideLayout2.xml" Type="http://schemas.openxmlformats.org/officeDocument/2006/relationships/slideLayout" Id="rId2"></Relationship><Relationship Target="../slideLayouts/slideLayout1.xml" Type="http://schemas.openxmlformats.org/officeDocument/2006/relationships/slideLayout" Id="rId1"></Relationship><Relationship Target="../slideLayouts/slideLayout6.xml" Type="http://schemas.openxmlformats.org/officeDocument/2006/relationships/slideLayout" Id="rId6"></Relationship><Relationship Target="../slideLayouts/slideLayout11.xml" Type="http://schemas.openxmlformats.org/officeDocument/2006/relationships/slideLayout" Id="rId11"></Relationship><Relationship Target="../slideLayouts/slideLayout5.xml" Type="http://schemas.openxmlformats.org/officeDocument/2006/relationships/slideLayout" Id="rId5"></Relationship><Relationship Target="../slideLayouts/slideLayout10.xml" Type="http://schemas.openxmlformats.org/officeDocument/2006/relationships/slideLayout" Id="rId10"></Relationship><Relationship Target="../slideLayouts/slideLayout4.xml" Type="http://schemas.openxmlformats.org/officeDocument/2006/relationships/slideLayout" Id="rId4"></Relationship><Relationship Target="../slideLayouts/slideLayout9.xml" Type="http://schemas.openxmlformats.org/officeDocument/2006/relationships/slideLayout" Id="rId9"></Relationship></Relationships>
</file>

<file path=ppt/slideMasters/_rels/slideMaster2.xml.rels><?xml version="1.0" encoding="UTF-8" ?><Relationships xmlns="http://schemas.openxmlformats.org/package/2006/relationships"><Relationship Target="../theme/theme2.xml" Type="http://schemas.openxmlformats.org/officeDocument/2006/relationships/theme" Id="rId1"></Relationship></Relationships>
</file>

<file path=ppt/slideMasters/_rels/slideMaster3.xml.rels><?xml version="1.0" encoding="UTF-8" ?><Relationships xmlns="http://schemas.openxmlformats.org/package/2006/relationships"><Relationship Target="../theme/theme3.xml" Type="http://schemas.openxmlformats.org/officeDocument/2006/relationships/theme" Id="rId3"></Relationship><Relationship Target="../slideLayouts/slideLayout14.xml" Type="http://schemas.openxmlformats.org/officeDocument/2006/relationships/slideLayout" Id="rId2"></Relationship><Relationship Target="../slideLayouts/slideLayout13.xml" Type="http://schemas.openxmlformats.org/officeDocument/2006/relationships/slideLayout" Id="rId1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AECA1-1B05-D645-8E62-172A03EF7504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1E98B-D064-9A4B-8B9C-4A431E394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" y="6400800"/>
            <a:ext cx="12191985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64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8151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381872"/>
            <a:ext cx="10058401" cy="448722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189"/>
            <a:fld id="{0EDC468C-555C-4B6B-BDC7-AC99A69F2BBE}" type="datetime1">
              <a:rPr lang="en-US" smtClean="0"/>
              <a:pPr defTabSz="457189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189"/>
            <a:r>
              <a:rPr lang="en-US"/>
              <a:t>DRAFT: Outlining Strategies and Actions through December 2021 - Update to Task Force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189"/>
            <a:fld id="{4FAB73BC-B049-4115-A692-8D63A059BFB8}" type="slidenum">
              <a:rPr lang="en-US" smtClean="0"/>
              <a:pPr defTabSz="457189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937818"/>
      </p:ext>
    </p:extLst>
  </p:cSld>
  <p:clrMap bg1="dk1" tx1="lt1" bg2="dk2" tx2="lt2" accent1="accent1" accent2="accent2" accent3="accent3" accent4="accent4" accent5="accent5" accent6="accent6" hlink="hlink" folHlink="folHlink"/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CD6C2-9F9B-49EF-B6E8-7BA49037FA22}" type="datetime1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65778-A76A-44C2-B8F0-74C1DA5B5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89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3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?><Relationships xmlns="http://schemas.openxmlformats.org/package/2006/relationships"><Relationship Target="../media/image1.png" Type="http://schemas.openxmlformats.org/officeDocument/2006/relationships/image" Id="rId2"></Relationship><Relationship Target="../slideLayouts/slideLayout1.xml" Type="http://schemas.openxmlformats.org/officeDocument/2006/relationships/slideLayout" Id="rId1"></Relationship></Relationships>
</file>

<file path=ppt/slides/_rels/slide10.xml.rels><?xml version="1.0" encoding="UTF-8" ?><Relationships xmlns="http://schemas.openxmlformats.org/package/2006/relationships"><Relationship Target="../media/image10.png" Type="http://schemas.openxmlformats.org/officeDocument/2006/relationships/image" Id="rId3"></Relationship><Relationship Target="../media/image1.png" Type="http://schemas.openxmlformats.org/officeDocument/2006/relationships/image" Id="rId2"></Relationship><Relationship Target="../slideLayouts/slideLayout13.xml" Type="http://schemas.openxmlformats.org/officeDocument/2006/relationships/slideLayout" Id="rId1"></Relationship></Relationships>
</file>

<file path=ppt/slides/_rels/slide11.xml.rels><?xml version="1.0" encoding="UTF-8" ?><Relationships xmlns="http://schemas.openxmlformats.org/package/2006/relationships"><Relationship Target="../media/image11.jpeg" Type="http://schemas.openxmlformats.org/officeDocument/2006/relationships/image" Id="rId3"></Relationship><Relationship Target="../media/image1.png" Type="http://schemas.openxmlformats.org/officeDocument/2006/relationships/image" Id="rId2"></Relationship><Relationship Target="../slideLayouts/slideLayout13.xml" Type="http://schemas.openxmlformats.org/officeDocument/2006/relationships/slideLayout" Id="rId1"></Relationship></Relationships>
</file>

<file path=ppt/slides/_rels/slide2.xml.rels><?xml version="1.0" encoding="UTF-8" ?><Relationships xmlns="http://schemas.openxmlformats.org/package/2006/relationships"><Relationship Target="../media/image1.png" Type="http://schemas.openxmlformats.org/officeDocument/2006/relationships/image" Id="rId2"></Relationship><Relationship Target="../slideLayouts/slideLayout1.xml" Type="http://schemas.openxmlformats.org/officeDocument/2006/relationships/slideLayout" Id="rId1"></Relationship></Relationships>
</file>

<file path=ppt/slides/_rels/slide3.xml.rels><?xml version="1.0" encoding="UTF-8" ?><Relationships xmlns="http://schemas.openxmlformats.org/package/2006/relationships"><Relationship Target="../media/image2.jpeg" Type="http://schemas.openxmlformats.org/officeDocument/2006/relationships/image" Id="rId3"></Relationship><Relationship Target="../media/image1.png" Type="http://schemas.openxmlformats.org/officeDocument/2006/relationships/image" Id="rId2"></Relationship><Relationship Target="../slideLayouts/slideLayout13.xml" Type="http://schemas.openxmlformats.org/officeDocument/2006/relationships/slideLayout" Id="rId1"></Relationship></Relationships>
</file>

<file path=ppt/slides/_rels/slide4.xml.rels><?xml version="1.0" encoding="UTF-8" ?><Relationships xmlns="http://schemas.openxmlformats.org/package/2006/relationships"><Relationship Target="../media/image1.png" Type="http://schemas.openxmlformats.org/officeDocument/2006/relationships/image" Id="rId3"></Relationship><Relationship Target="../notesSlides/notesSlide1.xml" Type="http://schemas.openxmlformats.org/officeDocument/2006/relationships/notesSlide" Id="rId2"></Relationship><Relationship Target="../slideLayouts/slideLayout13.xml" Type="http://schemas.openxmlformats.org/officeDocument/2006/relationships/slideLayout" Id="rId1"></Relationship></Relationships>
</file>

<file path=ppt/slides/_rels/slide5.xml.rels><?xml version="1.0" encoding="UTF-8" ?><Relationships xmlns="http://schemas.openxmlformats.org/package/2006/relationships"><Relationship Target="../media/image1.png" Type="http://schemas.openxmlformats.org/officeDocument/2006/relationships/image" Id="rId3"></Relationship><Relationship Target="../notesSlides/notesSlide2.xml" Type="http://schemas.openxmlformats.org/officeDocument/2006/relationships/notesSlide" Id="rId2"></Relationship><Relationship Target="../slideLayouts/slideLayout6.xml" Type="http://schemas.openxmlformats.org/officeDocument/2006/relationships/slideLayout" Id="rId1"></Relationship><Relationship Target="../media/image3.png" Type="http://schemas.openxmlformats.org/officeDocument/2006/relationships/image" Id="rId4"></Relationship></Relationships>
</file>

<file path=ppt/slides/_rels/slide6.xml.rels><?xml version="1.0" encoding="UTF-8" ?><Relationships xmlns="http://schemas.openxmlformats.org/package/2006/relationships"><Relationship Target="../media/image1.png" Type="http://schemas.openxmlformats.org/officeDocument/2006/relationships/image" Id="rId3"></Relationship><Relationship Target="../notesSlides/notesSlide3.xml" Type="http://schemas.openxmlformats.org/officeDocument/2006/relationships/notesSlide" Id="rId2"></Relationship><Relationship Target="../slideLayouts/slideLayout6.xml" Type="http://schemas.openxmlformats.org/officeDocument/2006/relationships/slideLayout" Id="rId1"></Relationship><Relationship Target="../media/image5.png" Type="http://schemas.openxmlformats.org/officeDocument/2006/relationships/image" Id="rId5"></Relationship><Relationship Target="../media/image4.png" Type="http://schemas.openxmlformats.org/officeDocument/2006/relationships/image" Id="rId4"></Relationship></Relationships>
</file>

<file path=ppt/slides/_rels/slide7.xml.rels><?xml version="1.0" encoding="UTF-8" ?><Relationships xmlns="http://schemas.openxmlformats.org/package/2006/relationships"><Relationship Target="../media/image1.png" Type="http://schemas.openxmlformats.org/officeDocument/2006/relationships/image" Id="rId3"></Relationship><Relationship Target="../notesSlides/notesSlide4.xml" Type="http://schemas.openxmlformats.org/officeDocument/2006/relationships/notesSlide" Id="rId2"></Relationship><Relationship Target="../slideLayouts/slideLayout1.xml" Type="http://schemas.openxmlformats.org/officeDocument/2006/relationships/slideLayout" Id="rId1"></Relationship><Relationship Target="../media/image6.png" Type="http://schemas.openxmlformats.org/officeDocument/2006/relationships/image" Id="rId4"></Relationship></Relationships>
</file>

<file path=ppt/slides/_rels/slide8.xml.rels><?xml version="1.0" encoding="UTF-8" ?><Relationships xmlns="http://schemas.openxmlformats.org/package/2006/relationships"><Relationship Target="../media/image7.png" Type="http://schemas.openxmlformats.org/officeDocument/2006/relationships/image" Id="rId3"></Relationship><Relationship Target="../media/image1.png" Type="http://schemas.openxmlformats.org/officeDocument/2006/relationships/image" Id="rId2"></Relationship><Relationship Target="../slideLayouts/slideLayout12.xml" Type="http://schemas.openxmlformats.org/officeDocument/2006/relationships/slideLayout" Id="rId1"></Relationship></Relationships>
</file>

<file path=ppt/slides/_rels/slide9.xml.rels><?xml version="1.0" encoding="UTF-8" ?><Relationships xmlns="http://schemas.openxmlformats.org/package/2006/relationships"><Relationship Target="../media/image8.png" Type="http://schemas.openxmlformats.org/officeDocument/2006/relationships/image" Id="rId3"></Relationship><Relationship Target="../media/image1.png" Type="http://schemas.openxmlformats.org/officeDocument/2006/relationships/image" Id="rId2"></Relationship><Relationship Target="../slideLayouts/slideLayout12.xml" Type="http://schemas.openxmlformats.org/officeDocument/2006/relationships/slideLayout" Id="rId1"></Relationship><Relationship Target="../media/image9.jpeg" Type="http://schemas.openxmlformats.org/officeDocument/2006/relationships/image" Id="rId4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6428A8-DA62-4851-B2F5-E001A83E90A4}"/>
              </a:ext>
            </a:extLst>
          </p:cNvPr>
          <p:cNvSpPr txBox="1">
            <a:spLocks/>
          </p:cNvSpPr>
          <p:nvPr/>
        </p:nvSpPr>
        <p:spPr>
          <a:xfrm>
            <a:off x="2148078" y="1649186"/>
            <a:ext cx="8997043" cy="2308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 spc="-100" baseline="0">
                <a:solidFill>
                  <a:srgbClr val="326ABC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Pandemic 2020: What is going on?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3FDDE3-F99B-460A-85F4-538E81909BDF}"/>
              </a:ext>
            </a:extLst>
          </p:cNvPr>
          <p:cNvSpPr txBox="1"/>
          <p:nvPr/>
        </p:nvSpPr>
        <p:spPr>
          <a:xfrm>
            <a:off x="2148078" y="3336778"/>
            <a:ext cx="7705344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spc="-100" dirty="0">
                <a:latin typeface="Arial" panose="020B0604020202020204" pitchFamily="34" charset="0"/>
                <a:cs typeface="Arial" panose="020B0604020202020204" pitchFamily="34" charset="0"/>
              </a:rPr>
              <a:t>James V. McDonald MD, MPH</a:t>
            </a:r>
          </a:p>
          <a:p>
            <a:pPr>
              <a:defRPr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Chief Administrative Officer; Board of Medical Licensure and Discipline </a:t>
            </a:r>
          </a:p>
          <a:p>
            <a:pPr>
              <a:defRPr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Medical Director; Division of Customer Services </a:t>
            </a:r>
          </a:p>
          <a:p>
            <a:pPr>
              <a:defRPr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Medical Director; Division of Policy, Information, and Communication </a:t>
            </a:r>
          </a:p>
          <a:p>
            <a:pPr>
              <a:defRPr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Medical Director; Drug Overdose Prevention Program </a:t>
            </a:r>
          </a:p>
          <a:p>
            <a:pPr>
              <a:defRPr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Medical Director; Prescription Drug Monitoring Program </a:t>
            </a:r>
          </a:p>
          <a:p>
            <a:pPr>
              <a:defRPr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Rhode Island Department of Health</a:t>
            </a:r>
          </a:p>
          <a:p>
            <a:pPr>
              <a:defRPr/>
            </a:pP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3200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051E79-BEC1-43C6-BCFF-192ECA1C1AC4}"/>
              </a:ext>
            </a:extLst>
          </p:cNvPr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326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7" name="Picture 6">
            <a:extLst>
              <a:ext uri="{FF2B5EF4-FFF2-40B4-BE49-F238E27FC236}">
                <a16:creationId xmlns:a16="http://schemas.microsoft.com/office/drawing/2014/main" id="{DD62AEC6-B9F5-4918-87A8-EF674EC8F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78" y="101600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900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0341"/>
            <a:ext cx="12192000" cy="1143000"/>
          </a:xfrm>
          <a:prstGeom prst="rect">
            <a:avLst/>
          </a:prstGeom>
          <a:solidFill>
            <a:srgbClr val="326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613" y="101666"/>
            <a:ext cx="939669" cy="9396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D367F0-CCA4-4BFF-92A1-B7B4463200A2}"/>
              </a:ext>
            </a:extLst>
          </p:cNvPr>
          <p:cNvSpPr txBox="1"/>
          <p:nvPr/>
        </p:nvSpPr>
        <p:spPr>
          <a:xfrm>
            <a:off x="0" y="-50340"/>
            <a:ext cx="4860758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br>
              <a:rPr lang="en-US" sz="3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are:</a:t>
            </a:r>
            <a:br>
              <a:rPr lang="en-US" sz="40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i="1" u="sng" dirty="0">
                <a:solidFill>
                  <a:prstClr val="black"/>
                </a:solidFill>
                <a:latin typeface="Calibri" panose="020F0502020204030204"/>
              </a:rPr>
              <a:t>Social Determinants of Health  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- conditions in the places where people live, learn, work and play affect a wide range of health outcomes </a:t>
            </a:r>
          </a:p>
          <a:p>
            <a:pPr>
              <a:defRPr/>
            </a:pP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2595F2-2DAC-48CB-A2E1-7C061FABD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65778-A76A-44C2-B8F0-74C1DA5B577F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026" name="Picture 2" descr="https://www.kff.org/wp-content/uploads/2018/05/8802-Figure-1.png?w=735&amp;h=551&amp;crop=1">
            <a:extLst>
              <a:ext uri="{FF2B5EF4-FFF2-40B4-BE49-F238E27FC236}">
                <a16:creationId xmlns:a16="http://schemas.microsoft.com/office/drawing/2014/main" id="{20BE0266-7B5C-4D91-BBF1-ADF12A0B9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46" y="1092659"/>
            <a:ext cx="7076092" cy="562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2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0341"/>
            <a:ext cx="12192000" cy="1143000"/>
          </a:xfrm>
          <a:prstGeom prst="rect">
            <a:avLst/>
          </a:prstGeom>
          <a:solidFill>
            <a:srgbClr val="326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613" y="101666"/>
            <a:ext cx="939669" cy="9396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D367F0-CCA4-4BFF-92A1-B7B4463200A2}"/>
              </a:ext>
            </a:extLst>
          </p:cNvPr>
          <p:cNvSpPr txBox="1"/>
          <p:nvPr/>
        </p:nvSpPr>
        <p:spPr>
          <a:xfrm>
            <a:off x="245649" y="-290971"/>
            <a:ext cx="445468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br>
              <a:rPr lang="en-US" sz="3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for Dialogue…..</a:t>
            </a:r>
            <a:br>
              <a:rPr lang="en-US" sz="40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2595F2-2DAC-48CB-A2E1-7C061FABD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65778-A76A-44C2-B8F0-74C1DA5B577F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4098" name="Picture 2" descr="A Dialogue about Dialogue | Sojourners">
            <a:extLst>
              <a:ext uri="{FF2B5EF4-FFF2-40B4-BE49-F238E27FC236}">
                <a16:creationId xmlns:a16="http://schemas.microsoft.com/office/drawing/2014/main" id="{B52ED402-62BB-4E85-8A72-40500B7B4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22" y="1396263"/>
            <a:ext cx="8373978" cy="557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37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6428A8-DA62-4851-B2F5-E001A83E90A4}"/>
              </a:ext>
            </a:extLst>
          </p:cNvPr>
          <p:cNvSpPr txBox="1">
            <a:spLocks/>
          </p:cNvSpPr>
          <p:nvPr/>
        </p:nvSpPr>
        <p:spPr>
          <a:xfrm>
            <a:off x="272716" y="1360428"/>
            <a:ext cx="10567605" cy="2308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 spc="-100" baseline="0">
                <a:solidFill>
                  <a:srgbClr val="326ABC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i="1" dirty="0"/>
              <a:t>What are some of the most powerful public health interventions?</a:t>
            </a:r>
          </a:p>
          <a:p>
            <a:pPr>
              <a:defRPr/>
            </a:pPr>
            <a:r>
              <a:rPr lang="en-US" sz="4400" dirty="0"/>
              <a:t>1. Clean water</a:t>
            </a:r>
          </a:p>
          <a:p>
            <a:pPr>
              <a:defRPr/>
            </a:pPr>
            <a:r>
              <a:rPr lang="en-US" sz="4400" dirty="0"/>
              <a:t>2. Soap</a:t>
            </a:r>
          </a:p>
          <a:p>
            <a:pPr>
              <a:defRPr/>
            </a:pPr>
            <a:r>
              <a:rPr lang="en-US" sz="4400" dirty="0"/>
              <a:t>3. Vaccines</a:t>
            </a:r>
          </a:p>
          <a:p>
            <a:pPr>
              <a:defRPr/>
            </a:pPr>
            <a:r>
              <a:rPr lang="en-US" sz="4400" dirty="0"/>
              <a:t>4. Yet one of the most important in 2020 is….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3FDDE3-F99B-460A-85F4-538E81909BDF}"/>
              </a:ext>
            </a:extLst>
          </p:cNvPr>
          <p:cNvSpPr txBox="1"/>
          <p:nvPr/>
        </p:nvSpPr>
        <p:spPr>
          <a:xfrm>
            <a:off x="2148078" y="3429000"/>
            <a:ext cx="770534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3200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051E79-BEC1-43C6-BCFF-192ECA1C1AC4}"/>
              </a:ext>
            </a:extLst>
          </p:cNvPr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326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7" name="Picture 6">
            <a:extLst>
              <a:ext uri="{FF2B5EF4-FFF2-40B4-BE49-F238E27FC236}">
                <a16:creationId xmlns:a16="http://schemas.microsoft.com/office/drawing/2014/main" id="{DD62AEC6-B9F5-4918-87A8-EF674EC8F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078" y="101600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48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0341"/>
            <a:ext cx="12192000" cy="1143000"/>
          </a:xfrm>
          <a:prstGeom prst="rect">
            <a:avLst/>
          </a:prstGeom>
          <a:solidFill>
            <a:srgbClr val="326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613" y="101666"/>
            <a:ext cx="939669" cy="9396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D367F0-CCA4-4BFF-92A1-B7B4463200A2}"/>
              </a:ext>
            </a:extLst>
          </p:cNvPr>
          <p:cNvSpPr txBox="1"/>
          <p:nvPr/>
        </p:nvSpPr>
        <p:spPr>
          <a:xfrm>
            <a:off x="401052" y="1072607"/>
            <a:ext cx="569494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Walmart</a:t>
            </a:r>
          </a:p>
          <a:p>
            <a:pPr>
              <a:defRPr/>
            </a:pPr>
            <a:r>
              <a:rPr lang="en-US" sz="4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know that I should have known?</a:t>
            </a:r>
          </a:p>
          <a:p>
            <a:pPr>
              <a:defRPr/>
            </a:pPr>
            <a:endParaRPr lang="en-US" sz="48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48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2595F2-2DAC-48CB-A2E1-7C061FABD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65778-A76A-44C2-B8F0-74C1DA5B577F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026" name="Picture 2" descr="https://encrypted-tbn0.gstatic.com/images?q=tbn%3AANd9GcQQcO0LLadffUA9ee6BrfbnXqmQ16ZdUxy_Mlj04hp9ObvuLJ-3M0Wg2slbzvc&amp;usqp=CAc">
            <a:extLst>
              <a:ext uri="{FF2B5EF4-FFF2-40B4-BE49-F238E27FC236}">
                <a16:creationId xmlns:a16="http://schemas.microsoft.com/office/drawing/2014/main" id="{6E6A80BE-A4CD-4715-B5F2-7F8160F2A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051" y="1244665"/>
            <a:ext cx="5694949" cy="569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63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60" y="0"/>
            <a:ext cx="12192000" cy="1143000"/>
          </a:xfrm>
          <a:prstGeom prst="rect">
            <a:avLst/>
          </a:prstGeom>
          <a:solidFill>
            <a:srgbClr val="326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dirty="0">
                <a:solidFill>
                  <a:prstClr val="white"/>
                </a:solidFill>
                <a:latin typeface="Calibri" panose="020F0502020204030204"/>
              </a:rPr>
              <a:t>What is a </a:t>
            </a:r>
            <a:r>
              <a:rPr lang="en-US" sz="6000" dirty="0">
                <a:solidFill>
                  <a:prstClr val="white"/>
                </a:solidFill>
                <a:latin typeface="Calibri" panose="020F0502020204030204"/>
              </a:rPr>
              <a:t>Syndemic?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613" y="101666"/>
            <a:ext cx="939669" cy="9396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D367F0-CCA4-4BFF-92A1-B7B4463200A2}"/>
              </a:ext>
            </a:extLst>
          </p:cNvPr>
          <p:cNvSpPr txBox="1"/>
          <p:nvPr/>
        </p:nvSpPr>
        <p:spPr>
          <a:xfrm>
            <a:off x="160422" y="1076330"/>
            <a:ext cx="115182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u="sng" dirty="0"/>
              <a:t>Syndemic:</a:t>
            </a:r>
          </a:p>
          <a:p>
            <a:pPr>
              <a:defRPr/>
            </a:pPr>
            <a:r>
              <a:rPr lang="en-US" sz="4800" i="1" dirty="0"/>
              <a:t>A set of linked health problems involving two or more afflictions, interacting synergistically, and contributing to excess burden of disease in a population</a:t>
            </a:r>
          </a:p>
          <a:p>
            <a:pPr>
              <a:defRPr/>
            </a:pPr>
            <a:endParaRPr lang="en-US" sz="48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4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ok if your life and the planet feels weird right now……it 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2595F2-2DAC-48CB-A2E1-7C061FABD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65778-A76A-44C2-B8F0-74C1DA5B577F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2537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9238D5-4805-40F8-B9A9-40F2B5E42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778"/>
            <a:ext cx="12192000" cy="1143000"/>
          </a:xfrm>
          <a:prstGeom prst="rect">
            <a:avLst/>
          </a:prstGeom>
          <a:solidFill>
            <a:srgbClr val="326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 </a:t>
            </a:r>
            <a:r>
              <a:rPr lang="en-US" sz="3600" dirty="0">
                <a:latin typeface="Georgia" panose="02040502050405020303" pitchFamily="18" charset="0"/>
              </a:rPr>
              <a:t>Pandemic – DATA – yes we have DATA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B3BB7E0-2AC9-480A-8C7F-AEBBC1A5CE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01600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952D4A-5C98-49A3-AE71-351EDCE742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26"/>
          <a:stretch/>
        </p:blipFill>
        <p:spPr>
          <a:xfrm>
            <a:off x="-112295" y="1117222"/>
            <a:ext cx="9849853" cy="54293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EAAC68-7A3E-449E-B53D-999F888C25C1}"/>
              </a:ext>
            </a:extLst>
          </p:cNvPr>
          <p:cNvSpPr txBox="1"/>
          <p:nvPr/>
        </p:nvSpPr>
        <p:spPr>
          <a:xfrm>
            <a:off x="5582652" y="295976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099BF7-79F0-4F90-9469-4D238380CBC7}"/>
              </a:ext>
            </a:extLst>
          </p:cNvPr>
          <p:cNvSpPr txBox="1"/>
          <p:nvPr/>
        </p:nvSpPr>
        <p:spPr>
          <a:xfrm>
            <a:off x="9737558" y="1504550"/>
            <a:ext cx="2454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hospitiliations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7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9238D5-4805-40F8-B9A9-40F2B5E42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778"/>
            <a:ext cx="12192000" cy="1143000"/>
          </a:xfrm>
          <a:prstGeom prst="rect">
            <a:avLst/>
          </a:prstGeom>
          <a:solidFill>
            <a:srgbClr val="326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 </a:t>
            </a:r>
            <a:r>
              <a:rPr lang="en-US" sz="3600" dirty="0">
                <a:latin typeface="Georgia" panose="02040502050405020303" pitchFamily="18" charset="0"/>
              </a:rPr>
              <a:t>Pandemic – who is in the hospital?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B3BB7E0-2AC9-480A-8C7F-AEBBC1A5CE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01600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EAAC68-7A3E-449E-B53D-999F888C25C1}"/>
              </a:ext>
            </a:extLst>
          </p:cNvPr>
          <p:cNvSpPr txBox="1"/>
          <p:nvPr/>
        </p:nvSpPr>
        <p:spPr>
          <a:xfrm>
            <a:off x="5582652" y="295976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DB9714-FAA1-4897-839A-56D02EE874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557" t="25517" r="-17730" b="7967"/>
          <a:stretch/>
        </p:blipFill>
        <p:spPr>
          <a:xfrm>
            <a:off x="56145" y="3416968"/>
            <a:ext cx="8293769" cy="36415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A6BB43-B78B-4CF2-90B2-DEA8139790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42" t="18132" r="7631" b="11326"/>
          <a:stretch/>
        </p:blipFill>
        <p:spPr>
          <a:xfrm>
            <a:off x="3657598" y="1168778"/>
            <a:ext cx="7988970" cy="359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326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613" y="101666"/>
            <a:ext cx="939669" cy="9396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27200" y="-11172"/>
            <a:ext cx="769084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prstClr val="white"/>
                </a:solidFill>
                <a:latin typeface="Georgia" panose="02040502050405020303" pitchFamily="18" charset="0"/>
              </a:rPr>
              <a:t>Historical Trends in Fatal Overdoses in Rhode Island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9BBA8D-69A0-4678-93CC-6A394920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465778-A76A-44C2-B8F0-74C1DA5B577F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5AC40A-2677-4A17-93E8-49BBFACC87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391" t="20173" r="58290" b="37345"/>
          <a:stretch/>
        </p:blipFill>
        <p:spPr>
          <a:xfrm>
            <a:off x="-260916" y="1143000"/>
            <a:ext cx="10617407" cy="58028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575A26-ACED-4529-8A20-2936E52D8CE8}"/>
              </a:ext>
            </a:extLst>
          </p:cNvPr>
          <p:cNvSpPr txBox="1"/>
          <p:nvPr/>
        </p:nvSpPr>
        <p:spPr>
          <a:xfrm rot="10800000" flipV="1">
            <a:off x="10356491" y="1075618"/>
            <a:ext cx="20145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2020 is on pace to be the worst year in recorded history in Rhode Island for overdose deaths</a:t>
            </a:r>
          </a:p>
        </p:txBody>
      </p:sp>
    </p:spTree>
    <p:extLst>
      <p:ext uri="{BB962C8B-B14F-4D97-AF65-F5344CB8AC3E}">
        <p14:creationId xmlns:p14="http://schemas.microsoft.com/office/powerpoint/2010/main" val="475509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DB5DB7-7EDD-419F-A783-5616F1D293B4}"/>
              </a:ext>
            </a:extLst>
          </p:cNvPr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326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quality… All I need is the Air that I breathe……The Hollies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9D606A-08C3-4C51-9692-0FE5F23B88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909" y="101665"/>
            <a:ext cx="939669" cy="93966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ABE6F-462A-47A0-878F-74958F533D82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Air Exchanges</a:t>
            </a:r>
          </a:p>
          <a:p>
            <a:r>
              <a:rPr lang="en-US" sz="4000" dirty="0"/>
              <a:t>Relative Humidity 40-60%</a:t>
            </a:r>
          </a:p>
          <a:p>
            <a:r>
              <a:rPr lang="en-US" sz="4000" dirty="0"/>
              <a:t>Filtration of Air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688310-E26E-42C7-88DA-DCAA5233DD41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1219200" y="5621108"/>
            <a:ext cx="10972800" cy="2187575"/>
          </a:xfrm>
        </p:spPr>
        <p:txBody>
          <a:bodyPr>
            <a:normAutofit/>
          </a:bodyPr>
          <a:lstStyle/>
          <a:p>
            <a:r>
              <a:rPr lang="en-US" sz="5400" dirty="0"/>
              <a:t>Health.ri.gov/airflow </a:t>
            </a:r>
          </a:p>
        </p:txBody>
      </p:sp>
      <p:pic>
        <p:nvPicPr>
          <p:cNvPr id="3074" name="Picture 2" descr="https://health.ri.gov/img/droplet-vs-airborne-transmission.png">
            <a:extLst>
              <a:ext uri="{FF2B5EF4-FFF2-40B4-BE49-F238E27FC236}">
                <a16:creationId xmlns:a16="http://schemas.microsoft.com/office/drawing/2014/main" id="{4AA424CB-6926-42F3-80EC-B6F82F015655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89" y="1204841"/>
            <a:ext cx="4507831" cy="441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>
            <a:extLst>
              <a:ext uri="{FF2B5EF4-FFF2-40B4-BE49-F238E27FC236}">
                <a16:creationId xmlns:a16="http://schemas.microsoft.com/office/drawing/2014/main" id="{DB375D4D-AF1F-4B6F-BA5B-9FDE6289F171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510381" y="5379349"/>
            <a:ext cx="3200400" cy="36988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E671F4-10E4-4518-B8F2-E372A6751B05}"/>
              </a:ext>
            </a:extLst>
          </p:cNvPr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326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Vaccine will solve everything right?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7787BA-CF75-4771-B2F5-F6AC40B934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909" y="101665"/>
            <a:ext cx="939669" cy="939669"/>
          </a:xfrm>
          <a:prstGeom prst="rect">
            <a:avLst/>
          </a:prstGeom>
        </p:spPr>
      </p:pic>
      <p:pic>
        <p:nvPicPr>
          <p:cNvPr id="2050" name="Picture 2" descr="The impact of social determinants of health - UPMC Enterprises">
            <a:extLst>
              <a:ext uri="{FF2B5EF4-FFF2-40B4-BE49-F238E27FC236}">
                <a16:creationId xmlns:a16="http://schemas.microsoft.com/office/drawing/2014/main" id="{F091A698-0B8E-4B27-8061-CC1D8C623CD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884" y="1481745"/>
            <a:ext cx="7136116" cy="462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VID vaccine: Experts tell Congress politics can't easily hurt safety">
            <a:extLst>
              <a:ext uri="{FF2B5EF4-FFF2-40B4-BE49-F238E27FC236}">
                <a16:creationId xmlns:a16="http://schemas.microsoft.com/office/drawing/2014/main" id="{58DE28AA-77ED-48A2-A9D4-9CAC27B63E7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7218"/>
            <a:ext cx="5256934" cy="295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Retrospect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C2DFFD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63779</TotalTime>
  <Words>266</Words>
  <Application>Microsoft Office PowerPoint</Application>
  <PresentationFormat>Widescreen</PresentationFormat>
  <Paragraphs>49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Georgia</vt:lpstr>
      <vt:lpstr>Times New Roman</vt:lpstr>
      <vt:lpstr>3_Office Theme</vt:lpstr>
      <vt:lpstr>2_Retrospect</vt:lpstr>
      <vt:lpstr>Office Theme</vt:lpstr>
      <vt:lpstr>PowerPoint Presentation</vt:lpstr>
      <vt:lpstr>PowerPoint Presentation</vt:lpstr>
      <vt:lpstr>PowerPoint Presentation</vt:lpstr>
      <vt:lpstr>PowerPoint Presentation</vt:lpstr>
      <vt:lpstr> Pandemic – DATA – yes we have DATA</vt:lpstr>
      <vt:lpstr> Pandemic – who is in the hospital?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Berg, Anne</dc:creator>
  <cp:lastModifiedBy>McDonald, James (RIDOH)</cp:lastModifiedBy>
  <cp:revision>253</cp:revision>
  <cp:lastPrinted>2018-03-01T19:11:33Z</cp:lastPrinted>
  <dcterms:created xsi:type="dcterms:W3CDTF">2016-03-23T15:28:45Z</dcterms:created>
  <dcterms:modified xsi:type="dcterms:W3CDTF">2020-10-07T02:03:49Z</dcterms:modified>
</cp:coreProperties>
</file>