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0_38C1F00A.xml" ContentType="application/vnd.ms-powerpoint.comments+xml"/>
  <Override PartName="/ppt/comments/modernComment_152_2249A7C7.xml" ContentType="application/vnd.ms-powerpoint.comments+xml"/>
  <Override PartName="/ppt/comments/modernComment_151_2B63791E.xml" ContentType="application/vnd.ms-powerpoint.comments+xml"/>
  <Override PartName="/ppt/comments/modernComment_10E_C2132B91.xml" ContentType="application/vnd.ms-powerpoint.comments+xml"/>
  <Override PartName="/ppt/comments/modernComment_10F_E5A92CE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3" r:id="rId3"/>
    <p:sldId id="336" r:id="rId4"/>
    <p:sldId id="262" r:id="rId5"/>
    <p:sldId id="264" r:id="rId6"/>
    <p:sldId id="265" r:id="rId7"/>
    <p:sldId id="338" r:id="rId8"/>
    <p:sldId id="337" r:id="rId9"/>
    <p:sldId id="268" r:id="rId10"/>
    <p:sldId id="270" r:id="rId11"/>
    <p:sldId id="339" r:id="rId12"/>
    <p:sldId id="340" r:id="rId13"/>
    <p:sldId id="271" r:id="rId14"/>
    <p:sldId id="301" r:id="rId15"/>
    <p:sldId id="272" r:id="rId16"/>
    <p:sldId id="302" r:id="rId17"/>
    <p:sldId id="266" r:id="rId18"/>
    <p:sldId id="267" r:id="rId19"/>
    <p:sldId id="269" r:id="rId20"/>
    <p:sldId id="274" r:id="rId21"/>
    <p:sldId id="273"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CDD291-E0E3-9B59-ABE9-BDF7C0869EA7}" name="Cally King" initials="CK" userId="0c1a706d5feba4b4" providerId="Windows Live"/>
  <p188:author id="{994BAABD-62A3-942E-A149-F7E04B583B4C}" name="Jarrod Hartzler" initials="JH" userId="S::jhartzler@oaae.net::9973324a-b054-4877-84d7-9a28068ab6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0089D3"/>
    <a:srgbClr val="007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676"/>
    <p:restoredTop sz="94206"/>
  </p:normalViewPr>
  <p:slideViewPr>
    <p:cSldViewPr snapToGrid="0" showGuides="1">
      <p:cViewPr>
        <p:scale>
          <a:sx n="72" d="100"/>
          <a:sy n="72" d="100"/>
        </p:scale>
        <p:origin x="-96"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0E_C2132B91.xml><?xml version="1.0" encoding="utf-8"?>
<p188:cmLst xmlns:a="http://schemas.openxmlformats.org/drawingml/2006/main" xmlns:r="http://schemas.openxmlformats.org/officeDocument/2006/relationships" xmlns:p188="http://schemas.microsoft.com/office/powerpoint/2018/8/main">
  <p188:cm id="{7F8DC35E-F113-1D41-970A-826845131455}" authorId="{9DCDD291-E0E3-9B59-ABE9-BDF7C0869EA7}" created="2023-06-15T16:58:16.522">
    <pc:sldMkLst xmlns:pc="http://schemas.microsoft.com/office/powerpoint/2013/main/command">
      <pc:docMk/>
      <pc:sldMk cId="3256036241" sldId="270"/>
    </pc:sldMkLst>
    <p188:replyLst>
      <p188:reply id="{1E4056F6-0ABA-034F-AC83-1838B6228FF9}" authorId="{994BAABD-62A3-942E-A149-F7E04B583B4C}" created="2023-06-18T15:35:59.782">
        <p188:txBody>
          <a:bodyPr/>
          <a:lstStyle/>
          <a:p>
            <a:r>
              <a:rPr lang="en-US"/>
              <a:t>I’ll speak about each organization</a:t>
            </a:r>
          </a:p>
        </p188:txBody>
      </p188:reply>
    </p188:replyLst>
    <p188:txBody>
      <a:bodyPr/>
      <a:lstStyle/>
      <a:p>
        <a:r>
          <a:rPr lang="en-US"/>
          <a:t>Should we mention a program for each of these leaders listed?</a:t>
        </a:r>
      </a:p>
    </p188:txBody>
  </p188:cm>
</p188:cmLst>
</file>

<file path=ppt/comments/modernComment_10F_E5A92CE8.xml><?xml version="1.0" encoding="utf-8"?>
<p188:cmLst xmlns:a="http://schemas.openxmlformats.org/drawingml/2006/main" xmlns:r="http://schemas.openxmlformats.org/officeDocument/2006/relationships" xmlns:p188="http://schemas.microsoft.com/office/powerpoint/2018/8/main">
  <p188:cm id="{C87C14A0-C634-DB40-AE42-457EEEA5CC45}" authorId="{9DCDD291-E0E3-9B59-ABE9-BDF7C0869EA7}" status="resolved" created="2023-06-15T16:40:11.427" complete="100000">
    <pc:sldMkLst xmlns:pc="http://schemas.microsoft.com/office/powerpoint/2013/main/command">
      <pc:docMk/>
      <pc:sldMk cId="3853069544" sldId="271"/>
    </pc:sldMkLst>
    <p188:replyLst>
      <p188:reply id="{8F1FEB78-CAEC-A347-A9C8-02E2ED862EB3}" authorId="{994BAABD-62A3-942E-A149-F7E04B583B4C}" created="2023-06-18T15:39:08.365">
        <p188:txBody>
          <a:bodyPr/>
          <a:lstStyle/>
          <a:p>
            <a:r>
              <a:rPr lang="en-US"/>
              <a:t>https://oaae.net/ohio-arts-education-data-project/</a:t>
            </a:r>
          </a:p>
        </p188:txBody>
      </p188:reply>
    </p188:replyLst>
    <p188:txBody>
      <a:bodyPr/>
      <a:lstStyle/>
      <a:p>
        <a:r>
          <a:rPr lang="en-US"/>
          <a:t>What else absolutely (or not) needs ti go here please.</a:t>
        </a:r>
      </a:p>
    </p188:txBody>
  </p188:cm>
</p188:cmLst>
</file>

<file path=ppt/comments/modernComment_150_38C1F00A.xml><?xml version="1.0" encoding="utf-8"?>
<p188:cmLst xmlns:a="http://schemas.openxmlformats.org/drawingml/2006/main" xmlns:r="http://schemas.openxmlformats.org/officeDocument/2006/relationships" xmlns:p188="http://schemas.microsoft.com/office/powerpoint/2018/8/main">
  <p188:cm id="{BF4319D5-A120-214D-A23C-9DDD73144817}" authorId="{9DCDD291-E0E3-9B59-ABE9-BDF7C0869EA7}" status="resolved" created="2023-06-15T16:56:24.672" complete="100000">
    <pc:sldMkLst xmlns:pc="http://schemas.microsoft.com/office/powerpoint/2013/main/command">
      <pc:docMk/>
      <pc:sldMk cId="952233994" sldId="336"/>
    </pc:sldMkLst>
    <p188:replyLst>
      <p188:reply id="{E1372D57-F465-9845-983B-65D1149171F5}" authorId="{994BAABD-62A3-942E-A149-F7E04B583B4C}" created="2023-06-18T15:33:54.318">
        <p188:txBody>
          <a:bodyPr/>
          <a:lstStyle/>
          <a:p>
            <a:r>
              <a:rPr lang="en-US"/>
              <a:t>They may seem so, but the are not.  Teaching Artistry is specific. And these are all part of the adopted plan.  
</a:t>
            </a:r>
          </a:p>
        </p188:txBody>
      </p188:reply>
    </p188:replyLst>
    <p188:txBody>
      <a:bodyPr/>
      <a:lstStyle/>
      <a:p>
        <a:r>
          <a:rPr lang="en-US"/>
          <a:t>On slide 4: these bullet sound redundant, let’s talk please.</a:t>
        </a:r>
      </a:p>
    </p188:txBody>
  </p188:cm>
</p188:cmLst>
</file>

<file path=ppt/comments/modernComment_151_2B63791E.xml><?xml version="1.0" encoding="utf-8"?>
<p188:cmLst xmlns:a="http://schemas.openxmlformats.org/drawingml/2006/main" xmlns:r="http://schemas.openxmlformats.org/officeDocument/2006/relationships" xmlns:p188="http://schemas.microsoft.com/office/powerpoint/2018/8/main">
  <p188:cm id="{64DE8EFD-6626-0642-A708-35D6071DFDC2}" authorId="{9DCDD291-E0E3-9B59-ABE9-BDF7C0869EA7}" created="2023-06-15T16:36:41.191">
    <pc:sldMkLst xmlns:pc="http://schemas.microsoft.com/office/powerpoint/2013/main/command">
      <pc:docMk/>
      <pc:sldMk cId="727939358" sldId="337"/>
    </pc:sldMkLst>
    <p188:replyLst>
      <p188:reply id="{BD65C32C-C6EE-C345-9837-3AFD18F1F88D}" authorId="{994BAABD-62A3-942E-A149-F7E04B583B4C}" created="2023-06-18T15:34:32.084">
        <p188:txBody>
          <a:bodyPr/>
          <a:lstStyle/>
          <a:p>
            <a:r>
              <a:rPr lang="en-US"/>
              <a:t>When not with an OAC partner i just always share all of the arts learning grant applications</a:t>
            </a:r>
          </a:p>
        </p188:txBody>
      </p188:reply>
    </p188:replyLst>
    <p188:txBody>
      <a:bodyPr/>
      <a:lstStyle/>
      <a:p>
        <a:r>
          <a:rPr lang="en-US"/>
          <a:t>On slide 8:How is oaae a part of this?</a:t>
        </a:r>
      </a:p>
    </p188:txBody>
  </p188:cm>
</p188:cmLst>
</file>

<file path=ppt/comments/modernComment_152_2249A7C7.xml><?xml version="1.0" encoding="utf-8"?>
<p188:cmLst xmlns:a="http://schemas.openxmlformats.org/drawingml/2006/main" xmlns:r="http://schemas.openxmlformats.org/officeDocument/2006/relationships" xmlns:p188="http://schemas.microsoft.com/office/powerpoint/2018/8/main">
  <p188:cm id="{561FD128-0865-244B-AEE6-68CE1E4D2C5E}" authorId="{9DCDD291-E0E3-9B59-ABE9-BDF7C0869EA7}" created="2023-06-15T16:39:47.910">
    <pc:sldMkLst xmlns:pc="http://schemas.microsoft.com/office/powerpoint/2013/main/command">
      <pc:docMk/>
      <pc:sldMk cId="575252423" sldId="338"/>
    </pc:sldMkLst>
    <p188:txBody>
      <a:bodyPr/>
      <a:lstStyle/>
      <a:p>
        <a:r>
          <a:rPr lang="en-US"/>
          <a:t>For slide 9: Same comment as slide 8, what role does oaae play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619ED-9ED3-5145-90B9-40C40232180C}" type="datetimeFigureOut">
              <a:rPr lang="en-US" smtClean="0"/>
              <a:t>6/19/23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F7769-8766-6B4E-B000-779853F886F3}" type="slidenum">
              <a:rPr lang="en-US" smtClean="0"/>
              <a:t>‹#›</a:t>
            </a:fld>
            <a:endParaRPr lang="en-US"/>
          </a:p>
        </p:txBody>
      </p:sp>
    </p:spTree>
    <p:extLst>
      <p:ext uri="{BB962C8B-B14F-4D97-AF65-F5344CB8AC3E}">
        <p14:creationId xmlns:p14="http://schemas.microsoft.com/office/powerpoint/2010/main" val="142372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FF7769-8766-6B4E-B000-779853F886F3}" type="slidenum">
              <a:rPr lang="en-US" smtClean="0"/>
              <a:t>1</a:t>
            </a:fld>
            <a:endParaRPr lang="en-US"/>
          </a:p>
        </p:txBody>
      </p:sp>
    </p:spTree>
    <p:extLst>
      <p:ext uri="{BB962C8B-B14F-4D97-AF65-F5344CB8AC3E}">
        <p14:creationId xmlns:p14="http://schemas.microsoft.com/office/powerpoint/2010/main" val="178287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FF7769-8766-6B4E-B000-779853F886F3}" type="slidenum">
              <a:rPr lang="en-US" smtClean="0"/>
              <a:t>2</a:t>
            </a:fld>
            <a:endParaRPr lang="en-US"/>
          </a:p>
        </p:txBody>
      </p:sp>
    </p:spTree>
    <p:extLst>
      <p:ext uri="{BB962C8B-B14F-4D97-AF65-F5344CB8AC3E}">
        <p14:creationId xmlns:p14="http://schemas.microsoft.com/office/powerpoint/2010/main" val="401295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FF7769-8766-6B4E-B000-779853F886F3}" type="slidenum">
              <a:rPr lang="en-US" smtClean="0"/>
              <a:t>3</a:t>
            </a:fld>
            <a:endParaRPr lang="en-US"/>
          </a:p>
        </p:txBody>
      </p:sp>
    </p:spTree>
    <p:extLst>
      <p:ext uri="{BB962C8B-B14F-4D97-AF65-F5344CB8AC3E}">
        <p14:creationId xmlns:p14="http://schemas.microsoft.com/office/powerpoint/2010/main" val="270016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DB1C-E41B-C8A4-A77B-E1A8A34D4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E5BFC9-E268-D961-CC63-E4C36160D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5B6C5-2909-99BC-59B2-AD080E2D665D}"/>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5" name="Footer Placeholder 4">
            <a:extLst>
              <a:ext uri="{FF2B5EF4-FFF2-40B4-BE49-F238E27FC236}">
                <a16:creationId xmlns:a16="http://schemas.microsoft.com/office/drawing/2014/main" id="{FE7D72C9-7336-D91F-A8AE-712F85F3A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B986B-AF2A-D7B2-70BA-B4F2535B1317}"/>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406979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AE45-D8E0-DBBB-9E67-701D6E689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A29347-0F9D-D68D-5F03-9052614A2D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4760C-51F4-9480-4B77-3AAEAA6AB55A}"/>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5" name="Footer Placeholder 4">
            <a:extLst>
              <a:ext uri="{FF2B5EF4-FFF2-40B4-BE49-F238E27FC236}">
                <a16:creationId xmlns:a16="http://schemas.microsoft.com/office/drawing/2014/main" id="{B9566FD5-BBBC-6ECA-5EA4-B5D433EE5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AC9-F69F-BDD4-E9BA-752A491DF39E}"/>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94453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DF984-D0DE-1337-F98C-EF6FEE1304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B98B90-966D-6EAD-C470-38971119D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621F6-A00D-B1B2-5D90-B9EAB09A58B5}"/>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5" name="Footer Placeholder 4">
            <a:extLst>
              <a:ext uri="{FF2B5EF4-FFF2-40B4-BE49-F238E27FC236}">
                <a16:creationId xmlns:a16="http://schemas.microsoft.com/office/drawing/2014/main" id="{0254FBB9-A55C-20EB-8A9E-58C84730E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8F80D-8BC5-AA03-13BD-9A273DA9C961}"/>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26068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5E75-9EBB-4204-4FBD-8553CE4EE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15FDE-28D7-A36C-16CC-B095B84E7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6AEA3-ABB4-9464-C11C-5C329AA0C261}"/>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5" name="Footer Placeholder 4">
            <a:extLst>
              <a:ext uri="{FF2B5EF4-FFF2-40B4-BE49-F238E27FC236}">
                <a16:creationId xmlns:a16="http://schemas.microsoft.com/office/drawing/2014/main" id="{B5B8C205-9BC4-D9A2-A064-95010E256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7087F-C558-2D60-86FD-5BBE8B5AF6DF}"/>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154134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093B-FA2A-0EA8-DE16-4871D66FBC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C0B71-05AD-5C7B-95E8-83A48B0A0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7B3AF2-31D2-1050-1F96-F38DB53B6A38}"/>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5" name="Footer Placeholder 4">
            <a:extLst>
              <a:ext uri="{FF2B5EF4-FFF2-40B4-BE49-F238E27FC236}">
                <a16:creationId xmlns:a16="http://schemas.microsoft.com/office/drawing/2014/main" id="{034A0CA1-9A0A-EC80-474C-00F87227B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EB42F-8D3F-2C12-A188-B78819173CA3}"/>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43089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A0EE-63BD-AB33-B13A-DE1E44BA3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E1642-AA29-32CC-787F-1BFC5DE33B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4B213-DC73-A1B1-0F6F-46905F1504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BC400F-C83A-78D2-31C0-3B9D59076BB9}"/>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6" name="Footer Placeholder 5">
            <a:extLst>
              <a:ext uri="{FF2B5EF4-FFF2-40B4-BE49-F238E27FC236}">
                <a16:creationId xmlns:a16="http://schemas.microsoft.com/office/drawing/2014/main" id="{81E639FB-DED4-8ADE-826F-58FE2CBD0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4E96F-A29B-D765-91BF-FA02451A2A54}"/>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122131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E26E-7970-7708-A490-BC186DB4C1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57BFD6-209C-AEDB-F620-A525CB7C8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F9416F-3FC8-3F31-D59B-A8BA8EFC3E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5E2C2-BD23-CE19-E1EA-2C80933DE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CEF2E-8DD9-41F2-2082-89CC075678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83215-5446-D89E-0446-64D3D601EDCC}"/>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8" name="Footer Placeholder 7">
            <a:extLst>
              <a:ext uri="{FF2B5EF4-FFF2-40B4-BE49-F238E27FC236}">
                <a16:creationId xmlns:a16="http://schemas.microsoft.com/office/drawing/2014/main" id="{F0E9AB5A-711B-F44E-6782-C8502E8CF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7DDDCA-BD89-A7A1-0077-25F304D351BF}"/>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344054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425D-997D-57CD-8638-7EA789A5C2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5AD69-36FC-78E0-31AA-1AAC8E4AA144}"/>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4" name="Footer Placeholder 3">
            <a:extLst>
              <a:ext uri="{FF2B5EF4-FFF2-40B4-BE49-F238E27FC236}">
                <a16:creationId xmlns:a16="http://schemas.microsoft.com/office/drawing/2014/main" id="{EFFD565D-422B-98A3-BCC8-F549D0050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F250C2-8CB8-01FD-4A80-994CE3DEA258}"/>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287911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AB953-19AF-5705-BE51-42AA85677472}"/>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3" name="Footer Placeholder 2">
            <a:extLst>
              <a:ext uri="{FF2B5EF4-FFF2-40B4-BE49-F238E27FC236}">
                <a16:creationId xmlns:a16="http://schemas.microsoft.com/office/drawing/2014/main" id="{F618BE41-AACA-F8D4-421E-9A484D5969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0D8A9-48DF-025A-ECAE-800F29487690}"/>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405432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FAF2-027A-0380-F819-C7D947BE1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B13D09-57C3-9A32-E37A-12224B492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CDD18-1E0C-9CBD-59E0-E330C8300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3BB62-B69E-3394-BA2C-C5ED51148C13}"/>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6" name="Footer Placeholder 5">
            <a:extLst>
              <a:ext uri="{FF2B5EF4-FFF2-40B4-BE49-F238E27FC236}">
                <a16:creationId xmlns:a16="http://schemas.microsoft.com/office/drawing/2014/main" id="{DC713D0F-46D9-A3F7-EDEE-D57ABC037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3F530-7314-F558-DAED-96EFB46B9082}"/>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327947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615E-E90A-5F35-4000-4D08A0D5C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DDE377-BC9D-CECC-9102-8A957837D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63276C-8440-CF04-7996-BBD7BB9D9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AC507-FF7B-69F1-4FA4-76C973049519}"/>
              </a:ext>
            </a:extLst>
          </p:cNvPr>
          <p:cNvSpPr>
            <a:spLocks noGrp="1"/>
          </p:cNvSpPr>
          <p:nvPr>
            <p:ph type="dt" sz="half" idx="10"/>
          </p:nvPr>
        </p:nvSpPr>
        <p:spPr/>
        <p:txBody>
          <a:bodyPr/>
          <a:lstStyle/>
          <a:p>
            <a:fld id="{10E26CEC-685C-3145-9638-8C22E07C7194}" type="datetimeFigureOut">
              <a:rPr lang="en-US" smtClean="0"/>
              <a:t>6/19/23</a:t>
            </a:fld>
            <a:endParaRPr lang="en-US"/>
          </a:p>
        </p:txBody>
      </p:sp>
      <p:sp>
        <p:nvSpPr>
          <p:cNvPr id="6" name="Footer Placeholder 5">
            <a:extLst>
              <a:ext uri="{FF2B5EF4-FFF2-40B4-BE49-F238E27FC236}">
                <a16:creationId xmlns:a16="http://schemas.microsoft.com/office/drawing/2014/main" id="{0532A166-4162-9315-CB6D-9AFB435E1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EF42-9971-F729-AD74-FB320DC49106}"/>
              </a:ext>
            </a:extLst>
          </p:cNvPr>
          <p:cNvSpPr>
            <a:spLocks noGrp="1"/>
          </p:cNvSpPr>
          <p:nvPr>
            <p:ph type="sldNum" sz="quarter" idx="12"/>
          </p:nvPr>
        </p:nvSpPr>
        <p:spPr/>
        <p:txBody>
          <a:bodyPr/>
          <a:lstStyle/>
          <a:p>
            <a:fld id="{5705D5D4-602F-5B4C-9688-E6DE60C217B5}" type="slidenum">
              <a:rPr lang="en-US" smtClean="0"/>
              <a:t>‹#›</a:t>
            </a:fld>
            <a:endParaRPr lang="en-US"/>
          </a:p>
        </p:txBody>
      </p:sp>
    </p:spTree>
    <p:extLst>
      <p:ext uri="{BB962C8B-B14F-4D97-AF65-F5344CB8AC3E}">
        <p14:creationId xmlns:p14="http://schemas.microsoft.com/office/powerpoint/2010/main" val="171273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6D55E-6AD4-0ED2-6517-400089A01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F8C65-B1B4-A67C-4E55-8B5E303F1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7AE16-8EAD-05F5-A190-D2DCA6543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26CEC-685C-3145-9638-8C22E07C7194}" type="datetimeFigureOut">
              <a:rPr lang="en-US" smtClean="0"/>
              <a:t>6/19/23</a:t>
            </a:fld>
            <a:endParaRPr lang="en-US"/>
          </a:p>
        </p:txBody>
      </p:sp>
      <p:sp>
        <p:nvSpPr>
          <p:cNvPr id="5" name="Footer Placeholder 4">
            <a:extLst>
              <a:ext uri="{FF2B5EF4-FFF2-40B4-BE49-F238E27FC236}">
                <a16:creationId xmlns:a16="http://schemas.microsoft.com/office/drawing/2014/main" id="{99669EC6-2478-7E3A-5378-605C83890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25601B-26AF-61C1-33FB-12A50081D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5D5D4-602F-5B4C-9688-E6DE60C217B5}" type="slidenum">
              <a:rPr lang="en-US" smtClean="0"/>
              <a:t>‹#›</a:t>
            </a:fld>
            <a:endParaRPr lang="en-US"/>
          </a:p>
        </p:txBody>
      </p:sp>
    </p:spTree>
    <p:extLst>
      <p:ext uri="{BB962C8B-B14F-4D97-AF65-F5344CB8AC3E}">
        <p14:creationId xmlns:p14="http://schemas.microsoft.com/office/powerpoint/2010/main" val="348130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E_C2132B9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oaae.net/ohio-arts-education-data-project/" TargetMode="External"/><Relationship Id="rId7" Type="http://schemas.openxmlformats.org/officeDocument/2006/relationships/image" Target="../media/image2.png"/><Relationship Id="rId2" Type="http://schemas.microsoft.com/office/2018/10/relationships/comments" Target="../comments/modernComment_10F_E5A92C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tif"/><Relationship Id="rId4" Type="http://schemas.openxmlformats.org/officeDocument/2006/relationships/image" Target="../media/image11.ti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oaae.net/join-our-mailing-lis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oaae.net/join-our-mailing-lis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50_38C1F00A.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oac.ohio.gov/Resources/Ohio-Teaching-Artist-Ros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52_2249A7C7.xml"/><Relationship Id="rId1" Type="http://schemas.openxmlformats.org/officeDocument/2006/relationships/slideLayout" Target="../slideLayouts/slideLayout1.xml"/><Relationship Id="rId6" Type="http://schemas.openxmlformats.org/officeDocument/2006/relationships/hyperlink" Target="https://oac.ohio.gov/Portals/0/grants/Guidelines/Arts-Partnership.pdf" TargetMode="External"/><Relationship Id="rId5" Type="http://schemas.openxmlformats.org/officeDocument/2006/relationships/image" Target="../media/image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51_2B63791E.xml"/><Relationship Id="rId1" Type="http://schemas.openxmlformats.org/officeDocument/2006/relationships/slideLayout" Target="../slideLayouts/slideLayout1.xml"/><Relationship Id="rId6" Type="http://schemas.openxmlformats.org/officeDocument/2006/relationships/hyperlink" Target="https://oac.ohio.gov/Portals/0/grants/Guidelines/Arts-Partnership.pdf" TargetMode="External"/><Relationship Id="rId5" Type="http://schemas.openxmlformats.org/officeDocument/2006/relationships/image" Target="../media/image5.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7712-FB06-0530-C4F1-7826E574C267}"/>
              </a:ext>
            </a:extLst>
          </p:cNvPr>
          <p:cNvSpPr>
            <a:spLocks noGrp="1"/>
          </p:cNvSpPr>
          <p:nvPr>
            <p:ph type="ctrTitle"/>
          </p:nvPr>
        </p:nvSpPr>
        <p:spPr>
          <a:xfrm>
            <a:off x="1176162" y="2876095"/>
            <a:ext cx="9839676" cy="1105810"/>
          </a:xfrm>
        </p:spPr>
        <p:txBody>
          <a:bodyPr>
            <a:normAutofit fontScale="90000"/>
          </a:bodyPr>
          <a:lstStyle/>
          <a:p>
            <a:pPr>
              <a:lnSpc>
                <a:spcPct val="170000"/>
              </a:lnSpc>
            </a:pPr>
            <a:r>
              <a:rPr lang="en-US" sz="5300" dirty="0">
                <a:latin typeface="SF Pro Text" pitchFamily="2" charset="0"/>
                <a:ea typeface="SF Pro Text" pitchFamily="2" charset="0"/>
                <a:cs typeface="SF Pro Text" pitchFamily="2" charset="0"/>
              </a:rPr>
              <a:t>Akron Rotary </a:t>
            </a:r>
            <a:br>
              <a:rPr lang="en-US" dirty="0">
                <a:latin typeface="SF Pro Text" pitchFamily="2" charset="0"/>
                <a:ea typeface="SF Pro Text" pitchFamily="2" charset="0"/>
                <a:cs typeface="SF Pro Text" pitchFamily="2" charset="0"/>
              </a:rPr>
            </a:br>
            <a:r>
              <a:rPr lang="en-US" sz="3600" dirty="0">
                <a:latin typeface="SF Pro Text" pitchFamily="2" charset="0"/>
                <a:ea typeface="SF Pro Text" pitchFamily="2" charset="0"/>
                <a:cs typeface="SF Pro Text" pitchFamily="2" charset="0"/>
              </a:rPr>
              <a:t>the Ohio Alliance for Arts Education</a:t>
            </a:r>
          </a:p>
        </p:txBody>
      </p:sp>
      <p:pic>
        <p:nvPicPr>
          <p:cNvPr id="4" name="Picture 3" descr="A picture containing flower&#10;&#10;Description automatically generated">
            <a:extLst>
              <a:ext uri="{FF2B5EF4-FFF2-40B4-BE49-F238E27FC236}">
                <a16:creationId xmlns:a16="http://schemas.microsoft.com/office/drawing/2014/main" id="{C50B8A5C-41DE-36FE-106B-8C6D2748C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215" y="5468809"/>
            <a:ext cx="3319862" cy="859423"/>
          </a:xfrm>
          <a:prstGeom prst="rect">
            <a:avLst/>
          </a:prstGeom>
        </p:spPr>
      </p:pic>
      <p:pic>
        <p:nvPicPr>
          <p:cNvPr id="8" name="Picture 7" descr="A green arrow with black text&#10;&#10;Description automatically generated with low confidence">
            <a:extLst>
              <a:ext uri="{FF2B5EF4-FFF2-40B4-BE49-F238E27FC236}">
                <a16:creationId xmlns:a16="http://schemas.microsoft.com/office/drawing/2014/main" id="{D66B9965-1BB6-59F8-F825-EBDBB471517E}"/>
              </a:ext>
            </a:extLst>
          </p:cNvPr>
          <p:cNvPicPr>
            <a:picLocks noChangeAspect="1"/>
          </p:cNvPicPr>
          <p:nvPr/>
        </p:nvPicPr>
        <p:blipFill>
          <a:blip r:embed="rId4"/>
          <a:stretch>
            <a:fillRect/>
          </a:stretch>
        </p:blipFill>
        <p:spPr>
          <a:xfrm>
            <a:off x="965922" y="5369335"/>
            <a:ext cx="3025439" cy="962113"/>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Presenting to</a:t>
            </a:r>
          </a:p>
        </p:txBody>
      </p:sp>
      <p:sp>
        <p:nvSpPr>
          <p:cNvPr id="11" name="TextBox 10">
            <a:extLst>
              <a:ext uri="{FF2B5EF4-FFF2-40B4-BE49-F238E27FC236}">
                <a16:creationId xmlns:a16="http://schemas.microsoft.com/office/drawing/2014/main" id="{0AB59E79-FF00-5AE8-31D9-CEEE01ACA9F7}"/>
              </a:ext>
            </a:extLst>
          </p:cNvPr>
          <p:cNvSpPr txBox="1"/>
          <p:nvPr/>
        </p:nvSpPr>
        <p:spPr>
          <a:xfrm>
            <a:off x="965923" y="4856811"/>
            <a:ext cx="3980831" cy="338554"/>
          </a:xfrm>
          <a:prstGeom prst="rect">
            <a:avLst/>
          </a:prstGeom>
          <a:noFill/>
        </p:spPr>
        <p:txBody>
          <a:bodyPr wrap="square" rtlCol="0">
            <a:spAutoFit/>
          </a:bodyPr>
          <a:lstStyle/>
          <a:p>
            <a:r>
              <a:rPr lang="en-US" sz="1600" dirty="0">
                <a:latin typeface="SF Pro Text" pitchFamily="2" charset="0"/>
                <a:ea typeface="SF Pro Text" pitchFamily="2" charset="0"/>
                <a:cs typeface="SF Pro Text" pitchFamily="2" charset="0"/>
              </a:rPr>
              <a:t>Jarrod Hartzler, </a:t>
            </a:r>
            <a:r>
              <a:rPr lang="en-US" sz="1600" i="1" dirty="0">
                <a:latin typeface="SF Pro Text" pitchFamily="2" charset="0"/>
                <a:ea typeface="SF Pro Text" pitchFamily="2" charset="0"/>
                <a:cs typeface="SF Pro Text" pitchFamily="2" charset="0"/>
              </a:rPr>
              <a:t>Executive Director</a:t>
            </a:r>
          </a:p>
        </p:txBody>
      </p:sp>
      <p:sp>
        <p:nvSpPr>
          <p:cNvPr id="12" name="TextBox 11">
            <a:extLst>
              <a:ext uri="{FF2B5EF4-FFF2-40B4-BE49-F238E27FC236}">
                <a16:creationId xmlns:a16="http://schemas.microsoft.com/office/drawing/2014/main" id="{EB379CE7-3CDB-A20B-EBF1-F5127048BCC6}"/>
              </a:ext>
            </a:extLst>
          </p:cNvPr>
          <p:cNvSpPr txBox="1"/>
          <p:nvPr/>
        </p:nvSpPr>
        <p:spPr>
          <a:xfrm>
            <a:off x="7245246" y="4856811"/>
            <a:ext cx="3980831" cy="338554"/>
          </a:xfrm>
          <a:prstGeom prst="rect">
            <a:avLst/>
          </a:prstGeom>
          <a:noFill/>
        </p:spPr>
        <p:txBody>
          <a:bodyPr wrap="square" rtlCol="0">
            <a:spAutoFit/>
          </a:bodyPr>
          <a:lstStyle/>
          <a:p>
            <a:pPr algn="ctr"/>
            <a:r>
              <a:rPr lang="en-US" sz="1600" dirty="0">
                <a:latin typeface="SF Pro Text" pitchFamily="2" charset="0"/>
                <a:ea typeface="SF Pro Text" pitchFamily="2" charset="0"/>
                <a:cs typeface="SF Pro Text" pitchFamily="2" charset="0"/>
              </a:rPr>
              <a:t>Tuesday, June 20, 2023</a:t>
            </a:r>
            <a:endParaRPr lang="en-US" sz="1600" i="1" dirty="0">
              <a:latin typeface="SF Pro Text" pitchFamily="2" charset="0"/>
              <a:ea typeface="SF Pro Text" pitchFamily="2" charset="0"/>
              <a:cs typeface="SF Pro Text" pitchFamily="2" charset="0"/>
            </a:endParaRPr>
          </a:p>
        </p:txBody>
      </p:sp>
    </p:spTree>
    <p:extLst>
      <p:ext uri="{BB962C8B-B14F-4D97-AF65-F5344CB8AC3E}">
        <p14:creationId xmlns:p14="http://schemas.microsoft.com/office/powerpoint/2010/main" val="240834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for a building&#10;&#10;Description automatically generated with low confidence">
            <a:extLst>
              <a:ext uri="{FF2B5EF4-FFF2-40B4-BE49-F238E27FC236}">
                <a16:creationId xmlns:a16="http://schemas.microsoft.com/office/drawing/2014/main" id="{E2DC3779-70C5-9F88-B346-552C899664A6}"/>
              </a:ext>
            </a:extLst>
          </p:cNvPr>
          <p:cNvPicPr>
            <a:picLocks noChangeAspect="1"/>
          </p:cNvPicPr>
          <p:nvPr/>
        </p:nvPicPr>
        <p:blipFill>
          <a:blip r:embed="rId3">
            <a:alphaModFix amt="38000"/>
          </a:blip>
          <a:stretch>
            <a:fillRect/>
          </a:stretch>
        </p:blipFill>
        <p:spPr>
          <a:xfrm>
            <a:off x="8582665" y="4620359"/>
            <a:ext cx="3367725" cy="2104828"/>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Convening Partners, People and Organizations</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4"/>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3377819" y="4250267"/>
            <a:ext cx="10717968" cy="1105810"/>
          </a:xfrm>
        </p:spPr>
        <p:txBody>
          <a:bodyPr>
            <a:noAutofit/>
          </a:bodyPr>
          <a:lstStyle/>
          <a:p>
            <a:pPr algn="l" defTabSz="320040">
              <a:lnSpc>
                <a:spcPct val="120000"/>
              </a:lnSpc>
              <a:tabLst>
                <a:tab pos="320040" algn="l"/>
              </a:tabLst>
              <a:defRPr sz="2800"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  Blurred Borders for Arts Education </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Building Bridges for Arts Education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Collaborative for Arts Education in Ohio</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Ohio Kennedy Center Collaborative</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Workshops, presentations and annual</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professional development conferences</a:t>
            </a:r>
            <a:r>
              <a:rPr lang="en-US" sz="2200" dirty="0">
                <a:latin typeface="SF Pro Text Light" pitchFamily="2" charset="0"/>
                <a:ea typeface="SF Pro Text Light" pitchFamily="2" charset="0"/>
                <a:cs typeface="SF Pro Text Light" pitchFamily="2" charset="0"/>
              </a:rPr>
              <a:t>	</a:t>
            </a:r>
            <a:br>
              <a:rPr lang="en-US" sz="2200" dirty="0">
                <a:latin typeface="SF Pro Text Light" pitchFamily="2" charset="0"/>
                <a:ea typeface="SF Pro Text Light" pitchFamily="2" charset="0"/>
                <a:cs typeface="SF Pro Text Light" pitchFamily="2" charset="0"/>
              </a:rPr>
            </a:br>
            <a:r>
              <a:rPr lang="en-US" sz="2200" dirty="0">
                <a:latin typeface="SF Pro Text Light" pitchFamily="2" charset="0"/>
                <a:ea typeface="SF Pro Text Light" pitchFamily="2" charset="0"/>
                <a:cs typeface="SF Pro Text Light" pitchFamily="2" charset="0"/>
              </a:rPr>
              <a:t>	</a:t>
            </a:r>
          </a:p>
        </p:txBody>
      </p:sp>
      <p:sp>
        <p:nvSpPr>
          <p:cNvPr id="4" name="TextBox 3">
            <a:extLst>
              <a:ext uri="{FF2B5EF4-FFF2-40B4-BE49-F238E27FC236}">
                <a16:creationId xmlns:a16="http://schemas.microsoft.com/office/drawing/2014/main" id="{6336EB71-14CA-A546-4983-EBC606AB2FE2}"/>
              </a:ext>
            </a:extLst>
          </p:cNvPr>
          <p:cNvSpPr txBox="1"/>
          <p:nvPr/>
        </p:nvSpPr>
        <p:spPr>
          <a:xfrm>
            <a:off x="1750741" y="1354779"/>
            <a:ext cx="8084634" cy="1089529"/>
          </a:xfrm>
          <a:prstGeom prst="rect">
            <a:avLst/>
          </a:prstGeom>
          <a:noFill/>
        </p:spPr>
        <p:txBody>
          <a:bodyPr wrap="square" rtlCol="0">
            <a:spAutoFit/>
          </a:bodyPr>
          <a:lstStyle/>
          <a:p>
            <a:pPr algn="ctr">
              <a:lnSpc>
                <a:spcPct val="120000"/>
              </a:lnSpc>
            </a:pPr>
            <a:r>
              <a:rPr lang="en-US" sz="2200" dirty="0">
                <a:latin typeface="SF Pro Text" pitchFamily="2" charset="0"/>
                <a:ea typeface="SF Pro Text" pitchFamily="2" charset="0"/>
                <a:cs typeface="SF Pro Text" pitchFamily="2" charset="0"/>
              </a:rPr>
              <a:t>Leaders  providing support and resources for</a:t>
            </a:r>
            <a:br>
              <a:rPr lang="en-US" sz="2200" dirty="0">
                <a:latin typeface="SF Pro Text Light" pitchFamily="2" charset="0"/>
                <a:ea typeface="SF Pro Text Light" pitchFamily="2" charset="0"/>
                <a:cs typeface="SF Pro Text Light" pitchFamily="2" charset="0"/>
              </a:rPr>
            </a:br>
            <a:r>
              <a:rPr lang="en-US" sz="3200" dirty="0">
                <a:solidFill>
                  <a:srgbClr val="0089D3"/>
                </a:solidFill>
                <a:latin typeface="Fairwater Script" panose="02000507000000020003" pitchFamily="2" charset="0"/>
                <a:ea typeface="SF Pro Text" pitchFamily="2" charset="0"/>
                <a:cs typeface="SF Pro Text" pitchFamily="2" charset="0"/>
              </a:rPr>
              <a:t>Ohio Arts Educators</a:t>
            </a:r>
            <a:endParaRPr lang="en-US" sz="3200" dirty="0">
              <a:solidFill>
                <a:srgbClr val="0089D3"/>
              </a:solidFill>
            </a:endParaRPr>
          </a:p>
        </p:txBody>
      </p:sp>
    </p:spTree>
    <p:extLst>
      <p:ext uri="{BB962C8B-B14F-4D97-AF65-F5344CB8AC3E}">
        <p14:creationId xmlns:p14="http://schemas.microsoft.com/office/powerpoint/2010/main" val="325603624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2">
            <a:alphaModFix amt="52000"/>
          </a:blip>
          <a:stretch>
            <a:fillRect/>
          </a:stretch>
        </p:blipFill>
        <p:spPr>
          <a:xfrm>
            <a:off x="329783" y="2018051"/>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Connecting and Convening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
        <p:nvSpPr>
          <p:cNvPr id="4" name="Title 1">
            <a:extLst>
              <a:ext uri="{FF2B5EF4-FFF2-40B4-BE49-F238E27FC236}">
                <a16:creationId xmlns:a16="http://schemas.microsoft.com/office/drawing/2014/main" id="{7A59597E-5266-E520-0845-019EBD7E32C7}"/>
              </a:ext>
            </a:extLst>
          </p:cNvPr>
          <p:cNvSpPr>
            <a:spLocks noGrp="1"/>
          </p:cNvSpPr>
          <p:nvPr>
            <p:ph type="ctrTitle"/>
          </p:nvPr>
        </p:nvSpPr>
        <p:spPr>
          <a:xfrm>
            <a:off x="737016" y="4091616"/>
            <a:ext cx="10717968" cy="1105810"/>
          </a:xfrm>
        </p:spPr>
        <p:txBody>
          <a:bodyPr>
            <a:noAutofit/>
          </a:bodyPr>
          <a:lstStyle/>
          <a:p>
            <a:pPr>
              <a:lnSpc>
                <a:spcPct val="120000"/>
              </a:lnSpc>
            </a:pPr>
            <a:r>
              <a:rPr lang="en-US" sz="3200" dirty="0">
                <a:solidFill>
                  <a:srgbClr val="0089D3"/>
                </a:solidFill>
                <a:latin typeface="Fairwater Script" panose="02000507000000020003" pitchFamily="2" charset="0"/>
                <a:ea typeface="SF Pro Text" pitchFamily="2" charset="0"/>
                <a:cs typeface="SF Pro Text" pitchFamily="2" charset="0"/>
              </a:rPr>
              <a:t>Ohio’s Kennedy Center Collaborative</a:t>
            </a:r>
            <a:br>
              <a:rPr lang="en-US" sz="3200" dirty="0">
                <a:solidFill>
                  <a:srgbClr val="0089D3"/>
                </a:solidFill>
                <a:latin typeface="Fairwater Script" panose="02000507000000020003"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Ohio is proud to host three Kennedy Center Partners in Education</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teams in: Mansfield • Springfield • Wooster</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and one </a:t>
            </a:r>
            <a:r>
              <a:rPr lang="en-US" sz="2000" i="1" dirty="0">
                <a:latin typeface="SF Pro Text" pitchFamily="2" charset="0"/>
                <a:ea typeface="SF Pro Text" pitchFamily="2" charset="0"/>
                <a:cs typeface="SF Pro Text" pitchFamily="2" charset="0"/>
              </a:rPr>
              <a:t>Any Given Child</a:t>
            </a:r>
            <a:r>
              <a:rPr lang="en-US" sz="2000" dirty="0">
                <a:latin typeface="SF Pro Text" pitchFamily="2" charset="0"/>
                <a:ea typeface="SF Pro Text" pitchFamily="2" charset="0"/>
                <a:cs typeface="SF Pro Text" pitchFamily="2" charset="0"/>
              </a:rPr>
              <a:t> site in: Warren-Youngstown</a:t>
            </a:r>
            <a:br>
              <a:rPr lang="en-US" sz="2000" dirty="0">
                <a:latin typeface="SF Pro Text" pitchFamily="2" charset="0"/>
                <a:ea typeface="SF Pro Text" pitchFamily="2" charset="0"/>
                <a:cs typeface="SF Pro Text" pitchFamily="2" charset="0"/>
              </a:rPr>
            </a:b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These partnerships of arts organizations and schools provide professional</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development for classroom teachers for training to gain expertise in arts Integration.</a:t>
            </a:r>
          </a:p>
        </p:txBody>
      </p:sp>
      <p:pic>
        <p:nvPicPr>
          <p:cNvPr id="11" name="Picture 10" descr="A person standing in front of a black background&#10;&#10;Description automatically generated with low confidence">
            <a:extLst>
              <a:ext uri="{FF2B5EF4-FFF2-40B4-BE49-F238E27FC236}">
                <a16:creationId xmlns:a16="http://schemas.microsoft.com/office/drawing/2014/main" id="{242D3EE8-412F-DE5F-DB3D-77808A07A138}"/>
              </a:ext>
            </a:extLst>
          </p:cNvPr>
          <p:cNvPicPr>
            <a:picLocks noChangeAspect="1"/>
          </p:cNvPicPr>
          <p:nvPr/>
        </p:nvPicPr>
        <p:blipFill>
          <a:blip r:embed="rId4"/>
          <a:stretch>
            <a:fillRect/>
          </a:stretch>
        </p:blipFill>
        <p:spPr>
          <a:xfrm>
            <a:off x="5152660" y="1261351"/>
            <a:ext cx="2099040" cy="949314"/>
          </a:xfrm>
          <a:prstGeom prst="rect">
            <a:avLst/>
          </a:prstGeom>
        </p:spPr>
      </p:pic>
    </p:spTree>
    <p:extLst>
      <p:ext uri="{BB962C8B-B14F-4D97-AF65-F5344CB8AC3E}">
        <p14:creationId xmlns:p14="http://schemas.microsoft.com/office/powerpoint/2010/main" val="366099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2">
            <a:alphaModFix amt="52000"/>
          </a:blip>
          <a:stretch>
            <a:fillRect/>
          </a:stretch>
        </p:blipFill>
        <p:spPr>
          <a:xfrm>
            <a:off x="329783" y="2018051"/>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Connecting and Convening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
        <p:nvSpPr>
          <p:cNvPr id="4" name="Title 1">
            <a:extLst>
              <a:ext uri="{FF2B5EF4-FFF2-40B4-BE49-F238E27FC236}">
                <a16:creationId xmlns:a16="http://schemas.microsoft.com/office/drawing/2014/main" id="{7A59597E-5266-E520-0845-019EBD7E32C7}"/>
              </a:ext>
            </a:extLst>
          </p:cNvPr>
          <p:cNvSpPr>
            <a:spLocks noGrp="1"/>
          </p:cNvSpPr>
          <p:nvPr>
            <p:ph type="ctrTitle"/>
          </p:nvPr>
        </p:nvSpPr>
        <p:spPr>
          <a:xfrm>
            <a:off x="737016" y="2766328"/>
            <a:ext cx="10717968" cy="1105810"/>
          </a:xfrm>
        </p:spPr>
        <p:txBody>
          <a:bodyPr>
            <a:noAutofit/>
          </a:bodyPr>
          <a:lstStyle/>
          <a:p>
            <a:pPr>
              <a:lnSpc>
                <a:spcPct val="120000"/>
              </a:lnSpc>
            </a:pPr>
            <a:r>
              <a:rPr lang="en-US" sz="2000" dirty="0">
                <a:latin typeface="SF Pro Text" pitchFamily="2" charset="0"/>
                <a:ea typeface="SF Pro Text" pitchFamily="2" charset="0"/>
                <a:cs typeface="SF Pro Text" pitchFamily="2" charset="0"/>
              </a:rPr>
              <a:t>Each year, the Ohio Alliance for Arts Education (OAAE), the Ohio Arts Council (OAC), and all four Kennedy Center sites partner, to present a powerful, two-day arts integration conference and training. The 2023 conference will take place Wed.- Thur., August 9-10, in Springfield. Participants from all across Ohio will attend.</a:t>
            </a:r>
          </a:p>
        </p:txBody>
      </p:sp>
      <p:pic>
        <p:nvPicPr>
          <p:cNvPr id="11" name="Picture 10" descr="A person standing in front of a black background&#10;&#10;Description automatically generated with low confidence">
            <a:extLst>
              <a:ext uri="{FF2B5EF4-FFF2-40B4-BE49-F238E27FC236}">
                <a16:creationId xmlns:a16="http://schemas.microsoft.com/office/drawing/2014/main" id="{242D3EE8-412F-DE5F-DB3D-77808A07A138}"/>
              </a:ext>
            </a:extLst>
          </p:cNvPr>
          <p:cNvPicPr>
            <a:picLocks noChangeAspect="1"/>
          </p:cNvPicPr>
          <p:nvPr/>
        </p:nvPicPr>
        <p:blipFill>
          <a:blip r:embed="rId4"/>
          <a:stretch>
            <a:fillRect/>
          </a:stretch>
        </p:blipFill>
        <p:spPr>
          <a:xfrm>
            <a:off x="5152660" y="1261351"/>
            <a:ext cx="2099040" cy="949314"/>
          </a:xfrm>
          <a:prstGeom prst="rect">
            <a:avLst/>
          </a:prstGeom>
        </p:spPr>
      </p:pic>
      <p:pic>
        <p:nvPicPr>
          <p:cNvPr id="13" name="Picture 12" descr="A picture containing text, screenshot, graphic design, graphics&#10;&#10;Description automatically generated">
            <a:extLst>
              <a:ext uri="{FF2B5EF4-FFF2-40B4-BE49-F238E27FC236}">
                <a16:creationId xmlns:a16="http://schemas.microsoft.com/office/drawing/2014/main" id="{7DF05729-7A9B-E8DB-D263-5569411629E9}"/>
              </a:ext>
            </a:extLst>
          </p:cNvPr>
          <p:cNvPicPr>
            <a:picLocks noChangeAspect="1"/>
          </p:cNvPicPr>
          <p:nvPr/>
        </p:nvPicPr>
        <p:blipFill>
          <a:blip r:embed="rId5"/>
          <a:stretch>
            <a:fillRect/>
          </a:stretch>
        </p:blipFill>
        <p:spPr>
          <a:xfrm>
            <a:off x="2462952" y="3424355"/>
            <a:ext cx="6319352" cy="3881429"/>
          </a:xfrm>
          <a:prstGeom prst="rect">
            <a:avLst/>
          </a:prstGeom>
        </p:spPr>
      </p:pic>
    </p:spTree>
    <p:extLst>
      <p:ext uri="{BB962C8B-B14F-4D97-AF65-F5344CB8AC3E}">
        <p14:creationId xmlns:p14="http://schemas.microsoft.com/office/powerpoint/2010/main" val="377797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a:t>
            </a:r>
          </a:p>
        </p:txBody>
      </p:sp>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737012" y="2678792"/>
            <a:ext cx="10717968" cy="1105810"/>
          </a:xfrm>
        </p:spPr>
        <p:txBody>
          <a:bodyPr>
            <a:noAutofit/>
          </a:bodyPr>
          <a:lstStyle/>
          <a:p>
            <a:pPr>
              <a:lnSpc>
                <a:spcPct val="120000"/>
              </a:lnSpc>
            </a:pPr>
            <a:r>
              <a:rPr lang="en-US" sz="3200" dirty="0">
                <a:solidFill>
                  <a:srgbClr val="0089D3"/>
                </a:solidFill>
                <a:latin typeface="Fairwater Script" panose="02000507000000020003" pitchFamily="2" charset="0"/>
                <a:ea typeface="SF Pro Text" pitchFamily="2" charset="0"/>
                <a:cs typeface="SF Pro Text" pitchFamily="2" charset="0"/>
              </a:rPr>
              <a:t>Ohio Arts Education Data Project</a:t>
            </a:r>
            <a:br>
              <a:rPr lang="en-US" sz="3200" dirty="0">
                <a:solidFill>
                  <a:srgbClr val="0089D3"/>
                </a:solidFill>
                <a:latin typeface="Fairwater Script" panose="02000507000000020003" pitchFamily="2" charset="0"/>
                <a:ea typeface="SF Pro Text" pitchFamily="2" charset="0"/>
                <a:cs typeface="SF Pro Text" pitchFamily="2" charset="0"/>
              </a:rPr>
            </a:br>
            <a:r>
              <a:rPr lang="en-US" sz="2400" dirty="0">
                <a:latin typeface="SF Pro Text" pitchFamily="2" charset="0"/>
                <a:ea typeface="SF Pro Text" pitchFamily="2" charset="0"/>
                <a:cs typeface="SF Pro Text" pitchFamily="2" charset="0"/>
              </a:rPr>
              <a:t>is a new, robust tool which offers agile reporting and </a:t>
            </a:r>
            <a:r>
              <a:rPr lang="en-US" sz="2200" dirty="0">
                <a:latin typeface="SF Pro Text" pitchFamily="2" charset="0"/>
                <a:ea typeface="SF Pro Text" pitchFamily="2" charset="0"/>
                <a:cs typeface="SF Pro Text" pitchFamily="2" charset="0"/>
              </a:rPr>
              <a:t>rich data</a:t>
            </a:r>
            <a:br>
              <a:rPr lang="en-US" sz="2200" dirty="0">
                <a:latin typeface="SF Pro Text" pitchFamily="2" charset="0"/>
                <a:ea typeface="SF Pro Text" pitchFamily="2" charset="0"/>
                <a:cs typeface="SF Pro Text" pitchFamily="2" charset="0"/>
              </a:rPr>
            </a:br>
            <a:r>
              <a:rPr lang="en-US" sz="2200" dirty="0">
                <a:latin typeface="SF Pro Text" pitchFamily="2" charset="0"/>
                <a:ea typeface="SF Pro Text" pitchFamily="2" charset="0"/>
                <a:cs typeface="SF Pro Text" pitchFamily="2" charset="0"/>
              </a:rPr>
              <a:t>collected by the Ohio Department of Education’s EMIS system,</a:t>
            </a:r>
            <a:br>
              <a:rPr lang="en-US" sz="2200" dirty="0">
                <a:latin typeface="SF Pro Text" pitchFamily="2" charset="0"/>
                <a:ea typeface="SF Pro Text" pitchFamily="2" charset="0"/>
                <a:cs typeface="SF Pro Text" pitchFamily="2" charset="0"/>
              </a:rPr>
            </a:br>
            <a:r>
              <a:rPr lang="en-US" sz="2200" dirty="0">
                <a:latin typeface="SF Pro Text" pitchFamily="2" charset="0"/>
                <a:ea typeface="SF Pro Text" pitchFamily="2" charset="0"/>
                <a:cs typeface="SF Pro Text" pitchFamily="2" charset="0"/>
              </a:rPr>
              <a:t>This data supports best practice decision-making and advocacy.</a:t>
            </a:r>
            <a:br>
              <a:rPr lang="en-US" sz="2200" dirty="0">
                <a:latin typeface="SF Pro Text" pitchFamily="2" charset="0"/>
                <a:ea typeface="SF Pro Text" pitchFamily="2" charset="0"/>
                <a:cs typeface="SF Pro Text" pitchFamily="2" charset="0"/>
              </a:rPr>
            </a:br>
            <a:endParaRPr lang="en-US" sz="2200" dirty="0">
              <a:latin typeface="SF Pro Text" pitchFamily="2" charset="0"/>
              <a:ea typeface="SF Pro Text" pitchFamily="2" charset="0"/>
              <a:cs typeface="SF Pro Text" pitchFamily="2" charset="0"/>
            </a:endParaRPr>
          </a:p>
        </p:txBody>
      </p:sp>
      <p:sp>
        <p:nvSpPr>
          <p:cNvPr id="8" name="TextBox 7">
            <a:extLst>
              <a:ext uri="{FF2B5EF4-FFF2-40B4-BE49-F238E27FC236}">
                <a16:creationId xmlns:a16="http://schemas.microsoft.com/office/drawing/2014/main" id="{3CCDD193-CECF-B553-7E85-276C59B4463F}"/>
              </a:ext>
            </a:extLst>
          </p:cNvPr>
          <p:cNvSpPr txBox="1"/>
          <p:nvPr/>
        </p:nvSpPr>
        <p:spPr>
          <a:xfrm>
            <a:off x="955065" y="3626303"/>
            <a:ext cx="10281861" cy="1363578"/>
          </a:xfrm>
          <a:prstGeom prst="rect">
            <a:avLst/>
          </a:prstGeom>
          <a:noFill/>
        </p:spPr>
        <p:txBody>
          <a:bodyPr wrap="square" rtlCol="0">
            <a:spAutoFit/>
          </a:bodyPr>
          <a:lstStyle/>
          <a:p>
            <a:pPr algn="ctr">
              <a:lnSpc>
                <a:spcPct val="117000"/>
              </a:lnSpc>
              <a:defRPr b="1">
                <a:latin typeface="Arial"/>
                <a:ea typeface="Arial"/>
                <a:cs typeface="Arial"/>
                <a:sym typeface="Arial"/>
              </a:defRPr>
            </a:pPr>
            <a:r>
              <a:rPr lang="en-US" dirty="0">
                <a:latin typeface="SF Pro Text Light" pitchFamily="2" charset="0"/>
                <a:ea typeface="SF Pro Text Light" pitchFamily="2" charset="0"/>
                <a:cs typeface="SF Pro Text Light" pitchFamily="2" charset="0"/>
              </a:rPr>
              <a:t>Multiple views are available to explore data and comparisons for every school district in Ohio. Views include: participation overviews and deep-dive information, course offerings and more. </a:t>
            </a:r>
            <a:r>
              <a:rPr lang="en-US" sz="1800" dirty="0">
                <a:latin typeface="SF Pro Text Light" pitchFamily="2" charset="0"/>
                <a:ea typeface="SF Pro Text Light" pitchFamily="2" charset="0"/>
                <a:cs typeface="SF Pro Text Light" pitchFamily="2" charset="0"/>
              </a:rPr>
              <a:t>Find and explore the Dashboard on our OAAE website:</a:t>
            </a:r>
            <a:br>
              <a:rPr lang="en-US" sz="1800" dirty="0">
                <a:latin typeface="SF Pro Text Light" pitchFamily="2" charset="0"/>
                <a:ea typeface="SF Pro Text Light" pitchFamily="2" charset="0"/>
                <a:cs typeface="SF Pro Text Light" pitchFamily="2" charset="0"/>
                <a:sym typeface="Arial"/>
              </a:rPr>
            </a:br>
            <a:r>
              <a:rPr lang="en-US" sz="1800" dirty="0">
                <a:solidFill>
                  <a:srgbClr val="0070C0"/>
                </a:solidFill>
                <a:latin typeface="SF Pro Text Light" pitchFamily="2" charset="0"/>
                <a:ea typeface="SF Pro Text Light" pitchFamily="2" charset="0"/>
                <a:cs typeface="SF Pro Text Light" pitchFamily="2" charset="0"/>
                <a:sym typeface="Arial"/>
              </a:rPr>
              <a:t>https://</a:t>
            </a:r>
            <a:r>
              <a:rPr lang="en-US" sz="1800" u="sng" dirty="0">
                <a:solidFill>
                  <a:srgbClr val="56C7AA"/>
                </a:solidFill>
                <a:uFill>
                  <a:solidFill>
                    <a:srgbClr val="56C7AA"/>
                  </a:solidFill>
                </a:uFill>
                <a:latin typeface="SF Pro Text Light" pitchFamily="2" charset="0"/>
                <a:ea typeface="SF Pro Text Light" pitchFamily="2" charset="0"/>
                <a:cs typeface="SF Pro Text Light" pitchFamily="2" charset="0"/>
                <a:hlinkClick r:id="rId3"/>
              </a:rPr>
              <a:t>oaae.net/ohio-arts-education-data-project/</a:t>
            </a:r>
            <a:endParaRPr lang="en-US" sz="2200" dirty="0">
              <a:latin typeface="SF Pro Text Light" pitchFamily="2" charset="0"/>
              <a:ea typeface="SF Pro Text Light" pitchFamily="2" charset="0"/>
              <a:cs typeface="SF Pro Text Light" pitchFamily="2" charset="0"/>
            </a:endParaRPr>
          </a:p>
        </p:txBody>
      </p:sp>
      <p:pic>
        <p:nvPicPr>
          <p:cNvPr id="4" name="image.tif" descr="image.tif">
            <a:extLst>
              <a:ext uri="{FF2B5EF4-FFF2-40B4-BE49-F238E27FC236}">
                <a16:creationId xmlns:a16="http://schemas.microsoft.com/office/drawing/2014/main" id="{DA6BF4D6-D6D9-76B5-7748-787B49A1A72C}"/>
              </a:ext>
            </a:extLst>
          </p:cNvPr>
          <p:cNvPicPr>
            <a:picLocks noChangeAspect="1"/>
          </p:cNvPicPr>
          <p:nvPr/>
        </p:nvPicPr>
        <p:blipFill>
          <a:blip r:embed="rId4"/>
          <a:stretch>
            <a:fillRect/>
          </a:stretch>
        </p:blipFill>
        <p:spPr>
          <a:xfrm>
            <a:off x="3040749" y="5890490"/>
            <a:ext cx="2578247" cy="423554"/>
          </a:xfrm>
          <a:prstGeom prst="rect">
            <a:avLst/>
          </a:prstGeom>
          <a:ln w="12700">
            <a:miter lim="400000"/>
          </a:ln>
        </p:spPr>
      </p:pic>
      <p:pic>
        <p:nvPicPr>
          <p:cNvPr id="5" name="image.tif" descr="image.tif">
            <a:extLst>
              <a:ext uri="{FF2B5EF4-FFF2-40B4-BE49-F238E27FC236}">
                <a16:creationId xmlns:a16="http://schemas.microsoft.com/office/drawing/2014/main" id="{8C1345D5-A443-2BBD-B47B-E423D887095E}"/>
              </a:ext>
            </a:extLst>
          </p:cNvPr>
          <p:cNvPicPr>
            <a:picLocks noChangeAspect="1"/>
          </p:cNvPicPr>
          <p:nvPr/>
        </p:nvPicPr>
        <p:blipFill>
          <a:blip r:embed="rId5"/>
          <a:stretch>
            <a:fillRect/>
          </a:stretch>
        </p:blipFill>
        <p:spPr>
          <a:xfrm>
            <a:off x="6325330" y="5852001"/>
            <a:ext cx="2211659" cy="690514"/>
          </a:xfrm>
          <a:prstGeom prst="rect">
            <a:avLst/>
          </a:prstGeom>
          <a:ln w="12700">
            <a:miter lim="400000"/>
          </a:ln>
        </p:spPr>
      </p:pic>
      <p:pic>
        <p:nvPicPr>
          <p:cNvPr id="6" name="Picture 5" descr="A picture containing flower&#10;&#10;Description automatically generated">
            <a:extLst>
              <a:ext uri="{FF2B5EF4-FFF2-40B4-BE49-F238E27FC236}">
                <a16:creationId xmlns:a16="http://schemas.microsoft.com/office/drawing/2014/main" id="{67852238-C41E-A3DD-E260-48C91A99B1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3322" y="5852001"/>
            <a:ext cx="2211658" cy="572540"/>
          </a:xfrm>
          <a:prstGeom prst="rect">
            <a:avLst/>
          </a:prstGeom>
        </p:spPr>
      </p:pic>
      <p:pic>
        <p:nvPicPr>
          <p:cNvPr id="9" name="Picture 8" descr="A green arrow with black text&#10;&#10;Description automatically generated with low confidence">
            <a:extLst>
              <a:ext uri="{FF2B5EF4-FFF2-40B4-BE49-F238E27FC236}">
                <a16:creationId xmlns:a16="http://schemas.microsoft.com/office/drawing/2014/main" id="{C6693863-04AF-70BC-689D-B53DBB70AF40}"/>
              </a:ext>
            </a:extLst>
          </p:cNvPr>
          <p:cNvPicPr>
            <a:picLocks noChangeAspect="1"/>
          </p:cNvPicPr>
          <p:nvPr/>
        </p:nvPicPr>
        <p:blipFill>
          <a:blip r:embed="rId7"/>
          <a:stretch>
            <a:fillRect/>
          </a:stretch>
        </p:blipFill>
        <p:spPr>
          <a:xfrm>
            <a:off x="466221" y="5840863"/>
            <a:ext cx="1987047" cy="631896"/>
          </a:xfrm>
          <a:prstGeom prst="rect">
            <a:avLst/>
          </a:prstGeom>
        </p:spPr>
      </p:pic>
      <p:sp>
        <p:nvSpPr>
          <p:cNvPr id="11" name="TextBox 10">
            <a:extLst>
              <a:ext uri="{FF2B5EF4-FFF2-40B4-BE49-F238E27FC236}">
                <a16:creationId xmlns:a16="http://schemas.microsoft.com/office/drawing/2014/main" id="{6D6A2523-1EBF-D270-E5E4-4341009581BC}"/>
              </a:ext>
            </a:extLst>
          </p:cNvPr>
          <p:cNvSpPr txBox="1"/>
          <p:nvPr/>
        </p:nvSpPr>
        <p:spPr>
          <a:xfrm>
            <a:off x="4447598" y="5379198"/>
            <a:ext cx="2776653" cy="461665"/>
          </a:xfrm>
          <a:prstGeom prst="rect">
            <a:avLst/>
          </a:prstGeom>
          <a:noFill/>
        </p:spPr>
        <p:txBody>
          <a:bodyPr wrap="square" rtlCol="0">
            <a:spAutoFit/>
          </a:bodyPr>
          <a:lstStyle/>
          <a:p>
            <a:pPr algn="ctr"/>
            <a:r>
              <a:rPr lang="en-US" sz="2400" dirty="0">
                <a:solidFill>
                  <a:srgbClr val="0089D3"/>
                </a:solidFill>
                <a:latin typeface="Fairwater Script" panose="02000507000000020003" pitchFamily="2" charset="0"/>
                <a:ea typeface="SF Pro Text" pitchFamily="2" charset="0"/>
                <a:cs typeface="SF Pro Text" pitchFamily="2" charset="0"/>
              </a:rPr>
              <a:t>in partnership with</a:t>
            </a:r>
          </a:p>
        </p:txBody>
      </p:sp>
    </p:spTree>
    <p:extLst>
      <p:ext uri="{BB962C8B-B14F-4D97-AF65-F5344CB8AC3E}">
        <p14:creationId xmlns:p14="http://schemas.microsoft.com/office/powerpoint/2010/main" val="385306954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 </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2"/>
          <a:stretch>
            <a:fillRect/>
          </a:stretch>
        </p:blipFill>
        <p:spPr>
          <a:xfrm>
            <a:off x="329783" y="5575776"/>
            <a:ext cx="1184796" cy="1105810"/>
          </a:xfrm>
          <a:prstGeom prst="rect">
            <a:avLst/>
          </a:prstGeom>
        </p:spPr>
      </p:pic>
      <p:pic>
        <p:nvPicPr>
          <p:cNvPr id="5" name="Picture 4">
            <a:extLst>
              <a:ext uri="{FF2B5EF4-FFF2-40B4-BE49-F238E27FC236}">
                <a16:creationId xmlns:a16="http://schemas.microsoft.com/office/drawing/2014/main" id="{43EBCC4B-3B6D-C4F7-3CC1-13C67FC4DAC2}"/>
              </a:ext>
            </a:extLst>
          </p:cNvPr>
          <p:cNvPicPr>
            <a:picLocks noChangeAspect="1"/>
          </p:cNvPicPr>
          <p:nvPr/>
        </p:nvPicPr>
        <p:blipFill>
          <a:blip r:embed="rId3"/>
          <a:stretch>
            <a:fillRect/>
          </a:stretch>
        </p:blipFill>
        <p:spPr>
          <a:xfrm>
            <a:off x="2209800" y="909483"/>
            <a:ext cx="7772400" cy="6045199"/>
          </a:xfrm>
          <a:prstGeom prst="rect">
            <a:avLst/>
          </a:prstGeom>
        </p:spPr>
      </p:pic>
    </p:spTree>
    <p:extLst>
      <p:ext uri="{BB962C8B-B14F-4D97-AF65-F5344CB8AC3E}">
        <p14:creationId xmlns:p14="http://schemas.microsoft.com/office/powerpoint/2010/main" val="142781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 </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2"/>
          <a:stretch>
            <a:fillRect/>
          </a:stretch>
        </p:blipFill>
        <p:spPr>
          <a:xfrm>
            <a:off x="329783" y="5575776"/>
            <a:ext cx="1184796" cy="1105810"/>
          </a:xfrm>
          <a:prstGeom prst="rect">
            <a:avLst/>
          </a:prstGeom>
        </p:spPr>
      </p:pic>
      <p:pic>
        <p:nvPicPr>
          <p:cNvPr id="6" name="Picture 5">
            <a:extLst>
              <a:ext uri="{FF2B5EF4-FFF2-40B4-BE49-F238E27FC236}">
                <a16:creationId xmlns:a16="http://schemas.microsoft.com/office/drawing/2014/main" id="{05BB3840-EE8D-F6E6-DE05-916A8F13A59E}"/>
              </a:ext>
            </a:extLst>
          </p:cNvPr>
          <p:cNvPicPr>
            <a:picLocks noChangeAspect="1"/>
          </p:cNvPicPr>
          <p:nvPr/>
        </p:nvPicPr>
        <p:blipFill>
          <a:blip r:embed="rId3"/>
          <a:stretch>
            <a:fillRect/>
          </a:stretch>
        </p:blipFill>
        <p:spPr>
          <a:xfrm>
            <a:off x="1910587" y="909483"/>
            <a:ext cx="8370826" cy="5473606"/>
          </a:xfrm>
          <a:prstGeom prst="rect">
            <a:avLst/>
          </a:prstGeom>
        </p:spPr>
      </p:pic>
    </p:spTree>
    <p:extLst>
      <p:ext uri="{BB962C8B-B14F-4D97-AF65-F5344CB8AC3E}">
        <p14:creationId xmlns:p14="http://schemas.microsoft.com/office/powerpoint/2010/main" val="279432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52A2C-10E3-83BF-9A64-A3B7B1378363}"/>
              </a:ext>
            </a:extLst>
          </p:cNvPr>
          <p:cNvPicPr>
            <a:picLocks noChangeAspect="1"/>
          </p:cNvPicPr>
          <p:nvPr/>
        </p:nvPicPr>
        <p:blipFill>
          <a:blip r:embed="rId2"/>
          <a:stretch>
            <a:fillRect/>
          </a:stretch>
        </p:blipFill>
        <p:spPr>
          <a:xfrm>
            <a:off x="2158738" y="802612"/>
            <a:ext cx="7422897" cy="6149658"/>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Tree>
    <p:extLst>
      <p:ext uri="{BB962C8B-B14F-4D97-AF65-F5344CB8AC3E}">
        <p14:creationId xmlns:p14="http://schemas.microsoft.com/office/powerpoint/2010/main" val="10758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2">
            <a:alphaModFix amt="52000"/>
          </a:blip>
          <a:stretch>
            <a:fillRect/>
          </a:stretch>
        </p:blipFill>
        <p:spPr>
          <a:xfrm>
            <a:off x="329783" y="2018051"/>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 Connecting, Leading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737016" y="2136819"/>
            <a:ext cx="10717968" cy="1105810"/>
          </a:xfrm>
        </p:spPr>
        <p:txBody>
          <a:bodyPr>
            <a:noAutofit/>
          </a:bodyPr>
          <a:lstStyle/>
          <a:p>
            <a:pPr>
              <a:lnSpc>
                <a:spcPct val="120000"/>
              </a:lnSpc>
            </a:pPr>
            <a:r>
              <a:rPr lang="en-US" sz="3200" dirty="0">
                <a:solidFill>
                  <a:srgbClr val="0089D3"/>
                </a:solidFill>
                <a:latin typeface="Fairwater Script" panose="02000507000000020003" pitchFamily="2" charset="0"/>
                <a:ea typeface="SF Pro Text" pitchFamily="2" charset="0"/>
                <a:cs typeface="SF Pro Text" pitchFamily="2" charset="0"/>
              </a:rPr>
              <a:t>The Arts Online Newsletter</a:t>
            </a:r>
            <a:br>
              <a:rPr lang="en-US" sz="28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is filled with critical arts legislation, arts news and interests.</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We gather, distill and deliver it to you weekly in easy-to-digest</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bites. It’s free and you will stay informed.  </a:t>
            </a:r>
          </a:p>
        </p:txBody>
      </p:sp>
      <p:sp>
        <p:nvSpPr>
          <p:cNvPr id="8" name="TextBox 7">
            <a:extLst>
              <a:ext uri="{FF2B5EF4-FFF2-40B4-BE49-F238E27FC236}">
                <a16:creationId xmlns:a16="http://schemas.microsoft.com/office/drawing/2014/main" id="{3CCDD193-CECF-B553-7E85-276C59B4463F}"/>
              </a:ext>
            </a:extLst>
          </p:cNvPr>
          <p:cNvSpPr txBox="1"/>
          <p:nvPr/>
        </p:nvSpPr>
        <p:spPr>
          <a:xfrm>
            <a:off x="598796" y="5949246"/>
            <a:ext cx="10200522" cy="400110"/>
          </a:xfrm>
          <a:prstGeom prst="rect">
            <a:avLst/>
          </a:prstGeom>
          <a:noFill/>
        </p:spPr>
        <p:txBody>
          <a:bodyPr wrap="square" rtlCol="0">
            <a:spAutoFit/>
          </a:bodyPr>
          <a:lstStyle/>
          <a:p>
            <a:pPr algn="ctr">
              <a:defRPr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Sign up here:</a:t>
            </a:r>
            <a:r>
              <a:rPr lang="en-US" sz="2000" dirty="0">
                <a:latin typeface="SF Pro Text Light" pitchFamily="2" charset="0"/>
                <a:ea typeface="SF Pro Text Light" pitchFamily="2" charset="0"/>
                <a:cs typeface="SF Pro Text Light" pitchFamily="2" charset="0"/>
                <a:sym typeface="Arial"/>
              </a:rPr>
              <a:t> </a:t>
            </a:r>
            <a:r>
              <a:rPr lang="en-US" sz="2000" u="sng" dirty="0">
                <a:solidFill>
                  <a:srgbClr val="56C7AA"/>
                </a:solidFill>
                <a:uFill>
                  <a:solidFill>
                    <a:srgbClr val="56C7AA"/>
                  </a:solidFill>
                </a:uFill>
                <a:latin typeface="SF Pro Text Light" pitchFamily="2" charset="0"/>
                <a:ea typeface="SF Pro Text Light" pitchFamily="2" charset="0"/>
                <a:cs typeface="SF Pro Text Light" pitchFamily="2" charset="0"/>
                <a:hlinkClick r:id="rId4"/>
              </a:rPr>
              <a:t>oaae.net/join-our-mailing-list/</a:t>
            </a:r>
            <a:endParaRPr lang="en-US" sz="2000" dirty="0">
              <a:latin typeface="SF Pro Text Light" pitchFamily="2" charset="0"/>
              <a:ea typeface="SF Pro Text Light" pitchFamily="2" charset="0"/>
              <a:cs typeface="SF Pro Text Light" pitchFamily="2" charset="0"/>
            </a:endParaRPr>
          </a:p>
        </p:txBody>
      </p:sp>
      <p:pic>
        <p:nvPicPr>
          <p:cNvPr id="5" name="Picture 4" descr="A picture containing text, screenshot, font, logo&#10;&#10;Description automatically generated">
            <a:extLst>
              <a:ext uri="{FF2B5EF4-FFF2-40B4-BE49-F238E27FC236}">
                <a16:creationId xmlns:a16="http://schemas.microsoft.com/office/drawing/2014/main" id="{1F725134-6830-9F36-4214-5C4CA3B78D4F}"/>
              </a:ext>
            </a:extLst>
          </p:cNvPr>
          <p:cNvPicPr>
            <a:picLocks noChangeAspect="1"/>
          </p:cNvPicPr>
          <p:nvPr/>
        </p:nvPicPr>
        <p:blipFill>
          <a:blip r:embed="rId5"/>
          <a:stretch>
            <a:fillRect/>
          </a:stretch>
        </p:blipFill>
        <p:spPr>
          <a:xfrm>
            <a:off x="4086970" y="3390111"/>
            <a:ext cx="4018059" cy="2159708"/>
          </a:xfrm>
          <a:prstGeom prst="rect">
            <a:avLst/>
          </a:prstGeom>
        </p:spPr>
      </p:pic>
    </p:spTree>
    <p:extLst>
      <p:ext uri="{BB962C8B-B14F-4D97-AF65-F5344CB8AC3E}">
        <p14:creationId xmlns:p14="http://schemas.microsoft.com/office/powerpoint/2010/main" val="250969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2">
            <a:alphaModFix amt="52000"/>
          </a:blip>
          <a:stretch>
            <a:fillRect/>
          </a:stretch>
        </p:blipFill>
        <p:spPr>
          <a:xfrm>
            <a:off x="329783" y="2005694"/>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 Connecting, Leading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340070" y="3041442"/>
            <a:ext cx="10717968" cy="1105810"/>
          </a:xfrm>
        </p:spPr>
        <p:txBody>
          <a:bodyPr>
            <a:noAutofit/>
          </a:bodyPr>
          <a:lstStyle/>
          <a:p>
            <a:pPr>
              <a:lnSpc>
                <a:spcPct val="120000"/>
              </a:lnSpc>
            </a:pPr>
            <a:r>
              <a:rPr lang="en-US" sz="2000" dirty="0">
                <a:latin typeface="SF Pro Text" pitchFamily="2" charset="0"/>
                <a:ea typeface="SF Pro Text" pitchFamily="2" charset="0"/>
                <a:cs typeface="SF Pro Text" pitchFamily="2" charset="0"/>
              </a:rPr>
              <a:t>As legislation and news that impact the arts in Ohio evolve, </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we have easy-to-use tools to help you contact and advocate</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for the arts, to the appropriate people at the right time.</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Together, we can make a difference!</a:t>
            </a:r>
          </a:p>
        </p:txBody>
      </p:sp>
      <p:sp>
        <p:nvSpPr>
          <p:cNvPr id="8" name="TextBox 7">
            <a:extLst>
              <a:ext uri="{FF2B5EF4-FFF2-40B4-BE49-F238E27FC236}">
                <a16:creationId xmlns:a16="http://schemas.microsoft.com/office/drawing/2014/main" id="{3CCDD193-CECF-B553-7E85-276C59B4463F}"/>
              </a:ext>
            </a:extLst>
          </p:cNvPr>
          <p:cNvSpPr txBox="1"/>
          <p:nvPr/>
        </p:nvSpPr>
        <p:spPr>
          <a:xfrm>
            <a:off x="598793" y="5868163"/>
            <a:ext cx="10200522" cy="400110"/>
          </a:xfrm>
          <a:prstGeom prst="rect">
            <a:avLst/>
          </a:prstGeom>
          <a:noFill/>
        </p:spPr>
        <p:txBody>
          <a:bodyPr wrap="square" rtlCol="0">
            <a:spAutoFit/>
          </a:bodyPr>
          <a:lstStyle/>
          <a:p>
            <a:pPr algn="ctr">
              <a:defRPr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Sign up here:</a:t>
            </a:r>
            <a:r>
              <a:rPr lang="en-US" sz="2000" dirty="0">
                <a:latin typeface="SF Pro Text Light" pitchFamily="2" charset="0"/>
                <a:ea typeface="SF Pro Text Light" pitchFamily="2" charset="0"/>
                <a:cs typeface="SF Pro Text Light" pitchFamily="2" charset="0"/>
                <a:sym typeface="Arial"/>
              </a:rPr>
              <a:t> </a:t>
            </a:r>
            <a:r>
              <a:rPr lang="en-US" sz="2000" u="sng" dirty="0">
                <a:solidFill>
                  <a:srgbClr val="56C7AA"/>
                </a:solidFill>
                <a:uFill>
                  <a:solidFill>
                    <a:srgbClr val="56C7AA"/>
                  </a:solidFill>
                </a:uFill>
                <a:latin typeface="SF Pro Text Light" pitchFamily="2" charset="0"/>
                <a:ea typeface="SF Pro Text Light" pitchFamily="2" charset="0"/>
                <a:cs typeface="SF Pro Text Light" pitchFamily="2" charset="0"/>
                <a:hlinkClick r:id="rId4"/>
              </a:rPr>
              <a:t>oaae.net/join-our-mailing-list/</a:t>
            </a:r>
            <a:endParaRPr lang="en-US" sz="2000" dirty="0">
              <a:latin typeface="SF Pro Text Light" pitchFamily="2" charset="0"/>
              <a:ea typeface="SF Pro Text Light" pitchFamily="2" charset="0"/>
              <a:cs typeface="SF Pro Text Light" pitchFamily="2" charset="0"/>
            </a:endParaRPr>
          </a:p>
        </p:txBody>
      </p:sp>
      <p:sp>
        <p:nvSpPr>
          <p:cNvPr id="4" name="TextBox 3">
            <a:extLst>
              <a:ext uri="{FF2B5EF4-FFF2-40B4-BE49-F238E27FC236}">
                <a16:creationId xmlns:a16="http://schemas.microsoft.com/office/drawing/2014/main" id="{6336EB71-14CA-A546-4983-EBC606AB2FE2}"/>
              </a:ext>
            </a:extLst>
          </p:cNvPr>
          <p:cNvSpPr txBox="1"/>
          <p:nvPr/>
        </p:nvSpPr>
        <p:spPr>
          <a:xfrm>
            <a:off x="3853528" y="1513251"/>
            <a:ext cx="3691053" cy="984885"/>
          </a:xfrm>
          <a:prstGeom prst="rect">
            <a:avLst/>
          </a:prstGeom>
          <a:noFill/>
        </p:spPr>
        <p:txBody>
          <a:bodyPr wrap="square" rtlCol="0">
            <a:spAutoFit/>
          </a:bodyPr>
          <a:lstStyle/>
          <a:p>
            <a:pPr algn="ctr"/>
            <a:r>
              <a:rPr lang="en-US" sz="3200" dirty="0">
                <a:solidFill>
                  <a:srgbClr val="0070C0"/>
                </a:solidFill>
                <a:latin typeface="Fairwater Script" panose="02000507000000020003" pitchFamily="2" charset="0"/>
                <a:ea typeface="SF Pro Text" pitchFamily="2" charset="0"/>
                <a:cs typeface="SF Pro Text" pitchFamily="2" charset="0"/>
              </a:rPr>
              <a:t>Arts Allies</a:t>
            </a:r>
            <a:br>
              <a:rPr lang="en-US" sz="2400" dirty="0">
                <a:latin typeface="Fairwater Script" panose="02000507000000020003" pitchFamily="2" charset="0"/>
                <a:ea typeface="SF Pro Text" pitchFamily="2" charset="0"/>
                <a:cs typeface="SF Pro Text" pitchFamily="2" charset="0"/>
              </a:rPr>
            </a:br>
            <a:r>
              <a:rPr lang="en-US" sz="2600" b="1" dirty="0">
                <a:solidFill>
                  <a:srgbClr val="C00000"/>
                </a:solidFill>
                <a:latin typeface="SF Pro Text Semibold" pitchFamily="2" charset="0"/>
                <a:ea typeface="SF Pro Text Semibold" pitchFamily="2" charset="0"/>
                <a:cs typeface="SF Pro Text Semibold" pitchFamily="2" charset="0"/>
              </a:rPr>
              <a:t>ACTION ALERTS</a:t>
            </a:r>
            <a:endParaRPr lang="en-US" sz="2600" dirty="0">
              <a:solidFill>
                <a:srgbClr val="C00000"/>
              </a:solidFill>
            </a:endParaRPr>
          </a:p>
        </p:txBody>
      </p:sp>
    </p:spTree>
    <p:extLst>
      <p:ext uri="{BB962C8B-B14F-4D97-AF65-F5344CB8AC3E}">
        <p14:creationId xmlns:p14="http://schemas.microsoft.com/office/powerpoint/2010/main" val="180558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2"/>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2142624" y="5235935"/>
            <a:ext cx="10717968" cy="1105810"/>
          </a:xfrm>
        </p:spPr>
        <p:txBody>
          <a:bodyPr>
            <a:noAutofit/>
          </a:bodyPr>
          <a:lstStyle/>
          <a:p>
            <a:pPr algn="l">
              <a:lnSpc>
                <a:spcPct val="120000"/>
              </a:lnSpc>
              <a:defRPr sz="2800"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 Arts Online Newsletter</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Arts Allies Action Alerts and communication tools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Website access to advocacy materials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 Talking points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 Supporting documentation to value the arts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 Interview questions for legislators and candidates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 Conditions required for effective and excellent arts education</a:t>
            </a:r>
            <a:br>
              <a:rPr lang="en-US" sz="2000" dirty="0">
                <a:latin typeface="SF Pro Text Light" pitchFamily="2" charset="0"/>
                <a:ea typeface="SF Pro Text Light" pitchFamily="2" charset="0"/>
                <a:cs typeface="SF Pro Text Light" pitchFamily="2" charset="0"/>
              </a:rPr>
            </a:b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p>
        </p:txBody>
      </p:sp>
      <p:sp>
        <p:nvSpPr>
          <p:cNvPr id="4" name="TextBox 3">
            <a:extLst>
              <a:ext uri="{FF2B5EF4-FFF2-40B4-BE49-F238E27FC236}">
                <a16:creationId xmlns:a16="http://schemas.microsoft.com/office/drawing/2014/main" id="{6336EB71-14CA-A546-4983-EBC606AB2FE2}"/>
              </a:ext>
            </a:extLst>
          </p:cNvPr>
          <p:cNvSpPr txBox="1"/>
          <p:nvPr/>
        </p:nvSpPr>
        <p:spPr>
          <a:xfrm>
            <a:off x="1750741" y="1354779"/>
            <a:ext cx="8084634" cy="1569660"/>
          </a:xfrm>
          <a:prstGeom prst="rect">
            <a:avLst/>
          </a:prstGeom>
          <a:noFill/>
        </p:spPr>
        <p:txBody>
          <a:bodyPr wrap="square" rtlCol="0">
            <a:spAutoFit/>
          </a:bodyPr>
          <a:lstStyle/>
          <a:p>
            <a:pPr algn="ctr">
              <a:lnSpc>
                <a:spcPct val="120000"/>
              </a:lnSpc>
            </a:pPr>
            <a:r>
              <a:rPr lang="en-US" sz="2400" dirty="0">
                <a:latin typeface="SF Pro Text" pitchFamily="2" charset="0"/>
                <a:ea typeface="SF Pro Text" pitchFamily="2" charset="0"/>
                <a:cs typeface="SF Pro Text" pitchFamily="2" charset="0"/>
              </a:rPr>
              <a:t>Ohio Alliance for Arts Education provides you with</a:t>
            </a:r>
            <a:br>
              <a:rPr lang="en-US" sz="2400" dirty="0">
                <a:latin typeface="SF Pro Text" pitchFamily="2" charset="0"/>
                <a:ea typeface="SF Pro Text" pitchFamily="2" charset="0"/>
                <a:cs typeface="SF Pro Text" pitchFamily="2" charset="0"/>
              </a:rPr>
            </a:br>
            <a:r>
              <a:rPr lang="en-US" sz="2400" dirty="0">
                <a:latin typeface="SF Pro Text" pitchFamily="2" charset="0"/>
                <a:ea typeface="SF Pro Text" pitchFamily="2" charset="0"/>
                <a:cs typeface="SF Pro Text" pitchFamily="2" charset="0"/>
              </a:rPr>
              <a:t>tools and information to support your arts advocacy</a:t>
            </a:r>
            <a:br>
              <a:rPr lang="en-US" sz="2400" dirty="0">
                <a:latin typeface="SF Pro Text" pitchFamily="2" charset="0"/>
                <a:ea typeface="SF Pro Text" pitchFamily="2" charset="0"/>
                <a:cs typeface="SF Pro Text" pitchFamily="2" charset="0"/>
              </a:rPr>
            </a:br>
            <a:r>
              <a:rPr lang="en-US" sz="3200" dirty="0">
                <a:solidFill>
                  <a:srgbClr val="0089D3"/>
                </a:solidFill>
                <a:latin typeface="Fairwater Script" panose="02000507000000020003" pitchFamily="2" charset="0"/>
                <a:ea typeface="SF Pro Text" pitchFamily="2" charset="0"/>
                <a:cs typeface="SF Pro Text" pitchFamily="2" charset="0"/>
              </a:rPr>
              <a:t>all available to you…</a:t>
            </a:r>
            <a:endParaRPr lang="en-US" sz="3200" dirty="0">
              <a:solidFill>
                <a:srgbClr val="0089D3"/>
              </a:solidFill>
            </a:endParaRPr>
          </a:p>
        </p:txBody>
      </p:sp>
    </p:spTree>
    <p:extLst>
      <p:ext uri="{BB962C8B-B14F-4D97-AF65-F5344CB8AC3E}">
        <p14:creationId xmlns:p14="http://schemas.microsoft.com/office/powerpoint/2010/main" val="267378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ne, origami&#10;&#10;Description automatically generated">
            <a:extLst>
              <a:ext uri="{FF2B5EF4-FFF2-40B4-BE49-F238E27FC236}">
                <a16:creationId xmlns:a16="http://schemas.microsoft.com/office/drawing/2014/main" id="{71A1F95C-3D96-9F0E-1BF7-E7023B309868}"/>
              </a:ext>
            </a:extLst>
          </p:cNvPr>
          <p:cNvPicPr>
            <a:picLocks noChangeAspect="1"/>
          </p:cNvPicPr>
          <p:nvPr/>
        </p:nvPicPr>
        <p:blipFill>
          <a:blip r:embed="rId3">
            <a:alphaModFix amt="52000"/>
          </a:blip>
          <a:stretch>
            <a:fillRect/>
          </a:stretch>
        </p:blipFill>
        <p:spPr>
          <a:xfrm>
            <a:off x="427505" y="2122423"/>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1" y="176414"/>
            <a:ext cx="12192000" cy="723275"/>
          </a:xfrm>
          <a:prstGeom prst="rect">
            <a:avLst/>
          </a:prstGeom>
          <a:solidFill>
            <a:srgbClr val="0089D3"/>
          </a:solidFill>
          <a:ln>
            <a:solidFill>
              <a:srgbClr val="0070C0"/>
            </a:solidFill>
          </a:ln>
        </p:spPr>
        <p:txBody>
          <a:bodyPr wrap="square" tIns="182880" rtlCol="0">
            <a:spAutoFit/>
          </a:bodyPr>
          <a:lstStyle/>
          <a:p>
            <a:pPr algn="ctr"/>
            <a:r>
              <a:rPr lang="en-US" sz="3200">
                <a:solidFill>
                  <a:schemeClr val="bg1"/>
                </a:solidFill>
                <a:latin typeface="Fairwater Script" panose="02000507000000020003" pitchFamily="2" charset="0"/>
              </a:rPr>
              <a:t>Our Mission, Values, Actions</a:t>
            </a:r>
            <a:endParaRPr lang="en-US" sz="3200" dirty="0">
              <a:solidFill>
                <a:schemeClr val="bg1"/>
              </a:solidFill>
              <a:latin typeface="Fairwater Script" panose="02000507000000020003" pitchFamily="2" charset="0"/>
            </a:endParaRPr>
          </a:p>
        </p:txBody>
      </p:sp>
      <p:pic>
        <p:nvPicPr>
          <p:cNvPr id="6" name="Picture 5" descr="A picture containing handwriting, text, font&#10;&#10;Description automatically generated">
            <a:extLst>
              <a:ext uri="{FF2B5EF4-FFF2-40B4-BE49-F238E27FC236}">
                <a16:creationId xmlns:a16="http://schemas.microsoft.com/office/drawing/2014/main" id="{47EDEB2B-0892-413C-1711-127520AF93C3}"/>
              </a:ext>
            </a:extLst>
          </p:cNvPr>
          <p:cNvPicPr>
            <a:picLocks noChangeAspect="1"/>
          </p:cNvPicPr>
          <p:nvPr/>
        </p:nvPicPr>
        <p:blipFill>
          <a:blip r:embed="rId4">
            <a:alphaModFix/>
          </a:blip>
          <a:stretch>
            <a:fillRect/>
          </a:stretch>
        </p:blipFill>
        <p:spPr>
          <a:xfrm>
            <a:off x="119921" y="1375253"/>
            <a:ext cx="1865990" cy="209565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1052916" y="2917998"/>
            <a:ext cx="9839676" cy="1105810"/>
          </a:xfrm>
        </p:spPr>
        <p:txBody>
          <a:bodyPr>
            <a:noAutofit/>
          </a:bodyPr>
          <a:lstStyle/>
          <a:p>
            <a:pPr>
              <a:lnSpc>
                <a:spcPct val="120000"/>
              </a:lnSpc>
            </a:pPr>
            <a:r>
              <a:rPr lang="en-US" sz="3000" dirty="0">
                <a:latin typeface="SF Pro Text" pitchFamily="2" charset="0"/>
                <a:ea typeface="SF Pro Text" pitchFamily="2" charset="0"/>
                <a:cs typeface="SF Pro Text" pitchFamily="2" charset="0"/>
              </a:rPr>
              <a:t>The mission of</a:t>
            </a:r>
            <a:br>
              <a:rPr lang="en-US" sz="3000" dirty="0">
                <a:latin typeface="SF Pro Text" pitchFamily="2" charset="0"/>
                <a:ea typeface="SF Pro Text" pitchFamily="2" charset="0"/>
                <a:cs typeface="SF Pro Text" pitchFamily="2" charset="0"/>
              </a:rPr>
            </a:br>
            <a:r>
              <a:rPr lang="en-US" sz="3000" dirty="0">
                <a:latin typeface="SF Pro Text" pitchFamily="2" charset="0"/>
                <a:ea typeface="SF Pro Text" pitchFamily="2" charset="0"/>
                <a:cs typeface="SF Pro Text" pitchFamily="2" charset="0"/>
              </a:rPr>
              <a:t>the Ohio Alliance for Arts Education</a:t>
            </a:r>
            <a:br>
              <a:rPr lang="en-US" sz="3000" dirty="0">
                <a:latin typeface="SF Pro Text" pitchFamily="2" charset="0"/>
                <a:ea typeface="SF Pro Text" pitchFamily="2" charset="0"/>
                <a:cs typeface="SF Pro Text" pitchFamily="2" charset="0"/>
              </a:rPr>
            </a:br>
            <a:r>
              <a:rPr lang="en-US" sz="3000" dirty="0">
                <a:latin typeface="SF Pro Text" pitchFamily="2" charset="0"/>
                <a:ea typeface="SF Pro Text" pitchFamily="2" charset="0"/>
                <a:cs typeface="SF Pro Text" pitchFamily="2" charset="0"/>
              </a:rPr>
              <a:t>is to ensure the arts are an integral part</a:t>
            </a:r>
            <a:br>
              <a:rPr lang="en-US" sz="3000" dirty="0">
                <a:latin typeface="SF Pro Text" pitchFamily="2" charset="0"/>
                <a:ea typeface="SF Pro Text" pitchFamily="2" charset="0"/>
                <a:cs typeface="SF Pro Text" pitchFamily="2" charset="0"/>
              </a:rPr>
            </a:br>
            <a:r>
              <a:rPr lang="en-US" sz="3000" dirty="0">
                <a:latin typeface="SF Pro Text" pitchFamily="2" charset="0"/>
                <a:ea typeface="SF Pro Text" pitchFamily="2" charset="0"/>
                <a:cs typeface="SF Pro Text" pitchFamily="2" charset="0"/>
              </a:rPr>
              <a:t>of the education of every Ohioan.</a:t>
            </a:r>
          </a:p>
        </p:txBody>
      </p:sp>
      <p:sp>
        <p:nvSpPr>
          <p:cNvPr id="8" name="TextBox 7">
            <a:extLst>
              <a:ext uri="{FF2B5EF4-FFF2-40B4-BE49-F238E27FC236}">
                <a16:creationId xmlns:a16="http://schemas.microsoft.com/office/drawing/2014/main" id="{3CCDD193-CECF-B553-7E85-276C59B4463F}"/>
              </a:ext>
            </a:extLst>
          </p:cNvPr>
          <p:cNvSpPr txBox="1"/>
          <p:nvPr/>
        </p:nvSpPr>
        <p:spPr>
          <a:xfrm>
            <a:off x="977463" y="4347756"/>
            <a:ext cx="10405240" cy="1066254"/>
          </a:xfrm>
          <a:prstGeom prst="rect">
            <a:avLst/>
          </a:prstGeom>
          <a:noFill/>
        </p:spPr>
        <p:txBody>
          <a:bodyPr wrap="square" rtlCol="0">
            <a:spAutoFit/>
          </a:bodyPr>
          <a:lstStyle/>
          <a:p>
            <a:pPr algn="ctr">
              <a:lnSpc>
                <a:spcPct val="120000"/>
              </a:lnSpc>
            </a:pPr>
            <a:r>
              <a:rPr lang="en-US" dirty="0">
                <a:latin typeface="SF Pro Text" pitchFamily="2" charset="0"/>
                <a:ea typeface="SF Pro Text" pitchFamily="2" charset="0"/>
                <a:cs typeface="SF Pro Text" pitchFamily="2" charset="0"/>
              </a:rPr>
              <a:t>We accomplish this through ADVOCACY </a:t>
            </a:r>
            <a:r>
              <a:rPr lang="en-US" dirty="0">
                <a:solidFill>
                  <a:srgbClr val="007BD3"/>
                </a:solidFill>
                <a:latin typeface="SF Pro Text" pitchFamily="2" charset="0"/>
                <a:ea typeface="SF Pro Text" pitchFamily="2" charset="0"/>
                <a:cs typeface="SF Pro Text" pitchFamily="2" charset="0"/>
              </a:rPr>
              <a:t>|</a:t>
            </a:r>
            <a:r>
              <a:rPr lang="en-US" dirty="0">
                <a:latin typeface="SF Pro Text" pitchFamily="2" charset="0"/>
                <a:ea typeface="SF Pro Text" pitchFamily="2" charset="0"/>
                <a:cs typeface="SF Pro Text" pitchFamily="2" charset="0"/>
              </a:rPr>
              <a:t> CONNECTING </a:t>
            </a:r>
            <a:r>
              <a:rPr lang="en-US" dirty="0">
                <a:solidFill>
                  <a:srgbClr val="007BD3"/>
                </a:solidFill>
                <a:latin typeface="SF Pro Text" pitchFamily="2" charset="0"/>
                <a:ea typeface="SF Pro Text" pitchFamily="2" charset="0"/>
                <a:cs typeface="SF Pro Text" pitchFamily="2" charset="0"/>
              </a:rPr>
              <a:t>| </a:t>
            </a:r>
            <a:r>
              <a:rPr lang="en-US" dirty="0">
                <a:latin typeface="SF Pro Text" pitchFamily="2" charset="0"/>
                <a:ea typeface="SF Pro Text" pitchFamily="2" charset="0"/>
                <a:cs typeface="SF Pro Text" pitchFamily="2" charset="0"/>
              </a:rPr>
              <a:t>CONVENING </a:t>
            </a:r>
            <a:r>
              <a:rPr lang="en-US" dirty="0">
                <a:solidFill>
                  <a:srgbClr val="007BD3"/>
                </a:solidFill>
                <a:latin typeface="SF Pro Text" pitchFamily="2" charset="0"/>
                <a:ea typeface="SF Pro Text" pitchFamily="2" charset="0"/>
                <a:cs typeface="SF Pro Text" pitchFamily="2" charset="0"/>
              </a:rPr>
              <a:t>| </a:t>
            </a:r>
            <a:r>
              <a:rPr lang="en-US" dirty="0">
                <a:latin typeface="SF Pro Text" pitchFamily="2" charset="0"/>
                <a:ea typeface="SF Pro Text" pitchFamily="2" charset="0"/>
                <a:cs typeface="SF Pro Text" pitchFamily="2" charset="0"/>
              </a:rPr>
              <a:t>LEADING</a:t>
            </a:r>
            <a:br>
              <a:rPr lang="en-US" dirty="0">
                <a:latin typeface="SF Pro Text" pitchFamily="2" charset="0"/>
                <a:ea typeface="SF Pro Text" pitchFamily="2" charset="0"/>
                <a:cs typeface="SF Pro Text" pitchFamily="2" charset="0"/>
              </a:rPr>
            </a:br>
            <a:r>
              <a:rPr lang="en-US" dirty="0">
                <a:latin typeface="SF Pro Text" pitchFamily="2" charset="0"/>
                <a:ea typeface="SF Pro Text" pitchFamily="2" charset="0"/>
                <a:cs typeface="SF Pro Text" pitchFamily="2" charset="0"/>
              </a:rPr>
              <a:t>via shared resources, communications, teaching artists, professional</a:t>
            </a:r>
            <a:br>
              <a:rPr lang="en-US" dirty="0">
                <a:latin typeface="SF Pro Text" pitchFamily="2" charset="0"/>
                <a:ea typeface="SF Pro Text" pitchFamily="2" charset="0"/>
                <a:cs typeface="SF Pro Text" pitchFamily="2" charset="0"/>
              </a:rPr>
            </a:br>
            <a:r>
              <a:rPr lang="en-US" dirty="0">
                <a:latin typeface="SF Pro Text" pitchFamily="2" charset="0"/>
                <a:ea typeface="SF Pro Text" pitchFamily="2" charset="0"/>
                <a:cs typeface="SF Pro Text" pitchFamily="2" charset="0"/>
              </a:rPr>
              <a:t>development, and outreach to students, communities and schools.</a:t>
            </a:r>
            <a:endParaRPr lang="en-US" dirty="0"/>
          </a:p>
        </p:txBody>
      </p:sp>
      <p:pic>
        <p:nvPicPr>
          <p:cNvPr id="2" name="Picture 1" descr="A green arrow with black text&#10;&#10;Description automatically generated with low confidence">
            <a:extLst>
              <a:ext uri="{FF2B5EF4-FFF2-40B4-BE49-F238E27FC236}">
                <a16:creationId xmlns:a16="http://schemas.microsoft.com/office/drawing/2014/main" id="{82AD74BE-4A92-EB6C-6118-108448138589}"/>
              </a:ext>
            </a:extLst>
          </p:cNvPr>
          <p:cNvPicPr>
            <a:picLocks noChangeAspect="1"/>
          </p:cNvPicPr>
          <p:nvPr/>
        </p:nvPicPr>
        <p:blipFill>
          <a:blip r:embed="rId5"/>
          <a:stretch>
            <a:fillRect/>
          </a:stretch>
        </p:blipFill>
        <p:spPr>
          <a:xfrm>
            <a:off x="510139" y="5832959"/>
            <a:ext cx="2058023" cy="654467"/>
          </a:xfrm>
          <a:prstGeom prst="rect">
            <a:avLst/>
          </a:prstGeom>
        </p:spPr>
      </p:pic>
    </p:spTree>
    <p:extLst>
      <p:ext uri="{BB962C8B-B14F-4D97-AF65-F5344CB8AC3E}">
        <p14:creationId xmlns:p14="http://schemas.microsoft.com/office/powerpoint/2010/main" val="310934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2"/>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2312637" y="4862821"/>
            <a:ext cx="10717968" cy="1105810"/>
          </a:xfrm>
        </p:spPr>
        <p:txBody>
          <a:bodyPr>
            <a:noAutofit/>
          </a:bodyPr>
          <a:lstStyle/>
          <a:p>
            <a:pPr algn="l">
              <a:lnSpc>
                <a:spcPct val="120000"/>
              </a:lnSpc>
              <a:tabLst>
                <a:tab pos="320040" algn="l"/>
              </a:tabLst>
              <a:defRPr sz="2800"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 Subscribe to and read Arts Online and stay informed.</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Take action on Arts Allies Action Alerts which subscribers will receive.</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Write letters, emails and post on social media in appreciation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of art teachers, advocates and legislators.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Write letters, emails and post on social media to legislators</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and administrators about issues impacting arts education.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Practice and share talking points provided on our website.</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Attend arts programming in your communities and beyond.</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Invite friends and family to discuss issues impacting arts education.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p>
        </p:txBody>
      </p:sp>
      <p:sp>
        <p:nvSpPr>
          <p:cNvPr id="4" name="TextBox 3">
            <a:extLst>
              <a:ext uri="{FF2B5EF4-FFF2-40B4-BE49-F238E27FC236}">
                <a16:creationId xmlns:a16="http://schemas.microsoft.com/office/drawing/2014/main" id="{6336EB71-14CA-A546-4983-EBC606AB2FE2}"/>
              </a:ext>
            </a:extLst>
          </p:cNvPr>
          <p:cNvSpPr txBox="1"/>
          <p:nvPr/>
        </p:nvSpPr>
        <p:spPr>
          <a:xfrm>
            <a:off x="1717288" y="1020243"/>
            <a:ext cx="8084634" cy="1089529"/>
          </a:xfrm>
          <a:prstGeom prst="rect">
            <a:avLst/>
          </a:prstGeom>
          <a:noFill/>
        </p:spPr>
        <p:txBody>
          <a:bodyPr wrap="square" rtlCol="0">
            <a:spAutoFit/>
          </a:bodyPr>
          <a:lstStyle/>
          <a:p>
            <a:pPr algn="ctr">
              <a:lnSpc>
                <a:spcPct val="120000"/>
              </a:lnSpc>
            </a:pPr>
            <a:br>
              <a:rPr lang="en-US" sz="2200" dirty="0">
                <a:latin typeface="SF Pro Text Light" pitchFamily="2" charset="0"/>
                <a:ea typeface="SF Pro Text Light" pitchFamily="2" charset="0"/>
                <a:cs typeface="SF Pro Text Light" pitchFamily="2" charset="0"/>
              </a:rPr>
            </a:br>
            <a:r>
              <a:rPr lang="en-US" sz="3200" dirty="0">
                <a:solidFill>
                  <a:srgbClr val="0089D3"/>
                </a:solidFill>
                <a:latin typeface="Fairwater Script" panose="02000507000000020003" pitchFamily="2" charset="0"/>
                <a:ea typeface="SF Pro Text" pitchFamily="2" charset="0"/>
                <a:cs typeface="SF Pro Text" pitchFamily="2" charset="0"/>
              </a:rPr>
              <a:t>What you can do…</a:t>
            </a:r>
            <a:endParaRPr lang="en-US" sz="3200" dirty="0">
              <a:solidFill>
                <a:srgbClr val="0089D3"/>
              </a:solidFill>
            </a:endParaRPr>
          </a:p>
        </p:txBody>
      </p:sp>
    </p:spTree>
    <p:extLst>
      <p:ext uri="{BB962C8B-B14F-4D97-AF65-F5344CB8AC3E}">
        <p14:creationId xmlns:p14="http://schemas.microsoft.com/office/powerpoint/2010/main" val="127697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2"/>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2433196" y="5022871"/>
            <a:ext cx="10717968" cy="1105810"/>
          </a:xfrm>
        </p:spPr>
        <p:txBody>
          <a:bodyPr>
            <a:noAutofit/>
          </a:bodyPr>
          <a:lstStyle/>
          <a:p>
            <a:pPr algn="l">
              <a:lnSpc>
                <a:spcPct val="120000"/>
              </a:lnSpc>
              <a:tabLst>
                <a:tab pos="320040" algn="l"/>
              </a:tabLst>
              <a:defRPr sz="2800"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 Clarify, write down the message you want to share. </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Have a goal for your message and state it directly.</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Be informed on your message topic; familiar with background, </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history and current information.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Use advocacy tools we provide.</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Make, take opportunities to interact, network and meet with</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policy-makers, board members, peers, anyone who will listen!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Be persistent. Advocacy is a process. Be an arts advocate!</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We’re here to help, contact us!</a:t>
            </a:r>
            <a:br>
              <a:rPr lang="en-US" sz="2200" dirty="0">
                <a:latin typeface="SF Pro Text Light" pitchFamily="2" charset="0"/>
                <a:ea typeface="SF Pro Text Light" pitchFamily="2" charset="0"/>
                <a:cs typeface="SF Pro Text Light" pitchFamily="2" charset="0"/>
              </a:rPr>
            </a:br>
            <a:r>
              <a:rPr lang="en-US" sz="2200" dirty="0">
                <a:latin typeface="SF Pro Text Light" pitchFamily="2" charset="0"/>
                <a:ea typeface="SF Pro Text Light" pitchFamily="2" charset="0"/>
                <a:cs typeface="SF Pro Text Light" pitchFamily="2" charset="0"/>
              </a:rPr>
              <a:t>	</a:t>
            </a:r>
          </a:p>
        </p:txBody>
      </p:sp>
      <p:sp>
        <p:nvSpPr>
          <p:cNvPr id="4" name="TextBox 3">
            <a:extLst>
              <a:ext uri="{FF2B5EF4-FFF2-40B4-BE49-F238E27FC236}">
                <a16:creationId xmlns:a16="http://schemas.microsoft.com/office/drawing/2014/main" id="{6336EB71-14CA-A546-4983-EBC606AB2FE2}"/>
              </a:ext>
            </a:extLst>
          </p:cNvPr>
          <p:cNvSpPr txBox="1"/>
          <p:nvPr/>
        </p:nvSpPr>
        <p:spPr>
          <a:xfrm>
            <a:off x="2053683" y="1064848"/>
            <a:ext cx="8084634" cy="1089529"/>
          </a:xfrm>
          <a:prstGeom prst="rect">
            <a:avLst/>
          </a:prstGeom>
          <a:noFill/>
        </p:spPr>
        <p:txBody>
          <a:bodyPr wrap="square" rtlCol="0">
            <a:spAutoFit/>
          </a:bodyPr>
          <a:lstStyle/>
          <a:p>
            <a:pPr algn="ctr">
              <a:lnSpc>
                <a:spcPct val="120000"/>
              </a:lnSpc>
            </a:pPr>
            <a:br>
              <a:rPr lang="en-US" sz="2200" dirty="0">
                <a:latin typeface="SF Pro Text Light" pitchFamily="2" charset="0"/>
                <a:ea typeface="SF Pro Text Light" pitchFamily="2" charset="0"/>
                <a:cs typeface="SF Pro Text Light" pitchFamily="2" charset="0"/>
              </a:rPr>
            </a:br>
            <a:r>
              <a:rPr lang="en-US" sz="3200" dirty="0">
                <a:solidFill>
                  <a:srgbClr val="0089D3"/>
                </a:solidFill>
                <a:latin typeface="Fairwater Script" panose="02000507000000020003" pitchFamily="2" charset="0"/>
                <a:ea typeface="SF Pro Text" pitchFamily="2" charset="0"/>
                <a:cs typeface="SF Pro Text" pitchFamily="2" charset="0"/>
              </a:rPr>
              <a:t>Prepare for great advocacy work</a:t>
            </a:r>
            <a:endParaRPr lang="en-US" sz="3200" dirty="0">
              <a:solidFill>
                <a:srgbClr val="0089D3"/>
              </a:solidFill>
            </a:endParaRPr>
          </a:p>
        </p:txBody>
      </p:sp>
    </p:spTree>
    <p:extLst>
      <p:ext uri="{BB962C8B-B14F-4D97-AF65-F5344CB8AC3E}">
        <p14:creationId xmlns:p14="http://schemas.microsoft.com/office/powerpoint/2010/main" val="401510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97359"/>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err="1">
                <a:solidFill>
                  <a:schemeClr val="bg1"/>
                </a:solidFill>
                <a:latin typeface="Fairwater Script" panose="02000507000000020003" pitchFamily="2" charset="0"/>
              </a:rPr>
              <a:t>info@oaae.net</a:t>
            </a:r>
            <a:endParaRPr lang="en-US" sz="3200" dirty="0">
              <a:solidFill>
                <a:schemeClr val="bg1"/>
              </a:solidFill>
              <a:latin typeface="Fairwater Script" panose="02000507000000020003" pitchFamily="2" charset="0"/>
            </a:endParaRPr>
          </a:p>
        </p:txBody>
      </p:sp>
      <p:sp>
        <p:nvSpPr>
          <p:cNvPr id="4" name="TextBox 3">
            <a:extLst>
              <a:ext uri="{FF2B5EF4-FFF2-40B4-BE49-F238E27FC236}">
                <a16:creationId xmlns:a16="http://schemas.microsoft.com/office/drawing/2014/main" id="{6336EB71-14CA-A546-4983-EBC606AB2FE2}"/>
              </a:ext>
            </a:extLst>
          </p:cNvPr>
          <p:cNvSpPr txBox="1"/>
          <p:nvPr/>
        </p:nvSpPr>
        <p:spPr>
          <a:xfrm>
            <a:off x="2053683" y="1217139"/>
            <a:ext cx="8084634" cy="1433021"/>
          </a:xfrm>
          <a:prstGeom prst="rect">
            <a:avLst/>
          </a:prstGeom>
          <a:noFill/>
        </p:spPr>
        <p:txBody>
          <a:bodyPr wrap="square" rtlCol="0">
            <a:spAutoFit/>
          </a:bodyPr>
          <a:lstStyle/>
          <a:p>
            <a:pPr algn="ctr">
              <a:lnSpc>
                <a:spcPct val="120000"/>
              </a:lnSpc>
            </a:pPr>
            <a:br>
              <a:rPr lang="en-US" sz="2200" dirty="0">
                <a:latin typeface="SF Pro Text Light" pitchFamily="2" charset="0"/>
                <a:ea typeface="SF Pro Text Light" pitchFamily="2" charset="0"/>
                <a:cs typeface="SF Pro Text Light" pitchFamily="2" charset="0"/>
              </a:rPr>
            </a:br>
            <a:r>
              <a:rPr lang="en-US" sz="3200" dirty="0">
                <a:solidFill>
                  <a:srgbClr val="0089D3"/>
                </a:solidFill>
                <a:latin typeface="Fairwater Script" panose="02000507000000020003" pitchFamily="2" charset="0"/>
                <a:ea typeface="SF Pro Text" pitchFamily="2" charset="0"/>
                <a:cs typeface="SF Pro Text" pitchFamily="2" charset="0"/>
              </a:rPr>
              <a:t>Thank you for your time and interest!</a:t>
            </a:r>
          </a:p>
          <a:p>
            <a:pPr algn="ctr">
              <a:lnSpc>
                <a:spcPct val="120000"/>
              </a:lnSpc>
            </a:pPr>
            <a:r>
              <a:rPr lang="en-US" sz="2000" dirty="0">
                <a:latin typeface="SF Pro Text" pitchFamily="2" charset="0"/>
                <a:ea typeface="SF Pro Text" pitchFamily="2" charset="0"/>
                <a:cs typeface="SF Pro Text" pitchFamily="2" charset="0"/>
              </a:rPr>
              <a:t>Please let us know how we can support you.</a:t>
            </a:r>
            <a:endParaRPr lang="en-US" sz="2000" dirty="0">
              <a:solidFill>
                <a:srgbClr val="0089D3"/>
              </a:solidFill>
              <a:latin typeface="SF Pro Text" pitchFamily="2" charset="0"/>
              <a:ea typeface="SF Pro Text" pitchFamily="2" charset="0"/>
              <a:cs typeface="SF Pro Text" pitchFamily="2" charset="0"/>
            </a:endParaRPr>
          </a:p>
        </p:txBody>
      </p:sp>
      <p:pic>
        <p:nvPicPr>
          <p:cNvPr id="6" name="Picture 5" descr="A picture containing flower&#10;&#10;Description automatically generated">
            <a:extLst>
              <a:ext uri="{FF2B5EF4-FFF2-40B4-BE49-F238E27FC236}">
                <a16:creationId xmlns:a16="http://schemas.microsoft.com/office/drawing/2014/main" id="{E5CC4FBA-B1F1-2D25-CAA3-B4FA2F5176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2176" y="5790386"/>
            <a:ext cx="2609441" cy="675514"/>
          </a:xfrm>
          <a:prstGeom prst="rect">
            <a:avLst/>
          </a:prstGeom>
        </p:spPr>
      </p:pic>
      <p:pic>
        <p:nvPicPr>
          <p:cNvPr id="8" name="Picture 7" descr="A green arrow with black text&#10;&#10;Description automatically generated with low confidence">
            <a:extLst>
              <a:ext uri="{FF2B5EF4-FFF2-40B4-BE49-F238E27FC236}">
                <a16:creationId xmlns:a16="http://schemas.microsoft.com/office/drawing/2014/main" id="{CFCD8F5F-D11A-A635-AB83-9EB9580485D6}"/>
              </a:ext>
            </a:extLst>
          </p:cNvPr>
          <p:cNvPicPr>
            <a:picLocks noChangeAspect="1"/>
          </p:cNvPicPr>
          <p:nvPr/>
        </p:nvPicPr>
        <p:blipFill>
          <a:blip r:embed="rId3"/>
          <a:stretch>
            <a:fillRect/>
          </a:stretch>
        </p:blipFill>
        <p:spPr>
          <a:xfrm>
            <a:off x="4710927" y="4167696"/>
            <a:ext cx="2609442" cy="829823"/>
          </a:xfrm>
          <a:prstGeom prst="rect">
            <a:avLst/>
          </a:prstGeom>
        </p:spPr>
      </p:pic>
      <p:sp>
        <p:nvSpPr>
          <p:cNvPr id="9" name="TextBox 8">
            <a:extLst>
              <a:ext uri="{FF2B5EF4-FFF2-40B4-BE49-F238E27FC236}">
                <a16:creationId xmlns:a16="http://schemas.microsoft.com/office/drawing/2014/main" id="{9BA0428B-36E1-35BF-C95C-2ECBB39E406C}"/>
              </a:ext>
            </a:extLst>
          </p:cNvPr>
          <p:cNvSpPr txBox="1"/>
          <p:nvPr/>
        </p:nvSpPr>
        <p:spPr>
          <a:xfrm>
            <a:off x="4277835" y="3727093"/>
            <a:ext cx="3980831" cy="338554"/>
          </a:xfrm>
          <a:prstGeom prst="rect">
            <a:avLst/>
          </a:prstGeom>
          <a:noFill/>
        </p:spPr>
        <p:txBody>
          <a:bodyPr wrap="square" rtlCol="0">
            <a:spAutoFit/>
          </a:bodyPr>
          <a:lstStyle/>
          <a:p>
            <a:r>
              <a:rPr lang="en-US" sz="1600" dirty="0">
                <a:latin typeface="SF Pro Text" pitchFamily="2" charset="0"/>
                <a:ea typeface="SF Pro Text" pitchFamily="2" charset="0"/>
                <a:cs typeface="SF Pro Text" pitchFamily="2" charset="0"/>
              </a:rPr>
              <a:t>Jarrod Hartzler, </a:t>
            </a:r>
            <a:r>
              <a:rPr lang="en-US" sz="1600" i="1" dirty="0">
                <a:latin typeface="SF Pro Text" pitchFamily="2" charset="0"/>
                <a:ea typeface="SF Pro Text" pitchFamily="2" charset="0"/>
                <a:cs typeface="SF Pro Text" pitchFamily="2" charset="0"/>
              </a:rPr>
              <a:t>Executive Director</a:t>
            </a:r>
          </a:p>
        </p:txBody>
      </p:sp>
      <p:sp>
        <p:nvSpPr>
          <p:cNvPr id="2" name="TextBox 1">
            <a:extLst>
              <a:ext uri="{FF2B5EF4-FFF2-40B4-BE49-F238E27FC236}">
                <a16:creationId xmlns:a16="http://schemas.microsoft.com/office/drawing/2014/main" id="{AA6A019F-7310-2D5F-663F-FDD0BBB1AD6D}"/>
              </a:ext>
            </a:extLst>
          </p:cNvPr>
          <p:cNvSpPr txBox="1"/>
          <p:nvPr/>
        </p:nvSpPr>
        <p:spPr>
          <a:xfrm>
            <a:off x="3299012" y="-717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128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ne, origami&#10;&#10;Description automatically generated">
            <a:extLst>
              <a:ext uri="{FF2B5EF4-FFF2-40B4-BE49-F238E27FC236}">
                <a16:creationId xmlns:a16="http://schemas.microsoft.com/office/drawing/2014/main" id="{71A1F95C-3D96-9F0E-1BF7-E7023B309868}"/>
              </a:ext>
            </a:extLst>
          </p:cNvPr>
          <p:cNvPicPr>
            <a:picLocks noChangeAspect="1"/>
          </p:cNvPicPr>
          <p:nvPr/>
        </p:nvPicPr>
        <p:blipFill>
          <a:blip r:embed="rId4">
            <a:alphaModFix amt="52000"/>
          </a:blip>
          <a:stretch>
            <a:fillRect/>
          </a:stretch>
        </p:blipFill>
        <p:spPr>
          <a:xfrm>
            <a:off x="427505" y="2122423"/>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1" y="176414"/>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Our Mission, Values, Actions</a:t>
            </a:r>
          </a:p>
        </p:txBody>
      </p:sp>
      <p:pic>
        <p:nvPicPr>
          <p:cNvPr id="6" name="Picture 5" descr="A picture containing handwriting, text, font&#10;&#10;Description automatically generated">
            <a:extLst>
              <a:ext uri="{FF2B5EF4-FFF2-40B4-BE49-F238E27FC236}">
                <a16:creationId xmlns:a16="http://schemas.microsoft.com/office/drawing/2014/main" id="{47EDEB2B-0892-413C-1711-127520AF93C3}"/>
              </a:ext>
            </a:extLst>
          </p:cNvPr>
          <p:cNvPicPr>
            <a:picLocks noChangeAspect="1"/>
          </p:cNvPicPr>
          <p:nvPr/>
        </p:nvPicPr>
        <p:blipFill>
          <a:blip r:embed="rId5">
            <a:alphaModFix/>
          </a:blip>
          <a:stretch>
            <a:fillRect/>
          </a:stretch>
        </p:blipFill>
        <p:spPr>
          <a:xfrm>
            <a:off x="119921" y="1375253"/>
            <a:ext cx="1865990" cy="209565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1176161" y="2213278"/>
            <a:ext cx="9839676" cy="1105810"/>
          </a:xfrm>
        </p:spPr>
        <p:txBody>
          <a:bodyPr>
            <a:noAutofit/>
          </a:bodyPr>
          <a:lstStyle/>
          <a:p>
            <a:pPr>
              <a:lnSpc>
                <a:spcPct val="120000"/>
              </a:lnSpc>
            </a:pPr>
            <a:r>
              <a:rPr lang="en-US" sz="3000" dirty="0">
                <a:latin typeface="SF Pro Text" pitchFamily="2" charset="0"/>
                <a:ea typeface="SF Pro Text" pitchFamily="2" charset="0"/>
                <a:cs typeface="SF Pro Text" pitchFamily="2" charset="0"/>
              </a:rPr>
              <a:t>Our core beliefs inform all actions </a:t>
            </a:r>
            <a:br>
              <a:rPr lang="en-US" sz="3000" dirty="0">
                <a:latin typeface="SF Pro Text" pitchFamily="2" charset="0"/>
                <a:ea typeface="SF Pro Text" pitchFamily="2" charset="0"/>
                <a:cs typeface="SF Pro Text" pitchFamily="2" charset="0"/>
              </a:rPr>
            </a:br>
            <a:r>
              <a:rPr lang="en-US" sz="3000" dirty="0">
                <a:latin typeface="SF Pro Text" pitchFamily="2" charset="0"/>
                <a:ea typeface="SF Pro Text" pitchFamily="2" charset="0"/>
                <a:cs typeface="SF Pro Text" pitchFamily="2" charset="0"/>
              </a:rPr>
              <a:t>of the Ohio Alliance for Arts Education:</a:t>
            </a:r>
            <a:br>
              <a:rPr lang="en-US" sz="3200" dirty="0">
                <a:latin typeface="SF Pro Text" pitchFamily="2" charset="0"/>
                <a:ea typeface="SF Pro Text" pitchFamily="2" charset="0"/>
                <a:cs typeface="SF Pro Text" pitchFamily="2" charset="0"/>
              </a:rPr>
            </a:br>
            <a:endParaRPr lang="en-US" sz="2000" dirty="0">
              <a:latin typeface="SF Pro Text" pitchFamily="2" charset="0"/>
              <a:ea typeface="SF Pro Text" pitchFamily="2" charset="0"/>
              <a:cs typeface="SF Pro Text" pitchFamily="2" charset="0"/>
            </a:endParaRPr>
          </a:p>
        </p:txBody>
      </p:sp>
      <p:pic>
        <p:nvPicPr>
          <p:cNvPr id="2" name="Picture 1" descr="A green arrow with black text&#10;&#10;Description automatically generated with low confidence">
            <a:extLst>
              <a:ext uri="{FF2B5EF4-FFF2-40B4-BE49-F238E27FC236}">
                <a16:creationId xmlns:a16="http://schemas.microsoft.com/office/drawing/2014/main" id="{82AD74BE-4A92-EB6C-6118-108448138589}"/>
              </a:ext>
            </a:extLst>
          </p:cNvPr>
          <p:cNvPicPr>
            <a:picLocks noChangeAspect="1"/>
          </p:cNvPicPr>
          <p:nvPr/>
        </p:nvPicPr>
        <p:blipFill>
          <a:blip r:embed="rId6"/>
          <a:stretch>
            <a:fillRect/>
          </a:stretch>
        </p:blipFill>
        <p:spPr>
          <a:xfrm>
            <a:off x="510139" y="5832959"/>
            <a:ext cx="2058023" cy="654467"/>
          </a:xfrm>
          <a:prstGeom prst="rect">
            <a:avLst/>
          </a:prstGeom>
        </p:spPr>
      </p:pic>
      <p:sp>
        <p:nvSpPr>
          <p:cNvPr id="3" name="Title 1">
            <a:extLst>
              <a:ext uri="{FF2B5EF4-FFF2-40B4-BE49-F238E27FC236}">
                <a16:creationId xmlns:a16="http://schemas.microsoft.com/office/drawing/2014/main" id="{CD10F4A2-D481-5F47-5329-939175C05BE5}"/>
              </a:ext>
            </a:extLst>
          </p:cNvPr>
          <p:cNvSpPr txBox="1">
            <a:spLocks/>
          </p:cNvSpPr>
          <p:nvPr/>
        </p:nvSpPr>
        <p:spPr>
          <a:xfrm>
            <a:off x="2436078" y="4906469"/>
            <a:ext cx="10717968" cy="11058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20040">
              <a:lnSpc>
                <a:spcPct val="120000"/>
              </a:lnSpc>
              <a:defRPr sz="2800" b="1">
                <a:latin typeface="Arial"/>
                <a:ea typeface="Arial"/>
                <a:cs typeface="Arial"/>
                <a:sym typeface="Arial"/>
              </a:defRPr>
            </a:pPr>
            <a:r>
              <a:rPr lang="en-US" sz="1800" b="1" dirty="0">
                <a:latin typeface="SF Pro Text Light" pitchFamily="2" charset="0"/>
                <a:ea typeface="SF Pro Text Light" pitchFamily="2" charset="0"/>
                <a:cs typeface="SF Pro Text Light" pitchFamily="2" charset="0"/>
                <a:sym typeface="Arial"/>
              </a:rPr>
              <a:t>• All Ohioans should have access to high quality arts learning experiences.</a:t>
            </a:r>
            <a:br>
              <a:rPr lang="en-US" sz="1800" b="1" dirty="0">
                <a:latin typeface="SF Pro Text Light" pitchFamily="2" charset="0"/>
                <a:ea typeface="SF Pro Text Light" pitchFamily="2" charset="0"/>
                <a:cs typeface="SF Pro Text Light" pitchFamily="2" charset="0"/>
                <a:sym typeface="Arial"/>
              </a:rPr>
            </a:br>
            <a:r>
              <a:rPr lang="en-US" sz="1800" b="1" dirty="0">
                <a:latin typeface="SF Pro Text Light" pitchFamily="2" charset="0"/>
                <a:ea typeface="SF Pro Text Light" pitchFamily="2" charset="0"/>
                <a:cs typeface="SF Pro Text Light" pitchFamily="2" charset="0"/>
                <a:sym typeface="Arial"/>
              </a:rPr>
              <a:t>• All students in schools must have high quality arts education opportunities</a:t>
            </a:r>
            <a:br>
              <a:rPr lang="en-US" sz="1800" b="1" dirty="0">
                <a:latin typeface="SF Pro Text Light" pitchFamily="2" charset="0"/>
                <a:ea typeface="SF Pro Text Light" pitchFamily="2" charset="0"/>
                <a:cs typeface="SF Pro Text Light" pitchFamily="2" charset="0"/>
                <a:sym typeface="Arial"/>
              </a:rPr>
            </a:br>
            <a:r>
              <a:rPr lang="en-US" sz="1800" b="1" dirty="0">
                <a:latin typeface="SF Pro Text Light" pitchFamily="2" charset="0"/>
                <a:ea typeface="SF Pro Text Light" pitchFamily="2" charset="0"/>
                <a:cs typeface="SF Pro Text Light" pitchFamily="2" charset="0"/>
                <a:sym typeface="Arial"/>
              </a:rPr>
              <a:t>	taught by licensed arts educators.</a:t>
            </a:r>
            <a:br>
              <a:rPr lang="en-US" sz="1800" b="1" dirty="0">
                <a:latin typeface="SF Pro Text Light" pitchFamily="2" charset="0"/>
                <a:ea typeface="SF Pro Text Light" pitchFamily="2" charset="0"/>
                <a:cs typeface="SF Pro Text Light" pitchFamily="2" charset="0"/>
                <a:sym typeface="Arial"/>
              </a:rPr>
            </a:br>
            <a:r>
              <a:rPr lang="en-US" sz="1800" b="1" dirty="0">
                <a:latin typeface="SF Pro Text Light" pitchFamily="2" charset="0"/>
                <a:ea typeface="SF Pro Text Light" pitchFamily="2" charset="0"/>
                <a:cs typeface="SF Pro Text Light" pitchFamily="2" charset="0"/>
                <a:sym typeface="Arial"/>
              </a:rPr>
              <a:t>• All arts and cultural organizations, and artists play a critical role </a:t>
            </a:r>
            <a:br>
              <a:rPr lang="en-US" sz="1800" b="1" dirty="0">
                <a:latin typeface="SF Pro Text Light" pitchFamily="2" charset="0"/>
                <a:ea typeface="SF Pro Text Light" pitchFamily="2" charset="0"/>
                <a:cs typeface="SF Pro Text Light" pitchFamily="2" charset="0"/>
                <a:sym typeface="Arial"/>
              </a:rPr>
            </a:br>
            <a:r>
              <a:rPr lang="en-US" sz="1800" b="1" dirty="0">
                <a:latin typeface="SF Pro Text Light" pitchFamily="2" charset="0"/>
                <a:ea typeface="SF Pro Text Light" pitchFamily="2" charset="0"/>
                <a:cs typeface="SF Pro Text Light" pitchFamily="2" charset="0"/>
                <a:sym typeface="Arial"/>
              </a:rPr>
              <a:t>	in arts education.</a:t>
            </a:r>
            <a:br>
              <a:rPr lang="en-US" sz="1800" b="1" dirty="0">
                <a:latin typeface="SF Pro Text Light" pitchFamily="2" charset="0"/>
                <a:ea typeface="SF Pro Text Light" pitchFamily="2" charset="0"/>
                <a:cs typeface="SF Pro Text Light" pitchFamily="2" charset="0"/>
                <a:sym typeface="Arial"/>
              </a:rPr>
            </a:br>
            <a:r>
              <a:rPr lang="en-US" sz="1800" b="1" dirty="0">
                <a:latin typeface="SF Pro Text Light" pitchFamily="2" charset="0"/>
                <a:ea typeface="SF Pro Text Light" pitchFamily="2" charset="0"/>
                <a:cs typeface="SF Pro Text Light" pitchFamily="2" charset="0"/>
                <a:sym typeface="Arial"/>
              </a:rPr>
              <a:t>• Teaching artists play a critical role in arts learning.</a:t>
            </a:r>
            <a:br>
              <a:rPr lang="en-US" sz="1800" b="1" dirty="0">
                <a:latin typeface="SF Pro Text Light" pitchFamily="2" charset="0"/>
                <a:ea typeface="SF Pro Text Light" pitchFamily="2" charset="0"/>
                <a:cs typeface="SF Pro Text Light" pitchFamily="2" charset="0"/>
                <a:sym typeface="Arial"/>
              </a:rPr>
            </a:br>
            <a:r>
              <a:rPr lang="en-US" sz="1800" b="1" dirty="0">
                <a:latin typeface="SF Pro Text Light" pitchFamily="2" charset="0"/>
                <a:ea typeface="SF Pro Text Light" pitchFamily="2" charset="0"/>
                <a:cs typeface="SF Pro Text Light" pitchFamily="2" charset="0"/>
                <a:sym typeface="Arial"/>
              </a:rPr>
              <a:t>• Partnerships are vital to achieving our goals.	</a:t>
            </a:r>
            <a:br>
              <a:rPr lang="en-US" sz="2200" b="1" dirty="0">
                <a:latin typeface="SF Pro Text Light" pitchFamily="2" charset="0"/>
                <a:ea typeface="SF Pro Text Light" pitchFamily="2" charset="0"/>
                <a:cs typeface="SF Pro Text Light" pitchFamily="2" charset="0"/>
                <a:sym typeface="Arial"/>
              </a:rPr>
            </a:br>
            <a:r>
              <a:rPr lang="en-US" sz="2200" b="1" dirty="0">
                <a:latin typeface="SF Pro Text Light" pitchFamily="2" charset="0"/>
                <a:ea typeface="SF Pro Text Light" pitchFamily="2" charset="0"/>
                <a:cs typeface="SF Pro Text Light" pitchFamily="2" charset="0"/>
                <a:sym typeface="Arial"/>
              </a:rPr>
              <a:t>	</a:t>
            </a:r>
          </a:p>
        </p:txBody>
      </p:sp>
    </p:spTree>
    <p:extLst>
      <p:ext uri="{BB962C8B-B14F-4D97-AF65-F5344CB8AC3E}">
        <p14:creationId xmlns:p14="http://schemas.microsoft.com/office/powerpoint/2010/main" val="95223399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ine, origami&#10;&#10;Description automatically generated">
            <a:extLst>
              <a:ext uri="{FF2B5EF4-FFF2-40B4-BE49-F238E27FC236}">
                <a16:creationId xmlns:a16="http://schemas.microsoft.com/office/drawing/2014/main" id="{A36B9114-9868-3110-5CD2-01DD59980E71}"/>
              </a:ext>
            </a:extLst>
          </p:cNvPr>
          <p:cNvPicPr>
            <a:picLocks noChangeAspect="1"/>
          </p:cNvPicPr>
          <p:nvPr/>
        </p:nvPicPr>
        <p:blipFill>
          <a:blip r:embed="rId2">
            <a:alphaModFix amt="52000"/>
          </a:blip>
          <a:stretch>
            <a:fillRect/>
          </a:stretch>
        </p:blipFill>
        <p:spPr>
          <a:xfrm>
            <a:off x="329783" y="2018051"/>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Advocating, Connecting, Convening </a:t>
            </a:r>
          </a:p>
        </p:txBody>
      </p:sp>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1329903" y="3511639"/>
            <a:ext cx="9839676" cy="1105810"/>
          </a:xfrm>
        </p:spPr>
        <p:txBody>
          <a:bodyPr>
            <a:noAutofit/>
          </a:bodyPr>
          <a:lstStyle/>
          <a:p>
            <a:pPr>
              <a:lnSpc>
                <a:spcPct val="160000"/>
              </a:lnSpc>
            </a:pPr>
            <a:br>
              <a:rPr lang="en-US" sz="3200" dirty="0">
                <a:latin typeface="SF Pro Text" pitchFamily="2" charset="0"/>
                <a:ea typeface="SF Pro Text" pitchFamily="2" charset="0"/>
                <a:cs typeface="SF Pro Text" pitchFamily="2" charset="0"/>
              </a:rPr>
            </a:br>
            <a:r>
              <a:rPr lang="en-US" sz="3200" dirty="0">
                <a:solidFill>
                  <a:srgbClr val="0089D3"/>
                </a:solidFill>
                <a:latin typeface="Fairwater Script" panose="02000507000000020003" pitchFamily="2" charset="0"/>
              </a:rPr>
              <a:t>Three Foundational Partnerships</a:t>
            </a:r>
            <a:br>
              <a:rPr lang="en-US" sz="3200" dirty="0">
                <a:solidFill>
                  <a:schemeClr val="bg1"/>
                </a:solidFill>
                <a:latin typeface="Fairwater Script" panose="02000507000000020003" pitchFamily="2" charset="0"/>
              </a:rPr>
            </a:br>
            <a:r>
              <a:rPr lang="en-US" sz="3000" dirty="0">
                <a:latin typeface="SF Pro Text" pitchFamily="2" charset="0"/>
                <a:ea typeface="SF Pro Text" pitchFamily="2" charset="0"/>
                <a:cs typeface="SF Pro Text" pitchFamily="2" charset="0"/>
              </a:rPr>
              <a:t>Ohio Arts Council</a:t>
            </a:r>
            <a:br>
              <a:rPr lang="en-US" sz="3000" dirty="0">
                <a:latin typeface="SF Pro Text" pitchFamily="2" charset="0"/>
                <a:ea typeface="SF Pro Text" pitchFamily="2" charset="0"/>
                <a:cs typeface="SF Pro Text" pitchFamily="2" charset="0"/>
              </a:rPr>
            </a:br>
            <a:r>
              <a:rPr lang="en-US" sz="3000" dirty="0">
                <a:latin typeface="SF Pro Text" pitchFamily="2" charset="0"/>
                <a:ea typeface="SF Pro Text" pitchFamily="2" charset="0"/>
                <a:cs typeface="SF Pro Text" pitchFamily="2" charset="0"/>
              </a:rPr>
              <a:t>Ohio Department of Education </a:t>
            </a:r>
            <a:br>
              <a:rPr lang="en-US" sz="3000" dirty="0">
                <a:latin typeface="SF Pro Text" pitchFamily="2" charset="0"/>
                <a:ea typeface="SF Pro Text" pitchFamily="2" charset="0"/>
                <a:cs typeface="SF Pro Text" pitchFamily="2" charset="0"/>
              </a:rPr>
            </a:br>
            <a:r>
              <a:rPr lang="en-US" sz="3000" dirty="0">
                <a:latin typeface="SF Pro Text" pitchFamily="2" charset="0"/>
                <a:ea typeface="SF Pro Text" pitchFamily="2" charset="0"/>
                <a:cs typeface="SF Pro Text" pitchFamily="2" charset="0"/>
              </a:rPr>
              <a:t>Professional Arts Organizations</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Tree>
    <p:extLst>
      <p:ext uri="{BB962C8B-B14F-4D97-AF65-F5344CB8AC3E}">
        <p14:creationId xmlns:p14="http://schemas.microsoft.com/office/powerpoint/2010/main" val="91600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2">
            <a:alphaModFix amt="52000"/>
          </a:blip>
          <a:stretch>
            <a:fillRect/>
          </a:stretch>
        </p:blipFill>
        <p:spPr>
          <a:xfrm>
            <a:off x="329783" y="2018051"/>
            <a:ext cx="8604354" cy="483994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Connecting and Convening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3"/>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737011" y="2120555"/>
            <a:ext cx="10717968" cy="1105810"/>
          </a:xfrm>
        </p:spPr>
        <p:txBody>
          <a:bodyPr>
            <a:noAutofit/>
          </a:bodyPr>
          <a:lstStyle/>
          <a:p>
            <a:pPr>
              <a:lnSpc>
                <a:spcPct val="120000"/>
              </a:lnSpc>
            </a:pPr>
            <a:r>
              <a:rPr lang="en-US" sz="3200" dirty="0">
                <a:solidFill>
                  <a:srgbClr val="0089D3"/>
                </a:solidFill>
                <a:latin typeface="Fairwater Script" panose="02000507000000020003" pitchFamily="2" charset="0"/>
                <a:ea typeface="SF Pro Text" pitchFamily="2" charset="0"/>
                <a:cs typeface="SF Pro Text" pitchFamily="2" charset="0"/>
              </a:rPr>
              <a:t>The Ohio Teaching Artist Roster </a:t>
            </a:r>
            <a:br>
              <a:rPr lang="en-US" sz="3000" dirty="0">
                <a:solidFill>
                  <a:srgbClr val="0089D3"/>
                </a:solidFill>
                <a:latin typeface="Fairwater Script" panose="02000507000000020003" pitchFamily="2" charset="0"/>
                <a:ea typeface="SF Pro Text" pitchFamily="2" charset="0"/>
                <a:cs typeface="SF Pro Text" pitchFamily="2" charset="0"/>
              </a:rPr>
            </a:br>
            <a:r>
              <a:rPr lang="en-US" sz="2400" dirty="0">
                <a:latin typeface="SF Pro Text" pitchFamily="2" charset="0"/>
                <a:ea typeface="SF Pro Text" pitchFamily="2" charset="0"/>
                <a:cs typeface="SF Pro Text" pitchFamily="2" charset="0"/>
              </a:rPr>
              <a:t>is a collaborative partnership with the Ohio Arts Council,</a:t>
            </a:r>
            <a:br>
              <a:rPr lang="en-US" sz="2400" dirty="0">
                <a:latin typeface="SF Pro Text" pitchFamily="2" charset="0"/>
                <a:ea typeface="SF Pro Text" pitchFamily="2" charset="0"/>
                <a:cs typeface="SF Pro Text" pitchFamily="2" charset="0"/>
              </a:rPr>
            </a:br>
            <a:r>
              <a:rPr lang="en-US" sz="2400" dirty="0">
                <a:latin typeface="SF Pro Text" pitchFamily="2" charset="0"/>
                <a:ea typeface="SF Pro Text" pitchFamily="2" charset="0"/>
                <a:cs typeface="SF Pro Text" pitchFamily="2" charset="0"/>
              </a:rPr>
              <a:t>Ohio Alliance for Arts Education, Art Possible Ohio, and Ohio Dance.</a:t>
            </a:r>
          </a:p>
        </p:txBody>
      </p:sp>
      <p:sp>
        <p:nvSpPr>
          <p:cNvPr id="8" name="TextBox 7">
            <a:extLst>
              <a:ext uri="{FF2B5EF4-FFF2-40B4-BE49-F238E27FC236}">
                <a16:creationId xmlns:a16="http://schemas.microsoft.com/office/drawing/2014/main" id="{3CCDD193-CECF-B553-7E85-276C59B4463F}"/>
              </a:ext>
            </a:extLst>
          </p:cNvPr>
          <p:cNvSpPr txBox="1"/>
          <p:nvPr/>
        </p:nvSpPr>
        <p:spPr>
          <a:xfrm>
            <a:off x="955064" y="3631636"/>
            <a:ext cx="10281861" cy="3127395"/>
          </a:xfrm>
          <a:prstGeom prst="rect">
            <a:avLst/>
          </a:prstGeom>
          <a:noFill/>
        </p:spPr>
        <p:txBody>
          <a:bodyPr wrap="square" rtlCol="0">
            <a:spAutoFit/>
          </a:bodyPr>
          <a:lstStyle/>
          <a:p>
            <a:pPr algn="ctr">
              <a:lnSpc>
                <a:spcPct val="117000"/>
              </a:lnSpc>
              <a:defRPr b="1">
                <a:latin typeface="Arial"/>
                <a:ea typeface="Arial"/>
                <a:cs typeface="Arial"/>
                <a:sym typeface="Arial"/>
              </a:defRPr>
            </a:pPr>
            <a:r>
              <a:rPr lang="en-US" dirty="0">
                <a:latin typeface="SF Pro Text Light" pitchFamily="2" charset="0"/>
                <a:ea typeface="SF Pro Text Light" pitchFamily="2" charset="0"/>
                <a:cs typeface="SF Pro Text Light" pitchFamily="2" charset="0"/>
              </a:rPr>
              <a:t>The Roster selects &gt;50 accomplished teaching artists who share their talents</a:t>
            </a:r>
            <a:br>
              <a:rPr lang="en-US" dirty="0">
                <a:latin typeface="SF Pro Text Light" pitchFamily="2" charset="0"/>
                <a:ea typeface="SF Pro Text Light" pitchFamily="2" charset="0"/>
                <a:cs typeface="SF Pro Text Light" pitchFamily="2" charset="0"/>
              </a:rPr>
            </a:br>
            <a:r>
              <a:rPr lang="en-US" dirty="0">
                <a:latin typeface="SF Pro Text Light" pitchFamily="2" charset="0"/>
                <a:ea typeface="SF Pro Text Light" pitchFamily="2" charset="0"/>
                <a:cs typeface="SF Pro Text Light" pitchFamily="2" charset="0"/>
              </a:rPr>
              <a:t>in teaching residencies in Ohio schools and communities– in visual arts, dance, music, poetry and writing, theater and other disciplines. Teaching Artists receive ongoing professional development and resources to support their growth as artists and educators. </a:t>
            </a:r>
            <a:br>
              <a:rPr lang="en-US" sz="2000" dirty="0">
                <a:latin typeface="SF Pro Text Light" pitchFamily="2" charset="0"/>
                <a:ea typeface="SF Pro Text Light" pitchFamily="2" charset="0"/>
                <a:cs typeface="SF Pro Text Light" pitchFamily="2" charset="0"/>
              </a:rPr>
            </a:br>
            <a:endParaRPr lang="en-US" sz="2000" dirty="0">
              <a:latin typeface="SF Pro Text" pitchFamily="2" charset="0"/>
              <a:ea typeface="SF Pro Text" pitchFamily="2" charset="0"/>
              <a:cs typeface="SF Pro Text" pitchFamily="2" charset="0"/>
            </a:endParaRPr>
          </a:p>
          <a:p>
            <a:pPr algn="ctr">
              <a:defRPr b="1">
                <a:latin typeface="Arial"/>
                <a:ea typeface="Arial"/>
                <a:cs typeface="Arial"/>
                <a:sym typeface="Arial"/>
              </a:defRPr>
            </a:pPr>
            <a:br>
              <a:rPr lang="en-US" sz="2000" dirty="0">
                <a:latin typeface="SF Pro Text Light" pitchFamily="2" charset="0"/>
                <a:ea typeface="SF Pro Text Light" pitchFamily="2" charset="0"/>
                <a:cs typeface="SF Pro Text Light" pitchFamily="2" charset="0"/>
              </a:rPr>
            </a:b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Learn more, visit:</a:t>
            </a:r>
            <a:r>
              <a:rPr lang="en-US" sz="2000" dirty="0">
                <a:latin typeface="SF Pro Text Light" pitchFamily="2" charset="0"/>
                <a:ea typeface="SF Pro Text Light" pitchFamily="2" charset="0"/>
                <a:cs typeface="SF Pro Text Light" pitchFamily="2" charset="0"/>
                <a:sym typeface="Arial"/>
              </a:rPr>
              <a:t> </a:t>
            </a:r>
            <a:r>
              <a:rPr lang="en-US" sz="2000" u="sng" dirty="0">
                <a:solidFill>
                  <a:srgbClr val="56C7AA"/>
                </a:solidFill>
                <a:uFill>
                  <a:solidFill>
                    <a:srgbClr val="56C7AA"/>
                  </a:solidFill>
                </a:uFill>
                <a:latin typeface="SF Pro Text Light" pitchFamily="2" charset="0"/>
                <a:ea typeface="SF Pro Text Light" pitchFamily="2" charset="0"/>
                <a:cs typeface="SF Pro Text Light" pitchFamily="2" charset="0"/>
                <a:sym typeface="Trebuchet MS"/>
                <a:hlinkClick r:id="rId4"/>
              </a:rPr>
              <a:t>oac.ohio.gov/Resources/Ohio-Teaching-Artist-Roster</a:t>
            </a:r>
            <a:endParaRPr lang="en-US" sz="2000" dirty="0">
              <a:solidFill>
                <a:schemeClr val="accent1"/>
              </a:solidFill>
              <a:latin typeface="SF Pro Text Light" pitchFamily="2" charset="0"/>
              <a:ea typeface="SF Pro Text Light" pitchFamily="2" charset="0"/>
              <a:cs typeface="SF Pro Text Light" pitchFamily="2" charset="0"/>
            </a:endParaRPr>
          </a:p>
          <a:p>
            <a:pPr algn="ctr">
              <a:lnSpc>
                <a:spcPct val="150000"/>
              </a:lnSpc>
            </a:pPr>
            <a:endParaRPr lang="en-US" sz="2200" dirty="0"/>
          </a:p>
        </p:txBody>
      </p:sp>
    </p:spTree>
    <p:extLst>
      <p:ext uri="{BB962C8B-B14F-4D97-AF65-F5344CB8AC3E}">
        <p14:creationId xmlns:p14="http://schemas.microsoft.com/office/powerpoint/2010/main" val="415113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2">
            <a:alphaModFix amt="52000"/>
          </a:blip>
          <a:stretch>
            <a:fillRect/>
          </a:stretch>
        </p:blipFill>
        <p:spPr>
          <a:xfrm>
            <a:off x="329783" y="2018051"/>
            <a:ext cx="8604354" cy="4839949"/>
          </a:xfrm>
          <a:prstGeom prst="rect">
            <a:avLst/>
          </a:prstGeom>
        </p:spPr>
      </p:pic>
      <p:pic>
        <p:nvPicPr>
          <p:cNvPr id="6" name="Picture 5">
            <a:extLst>
              <a:ext uri="{FF2B5EF4-FFF2-40B4-BE49-F238E27FC236}">
                <a16:creationId xmlns:a16="http://schemas.microsoft.com/office/drawing/2014/main" id="{D7BCED6F-9A4E-A6A6-E659-C571039CA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201" y="875782"/>
            <a:ext cx="8717597" cy="5483779"/>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Connecting and Convening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4"/>
          <a:stretch>
            <a:fillRect/>
          </a:stretch>
        </p:blipFill>
        <p:spPr>
          <a:xfrm>
            <a:off x="329783" y="5575776"/>
            <a:ext cx="1184796" cy="1105810"/>
          </a:xfrm>
          <a:prstGeom prst="rect">
            <a:avLst/>
          </a:prstGeom>
        </p:spPr>
      </p:pic>
    </p:spTree>
    <p:extLst>
      <p:ext uri="{BB962C8B-B14F-4D97-AF65-F5344CB8AC3E}">
        <p14:creationId xmlns:p14="http://schemas.microsoft.com/office/powerpoint/2010/main" val="329961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3">
            <a:alphaModFix amt="52000"/>
          </a:blip>
          <a:stretch>
            <a:fillRect/>
          </a:stretch>
        </p:blipFill>
        <p:spPr>
          <a:xfrm>
            <a:off x="329783" y="2031303"/>
            <a:ext cx="8604354" cy="4839949"/>
          </a:xfrm>
          <a:prstGeom prst="rect">
            <a:avLst/>
          </a:prstGeom>
        </p:spPr>
      </p:pic>
      <p:pic>
        <p:nvPicPr>
          <p:cNvPr id="7" name="Picture 6" descr="A black text on a white background&#10;&#10;Description automatically generated with low confidence">
            <a:extLst>
              <a:ext uri="{FF2B5EF4-FFF2-40B4-BE49-F238E27FC236}">
                <a16:creationId xmlns:a16="http://schemas.microsoft.com/office/drawing/2014/main" id="{8C9628FB-48E9-54CA-8D16-E45F4E479556}"/>
              </a:ext>
            </a:extLst>
          </p:cNvPr>
          <p:cNvPicPr>
            <a:picLocks noChangeAspect="1"/>
          </p:cNvPicPr>
          <p:nvPr/>
        </p:nvPicPr>
        <p:blipFill>
          <a:blip r:embed="rId4"/>
          <a:stretch>
            <a:fillRect/>
          </a:stretch>
        </p:blipFill>
        <p:spPr>
          <a:xfrm>
            <a:off x="4832606" y="1226324"/>
            <a:ext cx="2526788" cy="791727"/>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Connecting and Convening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5"/>
          <a:stretch>
            <a:fillRect/>
          </a:stretch>
        </p:blipFill>
        <p:spPr>
          <a:xfrm>
            <a:off x="329783" y="5575776"/>
            <a:ext cx="1184796" cy="1105810"/>
          </a:xfrm>
          <a:prstGeom prst="rect">
            <a:avLst/>
          </a:prstGeom>
        </p:spPr>
      </p:pic>
      <p:sp>
        <p:nvSpPr>
          <p:cNvPr id="4" name="Title 1">
            <a:extLst>
              <a:ext uri="{FF2B5EF4-FFF2-40B4-BE49-F238E27FC236}">
                <a16:creationId xmlns:a16="http://schemas.microsoft.com/office/drawing/2014/main" id="{7A59597E-5266-E520-0845-019EBD7E32C7}"/>
              </a:ext>
            </a:extLst>
          </p:cNvPr>
          <p:cNvSpPr>
            <a:spLocks noGrp="1"/>
          </p:cNvSpPr>
          <p:nvPr>
            <p:ph type="ctrTitle"/>
          </p:nvPr>
        </p:nvSpPr>
        <p:spPr>
          <a:xfrm>
            <a:off x="737016" y="3544971"/>
            <a:ext cx="10717968" cy="1105810"/>
          </a:xfrm>
        </p:spPr>
        <p:txBody>
          <a:bodyPr>
            <a:noAutofit/>
          </a:bodyPr>
          <a:lstStyle/>
          <a:p>
            <a:pPr>
              <a:lnSpc>
                <a:spcPct val="120000"/>
              </a:lnSpc>
            </a:pPr>
            <a:r>
              <a:rPr lang="en-US" sz="3200" dirty="0" err="1">
                <a:solidFill>
                  <a:srgbClr val="0089D3"/>
                </a:solidFill>
                <a:latin typeface="Fairwater Script" panose="02000507000000020003" pitchFamily="2" charset="0"/>
                <a:ea typeface="SF Pro Text" pitchFamily="2" charset="0"/>
                <a:cs typeface="SF Pro Text" pitchFamily="2" charset="0"/>
              </a:rPr>
              <a:t>TeachArtsOhio</a:t>
            </a:r>
            <a:br>
              <a:rPr lang="en-US" sz="3200" dirty="0">
                <a:solidFill>
                  <a:srgbClr val="0089D3"/>
                </a:solidFill>
                <a:latin typeface="Fairwater Script" panose="02000507000000020003"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The Ohio Arts Council, </a:t>
            </a:r>
            <a:r>
              <a:rPr lang="en-US" sz="2000" dirty="0" err="1">
                <a:latin typeface="SF Pro Text" pitchFamily="2" charset="0"/>
                <a:ea typeface="SF Pro Text" pitchFamily="2" charset="0"/>
                <a:cs typeface="SF Pro Text" pitchFamily="2" charset="0"/>
              </a:rPr>
              <a:t>TeachArtsOhio</a:t>
            </a:r>
            <a:r>
              <a:rPr lang="en-US" sz="2000" dirty="0">
                <a:latin typeface="SF Pro Text" pitchFamily="2" charset="0"/>
                <a:ea typeface="SF Pro Text" pitchFamily="2" charset="0"/>
                <a:cs typeface="SF Pro Text" pitchFamily="2" charset="0"/>
              </a:rPr>
              <a:t>, awards grants that provide</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artist residencies that can be customized for PK-12 students in Ohio</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schools. This program connects schools, community organizations</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and teaching artists to share personalized, high caliber </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and engaging arts learning experiences.</a:t>
            </a:r>
          </a:p>
        </p:txBody>
      </p:sp>
      <p:sp>
        <p:nvSpPr>
          <p:cNvPr id="8" name="TextBox 7">
            <a:extLst>
              <a:ext uri="{FF2B5EF4-FFF2-40B4-BE49-F238E27FC236}">
                <a16:creationId xmlns:a16="http://schemas.microsoft.com/office/drawing/2014/main" id="{F8400FCE-213B-B39E-664B-318F360D209C}"/>
              </a:ext>
            </a:extLst>
          </p:cNvPr>
          <p:cNvSpPr txBox="1"/>
          <p:nvPr/>
        </p:nvSpPr>
        <p:spPr>
          <a:xfrm>
            <a:off x="1395312" y="5626829"/>
            <a:ext cx="9940404" cy="646331"/>
          </a:xfrm>
          <a:prstGeom prst="rect">
            <a:avLst/>
          </a:prstGeom>
          <a:noFill/>
        </p:spPr>
        <p:txBody>
          <a:bodyPr wrap="square" rtlCol="0">
            <a:spAutoFit/>
          </a:bodyPr>
          <a:lstStyle/>
          <a:p>
            <a:pPr>
              <a:defRPr b="1">
                <a:latin typeface="Arial"/>
                <a:ea typeface="Arial"/>
                <a:cs typeface="Arial"/>
                <a:sym typeface="Arial"/>
              </a:defRPr>
            </a:pPr>
            <a:br>
              <a:rPr lang="en-US" dirty="0">
                <a:solidFill>
                  <a:srgbClr val="0070C0"/>
                </a:solidFill>
                <a:hlinkClick r:id="rId6">
                  <a:extLst>
                    <a:ext uri="{A12FA001-AC4F-418D-AE19-62706E023703}">
                      <ahyp:hlinkClr xmlns:ahyp="http://schemas.microsoft.com/office/drawing/2018/hyperlinkcolor" val="tx"/>
                    </a:ext>
                  </a:extLst>
                </a:hlinkClick>
              </a:rPr>
            </a:br>
            <a:r>
              <a:rPr lang="en-US" sz="1800" dirty="0">
                <a:latin typeface="SF Pro Text Light" pitchFamily="2" charset="0"/>
                <a:ea typeface="SF Pro Text Light" pitchFamily="2" charset="0"/>
                <a:cs typeface="SF Pro Text Light" pitchFamily="2" charset="0"/>
              </a:rPr>
              <a:t>Learn more, visit:</a:t>
            </a:r>
            <a:r>
              <a:rPr lang="en-US" dirty="0">
                <a:latin typeface="SF Pro Text Light" pitchFamily="2" charset="0"/>
                <a:ea typeface="SF Pro Text Light" pitchFamily="2" charset="0"/>
                <a:cs typeface="SF Pro Text Light" pitchFamily="2" charset="0"/>
                <a:sym typeface="Arial"/>
              </a:rPr>
              <a:t> </a:t>
            </a:r>
            <a:r>
              <a:rPr lang="en-US" sz="1800" u="sng" dirty="0">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https://</a:t>
            </a:r>
            <a:r>
              <a:rPr lang="en-US" sz="1800" u="sng" dirty="0" err="1">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oac.phio.gov</a:t>
            </a:r>
            <a:r>
              <a:rPr lang="en-US" sz="1800" u="sng" dirty="0">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/Portals/0/grants/Guidelines/</a:t>
            </a:r>
            <a:r>
              <a:rPr lang="en-US" sz="1800" u="sng" dirty="0" err="1">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TeachArtsOhio</a:t>
            </a:r>
            <a:r>
              <a:rPr lang="en-US" sz="1800" u="sng" dirty="0">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..pdf</a:t>
            </a:r>
            <a:endParaRPr lang="en-US" sz="1800" dirty="0">
              <a:solidFill>
                <a:srgbClr val="0070C0"/>
              </a:solidFill>
              <a:latin typeface="SF Pro Text Light" pitchFamily="2" charset="0"/>
              <a:ea typeface="SF Pro Text Light" pitchFamily="2" charset="0"/>
              <a:cs typeface="SF Pro Text Light" pitchFamily="2" charset="0"/>
            </a:endParaRPr>
          </a:p>
        </p:txBody>
      </p:sp>
    </p:spTree>
    <p:extLst>
      <p:ext uri="{BB962C8B-B14F-4D97-AF65-F5344CB8AC3E}">
        <p14:creationId xmlns:p14="http://schemas.microsoft.com/office/powerpoint/2010/main" val="57525242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ne, origami&#10;&#10;Description automatically generated">
            <a:extLst>
              <a:ext uri="{FF2B5EF4-FFF2-40B4-BE49-F238E27FC236}">
                <a16:creationId xmlns:a16="http://schemas.microsoft.com/office/drawing/2014/main" id="{46AA0077-4792-2680-2A12-AA7150915B43}"/>
              </a:ext>
            </a:extLst>
          </p:cNvPr>
          <p:cNvPicPr>
            <a:picLocks noChangeAspect="1"/>
          </p:cNvPicPr>
          <p:nvPr/>
        </p:nvPicPr>
        <p:blipFill>
          <a:blip r:embed="rId3">
            <a:alphaModFix amt="52000"/>
          </a:blip>
          <a:stretch>
            <a:fillRect/>
          </a:stretch>
        </p:blipFill>
        <p:spPr>
          <a:xfrm>
            <a:off x="329783" y="2018051"/>
            <a:ext cx="8604354" cy="4839949"/>
          </a:xfrm>
          <a:prstGeom prst="rect">
            <a:avLst/>
          </a:prstGeom>
        </p:spPr>
      </p:pic>
      <p:pic>
        <p:nvPicPr>
          <p:cNvPr id="7" name="Picture 6" descr="A black text on a white background&#10;&#10;Description automatically generated with low confidence">
            <a:extLst>
              <a:ext uri="{FF2B5EF4-FFF2-40B4-BE49-F238E27FC236}">
                <a16:creationId xmlns:a16="http://schemas.microsoft.com/office/drawing/2014/main" id="{8C9628FB-48E9-54CA-8D16-E45F4E479556}"/>
              </a:ext>
            </a:extLst>
          </p:cNvPr>
          <p:cNvPicPr>
            <a:picLocks noChangeAspect="1"/>
          </p:cNvPicPr>
          <p:nvPr/>
        </p:nvPicPr>
        <p:blipFill>
          <a:blip r:embed="rId4"/>
          <a:stretch>
            <a:fillRect/>
          </a:stretch>
        </p:blipFill>
        <p:spPr>
          <a:xfrm>
            <a:off x="4832606" y="1226324"/>
            <a:ext cx="2526788" cy="791727"/>
          </a:xfrm>
          <a:prstGeom prst="rect">
            <a:avLst/>
          </a:prstGeom>
        </p:spPr>
      </p:pic>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Connecting and Convening</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5"/>
          <a:stretch>
            <a:fillRect/>
          </a:stretch>
        </p:blipFill>
        <p:spPr>
          <a:xfrm>
            <a:off x="329783" y="5575776"/>
            <a:ext cx="1184796" cy="1105810"/>
          </a:xfrm>
          <a:prstGeom prst="rect">
            <a:avLst/>
          </a:prstGeom>
        </p:spPr>
      </p:pic>
      <p:sp>
        <p:nvSpPr>
          <p:cNvPr id="4" name="Title 1">
            <a:extLst>
              <a:ext uri="{FF2B5EF4-FFF2-40B4-BE49-F238E27FC236}">
                <a16:creationId xmlns:a16="http://schemas.microsoft.com/office/drawing/2014/main" id="{7A59597E-5266-E520-0845-019EBD7E32C7}"/>
              </a:ext>
            </a:extLst>
          </p:cNvPr>
          <p:cNvSpPr>
            <a:spLocks noGrp="1"/>
          </p:cNvSpPr>
          <p:nvPr>
            <p:ph type="ctrTitle"/>
          </p:nvPr>
        </p:nvSpPr>
        <p:spPr>
          <a:xfrm>
            <a:off x="737016" y="3885120"/>
            <a:ext cx="10717968" cy="1105810"/>
          </a:xfrm>
        </p:spPr>
        <p:txBody>
          <a:bodyPr>
            <a:noAutofit/>
          </a:bodyPr>
          <a:lstStyle/>
          <a:p>
            <a:pPr>
              <a:lnSpc>
                <a:spcPct val="120000"/>
              </a:lnSpc>
              <a:tabLst>
                <a:tab pos="8847138" algn="l"/>
              </a:tabLst>
            </a:pPr>
            <a:r>
              <a:rPr lang="en-US" sz="3200" dirty="0">
                <a:solidFill>
                  <a:srgbClr val="0089D3"/>
                </a:solidFill>
                <a:latin typeface="Fairwater Script" panose="02000507000000020003" pitchFamily="2" charset="0"/>
                <a:ea typeface="SF Pro Text" pitchFamily="2" charset="0"/>
                <a:cs typeface="SF Pro Text" pitchFamily="2" charset="0"/>
              </a:rPr>
              <a:t>Arts Partnership Grant Program</a:t>
            </a:r>
            <a:br>
              <a:rPr lang="en-US" sz="3200" dirty="0">
                <a:solidFill>
                  <a:srgbClr val="0089D3"/>
                </a:solidFill>
                <a:latin typeface="Fairwater Script" panose="02000507000000020003"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The Arts Partnership Grant Program, awards arts education projects that address</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the needs of individual learners and their communities. Grant recipients engage</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in collaborative planning. They emphasize comprehensive study of the arts, and use </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arts-learning outcomes, and established, standards-based arts education practices.</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By supporting these projects, the Ohio Arts Council strengthens </a:t>
            </a:r>
            <a:br>
              <a:rPr lang="en-US" sz="2000" dirty="0">
                <a:latin typeface="SF Pro Text" pitchFamily="2" charset="0"/>
                <a:ea typeface="SF Pro Text" pitchFamily="2" charset="0"/>
                <a:cs typeface="SF Pro Text" pitchFamily="2" charset="0"/>
              </a:rPr>
            </a:br>
            <a:r>
              <a:rPr lang="en-US" sz="2000" dirty="0">
                <a:latin typeface="SF Pro Text" pitchFamily="2" charset="0"/>
                <a:ea typeface="SF Pro Text" pitchFamily="2" charset="0"/>
                <a:cs typeface="SF Pro Text" pitchFamily="2" charset="0"/>
              </a:rPr>
              <a:t>arts education locally, regionally and statewide.</a:t>
            </a:r>
          </a:p>
        </p:txBody>
      </p:sp>
      <p:sp>
        <p:nvSpPr>
          <p:cNvPr id="8" name="TextBox 7">
            <a:extLst>
              <a:ext uri="{FF2B5EF4-FFF2-40B4-BE49-F238E27FC236}">
                <a16:creationId xmlns:a16="http://schemas.microsoft.com/office/drawing/2014/main" id="{F8400FCE-213B-B39E-664B-318F360D209C}"/>
              </a:ext>
            </a:extLst>
          </p:cNvPr>
          <p:cNvSpPr txBox="1"/>
          <p:nvPr/>
        </p:nvSpPr>
        <p:spPr>
          <a:xfrm>
            <a:off x="1404730" y="5704551"/>
            <a:ext cx="10204174" cy="646331"/>
          </a:xfrm>
          <a:prstGeom prst="rect">
            <a:avLst/>
          </a:prstGeom>
          <a:noFill/>
        </p:spPr>
        <p:txBody>
          <a:bodyPr wrap="square" rtlCol="0">
            <a:spAutoFit/>
          </a:bodyPr>
          <a:lstStyle/>
          <a:p>
            <a:pPr>
              <a:defRPr b="1">
                <a:latin typeface="Arial"/>
                <a:ea typeface="Arial"/>
                <a:cs typeface="Arial"/>
                <a:sym typeface="Arial"/>
              </a:defRPr>
            </a:pPr>
            <a:br>
              <a:rPr lang="en-US" dirty="0">
                <a:solidFill>
                  <a:srgbClr val="0070C0"/>
                </a:solidFill>
                <a:hlinkClick r:id="rId6">
                  <a:extLst>
                    <a:ext uri="{A12FA001-AC4F-418D-AE19-62706E023703}">
                      <ahyp:hlinkClr xmlns:ahyp="http://schemas.microsoft.com/office/drawing/2018/hyperlinkcolor" val="tx"/>
                    </a:ext>
                  </a:extLst>
                </a:hlinkClick>
              </a:rPr>
            </a:br>
            <a:r>
              <a:rPr lang="en-US" sz="1800" dirty="0">
                <a:latin typeface="SF Pro Text Light" pitchFamily="2" charset="0"/>
                <a:ea typeface="SF Pro Text Light" pitchFamily="2" charset="0"/>
                <a:cs typeface="SF Pro Text Light" pitchFamily="2" charset="0"/>
              </a:rPr>
              <a:t>Learn more, visit:</a:t>
            </a:r>
            <a:r>
              <a:rPr lang="en-US" sz="1800" dirty="0">
                <a:latin typeface="SF Pro Text Light" pitchFamily="2" charset="0"/>
                <a:ea typeface="SF Pro Text Light" pitchFamily="2" charset="0"/>
                <a:cs typeface="SF Pro Text Light" pitchFamily="2" charset="0"/>
                <a:sym typeface="Arial"/>
              </a:rPr>
              <a:t> </a:t>
            </a:r>
            <a:r>
              <a:rPr lang="en-US" sz="1800" u="sng" dirty="0">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https://</a:t>
            </a:r>
            <a:r>
              <a:rPr lang="en-US" sz="1800" u="sng" dirty="0" err="1">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oac.phio.gov</a:t>
            </a:r>
            <a:r>
              <a:rPr lang="en-US" sz="1800" u="sng" dirty="0">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/Portals/0/grants/Guidelines/Arts-</a:t>
            </a:r>
            <a:r>
              <a:rPr lang="en-US" sz="1800" u="sng" dirty="0" err="1">
                <a:solidFill>
                  <a:srgbClr val="0070C0"/>
                </a:solidFill>
                <a:uFill>
                  <a:solidFill>
                    <a:srgbClr val="56C7AA"/>
                  </a:solidFill>
                </a:uFill>
                <a:latin typeface="SF Pro Text Light" pitchFamily="2" charset="0"/>
                <a:ea typeface="SF Pro Text Light" pitchFamily="2" charset="0"/>
                <a:cs typeface="SF Pro Text Light" pitchFamily="2" charset="0"/>
                <a:sym typeface="Trebuchet MS"/>
              </a:rPr>
              <a:t>Partnetship.pdf</a:t>
            </a:r>
            <a:endParaRPr lang="en-US" sz="1800" dirty="0">
              <a:solidFill>
                <a:srgbClr val="0070C0"/>
              </a:solidFill>
              <a:latin typeface="SF Pro Text Light" pitchFamily="2" charset="0"/>
              <a:ea typeface="SF Pro Text Light" pitchFamily="2" charset="0"/>
              <a:cs typeface="SF Pro Text Light" pitchFamily="2" charset="0"/>
            </a:endParaRPr>
          </a:p>
        </p:txBody>
      </p:sp>
    </p:spTree>
    <p:extLst>
      <p:ext uri="{BB962C8B-B14F-4D97-AF65-F5344CB8AC3E}">
        <p14:creationId xmlns:p14="http://schemas.microsoft.com/office/powerpoint/2010/main" val="72793935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E5B5DE6-E9D2-6DF5-4400-D41DC805D830}"/>
              </a:ext>
            </a:extLst>
          </p:cNvPr>
          <p:cNvSpPr txBox="1"/>
          <p:nvPr/>
        </p:nvSpPr>
        <p:spPr>
          <a:xfrm>
            <a:off x="0" y="186208"/>
            <a:ext cx="12192000" cy="723275"/>
          </a:xfrm>
          <a:prstGeom prst="rect">
            <a:avLst/>
          </a:prstGeom>
          <a:solidFill>
            <a:srgbClr val="0089D3"/>
          </a:solidFill>
          <a:ln>
            <a:solidFill>
              <a:srgbClr val="0070C0"/>
            </a:solidFill>
          </a:ln>
        </p:spPr>
        <p:txBody>
          <a:bodyPr wrap="square" tIns="182880" rtlCol="0">
            <a:spAutoFit/>
          </a:bodyPr>
          <a:lstStyle/>
          <a:p>
            <a:pPr algn="ctr"/>
            <a:r>
              <a:rPr lang="en-US" sz="3200" dirty="0">
                <a:solidFill>
                  <a:schemeClr val="bg1"/>
                </a:solidFill>
                <a:latin typeface="Fairwater Script" panose="02000507000000020003" pitchFamily="2" charset="0"/>
              </a:rPr>
              <a:t>Convening Partners, People and Organizations</a:t>
            </a:r>
          </a:p>
        </p:txBody>
      </p:sp>
      <p:pic>
        <p:nvPicPr>
          <p:cNvPr id="3" name="Picture 2" descr="A blue and green circle with a green arrow&#10;&#10;Description automatically generated with low confidence">
            <a:extLst>
              <a:ext uri="{FF2B5EF4-FFF2-40B4-BE49-F238E27FC236}">
                <a16:creationId xmlns:a16="http://schemas.microsoft.com/office/drawing/2014/main" id="{C9CC5797-A179-5FF3-BD16-E9B2E1A48ECE}"/>
              </a:ext>
            </a:extLst>
          </p:cNvPr>
          <p:cNvPicPr>
            <a:picLocks noChangeAspect="1"/>
          </p:cNvPicPr>
          <p:nvPr/>
        </p:nvPicPr>
        <p:blipFill>
          <a:blip r:embed="rId2"/>
          <a:stretch>
            <a:fillRect/>
          </a:stretch>
        </p:blipFill>
        <p:spPr>
          <a:xfrm>
            <a:off x="329783" y="5575776"/>
            <a:ext cx="1184796" cy="1105810"/>
          </a:xfrm>
          <a:prstGeom prst="rect">
            <a:avLst/>
          </a:prstGeom>
        </p:spPr>
      </p:pic>
      <p:sp>
        <p:nvSpPr>
          <p:cNvPr id="7" name="Title 1">
            <a:extLst>
              <a:ext uri="{FF2B5EF4-FFF2-40B4-BE49-F238E27FC236}">
                <a16:creationId xmlns:a16="http://schemas.microsoft.com/office/drawing/2014/main" id="{0FA99B46-CFA3-F286-6948-F86A49F7B0C5}"/>
              </a:ext>
            </a:extLst>
          </p:cNvPr>
          <p:cNvSpPr>
            <a:spLocks noGrp="1"/>
          </p:cNvSpPr>
          <p:nvPr>
            <p:ph type="ctrTitle"/>
          </p:nvPr>
        </p:nvSpPr>
        <p:spPr>
          <a:xfrm>
            <a:off x="2463163" y="4371173"/>
            <a:ext cx="10717968" cy="1105810"/>
          </a:xfrm>
        </p:spPr>
        <p:txBody>
          <a:bodyPr>
            <a:noAutofit/>
          </a:bodyPr>
          <a:lstStyle/>
          <a:p>
            <a:pPr algn="l">
              <a:lnSpc>
                <a:spcPct val="120000"/>
              </a:lnSpc>
              <a:tabLst>
                <a:tab pos="2514600" algn="r"/>
                <a:tab pos="2743200" algn="l"/>
              </a:tabLst>
              <a:defRPr sz="2800" b="1">
                <a:latin typeface="Arial"/>
                <a:ea typeface="Arial"/>
                <a:cs typeface="Arial"/>
                <a:sym typeface="Arial"/>
              </a:defRPr>
            </a:pPr>
            <a:r>
              <a:rPr lang="en-US" sz="2000" dirty="0">
                <a:latin typeface="SF Pro Text Light" pitchFamily="2" charset="0"/>
                <a:ea typeface="SF Pro Text Light" pitchFamily="2" charset="0"/>
                <a:cs typeface="SF Pro Text Light" pitchFamily="2" charset="0"/>
              </a:rPr>
              <a:t>	</a:t>
            </a:r>
            <a:r>
              <a:rPr lang="en-US" sz="2000" i="1" dirty="0">
                <a:latin typeface="SF Pro Text Light" pitchFamily="2" charset="0"/>
                <a:ea typeface="SF Pro Text Light" pitchFamily="2" charset="0"/>
                <a:cs typeface="SF Pro Text Light" pitchFamily="2" charset="0"/>
              </a:rPr>
              <a:t>Helen Buck Pavlick</a:t>
            </a:r>
            <a:r>
              <a:rPr lang="en-US" sz="2000" dirty="0">
                <a:latin typeface="SF Pro Text Light" pitchFamily="2" charset="0"/>
                <a:ea typeface="SF Pro Text Light" pitchFamily="2" charset="0"/>
                <a:cs typeface="SF Pro Text Light" pitchFamily="2" charset="0"/>
              </a:rPr>
              <a:t>	Ohio Department of Education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r>
              <a:rPr lang="en-US" sz="2000" i="1" dirty="0">
                <a:latin typeface="SF Pro Text Light" pitchFamily="2" charset="0"/>
                <a:ea typeface="SF Pro Text Light" pitchFamily="2" charset="0"/>
                <a:cs typeface="SF Pro Text Light" pitchFamily="2" charset="0"/>
              </a:rPr>
              <a:t>Donna Collins</a:t>
            </a:r>
            <a:r>
              <a:rPr lang="en-US" sz="2000" dirty="0">
                <a:latin typeface="SF Pro Text Light" pitchFamily="2" charset="0"/>
                <a:ea typeface="SF Pro Text Light" pitchFamily="2" charset="0"/>
                <a:cs typeface="SF Pro Text Light" pitchFamily="2" charset="0"/>
              </a:rPr>
              <a:t>	Ohio Arts Council</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r>
              <a:rPr lang="en-US" sz="2000" i="1" dirty="0">
                <a:latin typeface="SF Pro Text Light" pitchFamily="2" charset="0"/>
                <a:ea typeface="SF Pro Text Light" pitchFamily="2" charset="0"/>
                <a:cs typeface="SF Pro Text Light" pitchFamily="2" charset="0"/>
              </a:rPr>
              <a:t>Jane D’Angelo</a:t>
            </a:r>
            <a:r>
              <a:rPr lang="en-US" sz="2000" dirty="0">
                <a:latin typeface="SF Pro Text Light" pitchFamily="2" charset="0"/>
                <a:ea typeface="SF Pro Text Light" pitchFamily="2" charset="0"/>
                <a:cs typeface="SF Pro Text Light" pitchFamily="2" charset="0"/>
              </a:rPr>
              <a:t>	Ohio Dance</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r>
              <a:rPr lang="en-US" sz="2000" i="1" dirty="0">
                <a:latin typeface="SF Pro Text Light" pitchFamily="2" charset="0"/>
                <a:ea typeface="SF Pro Text Light" pitchFamily="2" charset="0"/>
                <a:cs typeface="SF Pro Text Light" pitchFamily="2" charset="0"/>
              </a:rPr>
              <a:t>Patricia </a:t>
            </a:r>
            <a:r>
              <a:rPr lang="en-US" sz="2000" i="1" dirty="0" err="1">
                <a:latin typeface="SF Pro Text Light" pitchFamily="2" charset="0"/>
                <a:ea typeface="SF Pro Text Light" pitchFamily="2" charset="0"/>
                <a:cs typeface="SF Pro Text Light" pitchFamily="2" charset="0"/>
              </a:rPr>
              <a:t>Santanello</a:t>
            </a:r>
            <a:r>
              <a:rPr lang="en-US" sz="2000" dirty="0">
                <a:latin typeface="SF Pro Text Light" pitchFamily="2" charset="0"/>
                <a:ea typeface="SF Pro Text Light" pitchFamily="2" charset="0"/>
                <a:cs typeface="SF Pro Text Light" pitchFamily="2" charset="0"/>
              </a:rPr>
              <a:t>	Ohio Educational Theatre Association </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r>
              <a:rPr lang="en-US" sz="2000" i="1" dirty="0">
                <a:latin typeface="SF Pro Text Light" pitchFamily="2" charset="0"/>
                <a:ea typeface="SF Pro Text Light" pitchFamily="2" charset="0"/>
                <a:cs typeface="SF Pro Text Light" pitchFamily="2" charset="0"/>
              </a:rPr>
              <a:t>Dan </a:t>
            </a:r>
            <a:r>
              <a:rPr lang="en-US" sz="2000" i="1" dirty="0" err="1">
                <a:latin typeface="SF Pro Text Light" pitchFamily="2" charset="0"/>
                <a:ea typeface="SF Pro Text Light" pitchFamily="2" charset="0"/>
                <a:cs typeface="SF Pro Text Light" pitchFamily="2" charset="0"/>
              </a:rPr>
              <a:t>Ruckman</a:t>
            </a:r>
            <a:r>
              <a:rPr lang="en-US" sz="2000" dirty="0">
                <a:latin typeface="SF Pro Text Light" pitchFamily="2" charset="0"/>
                <a:ea typeface="SF Pro Text Light" pitchFamily="2" charset="0"/>
                <a:cs typeface="SF Pro Text Light" pitchFamily="2" charset="0"/>
              </a:rPr>
              <a:t>	Ohio Music Education Association</a:t>
            </a:r>
            <a:br>
              <a:rPr lang="en-US" sz="2000" dirty="0">
                <a:latin typeface="SF Pro Text Light" pitchFamily="2" charset="0"/>
                <a:ea typeface="SF Pro Text Light" pitchFamily="2" charset="0"/>
                <a:cs typeface="SF Pro Text Light" pitchFamily="2" charset="0"/>
              </a:rPr>
            </a:br>
            <a:r>
              <a:rPr lang="en-US" sz="2000" dirty="0">
                <a:latin typeface="SF Pro Text Light" pitchFamily="2" charset="0"/>
                <a:ea typeface="SF Pro Text Light" pitchFamily="2" charset="0"/>
                <a:cs typeface="SF Pro Text Light" pitchFamily="2" charset="0"/>
              </a:rPr>
              <a:t>	</a:t>
            </a:r>
            <a:r>
              <a:rPr lang="en-US" sz="2000" i="1" dirty="0">
                <a:latin typeface="SF Pro Text Light" pitchFamily="2" charset="0"/>
                <a:ea typeface="SF Pro Text Light" pitchFamily="2" charset="0"/>
                <a:cs typeface="SF Pro Text Light" pitchFamily="2" charset="0"/>
              </a:rPr>
              <a:t>Gayle Trueblood</a:t>
            </a:r>
            <a:r>
              <a:rPr lang="en-US" sz="2000" dirty="0">
                <a:latin typeface="SF Pro Text Light" pitchFamily="2" charset="0"/>
                <a:ea typeface="SF Pro Text Light" pitchFamily="2" charset="0"/>
                <a:cs typeface="SF Pro Text Light" pitchFamily="2" charset="0"/>
              </a:rPr>
              <a:t>	Ohio Art Education Association</a:t>
            </a:r>
            <a:r>
              <a:rPr lang="en-US" sz="2200" dirty="0">
                <a:latin typeface="SF Pro Text Light" pitchFamily="2" charset="0"/>
                <a:ea typeface="SF Pro Text Light" pitchFamily="2" charset="0"/>
                <a:cs typeface="SF Pro Text Light" pitchFamily="2" charset="0"/>
              </a:rPr>
              <a:t>		</a:t>
            </a:r>
            <a:br>
              <a:rPr lang="en-US" sz="2200" dirty="0">
                <a:latin typeface="SF Pro Text Light" pitchFamily="2" charset="0"/>
                <a:ea typeface="SF Pro Text Light" pitchFamily="2" charset="0"/>
                <a:cs typeface="SF Pro Text Light" pitchFamily="2" charset="0"/>
              </a:rPr>
            </a:br>
            <a:r>
              <a:rPr lang="en-US" sz="2200" dirty="0">
                <a:latin typeface="SF Pro Text Light" pitchFamily="2" charset="0"/>
                <a:ea typeface="SF Pro Text Light" pitchFamily="2" charset="0"/>
                <a:cs typeface="SF Pro Text Light" pitchFamily="2" charset="0"/>
              </a:rPr>
              <a:t>	</a:t>
            </a:r>
          </a:p>
        </p:txBody>
      </p:sp>
      <p:sp>
        <p:nvSpPr>
          <p:cNvPr id="4" name="TextBox 3">
            <a:extLst>
              <a:ext uri="{FF2B5EF4-FFF2-40B4-BE49-F238E27FC236}">
                <a16:creationId xmlns:a16="http://schemas.microsoft.com/office/drawing/2014/main" id="{6336EB71-14CA-A546-4983-EBC606AB2FE2}"/>
              </a:ext>
            </a:extLst>
          </p:cNvPr>
          <p:cNvSpPr txBox="1"/>
          <p:nvPr/>
        </p:nvSpPr>
        <p:spPr>
          <a:xfrm>
            <a:off x="1750741" y="1354779"/>
            <a:ext cx="8084634" cy="1089529"/>
          </a:xfrm>
          <a:prstGeom prst="rect">
            <a:avLst/>
          </a:prstGeom>
          <a:noFill/>
        </p:spPr>
        <p:txBody>
          <a:bodyPr wrap="square" rtlCol="0">
            <a:spAutoFit/>
          </a:bodyPr>
          <a:lstStyle/>
          <a:p>
            <a:pPr algn="ctr">
              <a:lnSpc>
                <a:spcPct val="120000"/>
              </a:lnSpc>
            </a:pPr>
            <a:r>
              <a:rPr lang="en-US" sz="2200" dirty="0">
                <a:latin typeface="SF Pro Text" pitchFamily="2" charset="0"/>
                <a:ea typeface="SF Pro Text" pitchFamily="2" charset="0"/>
                <a:cs typeface="SF Pro Text" pitchFamily="2" charset="0"/>
              </a:rPr>
              <a:t>The Ohio Alliance for Arts education brings together </a:t>
            </a:r>
            <a:r>
              <a:rPr lang="en-US" sz="3200" dirty="0">
                <a:solidFill>
                  <a:srgbClr val="0089D3"/>
                </a:solidFill>
                <a:latin typeface="Fairwater Script" panose="02000507000000020003" pitchFamily="2" charset="0"/>
                <a:ea typeface="SF Pro Text" pitchFamily="2" charset="0"/>
                <a:cs typeface="SF Pro Text" pitchFamily="2" charset="0"/>
              </a:rPr>
              <a:t>Statewide Education Leaders</a:t>
            </a:r>
            <a:endParaRPr lang="en-US" sz="3200" dirty="0">
              <a:solidFill>
                <a:srgbClr val="0089D3"/>
              </a:solidFill>
            </a:endParaRPr>
          </a:p>
        </p:txBody>
      </p:sp>
    </p:spTree>
    <p:extLst>
      <p:ext uri="{BB962C8B-B14F-4D97-AF65-F5344CB8AC3E}">
        <p14:creationId xmlns:p14="http://schemas.microsoft.com/office/powerpoint/2010/main" val="2248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5502</TotalTime>
  <Words>1331</Words>
  <Application>Microsoft Macintosh PowerPoint</Application>
  <PresentationFormat>Widescreen</PresentationFormat>
  <Paragraphs>63</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Fairwater Script</vt:lpstr>
      <vt:lpstr>SF Pro Text</vt:lpstr>
      <vt:lpstr>SF Pro Text Light</vt:lpstr>
      <vt:lpstr>SF Pro Text Semibold</vt:lpstr>
      <vt:lpstr>Office Theme</vt:lpstr>
      <vt:lpstr>Akron Rotary  the Ohio Alliance for Arts Education</vt:lpstr>
      <vt:lpstr>The mission of the Ohio Alliance for Arts Education is to ensure the arts are an integral part of the education of every Ohioan.</vt:lpstr>
      <vt:lpstr>Our core beliefs inform all actions  of the Ohio Alliance for Arts Education: </vt:lpstr>
      <vt:lpstr> Three Foundational Partnerships Ohio Arts Council Ohio Department of Education  Professional Arts Organizations</vt:lpstr>
      <vt:lpstr>The Ohio Teaching Artist Roster  is a collaborative partnership with the Ohio Arts Council, Ohio Alliance for Arts Education, Art Possible Ohio, and Ohio Dance.</vt:lpstr>
      <vt:lpstr>PowerPoint Presentation</vt:lpstr>
      <vt:lpstr>TeachArtsOhio The Ohio Arts Council, TeachArtsOhio, awards grants that provide artist residencies that can be customized for PK-12 students in Ohio schools. This program connects schools, community organizations and teaching artists to share personalized, high caliber  and engaging arts learning experiences.</vt:lpstr>
      <vt:lpstr>Arts Partnership Grant Program The Arts Partnership Grant Program, awards arts education projects that address the needs of individual learners and their communities. Grant recipients engage in collaborative planning. They emphasize comprehensive study of the arts, and use  arts-learning outcomes, and established, standards-based arts education practices. By supporting these projects, the Ohio Arts Council strengthens  arts education locally, regionally and statewide.</vt:lpstr>
      <vt:lpstr> Helen Buck Pavlick Ohio Department of Education  Donna Collins Ohio Arts Council  Jane D’Angelo Ohio Dance  Patricia Santanello Ohio Educational Theatre Association   Dan Ruckman Ohio Music Education Association  Gayle Trueblood Ohio Art Education Association    </vt:lpstr>
      <vt:lpstr>•  Blurred Borders for Arts Education  •  Building Bridges for Arts Education •  Collaborative for Arts Education in Ohio •  Ohio Kennedy Center Collaborative •  Workshops, presentations and annual    professional development conferences   </vt:lpstr>
      <vt:lpstr>Ohio’s Kennedy Center Collaborative Ohio is proud to host three Kennedy Center Partners in Education teams in: Mansfield • Springfield • Wooster and one Any Given Child site in: Warren-Youngstown  These partnerships of arts organizations and schools provide professional development for classroom teachers for training to gain expertise in arts Integration.</vt:lpstr>
      <vt:lpstr>Each year, the Ohio Alliance for Arts Education (OAAE), the Ohio Arts Council (OAC), and all four Kennedy Center sites partner, to present a powerful, two-day arts integration conference and training. The 2023 conference will take place Wed.- Thur., August 9-10, in Springfield. Participants from all across Ohio will attend.</vt:lpstr>
      <vt:lpstr>Ohio Arts Education Data Project is a new, robust tool which offers agile reporting and rich data collected by the Ohio Department of Education’s EMIS system, This data supports best practice decision-making and advocacy. </vt:lpstr>
      <vt:lpstr>PowerPoint Presentation</vt:lpstr>
      <vt:lpstr>PowerPoint Presentation</vt:lpstr>
      <vt:lpstr>PowerPoint Presentation</vt:lpstr>
      <vt:lpstr>The Arts Online Newsletter is filled with critical arts legislation, arts news and interests. We gather, distill and deliver it to you weekly in easy-to-digest bites. It’s free and you will stay informed.  </vt:lpstr>
      <vt:lpstr>As legislation and news that impact the arts in Ohio evolve,  we have easy-to-use tools to help you contact and advocate for the arts, to the appropriate people at the right time. Together, we can make a difference!</vt:lpstr>
      <vt:lpstr>• Arts Online Newsletter • Arts Allies Action Alerts and communication tools • Website access to advocacy materials  - Talking points  - Supporting documentation to value the arts  - Interview questions for legislators and candidates  - Conditions required for effective and excellent arts education   </vt:lpstr>
      <vt:lpstr>• Subscribe to and read Arts Online and stay informed. • Take action on Arts Allies Action Alerts which subscribers will receive. • Write letters, emails and post on social media in appreciation  of art teachers, advocates and legislators. • Write letters, emails and post on social media to legislators  and administrators about issues impacting arts education. • Practice and share talking points provided on our website. • Attend arts programming in your communities and beyond. • Invite friends and family to discuss issues impacting arts education.  </vt:lpstr>
      <vt:lpstr>• Clarify, write down the message you want to share.    Have a goal for your message and state it directly. • Be informed on your message topic; familiar with background,   history and current information. • Use advocacy tools we provide. • Make, take opportunities to interact, network and meet with  policy-makers, board members, peers, anyone who will listen! • Be persistent. Advocacy is a process. Be an arts advocate! • We’re here to help, contact 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Cally King</dc:creator>
  <cp:lastModifiedBy>Jarrod Hartzler</cp:lastModifiedBy>
  <cp:revision>22</cp:revision>
  <cp:lastPrinted>2023-06-19T11:43:17Z</cp:lastPrinted>
  <dcterms:created xsi:type="dcterms:W3CDTF">2023-06-07T15:57:17Z</dcterms:created>
  <dcterms:modified xsi:type="dcterms:W3CDTF">2023-06-20T23:10:24Z</dcterms:modified>
</cp:coreProperties>
</file>