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5"/>
  </p:notesMasterIdLst>
  <p:handoutMasterIdLst>
    <p:handoutMasterId r:id="rId26"/>
  </p:handoutMasterIdLst>
  <p:sldIdLst>
    <p:sldId id="257" r:id="rId2"/>
    <p:sldId id="300" r:id="rId3"/>
    <p:sldId id="258" r:id="rId4"/>
    <p:sldId id="318" r:id="rId5"/>
    <p:sldId id="259" r:id="rId6"/>
    <p:sldId id="281" r:id="rId7"/>
    <p:sldId id="274" r:id="rId8"/>
    <p:sldId id="273" r:id="rId9"/>
    <p:sldId id="315" r:id="rId10"/>
    <p:sldId id="262" r:id="rId11"/>
    <p:sldId id="321" r:id="rId12"/>
    <p:sldId id="316" r:id="rId13"/>
    <p:sldId id="317" r:id="rId14"/>
    <p:sldId id="320" r:id="rId15"/>
    <p:sldId id="323" r:id="rId16"/>
    <p:sldId id="264" r:id="rId17"/>
    <p:sldId id="275" r:id="rId18"/>
    <p:sldId id="309" r:id="rId19"/>
    <p:sldId id="311" r:id="rId20"/>
    <p:sldId id="314" r:id="rId21"/>
    <p:sldId id="267" r:id="rId22"/>
    <p:sldId id="307" r:id="rId23"/>
    <p:sldId id="308" r:id="rId24"/>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677"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5" tIns="47112" rIns="94225" bIns="47112"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5" tIns="47112" rIns="94225" bIns="47112" rtlCol="0"/>
          <a:lstStyle>
            <a:lvl1pPr algn="r">
              <a:defRPr sz="1200"/>
            </a:lvl1pPr>
          </a:lstStyle>
          <a:p>
            <a:fld id="{1E160691-EAC0-4C3E-8E3D-5A55A16BEAF4}" type="datetimeFigureOut">
              <a:rPr lang="en-US" smtClean="0"/>
              <a:t>10/22/2019</a:t>
            </a:fld>
            <a:endParaRPr lang="en-US"/>
          </a:p>
        </p:txBody>
      </p:sp>
      <p:sp>
        <p:nvSpPr>
          <p:cNvPr id="4" name="Footer Placeholder 3"/>
          <p:cNvSpPr>
            <a:spLocks noGrp="1"/>
          </p:cNvSpPr>
          <p:nvPr>
            <p:ph type="ftr" sz="quarter" idx="2"/>
          </p:nvPr>
        </p:nvSpPr>
        <p:spPr>
          <a:xfrm>
            <a:off x="0" y="8917421"/>
            <a:ext cx="3077739" cy="469424"/>
          </a:xfrm>
          <a:prstGeom prst="rect">
            <a:avLst/>
          </a:prstGeom>
        </p:spPr>
        <p:txBody>
          <a:bodyPr vert="horz" lIns="94225" tIns="47112" rIns="94225" bIns="47112"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1"/>
            <a:ext cx="3077739" cy="469424"/>
          </a:xfrm>
          <a:prstGeom prst="rect">
            <a:avLst/>
          </a:prstGeom>
        </p:spPr>
        <p:txBody>
          <a:bodyPr vert="horz" lIns="94225" tIns="47112" rIns="94225" bIns="47112" rtlCol="0" anchor="b"/>
          <a:lstStyle>
            <a:lvl1pPr algn="r">
              <a:defRPr sz="1200"/>
            </a:lvl1pPr>
          </a:lstStyle>
          <a:p>
            <a:fld id="{EB0FF4C5-0D6D-4092-A8DB-F77DC5B704F3}" type="slidenum">
              <a:rPr lang="en-US" smtClean="0"/>
              <a:t>‹#›</a:t>
            </a:fld>
            <a:endParaRPr lang="en-US"/>
          </a:p>
        </p:txBody>
      </p:sp>
    </p:spTree>
    <p:extLst>
      <p:ext uri="{BB962C8B-B14F-4D97-AF65-F5344CB8AC3E}">
        <p14:creationId xmlns:p14="http://schemas.microsoft.com/office/powerpoint/2010/main" val="3093745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5" tIns="47112" rIns="94225" bIns="47112"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5" tIns="47112" rIns="94225" bIns="47112" rtlCol="0"/>
          <a:lstStyle>
            <a:lvl1pPr algn="r">
              <a:defRPr sz="1200"/>
            </a:lvl1pPr>
          </a:lstStyle>
          <a:p>
            <a:fld id="{B461A17F-263F-49AD-8C32-9C4272D4ED4D}" type="datetimeFigureOut">
              <a:rPr lang="en-US" smtClean="0"/>
              <a:t>10/22/2019</a:t>
            </a:fld>
            <a:endParaRPr lang="en-US"/>
          </a:p>
        </p:txBody>
      </p:sp>
      <p:sp>
        <p:nvSpPr>
          <p:cNvPr id="4" name="Slide Image Placeholder 3"/>
          <p:cNvSpPr>
            <a:spLocks noGrp="1" noRot="1" noChangeAspect="1"/>
          </p:cNvSpPr>
          <p:nvPr>
            <p:ph type="sldImg" idx="2"/>
          </p:nvPr>
        </p:nvSpPr>
        <p:spPr>
          <a:xfrm>
            <a:off x="1203325" y="704850"/>
            <a:ext cx="4695825" cy="3521075"/>
          </a:xfrm>
          <a:prstGeom prst="rect">
            <a:avLst/>
          </a:prstGeom>
          <a:noFill/>
          <a:ln w="12700">
            <a:solidFill>
              <a:prstClr val="black"/>
            </a:solidFill>
          </a:ln>
        </p:spPr>
        <p:txBody>
          <a:bodyPr vert="horz" lIns="94225" tIns="47112" rIns="94225" bIns="47112"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5" tIns="47112" rIns="94225" bIns="471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1"/>
            <a:ext cx="3077739" cy="469424"/>
          </a:xfrm>
          <a:prstGeom prst="rect">
            <a:avLst/>
          </a:prstGeom>
        </p:spPr>
        <p:txBody>
          <a:bodyPr vert="horz" lIns="94225" tIns="47112" rIns="94225" bIns="47112"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1"/>
            <a:ext cx="3077739" cy="469424"/>
          </a:xfrm>
          <a:prstGeom prst="rect">
            <a:avLst/>
          </a:prstGeom>
        </p:spPr>
        <p:txBody>
          <a:bodyPr vert="horz" lIns="94225" tIns="47112" rIns="94225" bIns="47112" rtlCol="0" anchor="b"/>
          <a:lstStyle>
            <a:lvl1pPr algn="r">
              <a:defRPr sz="1200"/>
            </a:lvl1pPr>
          </a:lstStyle>
          <a:p>
            <a:fld id="{9C904FF5-D504-473A-A710-A605F938642E}" type="slidenum">
              <a:rPr lang="en-US" smtClean="0"/>
              <a:t>‹#›</a:t>
            </a:fld>
            <a:endParaRPr lang="en-US"/>
          </a:p>
        </p:txBody>
      </p:sp>
    </p:spTree>
    <p:extLst>
      <p:ext uri="{BB962C8B-B14F-4D97-AF65-F5344CB8AC3E}">
        <p14:creationId xmlns:p14="http://schemas.microsoft.com/office/powerpoint/2010/main" val="281602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Three reasons</a:t>
            </a:r>
          </a:p>
          <a:p>
            <a:r>
              <a:rPr lang="en-US" dirty="0"/>
              <a:t>.  We were there to provide a morale boast for the Rotarians, WHO and UNICEF workers and local health workers who have been toiling for years to eliminate the threat of polio in India.  A second reason was to demonstrate to those who were refusing the vaccine that it is important enough for us to travel around the world at our own expense to maintain India polio free.  </a:t>
            </a:r>
          </a:p>
          <a:p>
            <a:pPr algn="l"/>
            <a:r>
              <a:rPr lang="en-US" dirty="0"/>
              <a:t>When polio was active in India in one NID initiative there were</a:t>
            </a:r>
          </a:p>
          <a:p>
            <a:pPr algn="l"/>
            <a:r>
              <a:rPr lang="en-US" dirty="0"/>
              <a:t>640,000 vaccination booths</a:t>
            </a:r>
          </a:p>
          <a:p>
            <a:pPr algn="l"/>
            <a:r>
              <a:rPr lang="en-US" dirty="0"/>
              <a:t>191 million homes visited</a:t>
            </a:r>
          </a:p>
          <a:p>
            <a:pPr algn="l"/>
            <a:r>
              <a:rPr lang="en-US" dirty="0"/>
              <a:t>172 million children vaccinated</a:t>
            </a:r>
          </a:p>
          <a:p>
            <a:pPr algn="l"/>
            <a:endParaRPr lang="en-US" dirty="0"/>
          </a:p>
        </p:txBody>
      </p:sp>
      <p:sp>
        <p:nvSpPr>
          <p:cNvPr id="4" name="Slide Number Placeholder 3"/>
          <p:cNvSpPr>
            <a:spLocks noGrp="1"/>
          </p:cNvSpPr>
          <p:nvPr>
            <p:ph type="sldNum" sz="quarter" idx="10"/>
          </p:nvPr>
        </p:nvSpPr>
        <p:spPr/>
        <p:txBody>
          <a:bodyPr/>
          <a:lstStyle/>
          <a:p>
            <a:fld id="{9C904FF5-D504-473A-A710-A605F938642E}" type="slidenum">
              <a:rPr lang="en-US" smtClean="0"/>
              <a:t>5</a:t>
            </a:fld>
            <a:endParaRPr lang="en-US"/>
          </a:p>
        </p:txBody>
      </p:sp>
    </p:spTree>
    <p:extLst>
      <p:ext uri="{BB962C8B-B14F-4D97-AF65-F5344CB8AC3E}">
        <p14:creationId xmlns:p14="http://schemas.microsoft.com/office/powerpoint/2010/main" val="4134373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has helped to vaccinate 2.5 billion children in 122 countries</a:t>
            </a:r>
          </a:p>
          <a:p>
            <a:r>
              <a:rPr lang="en-US" dirty="0"/>
              <a:t>	Spent $1.6 billion and countless volunteer hours</a:t>
            </a:r>
          </a:p>
          <a:p>
            <a:r>
              <a:rPr lang="en-US" dirty="0"/>
              <a:t>Advocacy efforts have yielded over $7.2 billion in governmental contributions</a:t>
            </a:r>
          </a:p>
          <a:p>
            <a:endParaRPr lang="en-US" dirty="0"/>
          </a:p>
        </p:txBody>
      </p:sp>
      <p:sp>
        <p:nvSpPr>
          <p:cNvPr id="4" name="Slide Number Placeholder 3"/>
          <p:cNvSpPr>
            <a:spLocks noGrp="1"/>
          </p:cNvSpPr>
          <p:nvPr>
            <p:ph type="sldNum" sz="quarter" idx="10"/>
          </p:nvPr>
        </p:nvSpPr>
        <p:spPr/>
        <p:txBody>
          <a:bodyPr/>
          <a:lstStyle/>
          <a:p>
            <a:fld id="{9C904FF5-D504-473A-A710-A605F938642E}" type="slidenum">
              <a:rPr lang="en-US" smtClean="0"/>
              <a:t>21</a:t>
            </a:fld>
            <a:endParaRPr lang="en-US"/>
          </a:p>
        </p:txBody>
      </p:sp>
    </p:spTree>
    <p:extLst>
      <p:ext uri="{BB962C8B-B14F-4D97-AF65-F5344CB8AC3E}">
        <p14:creationId xmlns:p14="http://schemas.microsoft.com/office/powerpoint/2010/main" val="2442427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7166AE5-48DA-46DC-AB61-16699D3DE14A}" type="datetimeFigureOut">
              <a:rPr lang="en-US" smtClean="0"/>
              <a:t>10/22/2019</a:t>
            </a:fld>
            <a:endParaRPr lang="en-US"/>
          </a:p>
        </p:txBody>
      </p:sp>
      <p:sp>
        <p:nvSpPr>
          <p:cNvPr id="8" name="Slide Number Placeholder 7"/>
          <p:cNvSpPr>
            <a:spLocks noGrp="1"/>
          </p:cNvSpPr>
          <p:nvPr>
            <p:ph type="sldNum" sz="quarter" idx="11"/>
          </p:nvPr>
        </p:nvSpPr>
        <p:spPr/>
        <p:txBody>
          <a:bodyPr/>
          <a:lstStyle/>
          <a:p>
            <a:fld id="{A6D7309B-BAE6-42F9-A7B0-B8E307DAF9E9}"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166AE5-48DA-46DC-AB61-16699D3DE14A}" type="datetimeFigureOut">
              <a:rPr lang="en-US" smtClean="0"/>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7309B-BAE6-42F9-A7B0-B8E307DAF9E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166AE5-48DA-46DC-AB61-16699D3DE14A}" type="datetimeFigureOut">
              <a:rPr lang="en-US" smtClean="0"/>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7309B-BAE6-42F9-A7B0-B8E307DAF9E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166AE5-48DA-46DC-AB61-16699D3DE14A}" type="datetimeFigureOut">
              <a:rPr lang="en-US" smtClean="0"/>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7309B-BAE6-42F9-A7B0-B8E307DAF9E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166AE5-48DA-46DC-AB61-16699D3DE14A}" type="datetimeFigureOut">
              <a:rPr lang="en-US" smtClean="0"/>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7309B-BAE6-42F9-A7B0-B8E307DAF9E9}"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166AE5-48DA-46DC-AB61-16699D3DE14A}" type="datetimeFigureOut">
              <a:rPr lang="en-US" smtClean="0"/>
              <a:t>10/22/2019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D7309B-BAE6-42F9-A7B0-B8E307DAF9E9}"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7166AE5-48DA-46DC-AB61-16699D3DE14A}" type="datetimeFigureOut">
              <a:rPr lang="en-US" smtClean="0"/>
              <a:t>10/22/2019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D7309B-BAE6-42F9-A7B0-B8E307DAF9E9}"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166AE5-48DA-46DC-AB61-16699D3DE14A}" type="datetimeFigureOut">
              <a:rPr lang="en-US" smtClean="0"/>
              <a:t>10/22/2019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D7309B-BAE6-42F9-A7B0-B8E307DAF9E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166AE5-48DA-46DC-AB61-16699D3DE14A}" type="datetimeFigureOut">
              <a:rPr lang="en-US" smtClean="0"/>
              <a:t>10/22/2019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D7309B-BAE6-42F9-A7B0-B8E307DAF9E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166AE5-48DA-46DC-AB61-16699D3DE14A}" type="datetimeFigureOut">
              <a:rPr lang="en-US" smtClean="0"/>
              <a:t>10/22/2019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D7309B-BAE6-42F9-A7B0-B8E307DAF9E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166AE5-48DA-46DC-AB61-16699D3DE14A}" type="datetimeFigureOut">
              <a:rPr lang="en-US" smtClean="0"/>
              <a:t>10/22/2019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D7309B-BAE6-42F9-A7B0-B8E307DAF9E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47166AE5-48DA-46DC-AB61-16699D3DE14A}" type="datetimeFigureOut">
              <a:rPr lang="en-US" smtClean="0"/>
              <a:t>10/22/2019</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A6D7309B-BAE6-42F9-A7B0-B8E307DAF9E9}"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 the Road to a Polio Free World</a:t>
            </a:r>
          </a:p>
        </p:txBody>
      </p:sp>
      <p:pic>
        <p:nvPicPr>
          <p:cNvPr id="4" name="Content Placeholder 3" descr="C:\Users\Stephen\Documents\szdocuments\India NID\One Drop.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81199" y="1676400"/>
            <a:ext cx="5671751" cy="2819400"/>
          </a:xfrm>
          <a:prstGeom prst="rect">
            <a:avLst/>
          </a:prstGeom>
          <a:noFill/>
          <a:ln>
            <a:noFill/>
          </a:ln>
        </p:spPr>
      </p:pic>
      <p:sp>
        <p:nvSpPr>
          <p:cNvPr id="5" name="Subtitle 2"/>
          <p:cNvSpPr txBox="1">
            <a:spLocks/>
          </p:cNvSpPr>
          <p:nvPr/>
        </p:nvSpPr>
        <p:spPr>
          <a:xfrm>
            <a:off x="1219200" y="4810259"/>
            <a:ext cx="6400800" cy="5735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dirty="0">
                <a:solidFill>
                  <a:schemeClr val="tx1"/>
                </a:solidFill>
              </a:rPr>
              <a:t>Stephen Zabor</a:t>
            </a:r>
          </a:p>
        </p:txBody>
      </p:sp>
      <p:pic>
        <p:nvPicPr>
          <p:cNvPr id="6" name="Picture 5"/>
          <p:cNvPicPr/>
          <p:nvPr/>
        </p:nvPicPr>
        <p:blipFill>
          <a:blip r:embed="rId3"/>
          <a:stretch>
            <a:fillRect/>
          </a:stretch>
        </p:blipFill>
        <p:spPr>
          <a:xfrm>
            <a:off x="3009900" y="5181600"/>
            <a:ext cx="3086100" cy="1303745"/>
          </a:xfrm>
          <a:prstGeom prst="rect">
            <a:avLst/>
          </a:prstGeom>
        </p:spPr>
      </p:pic>
    </p:spTree>
    <p:extLst>
      <p:ext uri="{BB962C8B-B14F-4D97-AF65-F5344CB8AC3E}">
        <p14:creationId xmlns:p14="http://schemas.microsoft.com/office/powerpoint/2010/main" val="3341235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3400864"/>
              </p:ext>
            </p:extLst>
          </p:nvPr>
        </p:nvGraphicFramePr>
        <p:xfrm>
          <a:off x="1143000" y="685800"/>
          <a:ext cx="6858000" cy="5257799"/>
        </p:xfrm>
        <a:graphic>
          <a:graphicData uri="http://schemas.openxmlformats.org/drawingml/2006/table">
            <a:tbl>
              <a:tblPr>
                <a:tableStyleId>{5C22544A-7EE6-4342-B048-85BDC9FD1C3A}</a:tableStyleId>
              </a:tblPr>
              <a:tblGrid>
                <a:gridCol w="5715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tblGrid>
              <a:tr h="897673">
                <a:tc gridSpan="2">
                  <a:txBody>
                    <a:bodyPr/>
                    <a:lstStyle/>
                    <a:p>
                      <a:pPr algn="ctr" fontAlgn="b"/>
                      <a:r>
                        <a:rPr lang="en-US" sz="2800" u="none" strike="noStrike" dirty="0">
                          <a:solidFill>
                            <a:srgbClr val="FF0000"/>
                          </a:solidFill>
                          <a:effectLst/>
                        </a:rPr>
                        <a:t>Sociodemographic Data - Malegaon, India</a:t>
                      </a:r>
                      <a:endParaRPr lang="en-US" sz="2800" b="0" i="0" u="none" strike="noStrike" dirty="0">
                        <a:solidFill>
                          <a:srgbClr val="FF0000"/>
                        </a:solidFill>
                        <a:effectLst/>
                        <a:latin typeface="Calibri"/>
                      </a:endParaRPr>
                    </a:p>
                  </a:txBody>
                  <a:tcPr marL="9525" marR="9525" marT="9525" marB="0" anchor="b"/>
                </a:tc>
                <a:tc hMerge="1">
                  <a:txBody>
                    <a:bodyPr/>
                    <a:lstStyle/>
                    <a:p>
                      <a:endParaRPr lang="en-US"/>
                    </a:p>
                  </a:txBody>
                  <a:tcPr/>
                </a:tc>
                <a:extLst>
                  <a:ext uri="{0D108BD9-81ED-4DB2-BD59-A6C34878D82A}">
                    <a16:rowId xmlns:a16="http://schemas.microsoft.com/office/drawing/2014/main" val="10000"/>
                  </a:ext>
                </a:extLst>
              </a:tr>
              <a:tr h="769434">
                <a:tc>
                  <a:txBody>
                    <a:bodyPr/>
                    <a:lstStyle/>
                    <a:p>
                      <a:pPr algn="l" fontAlgn="b"/>
                      <a:r>
                        <a:rPr lang="en-US" sz="2400" u="none" strike="noStrike" dirty="0">
                          <a:effectLst/>
                        </a:rPr>
                        <a:t>Total Population</a:t>
                      </a:r>
                      <a:endParaRPr lang="en-US" sz="2400" b="0" i="0" u="none" strike="noStrike" dirty="0">
                        <a:solidFill>
                          <a:srgbClr val="000000"/>
                        </a:solidFill>
                        <a:effectLst/>
                        <a:latin typeface="Calibri"/>
                      </a:endParaRPr>
                    </a:p>
                  </a:txBody>
                  <a:tcPr marL="9525" marR="9525" marT="9525" marB="0" anchor="b"/>
                </a:tc>
                <a:tc>
                  <a:txBody>
                    <a:bodyPr/>
                    <a:lstStyle/>
                    <a:p>
                      <a:pPr algn="r" fontAlgn="b"/>
                      <a:r>
                        <a:rPr lang="en-US" sz="2400" u="none" strike="noStrike" dirty="0">
                          <a:effectLst/>
                        </a:rPr>
                        <a:t>637,297</a:t>
                      </a:r>
                      <a:endParaRPr lang="en-US" sz="2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769434">
                <a:tc>
                  <a:txBody>
                    <a:bodyPr/>
                    <a:lstStyle/>
                    <a:p>
                      <a:pPr algn="l" fontAlgn="b"/>
                      <a:r>
                        <a:rPr lang="en-US" sz="2400" u="none" strike="noStrike" dirty="0">
                          <a:effectLst/>
                        </a:rPr>
                        <a:t>Total Population 0-6 years</a:t>
                      </a:r>
                      <a:endParaRPr lang="en-US" sz="2400" b="0" i="0" u="none" strike="noStrike" dirty="0">
                        <a:solidFill>
                          <a:srgbClr val="000000"/>
                        </a:solidFill>
                        <a:effectLst/>
                        <a:latin typeface="Calibri"/>
                      </a:endParaRPr>
                    </a:p>
                  </a:txBody>
                  <a:tcPr marL="9525" marR="9525" marT="9525" marB="0" anchor="b"/>
                </a:tc>
                <a:tc>
                  <a:txBody>
                    <a:bodyPr/>
                    <a:lstStyle/>
                    <a:p>
                      <a:pPr algn="r" fontAlgn="b"/>
                      <a:r>
                        <a:rPr lang="en-US" sz="2400" u="none" strike="noStrike">
                          <a:effectLst/>
                        </a:rPr>
                        <a:t>126,065</a:t>
                      </a:r>
                      <a:endParaRPr lang="en-US" sz="24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769434">
                <a:tc>
                  <a:txBody>
                    <a:bodyPr/>
                    <a:lstStyle/>
                    <a:p>
                      <a:pPr algn="l" fontAlgn="b"/>
                      <a:r>
                        <a:rPr lang="en-US" sz="2400" u="none" strike="noStrike" dirty="0">
                          <a:effectLst/>
                        </a:rPr>
                        <a:t>Literacy Rate</a:t>
                      </a:r>
                      <a:endParaRPr lang="en-US" sz="2400" b="0" i="0" u="none" strike="noStrike" dirty="0">
                        <a:solidFill>
                          <a:srgbClr val="000000"/>
                        </a:solidFill>
                        <a:effectLst/>
                        <a:latin typeface="Calibri"/>
                      </a:endParaRPr>
                    </a:p>
                  </a:txBody>
                  <a:tcPr marL="9525" marR="9525" marT="9525" marB="0" anchor="b"/>
                </a:tc>
                <a:tc>
                  <a:txBody>
                    <a:bodyPr/>
                    <a:lstStyle/>
                    <a:p>
                      <a:pPr algn="r" fontAlgn="b"/>
                      <a:r>
                        <a:rPr lang="en-US" sz="2400" u="none" strike="noStrike" dirty="0">
                          <a:effectLst/>
                        </a:rPr>
                        <a:t>73.27%</a:t>
                      </a:r>
                      <a:endParaRPr lang="en-US" sz="2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769434">
                <a:tc>
                  <a:txBody>
                    <a:bodyPr/>
                    <a:lstStyle/>
                    <a:p>
                      <a:pPr algn="l" fontAlgn="b"/>
                      <a:r>
                        <a:rPr lang="en-US" sz="2400" b="1" u="none" strike="noStrike" dirty="0">
                          <a:solidFill>
                            <a:schemeClr val="tx1"/>
                          </a:solidFill>
                          <a:effectLst/>
                        </a:rPr>
                        <a:t>Muslim Population</a:t>
                      </a:r>
                      <a:endParaRPr lang="en-US" sz="2400" b="1" i="0" u="none" strike="noStrike" dirty="0">
                        <a:solidFill>
                          <a:schemeClr val="tx1"/>
                        </a:solidFill>
                        <a:effectLst/>
                        <a:latin typeface="Calibri"/>
                      </a:endParaRPr>
                    </a:p>
                  </a:txBody>
                  <a:tcPr marL="9525" marR="9525" marT="9525" marB="0" anchor="b"/>
                </a:tc>
                <a:tc>
                  <a:txBody>
                    <a:bodyPr/>
                    <a:lstStyle/>
                    <a:p>
                      <a:pPr algn="r" fontAlgn="b"/>
                      <a:r>
                        <a:rPr lang="en-US" sz="2400" b="1" u="none" strike="noStrike" dirty="0">
                          <a:solidFill>
                            <a:schemeClr val="tx1"/>
                          </a:solidFill>
                          <a:effectLst/>
                        </a:rPr>
                        <a:t>80%</a:t>
                      </a:r>
                      <a:endParaRPr lang="en-US" sz="2400" b="1" i="0" u="none" strike="noStrike" dirty="0">
                        <a:solidFill>
                          <a:schemeClr val="tx1"/>
                        </a:solidFill>
                        <a:effectLst/>
                        <a:latin typeface="Calibri"/>
                      </a:endParaRPr>
                    </a:p>
                  </a:txBody>
                  <a:tcPr marL="9525" marR="9525" marT="9525" marB="0" anchor="b"/>
                </a:tc>
                <a:extLst>
                  <a:ext uri="{0D108BD9-81ED-4DB2-BD59-A6C34878D82A}">
                    <a16:rowId xmlns:a16="http://schemas.microsoft.com/office/drawing/2014/main" val="10004"/>
                  </a:ext>
                </a:extLst>
              </a:tr>
              <a:tr h="641195">
                <a:tc>
                  <a:txBody>
                    <a:bodyPr/>
                    <a:lstStyle/>
                    <a:p>
                      <a:pPr algn="l" fontAlgn="b"/>
                      <a:r>
                        <a:rPr lang="en-US" sz="2400" u="none" strike="noStrike" dirty="0">
                          <a:effectLst/>
                        </a:rPr>
                        <a:t>% below poverty line</a:t>
                      </a:r>
                      <a:endParaRPr lang="en-US" sz="2400" b="0" i="0" u="none" strike="noStrike" dirty="0">
                        <a:solidFill>
                          <a:srgbClr val="000000"/>
                        </a:solidFill>
                        <a:effectLst/>
                        <a:latin typeface="Calibri"/>
                      </a:endParaRPr>
                    </a:p>
                  </a:txBody>
                  <a:tcPr marL="9525" marR="9525" marT="9525" marB="0" anchor="b"/>
                </a:tc>
                <a:tc>
                  <a:txBody>
                    <a:bodyPr/>
                    <a:lstStyle/>
                    <a:p>
                      <a:pPr algn="r" fontAlgn="b"/>
                      <a:r>
                        <a:rPr lang="en-US" sz="2400" u="none" strike="noStrike" dirty="0">
                          <a:effectLst/>
                        </a:rPr>
                        <a:t>65%</a:t>
                      </a:r>
                      <a:endParaRPr lang="en-US" sz="2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5"/>
                  </a:ext>
                </a:extLst>
              </a:tr>
              <a:tr h="641195">
                <a:tc>
                  <a:txBody>
                    <a:bodyPr/>
                    <a:lstStyle/>
                    <a:p>
                      <a:pPr algn="l" fontAlgn="b"/>
                      <a:r>
                        <a:rPr lang="en-US" sz="2400" u="none" strike="noStrike" dirty="0">
                          <a:effectLst/>
                        </a:rPr>
                        <a:t>Power Looms</a:t>
                      </a:r>
                      <a:endParaRPr lang="en-US" sz="2400" b="0" i="0" u="none" strike="noStrike" dirty="0">
                        <a:solidFill>
                          <a:srgbClr val="000000"/>
                        </a:solidFill>
                        <a:effectLst/>
                        <a:latin typeface="Calibri"/>
                      </a:endParaRPr>
                    </a:p>
                  </a:txBody>
                  <a:tcPr marL="9525" marR="9525" marT="9525" marB="0" anchor="b"/>
                </a:tc>
                <a:tc>
                  <a:txBody>
                    <a:bodyPr/>
                    <a:lstStyle/>
                    <a:p>
                      <a:pPr algn="r" fontAlgn="b"/>
                      <a:r>
                        <a:rPr lang="en-US" sz="2400" u="none" strike="noStrike" dirty="0">
                          <a:effectLst/>
                        </a:rPr>
                        <a:t>250,000</a:t>
                      </a:r>
                      <a:endParaRPr lang="en-US" sz="2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77487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dia Political Map"/>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7480"/>
            <a:ext cx="5943600" cy="6686550"/>
          </a:xfrm>
          <a:prstGeom prst="rect">
            <a:avLst/>
          </a:prstGeom>
          <a:noFill/>
          <a:ln>
            <a:noFill/>
          </a:ln>
        </p:spPr>
      </p:pic>
      <p:sp>
        <p:nvSpPr>
          <p:cNvPr id="5" name="Right Arrow 4"/>
          <p:cNvSpPr/>
          <p:nvPr/>
        </p:nvSpPr>
        <p:spPr>
          <a:xfrm rot="20075405">
            <a:off x="871740" y="4442499"/>
            <a:ext cx="1596872" cy="121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rot="19324803">
            <a:off x="3924299" y="1592549"/>
            <a:ext cx="1752600" cy="12115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9085" y="3733800"/>
            <a:ext cx="1447800" cy="923330"/>
          </a:xfrm>
          <a:prstGeom prst="rect">
            <a:avLst/>
          </a:prstGeom>
          <a:noFill/>
        </p:spPr>
        <p:txBody>
          <a:bodyPr wrap="square" rtlCol="0">
            <a:spAutoFit/>
          </a:bodyPr>
          <a:lstStyle/>
          <a:p>
            <a:r>
              <a:rPr lang="en-US" dirty="0"/>
              <a:t>Mumbai and Malegaon</a:t>
            </a:r>
          </a:p>
        </p:txBody>
      </p:sp>
      <p:sp>
        <p:nvSpPr>
          <p:cNvPr id="8" name="TextBox 7"/>
          <p:cNvSpPr txBox="1"/>
          <p:nvPr/>
        </p:nvSpPr>
        <p:spPr>
          <a:xfrm>
            <a:off x="4495800" y="762000"/>
            <a:ext cx="1143000" cy="369332"/>
          </a:xfrm>
          <a:prstGeom prst="rect">
            <a:avLst/>
          </a:prstGeom>
          <a:noFill/>
        </p:spPr>
        <p:txBody>
          <a:bodyPr wrap="square" rtlCol="0">
            <a:spAutoFit/>
          </a:bodyPr>
          <a:lstStyle/>
          <a:p>
            <a:r>
              <a:rPr lang="en-US" dirty="0" err="1"/>
              <a:t>Hathras</a:t>
            </a:r>
            <a:endParaRPr lang="en-US" dirty="0"/>
          </a:p>
        </p:txBody>
      </p:sp>
    </p:spTree>
    <p:extLst>
      <p:ext uri="{BB962C8B-B14F-4D97-AF65-F5344CB8AC3E}">
        <p14:creationId xmlns:p14="http://schemas.microsoft.com/office/powerpoint/2010/main" val="417016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Hathras</a:t>
            </a:r>
            <a:endParaRPr lang="en-US" dirty="0"/>
          </a:p>
        </p:txBody>
      </p:sp>
      <p:sp>
        <p:nvSpPr>
          <p:cNvPr id="3" name="Content Placeholder 2"/>
          <p:cNvSpPr>
            <a:spLocks noGrp="1"/>
          </p:cNvSpPr>
          <p:nvPr>
            <p:ph idx="1"/>
          </p:nvPr>
        </p:nvSpPr>
        <p:spPr/>
        <p:txBody>
          <a:bodyPr/>
          <a:lstStyle/>
          <a:p>
            <a:r>
              <a:rPr lang="en-US" sz="2000" b="1" dirty="0"/>
              <a:t>2011 Census</a:t>
            </a:r>
          </a:p>
          <a:p>
            <a:pPr lvl="1"/>
            <a:r>
              <a:rPr lang="en-US" sz="2000" b="1" dirty="0"/>
              <a:t>Population = 161,289</a:t>
            </a:r>
          </a:p>
          <a:p>
            <a:pPr marL="457200" lvl="1" indent="0">
              <a:buNone/>
            </a:pPr>
            <a:endParaRPr lang="en-US" sz="2000" b="1" dirty="0"/>
          </a:p>
          <a:p>
            <a:pPr lvl="1"/>
            <a:r>
              <a:rPr lang="en-US" sz="2000" b="1" dirty="0"/>
              <a:t>Literacy rate = 78.05</a:t>
            </a:r>
          </a:p>
          <a:p>
            <a:pPr lvl="1"/>
            <a:endParaRPr lang="en-US" sz="2000" b="1" dirty="0"/>
          </a:p>
          <a:p>
            <a:pPr lvl="1"/>
            <a:r>
              <a:rPr lang="en-US" sz="2000" b="1" dirty="0"/>
              <a:t>77% Hindus</a:t>
            </a:r>
          </a:p>
          <a:p>
            <a:pPr lvl="1"/>
            <a:endParaRPr lang="en-US" sz="2000" b="1" dirty="0"/>
          </a:p>
          <a:p>
            <a:pPr lvl="1"/>
            <a:r>
              <a:rPr lang="en-US" sz="2000" b="1" dirty="0"/>
              <a:t>21% Muslim</a:t>
            </a:r>
          </a:p>
          <a:p>
            <a:pPr lvl="1"/>
            <a:endParaRPr lang="en-US" dirty="0"/>
          </a:p>
        </p:txBody>
      </p:sp>
    </p:spTree>
    <p:extLst>
      <p:ext uri="{BB962C8B-B14F-4D97-AF65-F5344CB8AC3E}">
        <p14:creationId xmlns:p14="http://schemas.microsoft.com/office/powerpoint/2010/main" val="3598522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441257" y="-603057"/>
            <a:ext cx="6173427" cy="7989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9409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3400" y="1219200"/>
            <a:ext cx="8229600" cy="3124200"/>
          </a:xfrm>
        </p:spPr>
        <p:txBody>
          <a:bodyPr>
            <a:normAutofit/>
          </a:bodyPr>
          <a:lstStyle/>
          <a:p>
            <a:pPr marL="0" indent="0">
              <a:buNone/>
            </a:pPr>
            <a:r>
              <a:rPr lang="en-US" b="1" dirty="0">
                <a:solidFill>
                  <a:schemeClr val="tx1"/>
                </a:solidFill>
              </a:rPr>
              <a:t>When polio was active in India in one NID initiative there were</a:t>
            </a:r>
          </a:p>
          <a:p>
            <a:endParaRPr lang="en-US" b="1" dirty="0">
              <a:solidFill>
                <a:schemeClr val="tx1"/>
              </a:solidFill>
            </a:endParaRPr>
          </a:p>
          <a:p>
            <a:pPr lvl="1"/>
            <a:r>
              <a:rPr lang="en-US" sz="2000" b="1" dirty="0">
                <a:solidFill>
                  <a:schemeClr val="tx1"/>
                </a:solidFill>
              </a:rPr>
              <a:t>640,000 vaccination booths</a:t>
            </a:r>
          </a:p>
          <a:p>
            <a:pPr lvl="1"/>
            <a:r>
              <a:rPr lang="en-US" sz="2000" b="1" dirty="0">
                <a:solidFill>
                  <a:schemeClr val="tx1"/>
                </a:solidFill>
              </a:rPr>
              <a:t>191 million homes visited</a:t>
            </a:r>
          </a:p>
          <a:p>
            <a:pPr lvl="1"/>
            <a:r>
              <a:rPr lang="en-US" sz="2000" b="1" dirty="0">
                <a:solidFill>
                  <a:schemeClr val="tx1"/>
                </a:solidFill>
              </a:rPr>
              <a:t>172 million children vaccinated</a:t>
            </a:r>
          </a:p>
          <a:p>
            <a:pPr lvl="1"/>
            <a:r>
              <a:rPr lang="en-US" sz="2000" b="1" dirty="0">
                <a:solidFill>
                  <a:schemeClr val="tx1"/>
                </a:solidFill>
              </a:rPr>
              <a:t>Each NID involves 2.5 million vaccinators</a:t>
            </a:r>
          </a:p>
          <a:p>
            <a:pPr lvl="1"/>
            <a:endParaRPr lang="en-US" dirty="0"/>
          </a:p>
          <a:p>
            <a:endParaRPr lang="en-US" dirty="0"/>
          </a:p>
        </p:txBody>
      </p:sp>
      <p:sp>
        <p:nvSpPr>
          <p:cNvPr id="2" name="TextBox 1"/>
          <p:cNvSpPr txBox="1"/>
          <p:nvPr/>
        </p:nvSpPr>
        <p:spPr>
          <a:xfrm>
            <a:off x="1524000" y="457200"/>
            <a:ext cx="5867400" cy="461665"/>
          </a:xfrm>
          <a:prstGeom prst="rect">
            <a:avLst/>
          </a:prstGeom>
          <a:noFill/>
        </p:spPr>
        <p:txBody>
          <a:bodyPr wrap="square" rtlCol="0">
            <a:spAutoFit/>
          </a:bodyPr>
          <a:lstStyle/>
          <a:p>
            <a:pPr algn="ctr"/>
            <a:r>
              <a:rPr lang="en-US" sz="2400" b="1" u="sng" dirty="0"/>
              <a:t>National Immunization Days</a:t>
            </a:r>
          </a:p>
        </p:txBody>
      </p:sp>
      <p:pic>
        <p:nvPicPr>
          <p:cNvPr id="5"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1583" y="4114800"/>
            <a:ext cx="1792231" cy="2279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65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FF761-3470-4B1C-8716-432120242550}"/>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DA874429-0D62-4B07-A424-13F1846BCC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9184" y="1600200"/>
            <a:ext cx="678563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682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4823"/>
            <a:ext cx="9144000" cy="650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4176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533400"/>
          </a:xfrm>
        </p:spPr>
        <p:txBody>
          <a:bodyPr/>
          <a:lstStyle/>
          <a:p>
            <a:r>
              <a:rPr lang="en-US" sz="2800" dirty="0"/>
              <a:t>NID Rally</a:t>
            </a:r>
          </a:p>
        </p:txBody>
      </p:sp>
      <p:pic>
        <p:nvPicPr>
          <p:cNvPr id="5123" name="Picture 3" descr="C:\Users\Stephen\Documents\szdocuments\India NID\Pictures\3 Malegaon\NID Rally Parade -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115" y="1100455"/>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Stephen\Documents\szdocuments\India NID\Pictures\3 Malegaon\Malagaon -  Rally Ready for the Parad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115" y="3657600"/>
            <a:ext cx="4794885" cy="3048000"/>
          </a:xfrm>
          <a:prstGeom prst="rect">
            <a:avLst/>
          </a:prstGeom>
          <a:noFill/>
          <a:ln>
            <a:noFill/>
          </a:ln>
        </p:spPr>
      </p:pic>
      <p:pic>
        <p:nvPicPr>
          <p:cNvPr id="5122" name="Picture 2" descr="C:\Users\Stephen\Documents\szdocuments\India NID\Pictures\3 Malegaon\getting ready for the rally.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96130" y="3801268"/>
            <a:ext cx="3703109" cy="27773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Stephen\Documents\szdocuments\India NID\Pictures\3 Malegaon\NID Rally Parade -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28" y="914401"/>
            <a:ext cx="5317544" cy="39881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Stephen\Downloads\IMG_0387.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9200" y="723900"/>
            <a:ext cx="6477000" cy="5981700"/>
          </a:xfrm>
          <a:prstGeom prst="rect">
            <a:avLst/>
          </a:prstGeom>
          <a:noFill/>
          <a:ln>
            <a:noFill/>
          </a:ln>
        </p:spPr>
      </p:pic>
    </p:spTree>
    <p:extLst>
      <p:ext uri="{BB962C8B-B14F-4D97-AF65-F5344CB8AC3E}">
        <p14:creationId xmlns:p14="http://schemas.microsoft.com/office/powerpoint/2010/main" val="76620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ephen\Documents\szdocuments\India NID\Pictures\3 Malegaon\group at a doo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661235"/>
            <a:ext cx="4095124" cy="54601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Stephen\Downloads\IMG_00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9758"/>
            <a:ext cx="4724400" cy="6299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tephen\Documents\szdocuments\India NID\Pictures\3 Malegaon\happy to be vaccinat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524000"/>
            <a:ext cx="5252076" cy="3939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5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Stephen\Downloads\IMG_06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295400" y="187195"/>
            <a:ext cx="7620000" cy="65008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Stephen\Downloads\f407cdd2-e744-435a-9dd2-6906794f59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80750"/>
            <a:ext cx="4906769" cy="65423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Stephen\Downloads\124306d8-9aa0-49da-a3db-fd40321e5b9a.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57845" y="195547"/>
            <a:ext cx="4906768" cy="6542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75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lstStyle/>
          <a:p>
            <a:r>
              <a:rPr lang="en-US" sz="2800" dirty="0"/>
              <a:t>Iron Lung</a:t>
            </a:r>
          </a:p>
        </p:txBody>
      </p:sp>
      <p:pic>
        <p:nvPicPr>
          <p:cNvPr id="4" name="Content Placeholder 3" descr="Image result for images - iron lu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11230" y="762000"/>
            <a:ext cx="5238750" cy="4038600"/>
          </a:xfrm>
          <a:prstGeom prst="rect">
            <a:avLst/>
          </a:prstGeom>
          <a:noFill/>
          <a:ln>
            <a:noFill/>
          </a:ln>
        </p:spPr>
      </p:pic>
      <p:sp>
        <p:nvSpPr>
          <p:cNvPr id="5" name="TextBox 4"/>
          <p:cNvSpPr txBox="1"/>
          <p:nvPr/>
        </p:nvSpPr>
        <p:spPr>
          <a:xfrm>
            <a:off x="1219200" y="5785359"/>
            <a:ext cx="6705600" cy="830997"/>
          </a:xfrm>
          <a:prstGeom prst="rect">
            <a:avLst/>
          </a:prstGeom>
          <a:noFill/>
        </p:spPr>
        <p:txBody>
          <a:bodyPr wrap="square" rtlCol="0">
            <a:spAutoFit/>
          </a:bodyPr>
          <a:lstStyle/>
          <a:p>
            <a:r>
              <a:rPr lang="en-US" sz="2400" dirty="0"/>
              <a:t>In 2017 there were still at least 3 people in an iron lung.</a:t>
            </a:r>
          </a:p>
        </p:txBody>
      </p:sp>
      <p:sp>
        <p:nvSpPr>
          <p:cNvPr id="3" name="TextBox 2"/>
          <p:cNvSpPr txBox="1"/>
          <p:nvPr/>
        </p:nvSpPr>
        <p:spPr>
          <a:xfrm>
            <a:off x="1431701" y="4954362"/>
            <a:ext cx="6172200" cy="830997"/>
          </a:xfrm>
          <a:prstGeom prst="rect">
            <a:avLst/>
          </a:prstGeom>
          <a:noFill/>
        </p:spPr>
        <p:txBody>
          <a:bodyPr wrap="square" rtlCol="0">
            <a:spAutoFit/>
          </a:bodyPr>
          <a:lstStyle/>
          <a:p>
            <a:r>
              <a:rPr lang="en-US" sz="2400" dirty="0"/>
              <a:t>In 1959, there were 1,200 people using tank respirators in the United States.</a:t>
            </a:r>
            <a:endParaRPr lang="en-US" dirty="0"/>
          </a:p>
        </p:txBody>
      </p:sp>
    </p:spTree>
    <p:extLst>
      <p:ext uri="{BB962C8B-B14F-4D97-AF65-F5344CB8AC3E}">
        <p14:creationId xmlns:p14="http://schemas.microsoft.com/office/powerpoint/2010/main" val="62029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Stephen\Pictures\iCloud Photos\Downloads\IMG_0439.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1000"/>
            <a:ext cx="7924800" cy="5791200"/>
          </a:xfrm>
          <a:prstGeom prst="rect">
            <a:avLst/>
          </a:prstGeom>
          <a:noFill/>
          <a:ln>
            <a:noFill/>
          </a:ln>
        </p:spPr>
      </p:pic>
    </p:spTree>
    <p:extLst>
      <p:ext uri="{BB962C8B-B14F-4D97-AF65-F5344CB8AC3E}">
        <p14:creationId xmlns:p14="http://schemas.microsoft.com/office/powerpoint/2010/main" val="1764769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09600"/>
          </a:xfrm>
        </p:spPr>
        <p:txBody>
          <a:bodyPr/>
          <a:lstStyle/>
          <a:p>
            <a:r>
              <a:rPr lang="en-US" sz="2800" b="1" dirty="0">
                <a:solidFill>
                  <a:schemeClr val="tx1"/>
                </a:solidFill>
                <a:effectLst/>
              </a:rPr>
              <a:t>Need to continue the work</a:t>
            </a:r>
            <a:endParaRPr lang="en-US" sz="2800" b="1" dirty="0">
              <a:solidFill>
                <a:schemeClr val="tx1"/>
              </a:solidFill>
            </a:endParaRPr>
          </a:p>
        </p:txBody>
      </p:sp>
      <p:sp>
        <p:nvSpPr>
          <p:cNvPr id="3" name="Content Placeholder 2"/>
          <p:cNvSpPr>
            <a:spLocks noGrp="1"/>
          </p:cNvSpPr>
          <p:nvPr>
            <p:ph idx="1"/>
          </p:nvPr>
        </p:nvSpPr>
        <p:spPr>
          <a:xfrm>
            <a:off x="304800" y="1219200"/>
            <a:ext cx="8229600" cy="2971800"/>
          </a:xfrm>
        </p:spPr>
        <p:txBody>
          <a:bodyPr/>
          <a:lstStyle/>
          <a:p>
            <a:pPr marL="0" indent="0">
              <a:buNone/>
            </a:pPr>
            <a:r>
              <a:rPr lang="en-US" b="1" dirty="0"/>
              <a:t>Three countries, Afghanistan, Pakistan, and Nigeria, Each with </a:t>
            </a:r>
          </a:p>
          <a:p>
            <a:pPr marL="0" indent="0">
              <a:buNone/>
            </a:pPr>
            <a:endParaRPr lang="en-US" dirty="0"/>
          </a:p>
          <a:p>
            <a:pPr marL="400050" lvl="1" indent="0">
              <a:buNone/>
            </a:pPr>
            <a:r>
              <a:rPr lang="en-US" sz="2000" b="1" dirty="0">
                <a:solidFill>
                  <a:schemeClr val="tx1"/>
                </a:solidFill>
              </a:rPr>
              <a:t>challenging geographic isolation, </a:t>
            </a:r>
          </a:p>
          <a:p>
            <a:pPr marL="400050" lvl="1" indent="0">
              <a:buNone/>
            </a:pPr>
            <a:r>
              <a:rPr lang="en-US" sz="2000" b="1" dirty="0">
                <a:solidFill>
                  <a:schemeClr val="tx1"/>
                </a:solidFill>
              </a:rPr>
              <a:t>poor public infrastructure, </a:t>
            </a:r>
          </a:p>
          <a:p>
            <a:pPr marL="400050" lvl="1" indent="0">
              <a:buNone/>
            </a:pPr>
            <a:r>
              <a:rPr lang="en-US" sz="2000" b="1" dirty="0">
                <a:solidFill>
                  <a:schemeClr val="tx1"/>
                </a:solidFill>
              </a:rPr>
              <a:t>armed conflict and </a:t>
            </a:r>
          </a:p>
          <a:p>
            <a:pPr marL="400050" lvl="1" indent="0">
              <a:buNone/>
            </a:pPr>
            <a:r>
              <a:rPr lang="en-US" sz="2000" b="1" dirty="0">
                <a:solidFill>
                  <a:schemeClr val="tx1"/>
                </a:solidFill>
              </a:rPr>
              <a:t>cultural barriers.</a:t>
            </a:r>
          </a:p>
          <a:p>
            <a:endParaRPr lang="en-US" dirty="0"/>
          </a:p>
        </p:txBody>
      </p:sp>
      <p:pic>
        <p:nvPicPr>
          <p:cNvPr id="4"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355617"/>
            <a:ext cx="2381695"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952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762000"/>
          </a:xfrm>
        </p:spPr>
        <p:txBody>
          <a:bodyPr/>
          <a:lstStyle/>
          <a:p>
            <a:r>
              <a:rPr lang="en-US" sz="2800" b="1" dirty="0"/>
              <a:t>Bill and Melinda Gates Foundation Challenge</a:t>
            </a:r>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295400"/>
            <a:ext cx="6056776" cy="4525963"/>
          </a:xfrm>
          <a:prstGeom prst="rect">
            <a:avLst/>
          </a:prstGeom>
          <a:noFill/>
          <a:ln>
            <a:noFill/>
          </a:ln>
        </p:spPr>
      </p:pic>
    </p:spTree>
    <p:extLst>
      <p:ext uri="{BB962C8B-B14F-4D97-AF65-F5344CB8AC3E}">
        <p14:creationId xmlns:p14="http://schemas.microsoft.com/office/powerpoint/2010/main" val="391985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listening.</a:t>
            </a:r>
          </a:p>
        </p:txBody>
      </p:sp>
      <p:pic>
        <p:nvPicPr>
          <p:cNvPr id="4" name="Picture 3"/>
          <p:cNvPicPr/>
          <p:nvPr/>
        </p:nvPicPr>
        <p:blipFill>
          <a:blip r:embed="rId2"/>
          <a:stretch>
            <a:fillRect/>
          </a:stretch>
        </p:blipFill>
        <p:spPr>
          <a:xfrm>
            <a:off x="3505200" y="4876800"/>
            <a:ext cx="2481580" cy="1016948"/>
          </a:xfrm>
          <a:prstGeom prst="rect">
            <a:avLst/>
          </a:prstGeom>
        </p:spPr>
      </p:pic>
      <p:pic>
        <p:nvPicPr>
          <p:cNvPr id="5" name="Picture 4" descr="C:\Users\Stephen\Documents\szdocuments\India NID\Pictures\3 Malegaon\colorfull outfi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847850"/>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841142"/>
            <a:ext cx="2381695"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88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1725" y="1182231"/>
            <a:ext cx="8001000" cy="4493538"/>
          </a:xfrm>
          <a:prstGeom prst="rect">
            <a:avLst/>
          </a:prstGeom>
          <a:noFill/>
        </p:spPr>
        <p:txBody>
          <a:bodyPr wrap="square" rtlCol="0">
            <a:spAutoFit/>
          </a:bodyPr>
          <a:lstStyle/>
          <a:p>
            <a:pPr defTabSz="731520">
              <a:spcAft>
                <a:spcPts val="1200"/>
              </a:spcAft>
            </a:pPr>
            <a:r>
              <a:rPr lang="en-US" sz="2400" b="1" dirty="0">
                <a:latin typeface="+mj-lt"/>
              </a:rPr>
              <a:t>1955 -- Jonas Salk’s vaccine approved</a:t>
            </a:r>
          </a:p>
          <a:p>
            <a:pPr defTabSz="731520">
              <a:spcAft>
                <a:spcPts val="1200"/>
              </a:spcAft>
            </a:pPr>
            <a:r>
              <a:rPr lang="en-US" sz="2400" b="1" dirty="0">
                <a:latin typeface="+mj-lt"/>
              </a:rPr>
              <a:t>1963 -- Albert Sabin’s oral vaccine approved</a:t>
            </a:r>
          </a:p>
          <a:p>
            <a:pPr defTabSz="731520">
              <a:spcAft>
                <a:spcPts val="1200"/>
              </a:spcAft>
            </a:pPr>
            <a:r>
              <a:rPr lang="en-US" sz="2400" b="1" dirty="0">
                <a:latin typeface="+mj-lt"/>
              </a:rPr>
              <a:t>1979 -- Last Indigenous case in US</a:t>
            </a:r>
          </a:p>
          <a:p>
            <a:pPr defTabSz="731520">
              <a:spcAft>
                <a:spcPts val="1200"/>
              </a:spcAft>
            </a:pPr>
            <a:r>
              <a:rPr lang="en-US" sz="2400" b="1" dirty="0">
                <a:latin typeface="+mj-lt"/>
              </a:rPr>
              <a:t>	-- First 3H grant approved for the Philippines</a:t>
            </a:r>
          </a:p>
          <a:p>
            <a:pPr indent="-914400" defTabSz="731520">
              <a:spcAft>
                <a:spcPts val="1200"/>
              </a:spcAft>
            </a:pPr>
            <a:r>
              <a:rPr lang="en-US" sz="2400" b="1" dirty="0">
                <a:latin typeface="+mj-lt"/>
              </a:rPr>
              <a:t>	-- Don </a:t>
            </a:r>
            <a:r>
              <a:rPr lang="en-US" sz="2400" b="1" dirty="0" err="1">
                <a:latin typeface="+mj-lt"/>
              </a:rPr>
              <a:t>Kwait</a:t>
            </a:r>
            <a:r>
              <a:rPr lang="en-US" sz="2400" b="1" dirty="0">
                <a:latin typeface="+mj-lt"/>
              </a:rPr>
              <a:t> was on the R. I. Board</a:t>
            </a:r>
          </a:p>
          <a:p>
            <a:pPr defTabSz="731520">
              <a:spcAft>
                <a:spcPts val="1200"/>
              </a:spcAft>
            </a:pPr>
            <a:r>
              <a:rPr lang="en-US" sz="2400" b="1" dirty="0">
                <a:latin typeface="+mj-lt"/>
              </a:rPr>
              <a:t>1980 – Jonas Salk spoke to the RI Convention</a:t>
            </a:r>
          </a:p>
          <a:p>
            <a:pPr defTabSz="731520">
              <a:spcAft>
                <a:spcPts val="1200"/>
              </a:spcAft>
            </a:pPr>
            <a:r>
              <a:rPr lang="en-US" sz="2400" b="1" dirty="0">
                <a:latin typeface="+mj-lt"/>
              </a:rPr>
              <a:t>1985 – Rotary declares the eradication of polio as a corporate goal</a:t>
            </a:r>
          </a:p>
          <a:p>
            <a:pPr defTabSz="731520">
              <a:spcAft>
                <a:spcPts val="1200"/>
              </a:spcAft>
            </a:pPr>
            <a:r>
              <a:rPr lang="en-US" sz="2400" b="1" dirty="0">
                <a:latin typeface="+mj-lt"/>
              </a:rPr>
              <a:t>1988	-- The Global Polio Eradication Initiative Formed</a:t>
            </a:r>
          </a:p>
        </p:txBody>
      </p:sp>
      <p:sp>
        <p:nvSpPr>
          <p:cNvPr id="5" name="Title 4"/>
          <p:cNvSpPr>
            <a:spLocks noGrp="1"/>
          </p:cNvSpPr>
          <p:nvPr>
            <p:ph type="title"/>
          </p:nvPr>
        </p:nvSpPr>
        <p:spPr>
          <a:xfrm>
            <a:off x="431979" y="176511"/>
            <a:ext cx="8229600" cy="609600"/>
          </a:xfrm>
        </p:spPr>
        <p:txBody>
          <a:bodyPr/>
          <a:lstStyle/>
          <a:p>
            <a:r>
              <a:rPr lang="en-US" sz="3600" dirty="0"/>
              <a:t>Brief History</a:t>
            </a:r>
          </a:p>
        </p:txBody>
      </p:sp>
    </p:spTree>
    <p:extLst>
      <p:ext uri="{BB962C8B-B14F-4D97-AF65-F5344CB8AC3E}">
        <p14:creationId xmlns:p14="http://schemas.microsoft.com/office/powerpoint/2010/main" val="69763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777253" y="-329453"/>
            <a:ext cx="5867401" cy="7593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0865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Stephen\Documents\szdocuments\India NID\Pictures\3 Malegaon\1- End Polio India.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705100" y="381000"/>
            <a:ext cx="3200400" cy="2743200"/>
          </a:xfrm>
          <a:prstGeom prst="rect">
            <a:avLst/>
          </a:prstGeom>
          <a:noFill/>
          <a:ln>
            <a:noFill/>
          </a:ln>
        </p:spPr>
      </p:pic>
      <p:sp>
        <p:nvSpPr>
          <p:cNvPr id="5" name="TextBox 4"/>
          <p:cNvSpPr txBox="1"/>
          <p:nvPr/>
        </p:nvSpPr>
        <p:spPr>
          <a:xfrm>
            <a:off x="-3699" y="3276600"/>
            <a:ext cx="7543800" cy="2246769"/>
          </a:xfrm>
          <a:prstGeom prst="rect">
            <a:avLst/>
          </a:prstGeom>
          <a:noFill/>
        </p:spPr>
        <p:txBody>
          <a:bodyPr wrap="square" rtlCol="0">
            <a:spAutoFit/>
          </a:bodyPr>
          <a:lstStyle/>
          <a:p>
            <a:r>
              <a:rPr lang="en-US" sz="2000" b="1" dirty="0"/>
              <a:t>Four Reasons to travel to India for an NID</a:t>
            </a:r>
          </a:p>
          <a:p>
            <a:endParaRPr lang="en-US" sz="2000" b="1" dirty="0"/>
          </a:p>
          <a:p>
            <a:pPr marL="342900" indent="-342900">
              <a:spcAft>
                <a:spcPts val="1200"/>
              </a:spcAft>
              <a:buAutoNum type="arabicPeriod"/>
            </a:pPr>
            <a:r>
              <a:rPr lang="en-US" sz="2000" b="1" dirty="0"/>
              <a:t>Inspire and boast the morale of the local Rotarians and health workers</a:t>
            </a:r>
          </a:p>
          <a:p>
            <a:pPr marL="342900" indent="-342900">
              <a:spcAft>
                <a:spcPts val="1200"/>
              </a:spcAft>
              <a:buAutoNum type="arabicPeriod"/>
            </a:pPr>
            <a:r>
              <a:rPr lang="en-US" sz="2000" b="1" dirty="0"/>
              <a:t>Demonstrate to those refusing the importance of vaccination</a:t>
            </a:r>
          </a:p>
          <a:p>
            <a:pPr marL="342900" indent="-342900">
              <a:spcAft>
                <a:spcPts val="1200"/>
              </a:spcAft>
              <a:buAutoNum type="arabicPeriod"/>
            </a:pPr>
            <a:r>
              <a:rPr lang="en-US" sz="2000" b="1" dirty="0"/>
              <a:t>Raise awareness and be an advocate for the task at hand </a:t>
            </a:r>
          </a:p>
        </p:txBody>
      </p:sp>
      <p:sp>
        <p:nvSpPr>
          <p:cNvPr id="11" name="TextBox 10">
            <a:extLst>
              <a:ext uri="{FF2B5EF4-FFF2-40B4-BE49-F238E27FC236}">
                <a16:creationId xmlns:a16="http://schemas.microsoft.com/office/drawing/2014/main" id="{2940038A-4F58-4368-8DAC-28A151FB5B7C}"/>
              </a:ext>
            </a:extLst>
          </p:cNvPr>
          <p:cNvSpPr txBox="1"/>
          <p:nvPr/>
        </p:nvSpPr>
        <p:spPr>
          <a:xfrm>
            <a:off x="76200" y="5682427"/>
            <a:ext cx="7162800" cy="400110"/>
          </a:xfrm>
          <a:prstGeom prst="rect">
            <a:avLst/>
          </a:prstGeom>
          <a:noFill/>
        </p:spPr>
        <p:txBody>
          <a:bodyPr wrap="square" rtlCol="0">
            <a:spAutoFit/>
          </a:bodyPr>
          <a:lstStyle/>
          <a:p>
            <a:r>
              <a:rPr lang="en-US" sz="2000" b="1" dirty="0"/>
              <a:t>4.  I had been donating to PolioPlus since 1988</a:t>
            </a:r>
          </a:p>
        </p:txBody>
      </p:sp>
    </p:spTree>
    <p:extLst>
      <p:ext uri="{BB962C8B-B14F-4D97-AF65-F5344CB8AC3E}">
        <p14:creationId xmlns:p14="http://schemas.microsoft.com/office/powerpoint/2010/main" val="49568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09600"/>
          </a:xfrm>
        </p:spPr>
        <p:txBody>
          <a:bodyPr/>
          <a:lstStyle/>
          <a:p>
            <a:r>
              <a:rPr lang="en-US" sz="3200" dirty="0"/>
              <a:t>India</a:t>
            </a:r>
          </a:p>
        </p:txBody>
      </p:sp>
      <p:sp>
        <p:nvSpPr>
          <p:cNvPr id="3" name="Content Placeholder 2"/>
          <p:cNvSpPr>
            <a:spLocks noGrp="1"/>
          </p:cNvSpPr>
          <p:nvPr>
            <p:ph idx="1"/>
          </p:nvPr>
        </p:nvSpPr>
        <p:spPr>
          <a:xfrm>
            <a:off x="1143000" y="914400"/>
            <a:ext cx="6858000" cy="5410200"/>
          </a:xfrm>
        </p:spPr>
        <p:txBody>
          <a:bodyPr>
            <a:normAutofit/>
          </a:bodyPr>
          <a:lstStyle/>
          <a:p>
            <a:r>
              <a:rPr lang="en-US" b="1" dirty="0">
                <a:solidFill>
                  <a:schemeClr val="tx1"/>
                </a:solidFill>
              </a:rPr>
              <a:t>One third the size of the United States</a:t>
            </a:r>
          </a:p>
          <a:p>
            <a:endParaRPr lang="en-US" b="1" dirty="0">
              <a:solidFill>
                <a:schemeClr val="tx1"/>
              </a:solidFill>
            </a:endParaRPr>
          </a:p>
          <a:p>
            <a:r>
              <a:rPr lang="en-US" b="1" dirty="0">
                <a:solidFill>
                  <a:schemeClr val="tx1"/>
                </a:solidFill>
              </a:rPr>
              <a:t>1.3 Billion people</a:t>
            </a:r>
          </a:p>
          <a:p>
            <a:pPr lvl="1"/>
            <a:r>
              <a:rPr lang="en-US" b="1" dirty="0">
                <a:solidFill>
                  <a:schemeClr val="tx1"/>
                </a:solidFill>
              </a:rPr>
              <a:t>Four times the number of people in the United States</a:t>
            </a:r>
          </a:p>
          <a:p>
            <a:pPr lvl="1"/>
            <a:endParaRPr lang="en-US" b="1" dirty="0">
              <a:solidFill>
                <a:schemeClr val="tx1"/>
              </a:solidFill>
            </a:endParaRPr>
          </a:p>
          <a:p>
            <a:r>
              <a:rPr lang="en-US" b="1" dirty="0">
                <a:solidFill>
                  <a:schemeClr val="tx1"/>
                </a:solidFill>
              </a:rPr>
              <a:t>15 official languages</a:t>
            </a:r>
          </a:p>
          <a:p>
            <a:endParaRPr lang="en-US" b="1" dirty="0">
              <a:solidFill>
                <a:schemeClr val="tx1"/>
              </a:solidFill>
            </a:endParaRPr>
          </a:p>
          <a:p>
            <a:r>
              <a:rPr lang="en-US" b="1" dirty="0">
                <a:solidFill>
                  <a:schemeClr val="tx1"/>
                </a:solidFill>
              </a:rPr>
              <a:t>80% Hindu and 14% Muslim</a:t>
            </a:r>
          </a:p>
          <a:p>
            <a:endParaRPr lang="en-US" b="1" dirty="0">
              <a:solidFill>
                <a:schemeClr val="tx1"/>
              </a:solidFill>
            </a:endParaRPr>
          </a:p>
          <a:p>
            <a:r>
              <a:rPr lang="en-US" b="1" dirty="0">
                <a:solidFill>
                  <a:schemeClr val="tx1"/>
                </a:solidFill>
              </a:rPr>
              <a:t>$6,200 per capita Gross Domestic Product</a:t>
            </a:r>
          </a:p>
          <a:p>
            <a:pPr lvl="1"/>
            <a:r>
              <a:rPr lang="en-US" b="1" dirty="0">
                <a:solidFill>
                  <a:schemeClr val="tx1"/>
                </a:solidFill>
              </a:rPr>
              <a:t>One eighth the US per capita GDP</a:t>
            </a:r>
          </a:p>
          <a:p>
            <a:pPr lvl="1"/>
            <a:endParaRPr lang="en-US" b="1" dirty="0">
              <a:solidFill>
                <a:schemeClr val="tx1"/>
              </a:solidFill>
            </a:endParaRPr>
          </a:p>
          <a:p>
            <a:r>
              <a:rPr lang="en-US" b="1" dirty="0">
                <a:solidFill>
                  <a:schemeClr val="tx1"/>
                </a:solidFill>
              </a:rPr>
              <a:t>300,000,000 without electricity</a:t>
            </a:r>
          </a:p>
        </p:txBody>
      </p:sp>
    </p:spTree>
    <p:extLst>
      <p:ext uri="{BB962C8B-B14F-4D97-AF65-F5344CB8AC3E}">
        <p14:creationId xmlns:p14="http://schemas.microsoft.com/office/powerpoint/2010/main" val="1922385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609600"/>
          </a:xfrm>
        </p:spPr>
        <p:txBody>
          <a:bodyPr/>
          <a:lstStyle/>
          <a:p>
            <a:r>
              <a:rPr lang="en-US" sz="2800" dirty="0"/>
              <a:t>Modes of Transportation</a:t>
            </a:r>
          </a:p>
        </p:txBody>
      </p:sp>
      <p:pic>
        <p:nvPicPr>
          <p:cNvPr id="5" name="Picture 4" descr="C:\Users\Stephen\Documents\szdocuments\India NID\Pictures\5 general interest\All forms of transportation - oxcart.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914400"/>
            <a:ext cx="4916550" cy="3681653"/>
          </a:xfrm>
          <a:prstGeom prst="rect">
            <a:avLst/>
          </a:prstGeom>
          <a:noFill/>
          <a:ln>
            <a:noFill/>
          </a:ln>
        </p:spPr>
      </p:pic>
      <p:pic>
        <p:nvPicPr>
          <p:cNvPr id="7" name="Picture 6" descr="C:\Users\Stephen\Documents\szdocuments\India NID\Pictures\3 Malegaon\DSC0063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889668"/>
            <a:ext cx="4343400" cy="3821221"/>
          </a:xfrm>
          <a:prstGeom prst="rect">
            <a:avLst/>
          </a:prstGeom>
          <a:noFill/>
          <a:ln>
            <a:noFill/>
          </a:ln>
        </p:spPr>
      </p:pic>
      <p:pic>
        <p:nvPicPr>
          <p:cNvPr id="4098" name="Picture 2" descr="C:\Users\Stephen\Documents\szdocuments\India NID\Pictures\3 Malegaon\eggs on a bik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889668"/>
            <a:ext cx="4114800" cy="5486399"/>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descr="C:\Users\Stephen\Documents\szdocuments\India NID\Pictures\3 Malegaon\Malagaon - Dee on scooter.jpg"/>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916545"/>
            <a:ext cx="8229600" cy="5459521"/>
          </a:xfrm>
          <a:prstGeom prst="rect">
            <a:avLst/>
          </a:prstGeom>
          <a:noFill/>
          <a:ln>
            <a:noFill/>
          </a:ln>
        </p:spPr>
      </p:pic>
    </p:spTree>
    <p:extLst>
      <p:ext uri="{BB962C8B-B14F-4D97-AF65-F5344CB8AC3E}">
        <p14:creationId xmlns:p14="http://schemas.microsoft.com/office/powerpoint/2010/main" val="165946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533400"/>
          </a:xfrm>
        </p:spPr>
        <p:txBody>
          <a:bodyPr/>
          <a:lstStyle/>
          <a:p>
            <a:r>
              <a:rPr lang="en-US" sz="2800" dirty="0"/>
              <a:t>Children at Play</a:t>
            </a:r>
          </a:p>
        </p:txBody>
      </p:sp>
      <p:pic>
        <p:nvPicPr>
          <p:cNvPr id="3074" name="Picture 2" descr="C:\Users\Stephen\Documents\szdocuments\India NID\Pictures\3 Malegaon\crickett - 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5600" y="1371600"/>
            <a:ext cx="6034617"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tephen\Documents\szdocuments\India NID\Pictures\5 general interest\cricket pick up ga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6650182" cy="3657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Stephen\Documents\szdocuments\India NID\Pictures\5 general interest\Childrens Ingenuity a swing.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066800"/>
            <a:ext cx="4724400" cy="5486400"/>
          </a:xfrm>
          <a:prstGeom prst="rect">
            <a:avLst/>
          </a:prstGeom>
          <a:noFill/>
          <a:ln>
            <a:noFill/>
          </a:ln>
        </p:spPr>
      </p:pic>
    </p:spTree>
    <p:extLst>
      <p:ext uri="{BB962C8B-B14F-4D97-AF65-F5344CB8AC3E}">
        <p14:creationId xmlns:p14="http://schemas.microsoft.com/office/powerpoint/2010/main" val="182272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dia Political Map"/>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7480"/>
            <a:ext cx="5943600" cy="6686550"/>
          </a:xfrm>
          <a:prstGeom prst="rect">
            <a:avLst/>
          </a:prstGeom>
          <a:noFill/>
          <a:ln>
            <a:noFill/>
          </a:ln>
        </p:spPr>
      </p:pic>
      <p:sp>
        <p:nvSpPr>
          <p:cNvPr id="5" name="Right Arrow 4"/>
          <p:cNvSpPr/>
          <p:nvPr/>
        </p:nvSpPr>
        <p:spPr>
          <a:xfrm rot="20075405">
            <a:off x="871740" y="4442499"/>
            <a:ext cx="1596872" cy="121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9085" y="3733800"/>
            <a:ext cx="1447800" cy="923330"/>
          </a:xfrm>
          <a:prstGeom prst="rect">
            <a:avLst/>
          </a:prstGeom>
          <a:noFill/>
        </p:spPr>
        <p:txBody>
          <a:bodyPr wrap="square" rtlCol="0">
            <a:spAutoFit/>
          </a:bodyPr>
          <a:lstStyle/>
          <a:p>
            <a:r>
              <a:rPr lang="en-US" dirty="0"/>
              <a:t>Mumbai and Malegaon</a:t>
            </a:r>
          </a:p>
        </p:txBody>
      </p:sp>
    </p:spTree>
    <p:extLst>
      <p:ext uri="{BB962C8B-B14F-4D97-AF65-F5344CB8AC3E}">
        <p14:creationId xmlns:p14="http://schemas.microsoft.com/office/powerpoint/2010/main" val="332847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5335</TotalTime>
  <Words>311</Words>
  <Application>Microsoft Office PowerPoint</Application>
  <PresentationFormat>On-screen Show (4:3)</PresentationFormat>
  <Paragraphs>89</Paragraphs>
  <Slides>23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Century Gothic</vt:lpstr>
      <vt:lpstr>Courier New</vt:lpstr>
      <vt:lpstr>Palatino Linotype</vt:lpstr>
      <vt:lpstr>Executive</vt:lpstr>
      <vt:lpstr>On the Road to a Polio Free World</vt:lpstr>
      <vt:lpstr>Iron Lung</vt:lpstr>
      <vt:lpstr>Brief History</vt:lpstr>
      <vt:lpstr>PowerPoint Presentation</vt:lpstr>
      <vt:lpstr>PowerPoint Presentation</vt:lpstr>
      <vt:lpstr>India</vt:lpstr>
      <vt:lpstr>Modes of Transportation</vt:lpstr>
      <vt:lpstr>Children at Play</vt:lpstr>
      <vt:lpstr>PowerPoint Presentation</vt:lpstr>
      <vt:lpstr>PowerPoint Presentation</vt:lpstr>
      <vt:lpstr>PowerPoint Presentation</vt:lpstr>
      <vt:lpstr>Hathras</vt:lpstr>
      <vt:lpstr>PowerPoint Presentation</vt:lpstr>
      <vt:lpstr>PowerPoint Presentation</vt:lpstr>
      <vt:lpstr>PowerPoint Presentation</vt:lpstr>
      <vt:lpstr>PowerPoint Presentation</vt:lpstr>
      <vt:lpstr>NID Rally</vt:lpstr>
      <vt:lpstr>PowerPoint Presentation</vt:lpstr>
      <vt:lpstr>PowerPoint Presentation</vt:lpstr>
      <vt:lpstr>PowerPoint Presentation</vt:lpstr>
      <vt:lpstr>Need to continue the work</vt:lpstr>
      <vt:lpstr>Bill and Melinda Gates Foundation Challenge</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India Polio Free</dc:title>
  <dc:creator>Stephen Zabor</dc:creator>
  <cp:lastModifiedBy>Stephen Zabor</cp:lastModifiedBy>
  <cp:revision>125</cp:revision>
  <cp:lastPrinted>2019-03-17T18:16:11Z</cp:lastPrinted>
  <dcterms:created xsi:type="dcterms:W3CDTF">2017-04-10T01:35:43Z</dcterms:created>
  <dcterms:modified xsi:type="dcterms:W3CDTF">2019-10-22T12:16:38Z</dcterms:modified>
</cp:coreProperties>
</file>