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notesSlides/notesSlide7.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notesSlides/notesSlide8.xml" ContentType="application/vnd.openxmlformats-officedocument.presentationml.notesSlide+xml"/>
  <Override PartName="/ppt/ink/ink20.xml" ContentType="application/inkml+xml"/>
  <Override PartName="/ppt/notesSlides/notesSlide9.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notesSlides/notesSlide10.xml" ContentType="application/vnd.openxmlformats-officedocument.presentationml.notesSlide+xml"/>
  <Override PartName="/ppt/ink/ink24.xml" ContentType="application/inkml+xml"/>
  <Override PartName="/ppt/notesSlides/notesSlide11.xml" ContentType="application/vnd.openxmlformats-officedocument.presentationml.notesSlide+xml"/>
  <Override PartName="/ppt/ink/ink25.xml" ContentType="application/inkml+xml"/>
  <Override PartName="/ppt/notesSlides/notesSlide12.xml" ContentType="application/vnd.openxmlformats-officedocument.presentationml.notesSlide+xml"/>
  <Override PartName="/ppt/ink/ink26.xml" ContentType="application/inkml+xml"/>
  <Override PartName="/ppt/notesSlides/notesSlide13.xml" ContentType="application/vnd.openxmlformats-officedocument.presentationml.notesSlide+xml"/>
  <Override PartName="/ppt/ink/ink27.xml" ContentType="application/inkml+xml"/>
  <Override PartName="/ppt/notesSlides/notesSlide14.xml" ContentType="application/vnd.openxmlformats-officedocument.presentationml.notesSlide+xml"/>
  <Override PartName="/ppt/ink/ink28.xml" ContentType="application/inkml+xml"/>
  <Override PartName="/ppt/notesSlides/notesSlide15.xml" ContentType="application/vnd.openxmlformats-officedocument.presentationml.notesSlide+xml"/>
  <Override PartName="/ppt/ink/ink29.xml" ContentType="application/inkml+xml"/>
  <Override PartName="/ppt/notesSlides/notesSlide16.xml" ContentType="application/vnd.openxmlformats-officedocument.presentationml.notesSlide+xml"/>
  <Override PartName="/ppt/ink/ink30.xml" ContentType="application/inkml+xml"/>
  <Override PartName="/ppt/notesSlides/notesSlide17.xml" ContentType="application/vnd.openxmlformats-officedocument.presentationml.notesSlide+xml"/>
  <Override PartName="/ppt/ink/ink31.xml" ContentType="application/inkml+xml"/>
  <Override PartName="/ppt/notesSlides/notesSlide18.xml" ContentType="application/vnd.openxmlformats-officedocument.presentationml.notesSlide+xml"/>
  <Override PartName="/ppt/ink/ink32.xml" ContentType="application/inkml+xml"/>
  <Override PartName="/ppt/notesSlides/notesSlide19.xml" ContentType="application/vnd.openxmlformats-officedocument.presentationml.notesSlide+xml"/>
  <Override PartName="/ppt/ink/ink33.xml" ContentType="application/inkml+xml"/>
  <Override PartName="/ppt/notesSlides/notesSlide20.xml" ContentType="application/vnd.openxmlformats-officedocument.presentationml.notesSlide+xml"/>
  <Override PartName="/ppt/ink/ink34.xml" ContentType="application/inkml+xml"/>
  <Override PartName="/ppt/notesSlides/notesSlide21.xml" ContentType="application/vnd.openxmlformats-officedocument.presentationml.notesSlide+xml"/>
  <Override PartName="/ppt/ink/ink35.xml" ContentType="application/inkml+xml"/>
  <Override PartName="/ppt/notesSlides/notesSlide22.xml" ContentType="application/vnd.openxmlformats-officedocument.presentationml.notesSlide+xml"/>
  <Override PartName="/ppt/ink/ink3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8" r:id="rId2"/>
    <p:sldId id="278" r:id="rId3"/>
    <p:sldId id="299" r:id="rId4"/>
    <p:sldId id="301" r:id="rId5"/>
    <p:sldId id="300" r:id="rId6"/>
    <p:sldId id="304" r:id="rId7"/>
    <p:sldId id="305" r:id="rId8"/>
    <p:sldId id="281" r:id="rId9"/>
    <p:sldId id="302" r:id="rId10"/>
    <p:sldId id="282" r:id="rId11"/>
    <p:sldId id="286" r:id="rId12"/>
    <p:sldId id="291" r:id="rId13"/>
    <p:sldId id="287" r:id="rId14"/>
    <p:sldId id="288" r:id="rId15"/>
    <p:sldId id="289" r:id="rId16"/>
    <p:sldId id="296" r:id="rId17"/>
    <p:sldId id="290" r:id="rId18"/>
    <p:sldId id="297" r:id="rId19"/>
    <p:sldId id="298" r:id="rId20"/>
    <p:sldId id="293" r:id="rId21"/>
    <p:sldId id="283" r:id="rId22"/>
    <p:sldId id="303"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ia hedrick" initials="sh" lastIdx="5" clrIdx="0"/>
  <p:cmAuthor id="2" name="shelia hedrick" initials="sh [2]" lastIdx="1" clrIdx="1"/>
  <p:cmAuthor id="3" name="shelia hedrick" initials="sh [3]" lastIdx="1" clrIdx="2"/>
  <p:cmAuthor id="4" name="shelia hedrick" initials="sh [4]" lastIdx="1" clrIdx="3"/>
  <p:cmAuthor id="5" name="shelia hedrick" initials="sh [5]" lastIdx="1" clrIdx="4"/>
  <p:cmAuthor id="6" name="shelia hedrick" initials="sh [6]" lastIdx="1" clrIdx="5"/>
  <p:cmAuthor id="7" name="shelia hedrick" initials="sh [7]" lastIdx="1" clrIdx="6"/>
  <p:cmAuthor id="8" name="shelia hedrick" initials="sh [8]" lastIdx="1" clrIdx="7"/>
  <p:cmAuthor id="9" name="shelia hedrick" initials="sh [9]" lastIdx="1" clrIdx="8"/>
  <p:cmAuthor id="10" name="shelia hedrick" initials="sh [10]" lastIdx="1" clrIdx="9"/>
  <p:cmAuthor id="11" name="shelia hedrick" initials="sh [11]" lastIdx="1" clrIdx="10"/>
  <p:cmAuthor id="12" name="shelia hedrick" initials="sh [12]" lastIdx="1" clrIdx="11"/>
  <p:cmAuthor id="13" name="shelia hedrick" initials="sh [13]" lastIdx="1" clrIdx="12"/>
  <p:cmAuthor id="14" name="shelia hedrick" initials="sh [14]" lastIdx="1" clrIdx="13"/>
  <p:cmAuthor id="15" name="shelia hedrick" initials="sh [15]" lastIdx="1" clrIdx="14"/>
  <p:cmAuthor id="16" name="shelia hedrick" initials="sh [16]" lastIdx="1" clrIdx="15"/>
  <p:cmAuthor id="17" name="shelia hedrick" initials="sh [17]" lastIdx="1"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C00FF"/>
    <a:srgbClr val="F3F3E1"/>
    <a:srgbClr val="1FE1D8"/>
    <a:srgbClr val="66FF99"/>
    <a:srgbClr val="33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47" autoAdjust="0"/>
    <p:restoredTop sz="86442" autoAdjust="0"/>
  </p:normalViewPr>
  <p:slideViewPr>
    <p:cSldViewPr snapToGrid="0">
      <p:cViewPr varScale="1">
        <p:scale>
          <a:sx n="104" d="100"/>
          <a:sy n="104" d="100"/>
        </p:scale>
        <p:origin x="132" y="102"/>
      </p:cViewPr>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2" d="100"/>
          <a:sy n="72" d="100"/>
        </p:scale>
        <p:origin x="356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500"/>
    </inkml:context>
    <inkml:brush xml:id="br0">
      <inkml:brushProperty name="width" value="0.05" units="cm"/>
      <inkml:brushProperty name="height" value="0.05" units="cm"/>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500"/>
    </inkml:context>
    <inkml:brush xml:id="br0">
      <inkml:brushProperty name="width" value="0.05" units="cm"/>
      <inkml:brushProperty name="height" value="0.05" units="cm"/>
    </inkml:brush>
  </inkml:definitions>
  <inkml:trace contextRef="#ctx0" brushRef="#br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906"/>
    </inkml:context>
    <inkml:brush xml:id="br0">
      <inkml:brushProperty name="width" value="0.05" units="cm"/>
      <inkml:brushProperty name="height" value="0.05" units="cm"/>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8.687"/>
    </inkml:context>
    <inkml:brush xml:id="br0">
      <inkml:brushProperty name="width" value="0.05" units="cm"/>
      <inkml:brushProperty name="height" value="0.05" units="cm"/>
    </inkml:brush>
  </inkml:definitions>
  <inkml:trace contextRef="#ctx0" brushRef="#br0">0 1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500"/>
    </inkml:context>
    <inkml:brush xml:id="br0">
      <inkml:brushProperty name="width" value="0.05" units="cm"/>
      <inkml:brushProperty name="height" value="0.05" units="cm"/>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906"/>
    </inkml:context>
    <inkml:brush xml:id="br0">
      <inkml:brushProperty name="width" value="0.05" units="cm"/>
      <inkml:brushProperty name="height" value="0.05" units="cm"/>
    </inkml:brush>
  </inkml:definitions>
  <inkml:trace contextRef="#ctx0" brushRef="#br0">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8.687"/>
    </inkml:context>
    <inkml:brush xml:id="br0">
      <inkml:brushProperty name="width" value="0.05" units="cm"/>
      <inkml:brushProperty name="height" value="0.05" units="cm"/>
    </inkml:brush>
  </inkml:definitions>
  <inkml:trace contextRef="#ctx0" brushRef="#br0">0 1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500"/>
    </inkml:context>
    <inkml:brush xml:id="br0">
      <inkml:brushProperty name="width" value="0.05" units="cm"/>
      <inkml:brushProperty name="height" value="0.05" units="cm"/>
    </inkml:brush>
  </inkml:definitions>
  <inkml:trace contextRef="#ctx0" brushRef="#br0">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906"/>
    </inkml:context>
    <inkml:brush xml:id="br0">
      <inkml:brushProperty name="width" value="0.05" units="cm"/>
      <inkml:brushProperty name="height" value="0.05" units="cm"/>
    </inkml:brush>
  </inkml:definitions>
  <inkml:trace contextRef="#ctx0" brushRef="#br0">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8.687"/>
    </inkml:context>
    <inkml:brush xml:id="br0">
      <inkml:brushProperty name="width" value="0.05" units="cm"/>
      <inkml:brushProperty name="height" value="0.05" units="cm"/>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906"/>
    </inkml:context>
    <inkml:brush xml:id="br0">
      <inkml:brushProperty name="width" value="0.05" units="cm"/>
      <inkml:brushProperty name="height" value="0.05" units="cm"/>
    </inkml:brush>
  </inkml:definitions>
  <inkml:trace contextRef="#ctx0" brushRef="#br0">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500"/>
    </inkml:context>
    <inkml:brush xml:id="br0">
      <inkml:brushProperty name="width" value="0.05" units="cm"/>
      <inkml:brushProperty name="height" value="0.05" units="cm"/>
    </inkml:brush>
  </inkml:definitions>
  <inkml:trace contextRef="#ctx0" brushRef="#br0">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906"/>
    </inkml:context>
    <inkml:brush xml:id="br0">
      <inkml:brushProperty name="width" value="0.05" units="cm"/>
      <inkml:brushProperty name="height" value="0.05" units="cm"/>
    </inkml:brush>
  </inkml:definitions>
  <inkml:trace contextRef="#ctx0" brushRef="#br0">1 1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8.687"/>
    </inkml:context>
    <inkml:brush xml:id="br0">
      <inkml:brushProperty name="width" value="0.05" units="cm"/>
      <inkml:brushProperty name="height" value="0.05" units="cm"/>
    </inkml:brush>
  </inkml:definitions>
  <inkml:trace contextRef="#ctx0" brushRef="#br0">0 1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8.687"/>
    </inkml:context>
    <inkml:brush xml:id="br0">
      <inkml:brushProperty name="width" value="0.05" units="cm"/>
      <inkml:brushProperty name="height" value="0.05" units="cm"/>
    </inkml:brush>
  </inkml:definitions>
  <inkml:trace contextRef="#ctx0" brushRef="#br0">0 1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5:24.421"/>
    </inkml:context>
    <inkml:brush xml:id="br0">
      <inkml:brushProperty name="width" value="0.05" units="cm"/>
      <inkml:brushProperty name="height" value="0.05" units="cm"/>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500"/>
    </inkml:context>
    <inkml:brush xml:id="br0">
      <inkml:brushProperty name="width" value="0.05" units="cm"/>
      <inkml:brushProperty name="height" value="0.05" units="cm"/>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906"/>
    </inkml:context>
    <inkml:brush xml:id="br0">
      <inkml:brushProperty name="width" value="0.05" units="cm"/>
      <inkml:brushProperty name="height" value="0.05" units="cm"/>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8.687"/>
    </inkml:context>
    <inkml:brush xml:id="br0">
      <inkml:brushProperty name="width" value="0.05" units="cm"/>
      <inkml:brushProperty name="height" value="0.05" units="cm"/>
    </inkml:brush>
  </inkml:definitions>
  <inkml:trace contextRef="#ctx0" brushRef="#br0">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500"/>
    </inkml:context>
    <inkml:brush xml:id="br0">
      <inkml:brushProperty name="width" value="0.05" units="cm"/>
      <inkml:brushProperty name="height" value="0.05" units="cm"/>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7.906"/>
    </inkml:context>
    <inkml:brush xml:id="br0">
      <inkml:brushProperty name="width" value="0.05" units="cm"/>
      <inkml:brushProperty name="height" value="0.05" units="cm"/>
    </inkml:brush>
  </inkml:definitions>
  <inkml:trace contextRef="#ctx0" brushRef="#br0">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4:54:58.687"/>
    </inkml:context>
    <inkml:brush xml:id="br0">
      <inkml:brushProperty name="width" value="0.05" units="cm"/>
      <inkml:brushProperty name="height" value="0.05" units="cm"/>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3985DFF4-1010-4C6E-8AA3-FFAEF1DC5348}" type="datetimeFigureOut">
              <a:rPr lang="en-US" smtClean="0"/>
              <a:t>1/18/2022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BD23432-A234-4D80-882C-E7B7A78E66C5}" type="slidenum">
              <a:rPr lang="en-US" smtClean="0"/>
              <a:t>‹#›</a:t>
            </a:fld>
            <a:endParaRPr lang="en-US" dirty="0"/>
          </a:p>
        </p:txBody>
      </p:sp>
    </p:spTree>
    <p:extLst>
      <p:ext uri="{BB962C8B-B14F-4D97-AF65-F5344CB8AC3E}">
        <p14:creationId xmlns:p14="http://schemas.microsoft.com/office/powerpoint/2010/main" val="125199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a:t>
            </a:fld>
            <a:endParaRPr lang="en-US" dirty="0"/>
          </a:p>
        </p:txBody>
      </p:sp>
    </p:spTree>
    <p:extLst>
      <p:ext uri="{BB962C8B-B14F-4D97-AF65-F5344CB8AC3E}">
        <p14:creationId xmlns:p14="http://schemas.microsoft.com/office/powerpoint/2010/main" val="118424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10</a:t>
            </a:fld>
            <a:endParaRPr lang="en-US" dirty="0"/>
          </a:p>
        </p:txBody>
      </p:sp>
    </p:spTree>
    <p:extLst>
      <p:ext uri="{BB962C8B-B14F-4D97-AF65-F5344CB8AC3E}">
        <p14:creationId xmlns:p14="http://schemas.microsoft.com/office/powerpoint/2010/main" val="205879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11</a:t>
            </a:fld>
            <a:endParaRPr lang="en-US" dirty="0"/>
          </a:p>
        </p:txBody>
      </p:sp>
    </p:spTree>
    <p:extLst>
      <p:ext uri="{BB962C8B-B14F-4D97-AF65-F5344CB8AC3E}">
        <p14:creationId xmlns:p14="http://schemas.microsoft.com/office/powerpoint/2010/main" val="104094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12</a:t>
            </a:fld>
            <a:endParaRPr lang="en-US" dirty="0"/>
          </a:p>
        </p:txBody>
      </p:sp>
    </p:spTree>
    <p:extLst>
      <p:ext uri="{BB962C8B-B14F-4D97-AF65-F5344CB8AC3E}">
        <p14:creationId xmlns:p14="http://schemas.microsoft.com/office/powerpoint/2010/main" val="283802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13</a:t>
            </a:fld>
            <a:endParaRPr lang="en-US" dirty="0"/>
          </a:p>
        </p:txBody>
      </p:sp>
    </p:spTree>
    <p:extLst>
      <p:ext uri="{BB962C8B-B14F-4D97-AF65-F5344CB8AC3E}">
        <p14:creationId xmlns:p14="http://schemas.microsoft.com/office/powerpoint/2010/main" val="400165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14</a:t>
            </a:fld>
            <a:endParaRPr lang="en-US" dirty="0"/>
          </a:p>
        </p:txBody>
      </p:sp>
    </p:spTree>
    <p:extLst>
      <p:ext uri="{BB962C8B-B14F-4D97-AF65-F5344CB8AC3E}">
        <p14:creationId xmlns:p14="http://schemas.microsoft.com/office/powerpoint/2010/main" val="965683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15</a:t>
            </a:fld>
            <a:endParaRPr lang="en-US" dirty="0"/>
          </a:p>
        </p:txBody>
      </p:sp>
    </p:spTree>
    <p:extLst>
      <p:ext uri="{BB962C8B-B14F-4D97-AF65-F5344CB8AC3E}">
        <p14:creationId xmlns:p14="http://schemas.microsoft.com/office/powerpoint/2010/main" val="180092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16</a:t>
            </a:fld>
            <a:endParaRPr lang="en-US" dirty="0"/>
          </a:p>
        </p:txBody>
      </p:sp>
    </p:spTree>
    <p:extLst>
      <p:ext uri="{BB962C8B-B14F-4D97-AF65-F5344CB8AC3E}">
        <p14:creationId xmlns:p14="http://schemas.microsoft.com/office/powerpoint/2010/main" val="257926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17</a:t>
            </a:fld>
            <a:endParaRPr lang="en-US" dirty="0"/>
          </a:p>
        </p:txBody>
      </p:sp>
    </p:spTree>
    <p:extLst>
      <p:ext uri="{BB962C8B-B14F-4D97-AF65-F5344CB8AC3E}">
        <p14:creationId xmlns:p14="http://schemas.microsoft.com/office/powerpoint/2010/main" val="1490491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18</a:t>
            </a:fld>
            <a:endParaRPr lang="en-US" dirty="0"/>
          </a:p>
        </p:txBody>
      </p:sp>
    </p:spTree>
    <p:extLst>
      <p:ext uri="{BB962C8B-B14F-4D97-AF65-F5344CB8AC3E}">
        <p14:creationId xmlns:p14="http://schemas.microsoft.com/office/powerpoint/2010/main" val="40623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19</a:t>
            </a:fld>
            <a:endParaRPr lang="en-US" dirty="0"/>
          </a:p>
        </p:txBody>
      </p:sp>
    </p:spTree>
    <p:extLst>
      <p:ext uri="{BB962C8B-B14F-4D97-AF65-F5344CB8AC3E}">
        <p14:creationId xmlns:p14="http://schemas.microsoft.com/office/powerpoint/2010/main" val="130605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2</a:t>
            </a:fld>
            <a:endParaRPr lang="en-US" dirty="0"/>
          </a:p>
        </p:txBody>
      </p:sp>
    </p:spTree>
    <p:extLst>
      <p:ext uri="{BB962C8B-B14F-4D97-AF65-F5344CB8AC3E}">
        <p14:creationId xmlns:p14="http://schemas.microsoft.com/office/powerpoint/2010/main" val="2202123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20</a:t>
            </a:fld>
            <a:endParaRPr lang="en-US" dirty="0"/>
          </a:p>
        </p:txBody>
      </p:sp>
    </p:spTree>
    <p:extLst>
      <p:ext uri="{BB962C8B-B14F-4D97-AF65-F5344CB8AC3E}">
        <p14:creationId xmlns:p14="http://schemas.microsoft.com/office/powerpoint/2010/main" val="111366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21</a:t>
            </a:fld>
            <a:endParaRPr lang="en-US" dirty="0"/>
          </a:p>
        </p:txBody>
      </p:sp>
    </p:spTree>
    <p:extLst>
      <p:ext uri="{BB962C8B-B14F-4D97-AF65-F5344CB8AC3E}">
        <p14:creationId xmlns:p14="http://schemas.microsoft.com/office/powerpoint/2010/main" val="234629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22</a:t>
            </a:fld>
            <a:endParaRPr lang="en-US" dirty="0"/>
          </a:p>
        </p:txBody>
      </p:sp>
    </p:spTree>
    <p:extLst>
      <p:ext uri="{BB962C8B-B14F-4D97-AF65-F5344CB8AC3E}">
        <p14:creationId xmlns:p14="http://schemas.microsoft.com/office/powerpoint/2010/main" val="117338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3</a:t>
            </a:fld>
            <a:endParaRPr lang="en-US" dirty="0"/>
          </a:p>
        </p:txBody>
      </p:sp>
    </p:spTree>
    <p:extLst>
      <p:ext uri="{BB962C8B-B14F-4D97-AF65-F5344CB8AC3E}">
        <p14:creationId xmlns:p14="http://schemas.microsoft.com/office/powerpoint/2010/main" val="55711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4</a:t>
            </a:fld>
            <a:endParaRPr lang="en-US" dirty="0"/>
          </a:p>
        </p:txBody>
      </p:sp>
    </p:spTree>
    <p:extLst>
      <p:ext uri="{BB962C8B-B14F-4D97-AF65-F5344CB8AC3E}">
        <p14:creationId xmlns:p14="http://schemas.microsoft.com/office/powerpoint/2010/main" val="415972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5</a:t>
            </a:fld>
            <a:endParaRPr lang="en-US" dirty="0"/>
          </a:p>
        </p:txBody>
      </p:sp>
    </p:spTree>
    <p:extLst>
      <p:ext uri="{BB962C8B-B14F-4D97-AF65-F5344CB8AC3E}">
        <p14:creationId xmlns:p14="http://schemas.microsoft.com/office/powerpoint/2010/main" val="276181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6</a:t>
            </a:fld>
            <a:endParaRPr lang="en-US" dirty="0"/>
          </a:p>
        </p:txBody>
      </p:sp>
    </p:spTree>
    <p:extLst>
      <p:ext uri="{BB962C8B-B14F-4D97-AF65-F5344CB8AC3E}">
        <p14:creationId xmlns:p14="http://schemas.microsoft.com/office/powerpoint/2010/main" val="347227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7</a:t>
            </a:fld>
            <a:endParaRPr lang="en-US" dirty="0"/>
          </a:p>
        </p:txBody>
      </p:sp>
    </p:spTree>
    <p:extLst>
      <p:ext uri="{BB962C8B-B14F-4D97-AF65-F5344CB8AC3E}">
        <p14:creationId xmlns:p14="http://schemas.microsoft.com/office/powerpoint/2010/main" val="174314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8</a:t>
            </a:fld>
            <a:endParaRPr lang="en-US" dirty="0"/>
          </a:p>
        </p:txBody>
      </p:sp>
    </p:spTree>
    <p:extLst>
      <p:ext uri="{BB962C8B-B14F-4D97-AF65-F5344CB8AC3E}">
        <p14:creationId xmlns:p14="http://schemas.microsoft.com/office/powerpoint/2010/main" val="3313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23432-A234-4D80-882C-E7B7A78E66C5}" type="slidenum">
              <a:rPr lang="en-US" smtClean="0"/>
              <a:t>9</a:t>
            </a:fld>
            <a:endParaRPr lang="en-US" dirty="0"/>
          </a:p>
        </p:txBody>
      </p:sp>
    </p:spTree>
    <p:extLst>
      <p:ext uri="{BB962C8B-B14F-4D97-AF65-F5344CB8AC3E}">
        <p14:creationId xmlns:p14="http://schemas.microsoft.com/office/powerpoint/2010/main" val="27057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784F-2919-4CC1-93F8-BA41C7D00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618EB2-FE39-467D-B0EB-800DE4427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38F404-CE31-4DFF-BF52-A2B97E1157EA}"/>
              </a:ext>
            </a:extLst>
          </p:cNvPr>
          <p:cNvSpPr>
            <a:spLocks noGrp="1"/>
          </p:cNvSpPr>
          <p:nvPr>
            <p:ph type="dt" sz="half" idx="10"/>
          </p:nvPr>
        </p:nvSpPr>
        <p:spPr/>
        <p:txBody>
          <a:bodyPr/>
          <a:lstStyle/>
          <a:p>
            <a:fld id="{8171625B-31EE-4874-AF3F-8985B3329EE6}" type="datetime1">
              <a:rPr lang="en-US" smtClean="0"/>
              <a:t>1/18/2022</a:t>
            </a:fld>
            <a:endParaRPr lang="en-US" dirty="0"/>
          </a:p>
        </p:txBody>
      </p:sp>
      <p:sp>
        <p:nvSpPr>
          <p:cNvPr id="5" name="Footer Placeholder 4">
            <a:extLst>
              <a:ext uri="{FF2B5EF4-FFF2-40B4-BE49-F238E27FC236}">
                <a16:creationId xmlns:a16="http://schemas.microsoft.com/office/drawing/2014/main" id="{7C8B02E0-59F3-43FF-AA57-5FCA315A8F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0BB8F2-C202-4A37-A2F4-DDA823CE517C}"/>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362212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93D6-2DE2-4945-A401-69F2EC6913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BA8CD6-C972-4B96-8EF0-8481467A5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D99D6-A15E-409E-833A-DD4CA387FBA4}"/>
              </a:ext>
            </a:extLst>
          </p:cNvPr>
          <p:cNvSpPr>
            <a:spLocks noGrp="1"/>
          </p:cNvSpPr>
          <p:nvPr>
            <p:ph type="dt" sz="half" idx="10"/>
          </p:nvPr>
        </p:nvSpPr>
        <p:spPr/>
        <p:txBody>
          <a:bodyPr/>
          <a:lstStyle/>
          <a:p>
            <a:fld id="{7AF92B1E-F6C2-4CB6-81FA-5AA9CAEEC12A}" type="datetime1">
              <a:rPr lang="en-US" smtClean="0"/>
              <a:t>1/18/2022</a:t>
            </a:fld>
            <a:endParaRPr lang="en-US" dirty="0"/>
          </a:p>
        </p:txBody>
      </p:sp>
      <p:sp>
        <p:nvSpPr>
          <p:cNvPr id="5" name="Footer Placeholder 4">
            <a:extLst>
              <a:ext uri="{FF2B5EF4-FFF2-40B4-BE49-F238E27FC236}">
                <a16:creationId xmlns:a16="http://schemas.microsoft.com/office/drawing/2014/main" id="{48DC61FE-0293-4EE2-B4FC-5D553C03D2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E0C3CD-7537-4201-81EE-9DD2A6238B19}"/>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404245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74484-C864-401B-91F1-F560EDEB3C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B3368E-5F22-4276-A81E-BBA7851E03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B0C56-9B91-44AB-BA70-24EDF64D7093}"/>
              </a:ext>
            </a:extLst>
          </p:cNvPr>
          <p:cNvSpPr>
            <a:spLocks noGrp="1"/>
          </p:cNvSpPr>
          <p:nvPr>
            <p:ph type="dt" sz="half" idx="10"/>
          </p:nvPr>
        </p:nvSpPr>
        <p:spPr/>
        <p:txBody>
          <a:bodyPr/>
          <a:lstStyle/>
          <a:p>
            <a:fld id="{FCF8BDEA-4B9C-4915-94DF-1034407A78C2}" type="datetime1">
              <a:rPr lang="en-US" smtClean="0"/>
              <a:t>1/18/2022</a:t>
            </a:fld>
            <a:endParaRPr lang="en-US" dirty="0"/>
          </a:p>
        </p:txBody>
      </p:sp>
      <p:sp>
        <p:nvSpPr>
          <p:cNvPr id="5" name="Footer Placeholder 4">
            <a:extLst>
              <a:ext uri="{FF2B5EF4-FFF2-40B4-BE49-F238E27FC236}">
                <a16:creationId xmlns:a16="http://schemas.microsoft.com/office/drawing/2014/main" id="{AC09913A-C895-48ED-A6C3-D84F0CD370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408366-27F8-448F-ADB2-81EECAD83071}"/>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18518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BC69-648F-4F85-AECC-8992CC07C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4C232-3724-419A-9D39-0BD929F296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E7F3D-8C25-4ACE-B28C-93DFB5A1D169}"/>
              </a:ext>
            </a:extLst>
          </p:cNvPr>
          <p:cNvSpPr>
            <a:spLocks noGrp="1"/>
          </p:cNvSpPr>
          <p:nvPr>
            <p:ph type="dt" sz="half" idx="10"/>
          </p:nvPr>
        </p:nvSpPr>
        <p:spPr/>
        <p:txBody>
          <a:bodyPr/>
          <a:lstStyle/>
          <a:p>
            <a:fld id="{79B595CA-4AAD-4E40-9C98-8D6C25040981}" type="datetime1">
              <a:rPr lang="en-US" smtClean="0"/>
              <a:t>1/18/2022</a:t>
            </a:fld>
            <a:endParaRPr lang="en-US" dirty="0"/>
          </a:p>
        </p:txBody>
      </p:sp>
      <p:sp>
        <p:nvSpPr>
          <p:cNvPr id="5" name="Footer Placeholder 4">
            <a:extLst>
              <a:ext uri="{FF2B5EF4-FFF2-40B4-BE49-F238E27FC236}">
                <a16:creationId xmlns:a16="http://schemas.microsoft.com/office/drawing/2014/main" id="{28A50521-5BB9-4A06-AB4A-F21457DD36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40FB0D-8455-4F4B-81A7-ECB2BA6496D5}"/>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79091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B0EC-4855-49A7-A4AF-5678E96110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8BC6AC-DD5F-404F-AB91-C8A508932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9E097A-4512-49AF-8BFF-0A5D8441DAC6}"/>
              </a:ext>
            </a:extLst>
          </p:cNvPr>
          <p:cNvSpPr>
            <a:spLocks noGrp="1"/>
          </p:cNvSpPr>
          <p:nvPr>
            <p:ph type="dt" sz="half" idx="10"/>
          </p:nvPr>
        </p:nvSpPr>
        <p:spPr/>
        <p:txBody>
          <a:bodyPr/>
          <a:lstStyle/>
          <a:p>
            <a:fld id="{93EDEE47-467D-420E-A8AF-F6AF8E1E06A9}" type="datetime1">
              <a:rPr lang="en-US" smtClean="0"/>
              <a:t>1/18/2022</a:t>
            </a:fld>
            <a:endParaRPr lang="en-US" dirty="0"/>
          </a:p>
        </p:txBody>
      </p:sp>
      <p:sp>
        <p:nvSpPr>
          <p:cNvPr id="5" name="Footer Placeholder 4">
            <a:extLst>
              <a:ext uri="{FF2B5EF4-FFF2-40B4-BE49-F238E27FC236}">
                <a16:creationId xmlns:a16="http://schemas.microsoft.com/office/drawing/2014/main" id="{68573B23-E913-44A1-9959-36AECC89FA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68942B-F6D0-4617-8240-0E5D53DB1007}"/>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215508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1D9A-F147-4594-9392-9699748C5E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6BBEE-0FFE-4793-9D72-F51AE035BC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4E8DC0-9DEE-4180-9AAD-42ABE29FC9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450909-5192-48C2-8EFF-95FA8E57686A}"/>
              </a:ext>
            </a:extLst>
          </p:cNvPr>
          <p:cNvSpPr>
            <a:spLocks noGrp="1"/>
          </p:cNvSpPr>
          <p:nvPr>
            <p:ph type="dt" sz="half" idx="10"/>
          </p:nvPr>
        </p:nvSpPr>
        <p:spPr/>
        <p:txBody>
          <a:bodyPr/>
          <a:lstStyle/>
          <a:p>
            <a:fld id="{D029D867-48BE-47C6-A657-A7355C44A601}" type="datetime1">
              <a:rPr lang="en-US" smtClean="0"/>
              <a:t>1/18/2022</a:t>
            </a:fld>
            <a:endParaRPr lang="en-US" dirty="0"/>
          </a:p>
        </p:txBody>
      </p:sp>
      <p:sp>
        <p:nvSpPr>
          <p:cNvPr id="6" name="Footer Placeholder 5">
            <a:extLst>
              <a:ext uri="{FF2B5EF4-FFF2-40B4-BE49-F238E27FC236}">
                <a16:creationId xmlns:a16="http://schemas.microsoft.com/office/drawing/2014/main" id="{46D1571A-2687-4C99-A36A-7A55CE3771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44755A-7294-4828-AB95-E5A1D49F732B}"/>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66482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7D01-9926-4D17-80D0-0D4158970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9CA67D-FEAE-41E1-ADF4-1F1C127C9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B5070A-8538-43CB-BC77-3933111C05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0BBDB9-2C6F-4B75-B6A3-9E226395A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17CCD0-3CB3-49AE-88C2-CBA3DC588E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233FDE-242F-4903-8A32-9C4CA25505E5}"/>
              </a:ext>
            </a:extLst>
          </p:cNvPr>
          <p:cNvSpPr>
            <a:spLocks noGrp="1"/>
          </p:cNvSpPr>
          <p:nvPr>
            <p:ph type="dt" sz="half" idx="10"/>
          </p:nvPr>
        </p:nvSpPr>
        <p:spPr/>
        <p:txBody>
          <a:bodyPr/>
          <a:lstStyle/>
          <a:p>
            <a:fld id="{C32C3C54-3A4A-46DE-9E6A-9B341EEC4F2E}" type="datetime1">
              <a:rPr lang="en-US" smtClean="0"/>
              <a:t>1/18/2022</a:t>
            </a:fld>
            <a:endParaRPr lang="en-US" dirty="0"/>
          </a:p>
        </p:txBody>
      </p:sp>
      <p:sp>
        <p:nvSpPr>
          <p:cNvPr id="8" name="Footer Placeholder 7">
            <a:extLst>
              <a:ext uri="{FF2B5EF4-FFF2-40B4-BE49-F238E27FC236}">
                <a16:creationId xmlns:a16="http://schemas.microsoft.com/office/drawing/2014/main" id="{7AB0CF0C-0877-4B73-ABFB-CAA8BC417C5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A72581-019F-433B-87A7-8E75BD69AC35}"/>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232175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D4B0-3F68-409D-8912-B7AD4D0469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E4D79C-A7BC-42E2-BE29-A66A4EEB2C60}"/>
              </a:ext>
            </a:extLst>
          </p:cNvPr>
          <p:cNvSpPr>
            <a:spLocks noGrp="1"/>
          </p:cNvSpPr>
          <p:nvPr>
            <p:ph type="dt" sz="half" idx="10"/>
          </p:nvPr>
        </p:nvSpPr>
        <p:spPr/>
        <p:txBody>
          <a:bodyPr/>
          <a:lstStyle/>
          <a:p>
            <a:fld id="{1C25642D-DA3D-4390-81B8-01B74E46AAA0}" type="datetime1">
              <a:rPr lang="en-US" smtClean="0"/>
              <a:t>1/18/2022</a:t>
            </a:fld>
            <a:endParaRPr lang="en-US" dirty="0"/>
          </a:p>
        </p:txBody>
      </p:sp>
      <p:sp>
        <p:nvSpPr>
          <p:cNvPr id="4" name="Footer Placeholder 3">
            <a:extLst>
              <a:ext uri="{FF2B5EF4-FFF2-40B4-BE49-F238E27FC236}">
                <a16:creationId xmlns:a16="http://schemas.microsoft.com/office/drawing/2014/main" id="{17DF3422-58C4-4A5F-9B7A-C2D555FF10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5C06D9-119A-40EA-93F1-73BD87DC337B}"/>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267155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FE8CF-86DD-4CEE-98A6-80B0FB47BCC7}"/>
              </a:ext>
            </a:extLst>
          </p:cNvPr>
          <p:cNvSpPr>
            <a:spLocks noGrp="1"/>
          </p:cNvSpPr>
          <p:nvPr>
            <p:ph type="dt" sz="half" idx="10"/>
          </p:nvPr>
        </p:nvSpPr>
        <p:spPr/>
        <p:txBody>
          <a:bodyPr/>
          <a:lstStyle/>
          <a:p>
            <a:fld id="{8B376B2D-351D-40C4-BE06-0997B2A2552B}" type="datetime1">
              <a:rPr lang="en-US" smtClean="0"/>
              <a:t>1/18/2022</a:t>
            </a:fld>
            <a:endParaRPr lang="en-US" dirty="0"/>
          </a:p>
        </p:txBody>
      </p:sp>
      <p:sp>
        <p:nvSpPr>
          <p:cNvPr id="3" name="Footer Placeholder 2">
            <a:extLst>
              <a:ext uri="{FF2B5EF4-FFF2-40B4-BE49-F238E27FC236}">
                <a16:creationId xmlns:a16="http://schemas.microsoft.com/office/drawing/2014/main" id="{DCE79962-3115-461C-BDA9-3F8928E7A54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6CB9B5-AEC7-4F17-9A73-421CBADDA1E0}"/>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377258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9EFE-33CC-4B1D-A407-7A875040B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C9AAE7-D3B6-4D04-84BB-EE0EE20E2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04F75-F8C4-4663-97FF-A698C9F9B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14CEE-0F84-4362-813E-926D8136AFE3}"/>
              </a:ext>
            </a:extLst>
          </p:cNvPr>
          <p:cNvSpPr>
            <a:spLocks noGrp="1"/>
          </p:cNvSpPr>
          <p:nvPr>
            <p:ph type="dt" sz="half" idx="10"/>
          </p:nvPr>
        </p:nvSpPr>
        <p:spPr/>
        <p:txBody>
          <a:bodyPr/>
          <a:lstStyle/>
          <a:p>
            <a:fld id="{1CBDEFB7-960A-46C3-AECA-6412E6976BF3}" type="datetime1">
              <a:rPr lang="en-US" smtClean="0"/>
              <a:t>1/18/2022</a:t>
            </a:fld>
            <a:endParaRPr lang="en-US" dirty="0"/>
          </a:p>
        </p:txBody>
      </p:sp>
      <p:sp>
        <p:nvSpPr>
          <p:cNvPr id="6" name="Footer Placeholder 5">
            <a:extLst>
              <a:ext uri="{FF2B5EF4-FFF2-40B4-BE49-F238E27FC236}">
                <a16:creationId xmlns:a16="http://schemas.microsoft.com/office/drawing/2014/main" id="{2D29AAD0-D4CF-40CB-9FA8-199850575A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74F30-68A1-4BC5-8182-756AC42D3F52}"/>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79277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437D-9508-42DD-ADD4-D6719A1CF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524FB9-353B-4A3D-ACE2-37F82763B7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CB29D4-5595-4DAB-B58B-D287EBFD6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A252E-00AE-4422-BED7-A500E1F01E2F}"/>
              </a:ext>
            </a:extLst>
          </p:cNvPr>
          <p:cNvSpPr>
            <a:spLocks noGrp="1"/>
          </p:cNvSpPr>
          <p:nvPr>
            <p:ph type="dt" sz="half" idx="10"/>
          </p:nvPr>
        </p:nvSpPr>
        <p:spPr/>
        <p:txBody>
          <a:bodyPr/>
          <a:lstStyle/>
          <a:p>
            <a:fld id="{335B9D4C-C980-4870-A5F1-163954B4CDB3}" type="datetime1">
              <a:rPr lang="en-US" smtClean="0"/>
              <a:t>1/18/2022</a:t>
            </a:fld>
            <a:endParaRPr lang="en-US" dirty="0"/>
          </a:p>
        </p:txBody>
      </p:sp>
      <p:sp>
        <p:nvSpPr>
          <p:cNvPr id="6" name="Footer Placeholder 5">
            <a:extLst>
              <a:ext uri="{FF2B5EF4-FFF2-40B4-BE49-F238E27FC236}">
                <a16:creationId xmlns:a16="http://schemas.microsoft.com/office/drawing/2014/main" id="{B5CA8504-A206-4958-91B5-E6C21D8A3D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8C1709-B8C0-4033-9791-239D6E279E4B}"/>
              </a:ext>
            </a:extLst>
          </p:cNvPr>
          <p:cNvSpPr>
            <a:spLocks noGrp="1"/>
          </p:cNvSpPr>
          <p:nvPr>
            <p:ph type="sldNum" sz="quarter" idx="12"/>
          </p:nvPr>
        </p:nvSpPr>
        <p:spPr/>
        <p:txBody>
          <a:bodyPr/>
          <a:lstStyle/>
          <a:p>
            <a:fld id="{A24B15E2-CF7D-4BA7-A6C1-FA5D0016EBF4}" type="slidenum">
              <a:rPr lang="en-US" smtClean="0"/>
              <a:t>‹#›</a:t>
            </a:fld>
            <a:endParaRPr lang="en-US" dirty="0"/>
          </a:p>
        </p:txBody>
      </p:sp>
    </p:spTree>
    <p:extLst>
      <p:ext uri="{BB962C8B-B14F-4D97-AF65-F5344CB8AC3E}">
        <p14:creationId xmlns:p14="http://schemas.microsoft.com/office/powerpoint/2010/main" val="84037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1EC359-7697-4F38-8E77-7D8FC2EC6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D7AAA-D60A-40EA-8456-B3AAC7C39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13A49-8061-4D8F-99AB-6C5B81643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5406A-5EF0-4C95-9C53-108F04A17025}" type="datetime1">
              <a:rPr lang="en-US" smtClean="0"/>
              <a:t>1/18/2022</a:t>
            </a:fld>
            <a:endParaRPr lang="en-US" dirty="0"/>
          </a:p>
        </p:txBody>
      </p:sp>
      <p:sp>
        <p:nvSpPr>
          <p:cNvPr id="5" name="Footer Placeholder 4">
            <a:extLst>
              <a:ext uri="{FF2B5EF4-FFF2-40B4-BE49-F238E27FC236}">
                <a16:creationId xmlns:a16="http://schemas.microsoft.com/office/drawing/2014/main" id="{E1F32C15-A455-46B2-BCD7-5D410398A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DA86CD-F5C0-42A5-A418-DFC2E16FD8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B15E2-CF7D-4BA7-A6C1-FA5D0016EBF4}" type="slidenum">
              <a:rPr lang="en-US" smtClean="0"/>
              <a:t>‹#›</a:t>
            </a:fld>
            <a:endParaRPr lang="en-US" dirty="0"/>
          </a:p>
        </p:txBody>
      </p:sp>
    </p:spTree>
    <p:extLst>
      <p:ext uri="{BB962C8B-B14F-4D97-AF65-F5344CB8AC3E}">
        <p14:creationId xmlns:p14="http://schemas.microsoft.com/office/powerpoint/2010/main" val="263456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pn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ustomXml" Target="../ink/ink1.xml"/><Relationship Id="rId4" Type="http://schemas.openxmlformats.org/officeDocument/2006/relationships/image" Target="../media/image2.sv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png"/><Relationship Id="rId7"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ustomXml" Target="../ink/ink4.xml"/><Relationship Id="rId4" Type="http://schemas.openxmlformats.org/officeDocument/2006/relationships/image" Target="../media/image2.sv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rotary.ajg.com/"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35.xml"/><Relationship Id="rId5" Type="http://schemas.openxmlformats.org/officeDocument/2006/relationships/hyperlink" Target="https://clubrunner.blob.core.windows.net/00000050069/en-us/files/sitepage/district-6630-youth-protection-policies-procedures/youth-protection-manual---pdf/YPP-manual-Final--8.16.21.pdf" TargetMode="External"/><Relationship Id="rId4" Type="http://schemas.openxmlformats.org/officeDocument/2006/relationships/hyperlink" Target="https://rotarydistrict6630.org/sitepage/district-6630-youth-protection-policies-procedure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customXml" Target="../ink/ink36.xml"/><Relationship Id="rId7"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1.png"/><Relationship Id="rId7" Type="http://schemas.openxmlformats.org/officeDocument/2006/relationships/customXml" Target="../ink/ink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7.xml"/><Relationship Id="rId4" Type="http://schemas.openxmlformats.org/officeDocument/2006/relationships/image" Target="../media/image2.sv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png"/><Relationship Id="rId7" Type="http://schemas.openxmlformats.org/officeDocument/2006/relationships/customXml" Target="../ink/ink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10.xml"/><Relationship Id="rId4" Type="http://schemas.openxmlformats.org/officeDocument/2006/relationships/image" Target="../media/image2.sv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1.png"/><Relationship Id="rId7" Type="http://schemas.openxmlformats.org/officeDocument/2006/relationships/customXml" Target="../ink/ink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13.xml"/><Relationship Id="rId4" Type="http://schemas.openxmlformats.org/officeDocument/2006/relationships/image" Target="../media/image2.sv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1.png"/><Relationship Id="rId7" Type="http://schemas.openxmlformats.org/officeDocument/2006/relationships/customXml" Target="../ink/ink1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17.xml"/><Relationship Id="rId4" Type="http://schemas.openxmlformats.org/officeDocument/2006/relationships/image" Target="../media/image2.sv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image" Target="../media/image1.png"/><Relationship Id="rId7" Type="http://schemas.openxmlformats.org/officeDocument/2006/relationships/customXml" Target="../ink/ink2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21.xml"/><Relationship Id="rId4" Type="http://schemas.openxmlformats.org/officeDocument/2006/relationships/image" Target="../media/image2.sv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b="1" kern="1200" dirty="0">
                <a:solidFill>
                  <a:schemeClr val="bg1"/>
                </a:solidFill>
                <a:latin typeface="+mj-lt"/>
                <a:ea typeface="+mj-ea"/>
                <a:cs typeface="+mj-cs"/>
              </a:rPr>
              <a:t/>
            </a:r>
            <a:br>
              <a:rPr lang="en-US" sz="4800" b="1"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pic>
        <p:nvPicPr>
          <p:cNvPr id="9" name="Graphic 8" descr="Check List">
            <a:extLst>
              <a:ext uri="{FF2B5EF4-FFF2-40B4-BE49-F238E27FC236}">
                <a16:creationId xmlns:a16="http://schemas.microsoft.com/office/drawing/2014/main" id="{EE7264AC-19E9-475B-8AD4-39B1B542D8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330719" y="641615"/>
            <a:ext cx="7289799" cy="5533496"/>
          </a:xfrm>
        </p:spPr>
        <p:txBody>
          <a:bodyPr vert="horz" lIns="91440" tIns="45720" rIns="91440" bIns="45720" rtlCol="0" anchor="ctr">
            <a:normAutofit/>
          </a:bodyPr>
          <a:lstStyle/>
          <a:p>
            <a:pPr marL="0" indent="0" algn="ctr">
              <a:buNone/>
            </a:pPr>
            <a:r>
              <a:rPr lang="en-US" sz="3200" b="1" dirty="0" smtClean="0">
                <a:solidFill>
                  <a:srgbClr val="0066FF"/>
                </a:solidFill>
              </a:rPr>
              <a:t>AGENDA</a:t>
            </a:r>
          </a:p>
          <a:p>
            <a:pPr marL="0" indent="0" algn="ctr">
              <a:buNone/>
            </a:pPr>
            <a:endParaRPr lang="en-US" sz="3200" b="1" dirty="0" smtClean="0">
              <a:solidFill>
                <a:srgbClr val="0066FF"/>
              </a:solidFill>
            </a:endParaRPr>
          </a:p>
          <a:p>
            <a:r>
              <a:rPr lang="en-US" sz="3200" b="1" dirty="0" smtClean="0">
                <a:solidFill>
                  <a:srgbClr val="0066FF"/>
                </a:solidFill>
              </a:rPr>
              <a:t>Why are we here? </a:t>
            </a:r>
          </a:p>
          <a:p>
            <a:r>
              <a:rPr lang="en-US" sz="3200" b="1" dirty="0" smtClean="0">
                <a:solidFill>
                  <a:srgbClr val="0066FF"/>
                </a:solidFill>
              </a:rPr>
              <a:t>Why does the Youth Protection Policy (YPP) matter?</a:t>
            </a:r>
          </a:p>
          <a:p>
            <a:r>
              <a:rPr lang="en-US" sz="3200" b="1" dirty="0" smtClean="0">
                <a:solidFill>
                  <a:srgbClr val="0066FF"/>
                </a:solidFill>
              </a:rPr>
              <a:t>What does the YPP say?</a:t>
            </a:r>
          </a:p>
          <a:p>
            <a:r>
              <a:rPr lang="en-US" sz="3200" b="1" dirty="0" smtClean="0">
                <a:solidFill>
                  <a:srgbClr val="0066FF"/>
                </a:solidFill>
              </a:rPr>
              <a:t>What are the next steps?</a:t>
            </a:r>
          </a:p>
          <a:p>
            <a:r>
              <a:rPr lang="en-US" sz="3200" b="1" dirty="0" smtClean="0">
                <a:solidFill>
                  <a:srgbClr val="0066FF"/>
                </a:solidFill>
              </a:rPr>
              <a:t>Questions</a:t>
            </a:r>
          </a:p>
          <a:p>
            <a:pPr marL="0" indent="0" algn="ctr">
              <a:buNone/>
            </a:pPr>
            <a:r>
              <a:rPr lang="en-US" sz="3200" b="1" dirty="0" smtClean="0">
                <a:solidFill>
                  <a:srgbClr val="0066FF"/>
                </a:solidFill>
              </a:rPr>
              <a:t> </a:t>
            </a:r>
            <a:endParaRPr lang="en-US" sz="3200" b="1" dirty="0">
              <a:solidFill>
                <a:srgbClr val="0066FF"/>
              </a:solidFill>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33DBCFE-37C1-46EF-A8C6-664AD38CAF1A}"/>
                  </a:ext>
                </a:extLst>
              </p14:cNvPr>
              <p14:cNvContentPartPr/>
              <p14:nvPr/>
            </p14:nvContentPartPr>
            <p14:xfrm>
              <a:off x="3904385" y="3706443"/>
              <a:ext cx="360" cy="360"/>
            </p14:xfrm>
          </p:contentPart>
        </mc:Choice>
        <mc:Fallback xmlns="">
          <p:pic>
            <p:nvPicPr>
              <p:cNvPr id="4" name="Ink 3">
                <a:extLst>
                  <a:ext uri="{FF2B5EF4-FFF2-40B4-BE49-F238E27FC236}">
                    <a16:creationId xmlns:a16="http://schemas.microsoft.com/office/drawing/2014/main" id="{D33DBCFE-37C1-46EF-A8C6-664AD38CAF1A}"/>
                  </a:ext>
                </a:extLst>
              </p:cNvPr>
              <p:cNvPicPr/>
              <p:nvPr/>
            </p:nvPicPr>
            <p:blipFill>
              <a:blip r:embed="rId6"/>
              <a:stretch>
                <a:fillRect/>
              </a:stretch>
            </p:blipFill>
            <p:spPr>
              <a:xfrm>
                <a:off x="3895385" y="36974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FC00040-C9E1-41F3-AD50-19A5B487EC74}"/>
                  </a:ext>
                </a:extLst>
              </p14:cNvPr>
              <p14:cNvContentPartPr/>
              <p14:nvPr/>
            </p14:nvContentPartPr>
            <p14:xfrm>
              <a:off x="3384905" y="3582963"/>
              <a:ext cx="360" cy="360"/>
            </p14:xfrm>
          </p:contentPart>
        </mc:Choice>
        <mc:Fallback xmlns="">
          <p:pic>
            <p:nvPicPr>
              <p:cNvPr id="6" name="Ink 5">
                <a:extLst>
                  <a:ext uri="{FF2B5EF4-FFF2-40B4-BE49-F238E27FC236}">
                    <a16:creationId xmlns:a16="http://schemas.microsoft.com/office/drawing/2014/main" id="{2FC00040-C9E1-41F3-AD50-19A5B487EC74}"/>
                  </a:ext>
                </a:extLst>
              </p:cNvPr>
              <p:cNvPicPr/>
              <p:nvPr/>
            </p:nvPicPr>
            <p:blipFill>
              <a:blip r:embed="rId6"/>
              <a:stretch>
                <a:fillRect/>
              </a:stretch>
            </p:blipFill>
            <p:spPr>
              <a:xfrm>
                <a:off x="3376265" y="35743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C85C15D-2AAB-4769-A368-9B1D69B83A7C}"/>
                  </a:ext>
                </a:extLst>
              </p14:cNvPr>
              <p14:cNvContentPartPr/>
              <p14:nvPr/>
            </p14:nvContentPartPr>
            <p14:xfrm>
              <a:off x="4176185" y="3458763"/>
              <a:ext cx="360" cy="360"/>
            </p14:xfrm>
          </p:contentPart>
        </mc:Choice>
        <mc:Fallback xmlns="">
          <p:pic>
            <p:nvPicPr>
              <p:cNvPr id="7" name="Ink 6">
                <a:extLst>
                  <a:ext uri="{FF2B5EF4-FFF2-40B4-BE49-F238E27FC236}">
                    <a16:creationId xmlns:a16="http://schemas.microsoft.com/office/drawing/2014/main" id="{EC85C15D-2AAB-4769-A368-9B1D69B83A7C}"/>
                  </a:ext>
                </a:extLst>
              </p:cNvPr>
              <p:cNvPicPr/>
              <p:nvPr/>
            </p:nvPicPr>
            <p:blipFill>
              <a:blip r:embed="rId6"/>
              <a:stretch>
                <a:fillRect/>
              </a:stretch>
            </p:blipFill>
            <p:spPr>
              <a:xfrm>
                <a:off x="4167185" y="3450123"/>
                <a:ext cx="18000" cy="18000"/>
              </a:xfrm>
              <a:prstGeom prst="rect">
                <a:avLst/>
              </a:prstGeom>
            </p:spPr>
          </p:pic>
        </mc:Fallback>
      </mc:AlternateContent>
      <p:sp>
        <p:nvSpPr>
          <p:cNvPr id="10" name="Title 1">
            <a:extLst>
              <a:ext uri="{FF2B5EF4-FFF2-40B4-BE49-F238E27FC236}">
                <a16:creationId xmlns:a16="http://schemas.microsoft.com/office/drawing/2014/main" id="{2FC0F5EA-294C-480C-A901-FCE586A7051B}"/>
              </a:ext>
            </a:extLst>
          </p:cNvPr>
          <p:cNvSpPr txBox="1">
            <a:spLocks/>
          </p:cNvSpPr>
          <p:nvPr/>
        </p:nvSpPr>
        <p:spPr>
          <a:xfrm>
            <a:off x="333809" y="2334843"/>
            <a:ext cx="3197013" cy="38402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smtClean="0">
              <a:solidFill>
                <a:schemeClr val="bg1"/>
              </a:solidFill>
            </a:endParaRPr>
          </a:p>
          <a:p>
            <a:pPr algn="ctr"/>
            <a:endParaRPr lang="en-US" sz="3600" b="1" dirty="0">
              <a:solidFill>
                <a:schemeClr val="bg1"/>
              </a:solidFill>
            </a:endParaRPr>
          </a:p>
          <a:p>
            <a:pPr algn="ctr"/>
            <a:endParaRPr lang="en-US" sz="3600" b="1" dirty="0" smtClean="0">
              <a:solidFill>
                <a:schemeClr val="bg1"/>
              </a:solidFill>
            </a:endParaRPr>
          </a:p>
          <a:p>
            <a:pPr algn="ctr"/>
            <a:r>
              <a:rPr lang="en-US" sz="3600" b="1" dirty="0" smtClean="0">
                <a:solidFill>
                  <a:schemeClr val="bg1"/>
                </a:solidFill>
              </a:rPr>
              <a:t>Youth </a:t>
            </a:r>
            <a:r>
              <a:rPr lang="en-US" sz="3600" b="1" dirty="0">
                <a:solidFill>
                  <a:schemeClr val="bg1"/>
                </a:solidFill>
              </a:rPr>
              <a:t>Protection Policy </a:t>
            </a:r>
          </a:p>
          <a:p>
            <a:pPr algn="ctr"/>
            <a:endParaRPr lang="en-US" sz="3600" b="1" dirty="0">
              <a:solidFill>
                <a:schemeClr val="bg1"/>
              </a:solidFill>
            </a:endParaRPr>
          </a:p>
          <a:p>
            <a:pPr algn="ctr"/>
            <a:r>
              <a:rPr lang="en-US" sz="3600" b="1" dirty="0" smtClean="0">
                <a:solidFill>
                  <a:schemeClr val="bg1"/>
                </a:solidFill>
              </a:rPr>
              <a:t> </a:t>
            </a:r>
            <a:endParaRPr lang="en-US" sz="3600" b="1" dirty="0">
              <a:solidFill>
                <a:schemeClr val="bg1"/>
              </a:solidFill>
            </a:endParaRPr>
          </a:p>
          <a:p>
            <a:pPr algn="ctr"/>
            <a:endParaRPr lang="en-US" sz="3600" b="1" dirty="0">
              <a:solidFill>
                <a:schemeClr val="bg1"/>
              </a:solidFill>
            </a:endParaRPr>
          </a:p>
        </p:txBody>
      </p:sp>
      <p:pic>
        <p:nvPicPr>
          <p:cNvPr id="8" name="Picture 7" descr="Logo&#10;&#10;Description automatically generated">
            <a:extLst>
              <a:ext uri="{FF2B5EF4-FFF2-40B4-BE49-F238E27FC236}">
                <a16:creationId xmlns:a16="http://schemas.microsoft.com/office/drawing/2014/main" id="{BE410EB6-F710-4C36-AEE4-491F136B69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354790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118533" y="2438400"/>
            <a:ext cx="3412289" cy="4152899"/>
          </a:xfrm>
        </p:spPr>
        <p:txBody>
          <a:bodyPr vert="horz" lIns="91440" tIns="45720" rIns="91440" bIns="45720" rtlCol="0" anchor="t">
            <a:normAutofit/>
          </a:bodyPr>
          <a:lstStyle/>
          <a:p>
            <a:pPr algn="ctr"/>
            <a:r>
              <a:rPr lang="en-US" sz="2000" b="1" dirty="0">
                <a:solidFill>
                  <a:schemeClr val="bg1"/>
                </a:solidFill>
              </a:rPr>
              <a:t/>
            </a:r>
            <a:br>
              <a:rPr lang="en-US" sz="2000" b="1" dirty="0">
                <a:solidFill>
                  <a:schemeClr val="bg1"/>
                </a:solidFill>
              </a:rPr>
            </a:br>
            <a:r>
              <a:rPr lang="en-US" sz="4000" b="1" dirty="0">
                <a:solidFill>
                  <a:schemeClr val="bg1"/>
                </a:solidFill>
              </a:rPr>
              <a:t>Youth Protection</a:t>
            </a:r>
            <a:br>
              <a:rPr lang="en-US" sz="4000" b="1" dirty="0">
                <a:solidFill>
                  <a:schemeClr val="bg1"/>
                </a:solidFill>
              </a:rPr>
            </a:br>
            <a:r>
              <a:rPr lang="en-US" sz="4000" b="1" dirty="0">
                <a:solidFill>
                  <a:schemeClr val="bg1"/>
                </a:solidFill>
              </a:rPr>
              <a:t/>
            </a:r>
            <a:br>
              <a:rPr lang="en-US" sz="4000" b="1" dirty="0">
                <a:solidFill>
                  <a:schemeClr val="bg1"/>
                </a:solidFill>
              </a:rPr>
            </a:br>
            <a:r>
              <a:rPr lang="en-US" sz="4000" b="1" dirty="0">
                <a:solidFill>
                  <a:schemeClr val="bg1"/>
                </a:solidFill>
              </a:rPr>
              <a:t>Responsibilities at Club Level </a:t>
            </a:r>
            <a:endParaRPr lang="en-US" sz="40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346532" y="150312"/>
            <a:ext cx="7511659" cy="6707688"/>
          </a:xfrm>
        </p:spPr>
        <p:txBody>
          <a:bodyPr vert="horz" lIns="91440" tIns="45720" rIns="91440" bIns="45720" rtlCol="0" anchor="ctr">
            <a:normAutofit fontScale="25000" lnSpcReduction="20000"/>
          </a:bodyPr>
          <a:lstStyle/>
          <a:p>
            <a:pPr marL="0" lvl="0" indent="0">
              <a:lnSpc>
                <a:spcPct val="120000"/>
              </a:lnSpc>
              <a:buNone/>
            </a:pPr>
            <a:r>
              <a:rPr lang="en-US" sz="9600" b="1" dirty="0">
                <a:solidFill>
                  <a:srgbClr val="0066FF"/>
                </a:solidFill>
              </a:rPr>
              <a:t>The Club President:</a:t>
            </a:r>
          </a:p>
          <a:p>
            <a:pPr marL="406400" lvl="0" indent="-177800">
              <a:lnSpc>
                <a:spcPct val="120000"/>
              </a:lnSpc>
              <a:spcBef>
                <a:spcPts val="0"/>
              </a:spcBef>
            </a:pPr>
            <a:r>
              <a:rPr lang="en-US" sz="9600" b="1" dirty="0">
                <a:solidFill>
                  <a:srgbClr val="0066FF"/>
                </a:solidFill>
              </a:rPr>
              <a:t>Enforces District Policy</a:t>
            </a:r>
          </a:p>
          <a:p>
            <a:pPr marL="406400" lvl="0" indent="-177800">
              <a:lnSpc>
                <a:spcPct val="120000"/>
              </a:lnSpc>
              <a:spcBef>
                <a:spcPts val="0"/>
              </a:spcBef>
            </a:pPr>
            <a:r>
              <a:rPr lang="en-US" sz="9600" b="1" dirty="0">
                <a:solidFill>
                  <a:srgbClr val="0066FF"/>
                </a:solidFill>
              </a:rPr>
              <a:t>Reviews club youth activities</a:t>
            </a:r>
          </a:p>
          <a:p>
            <a:pPr marL="406400" lvl="0" indent="-177800">
              <a:lnSpc>
                <a:spcPct val="120000"/>
              </a:lnSpc>
              <a:spcBef>
                <a:spcPts val="0"/>
              </a:spcBef>
            </a:pPr>
            <a:r>
              <a:rPr lang="en-US" sz="9600" b="1" dirty="0">
                <a:solidFill>
                  <a:srgbClr val="0066FF"/>
                </a:solidFill>
              </a:rPr>
              <a:t>Appoints the Club YPO</a:t>
            </a:r>
          </a:p>
          <a:p>
            <a:pPr marL="406400" lvl="0" indent="-177800">
              <a:lnSpc>
                <a:spcPct val="120000"/>
              </a:lnSpc>
              <a:spcBef>
                <a:spcPts val="0"/>
              </a:spcBef>
            </a:pPr>
            <a:r>
              <a:rPr lang="en-US" sz="9600" b="1" dirty="0">
                <a:solidFill>
                  <a:srgbClr val="0066FF"/>
                </a:solidFill>
              </a:rPr>
              <a:t>Creates youth protection committee if needed</a:t>
            </a:r>
          </a:p>
          <a:p>
            <a:pPr marL="0" lvl="0" indent="0">
              <a:lnSpc>
                <a:spcPct val="120000"/>
              </a:lnSpc>
              <a:buNone/>
            </a:pPr>
            <a:r>
              <a:rPr lang="en-US" sz="9600" b="1" dirty="0">
                <a:solidFill>
                  <a:srgbClr val="0066FF"/>
                </a:solidFill>
              </a:rPr>
              <a:t>The Club YPO:</a:t>
            </a:r>
          </a:p>
          <a:p>
            <a:pPr marL="406400" lvl="0">
              <a:lnSpc>
                <a:spcPct val="120000"/>
              </a:lnSpc>
              <a:spcBef>
                <a:spcPts val="0"/>
              </a:spcBef>
            </a:pPr>
            <a:r>
              <a:rPr lang="en-US" sz="9600" b="1" dirty="0">
                <a:solidFill>
                  <a:srgbClr val="0066FF"/>
                </a:solidFill>
              </a:rPr>
              <a:t>Co-ordinates with District leaders for volunteer screening </a:t>
            </a:r>
          </a:p>
          <a:p>
            <a:pPr marL="406400" lvl="0">
              <a:lnSpc>
                <a:spcPct val="120000"/>
              </a:lnSpc>
              <a:spcBef>
                <a:spcPts val="0"/>
              </a:spcBef>
            </a:pPr>
            <a:r>
              <a:rPr lang="en-US" sz="9600" b="1" dirty="0">
                <a:solidFill>
                  <a:srgbClr val="0066FF"/>
                </a:solidFill>
              </a:rPr>
              <a:t>Annually conducts youth protection training for club membership</a:t>
            </a:r>
          </a:p>
          <a:p>
            <a:pPr marL="0" indent="0">
              <a:lnSpc>
                <a:spcPct val="120000"/>
              </a:lnSpc>
              <a:buNone/>
            </a:pPr>
            <a:r>
              <a:rPr lang="en-US" sz="9600" b="1" dirty="0">
                <a:solidFill>
                  <a:srgbClr val="0066FF"/>
                </a:solidFill>
              </a:rPr>
              <a:t>The Club YPO also Co-ordinates with the District RYE chair, if the Club participates in RYE. (Clubs participating in RYE adhere to additional administrative requirements outlined by the District and O-E Multidistrict)</a:t>
            </a:r>
          </a:p>
          <a:p>
            <a:pPr marL="0" indent="0">
              <a:lnSpc>
                <a:spcPct val="120000"/>
              </a:lnSpc>
              <a:buNone/>
            </a:pPr>
            <a:endParaRPr lang="en-US" sz="9600" b="1" dirty="0">
              <a:solidFill>
                <a:srgbClr val="0066FF"/>
              </a:solidFill>
            </a:endParaRPr>
          </a:p>
          <a:p>
            <a:pPr marL="0" indent="0" algn="r">
              <a:lnSpc>
                <a:spcPct val="120000"/>
              </a:lnSpc>
              <a:spcBef>
                <a:spcPts val="0"/>
              </a:spcBef>
              <a:buNone/>
            </a:pPr>
            <a:r>
              <a:rPr lang="en-US" sz="4800" b="1" dirty="0">
                <a:solidFill>
                  <a:srgbClr val="0066FF"/>
                </a:solidFill>
              </a:rPr>
              <a:t>YPP Policies &amp; Procedures, Page 5, section 7</a:t>
            </a:r>
          </a:p>
          <a:p>
            <a:pPr marL="0" indent="0" algn="r">
              <a:lnSpc>
                <a:spcPct val="120000"/>
              </a:lnSpc>
              <a:spcBef>
                <a:spcPts val="0"/>
              </a:spcBef>
              <a:buNone/>
            </a:pPr>
            <a:endParaRPr lang="en-US" sz="5600" i="1" dirty="0">
              <a:solidFill>
                <a:srgbClr val="0066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92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04E9EFEF-CC18-4942-BB5D-556EFB0B6B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208444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380062"/>
            <a:ext cx="3197013" cy="2832018"/>
          </a:xfrm>
        </p:spPr>
        <p:txBody>
          <a:bodyPr vert="horz" lIns="91440" tIns="45720" rIns="91440" bIns="45720" rtlCol="0" anchor="t">
            <a:normAutofit fontScale="90000"/>
          </a:bodyPr>
          <a:lstStyle/>
          <a:p>
            <a:pPr algn="ctr"/>
            <a:r>
              <a:rPr lang="en-US" sz="2000" b="1" dirty="0">
                <a:solidFill>
                  <a:schemeClr val="bg1"/>
                </a:solidFill>
              </a:rPr>
              <a:t/>
            </a:r>
            <a:br>
              <a:rPr lang="en-US" sz="2000" b="1" dirty="0">
                <a:solidFill>
                  <a:schemeClr val="bg1"/>
                </a:solidFill>
              </a:rPr>
            </a:br>
            <a:r>
              <a:rPr lang="en-US" sz="4800" b="1" dirty="0">
                <a:solidFill>
                  <a:schemeClr val="bg1"/>
                </a:solidFill>
              </a:rPr>
              <a:t>Volunteer Selection, </a:t>
            </a:r>
            <a:br>
              <a:rPr lang="en-US" sz="4800" b="1" dirty="0">
                <a:solidFill>
                  <a:schemeClr val="bg1"/>
                </a:solidFill>
              </a:rPr>
            </a:br>
            <a:r>
              <a:rPr lang="en-US" sz="4800" b="1" dirty="0">
                <a:solidFill>
                  <a:schemeClr val="bg1"/>
                </a:solidFill>
              </a:rPr>
              <a:t>Screening and Training</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198444" y="374650"/>
            <a:ext cx="7440367" cy="6108700"/>
          </a:xfrm>
        </p:spPr>
        <p:txBody>
          <a:bodyPr vert="horz" lIns="91440" tIns="45720" rIns="91440" bIns="45720" rtlCol="0" anchor="ctr">
            <a:normAutofit fontScale="25000" lnSpcReduction="20000"/>
          </a:bodyPr>
          <a:lstStyle/>
          <a:p>
            <a:pPr marL="0" lvl="0" indent="0">
              <a:lnSpc>
                <a:spcPct val="110000"/>
              </a:lnSpc>
              <a:spcBef>
                <a:spcPts val="0"/>
              </a:spcBef>
              <a:buNone/>
            </a:pPr>
            <a:r>
              <a:rPr lang="en-US" sz="9600" b="1" u="sng" dirty="0">
                <a:solidFill>
                  <a:srgbClr val="0066FF"/>
                </a:solidFill>
              </a:rPr>
              <a:t>All Rotarian and non-Rotarian Volunteers who work with youth must complete the online Youth Protection Awareness Training</a:t>
            </a:r>
          </a:p>
          <a:p>
            <a:pPr marL="0" lvl="0" indent="0">
              <a:lnSpc>
                <a:spcPct val="110000"/>
              </a:lnSpc>
              <a:spcBef>
                <a:spcPts val="0"/>
              </a:spcBef>
              <a:buNone/>
            </a:pPr>
            <a:endParaRPr lang="en-US" sz="9600" b="1" dirty="0">
              <a:solidFill>
                <a:srgbClr val="0066FF"/>
              </a:solidFill>
            </a:endParaRPr>
          </a:p>
          <a:p>
            <a:pPr marL="0" lvl="0" indent="0">
              <a:lnSpc>
                <a:spcPct val="110000"/>
              </a:lnSpc>
              <a:spcBef>
                <a:spcPts val="0"/>
              </a:spcBef>
              <a:buNone/>
            </a:pPr>
            <a:r>
              <a:rPr lang="en-US" sz="9600" b="1" dirty="0">
                <a:solidFill>
                  <a:srgbClr val="0066FF"/>
                </a:solidFill>
              </a:rPr>
              <a:t>All Volunteers who have Continued Contact with youth must undergo screening:</a:t>
            </a:r>
          </a:p>
          <a:p>
            <a:pPr marL="520700" lvl="0" indent="-406400">
              <a:lnSpc>
                <a:spcPct val="110000"/>
              </a:lnSpc>
              <a:spcBef>
                <a:spcPts val="0"/>
              </a:spcBef>
            </a:pPr>
            <a:r>
              <a:rPr lang="en-US" sz="9600" b="1" dirty="0">
                <a:solidFill>
                  <a:srgbClr val="0066FF"/>
                </a:solidFill>
              </a:rPr>
              <a:t>Undergo an interview as assigned by the DG</a:t>
            </a:r>
          </a:p>
          <a:p>
            <a:pPr marL="520700" lvl="0" indent="-406400">
              <a:lnSpc>
                <a:spcPct val="110000"/>
              </a:lnSpc>
              <a:spcBef>
                <a:spcPts val="0"/>
              </a:spcBef>
            </a:pPr>
            <a:r>
              <a:rPr lang="en-US" sz="9600" b="1" dirty="0">
                <a:solidFill>
                  <a:srgbClr val="0066FF"/>
                </a:solidFill>
              </a:rPr>
              <a:t>Complete the required volunteer application.</a:t>
            </a:r>
          </a:p>
          <a:p>
            <a:pPr marL="520700" lvl="0" indent="-406400">
              <a:lnSpc>
                <a:spcPct val="110000"/>
              </a:lnSpc>
              <a:spcBef>
                <a:spcPts val="0"/>
              </a:spcBef>
            </a:pPr>
            <a:r>
              <a:rPr lang="en-US" sz="9600" b="1" dirty="0">
                <a:solidFill>
                  <a:srgbClr val="0066FF"/>
                </a:solidFill>
              </a:rPr>
              <a:t>Provide personal references – at least three.</a:t>
            </a:r>
          </a:p>
          <a:p>
            <a:pPr marL="520700" lvl="0" indent="-406400">
              <a:lnSpc>
                <a:spcPct val="110000"/>
              </a:lnSpc>
              <a:spcBef>
                <a:spcPts val="0"/>
              </a:spcBef>
            </a:pPr>
            <a:r>
              <a:rPr lang="en-US" sz="9600" b="1" dirty="0">
                <a:solidFill>
                  <a:srgbClr val="0066FF"/>
                </a:solidFill>
              </a:rPr>
              <a:t>Undergo a criminal background check</a:t>
            </a:r>
          </a:p>
          <a:p>
            <a:pPr marL="0" lvl="0" indent="0">
              <a:lnSpc>
                <a:spcPct val="110000"/>
              </a:lnSpc>
              <a:spcBef>
                <a:spcPts val="0"/>
              </a:spcBef>
              <a:buNone/>
            </a:pPr>
            <a:endParaRPr lang="en-US" sz="9600" b="1" dirty="0">
              <a:solidFill>
                <a:srgbClr val="0066FF"/>
              </a:solidFill>
            </a:endParaRPr>
          </a:p>
          <a:p>
            <a:pPr marL="0" lvl="0" indent="0">
              <a:lnSpc>
                <a:spcPct val="110000"/>
              </a:lnSpc>
              <a:spcBef>
                <a:spcPts val="0"/>
              </a:spcBef>
              <a:buNone/>
            </a:pPr>
            <a:r>
              <a:rPr lang="en-US" sz="9600" b="1" dirty="0">
                <a:solidFill>
                  <a:srgbClr val="0066FF"/>
                </a:solidFill>
              </a:rPr>
              <a:t>Any individual who has admitted to, or been convicted of, domestic abuse, sexual abuse or harassment, is ineligible for membership or participation in any Rotary program</a:t>
            </a:r>
          </a:p>
          <a:p>
            <a:pPr marL="0" indent="0" algn="r">
              <a:buNone/>
            </a:pPr>
            <a:r>
              <a:rPr lang="en-US" sz="4800" b="1" dirty="0">
                <a:solidFill>
                  <a:srgbClr val="0066FF"/>
                </a:solidFill>
              </a:rPr>
              <a:t>YPP Policies &amp; Procedures, Page 6, sections 8-10</a:t>
            </a:r>
          </a:p>
          <a:p>
            <a:pPr marL="0" indent="0" algn="r">
              <a:buNone/>
            </a:pPr>
            <a:endParaRPr lang="en-US" sz="5600" i="1" dirty="0">
              <a:solidFill>
                <a:srgbClr val="0066FF"/>
              </a:solidFill>
            </a:endParaRPr>
          </a:p>
          <a:p>
            <a:pPr marL="0" indent="0" algn="r">
              <a:buNone/>
            </a:pPr>
            <a:r>
              <a:rPr lang="en-US" sz="5600" i="1" dirty="0">
                <a:solidFill>
                  <a:srgbClr val="FF0000"/>
                </a:solidFill>
              </a:rPr>
              <a:t>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92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D7B1A546-C7AC-41B1-9E8F-B8B37A5AD1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68597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163337"/>
            <a:ext cx="3197013" cy="3992136"/>
          </a:xfrm>
        </p:spPr>
        <p:txBody>
          <a:bodyPr vert="horz" lIns="91440" tIns="45720" rIns="91440" bIns="45720" rtlCol="0" anchor="t">
            <a:normAutofit fontScale="90000"/>
          </a:bodyPr>
          <a:lstStyle/>
          <a:p>
            <a:pPr algn="ctr"/>
            <a:r>
              <a:rPr lang="en-US" sz="2000" b="1" dirty="0">
                <a:solidFill>
                  <a:schemeClr val="bg1"/>
                </a:solidFill>
              </a:rPr>
              <a:t/>
            </a:r>
            <a:br>
              <a:rPr lang="en-US" sz="2000" b="1" dirty="0">
                <a:solidFill>
                  <a:schemeClr val="bg1"/>
                </a:solidFill>
              </a:rPr>
            </a:br>
            <a:r>
              <a:rPr lang="en-US" sz="5300" b="1" dirty="0">
                <a:solidFill>
                  <a:schemeClr val="bg1"/>
                </a:solidFill>
              </a:rPr>
              <a:t>Procedures</a:t>
            </a:r>
            <a:br>
              <a:rPr lang="en-US" sz="5300" b="1" dirty="0">
                <a:solidFill>
                  <a:schemeClr val="bg1"/>
                </a:solidFill>
              </a:rPr>
            </a:br>
            <a:r>
              <a:rPr lang="en-US" sz="5300" b="1" dirty="0">
                <a:solidFill>
                  <a:schemeClr val="bg1"/>
                </a:solidFill>
              </a:rPr>
              <a:t>for</a:t>
            </a:r>
            <a:br>
              <a:rPr lang="en-US" sz="5300" b="1" dirty="0">
                <a:solidFill>
                  <a:schemeClr val="bg1"/>
                </a:solidFill>
              </a:rPr>
            </a:br>
            <a:r>
              <a:rPr lang="en-US" sz="5300" b="1" dirty="0">
                <a:solidFill>
                  <a:schemeClr val="bg1"/>
                </a:solidFill>
              </a:rPr>
              <a:t>Rotary Youth</a:t>
            </a:r>
            <a:br>
              <a:rPr lang="en-US" sz="5300" b="1" dirty="0">
                <a:solidFill>
                  <a:schemeClr val="bg1"/>
                </a:solidFill>
              </a:rPr>
            </a:br>
            <a:r>
              <a:rPr lang="en-US" sz="5300" b="1" dirty="0">
                <a:solidFill>
                  <a:schemeClr val="bg1"/>
                </a:solidFill>
              </a:rPr>
              <a:t>Exchange </a:t>
            </a:r>
            <a:r>
              <a:rPr lang="en-US" sz="4800" b="1" dirty="0">
                <a:solidFill>
                  <a:schemeClr val="bg1"/>
                </a:solidFill>
              </a:rPr>
              <a:t/>
            </a:r>
            <a:br>
              <a:rPr lang="en-US" sz="4800" b="1" dirty="0">
                <a:solidFill>
                  <a:schemeClr val="bg1"/>
                </a:solidFill>
              </a:rPr>
            </a:b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198445" y="250521"/>
            <a:ext cx="7422074" cy="6275539"/>
          </a:xfrm>
          <a:solidFill>
            <a:schemeClr val="bg1"/>
          </a:solidFill>
        </p:spPr>
        <p:txBody>
          <a:bodyPr vert="horz" lIns="91440" tIns="45720" rIns="91440" bIns="45720" rtlCol="0" anchor="ctr">
            <a:normAutofit/>
          </a:bodyPr>
          <a:lstStyle/>
          <a:p>
            <a:pPr marL="0" lvl="0" indent="0">
              <a:buNone/>
            </a:pPr>
            <a:r>
              <a:rPr lang="en-US" sz="2400" b="1" dirty="0">
                <a:solidFill>
                  <a:srgbClr val="0066FF"/>
                </a:solidFill>
              </a:rPr>
              <a:t>Rotary Youth Exchange host families must meet district guidelines and O-E Multidistrict guidelines. This applies to all adult residents of the host home.</a:t>
            </a:r>
          </a:p>
          <a:p>
            <a:pPr marL="0" lvl="0" indent="0">
              <a:buNone/>
            </a:pPr>
            <a:r>
              <a:rPr lang="en-US" sz="2400" b="1" dirty="0">
                <a:solidFill>
                  <a:srgbClr val="0066FF"/>
                </a:solidFill>
              </a:rPr>
              <a:t>Students in the RYE</a:t>
            </a:r>
            <a:r>
              <a:rPr lang="en-US" sz="2400" b="1" dirty="0">
                <a:solidFill>
                  <a:srgbClr val="FF0000"/>
                </a:solidFill>
              </a:rPr>
              <a:t> </a:t>
            </a:r>
            <a:r>
              <a:rPr lang="en-US" sz="2400" b="1" dirty="0">
                <a:solidFill>
                  <a:srgbClr val="0066FF"/>
                </a:solidFill>
              </a:rPr>
              <a:t>program will:</a:t>
            </a:r>
          </a:p>
          <a:p>
            <a:pPr marL="457200" lvl="0">
              <a:spcBef>
                <a:spcPts val="0"/>
              </a:spcBef>
            </a:pPr>
            <a:r>
              <a:rPr lang="en-US" sz="2400" b="1" dirty="0">
                <a:solidFill>
                  <a:srgbClr val="0066FF"/>
                </a:solidFill>
              </a:rPr>
              <a:t>Complete the necessary  applications</a:t>
            </a:r>
          </a:p>
          <a:p>
            <a:pPr marL="457200" lvl="0">
              <a:spcBef>
                <a:spcPts val="0"/>
              </a:spcBef>
            </a:pPr>
            <a:r>
              <a:rPr lang="en-US" sz="2400" b="1" dirty="0">
                <a:solidFill>
                  <a:srgbClr val="0066FF"/>
                </a:solidFill>
              </a:rPr>
              <a:t>be interviewed at the Club and District levels</a:t>
            </a:r>
          </a:p>
          <a:p>
            <a:pPr marL="457200" lvl="0">
              <a:spcBef>
                <a:spcPts val="0"/>
              </a:spcBef>
            </a:pPr>
            <a:r>
              <a:rPr lang="en-US" sz="2400" b="1" dirty="0">
                <a:solidFill>
                  <a:srgbClr val="0066FF"/>
                </a:solidFill>
              </a:rPr>
              <a:t>Attend and participate in all Club and District orientation and training sessions.</a:t>
            </a:r>
          </a:p>
          <a:p>
            <a:pPr marL="0" lvl="0" indent="0">
              <a:buNone/>
            </a:pPr>
            <a:r>
              <a:rPr lang="en-US" sz="2400" b="1" dirty="0">
                <a:solidFill>
                  <a:srgbClr val="0066FF"/>
                </a:solidFill>
              </a:rPr>
              <a:t>Parents and guardians of RYE students will be interviewed at the Club and District level to determine student’s suitability for RYE participation</a:t>
            </a:r>
          </a:p>
          <a:p>
            <a:pPr marL="0" lvl="0" indent="0">
              <a:buNone/>
            </a:pPr>
            <a:endParaRPr lang="en-US" sz="2400" b="1" dirty="0">
              <a:solidFill>
                <a:srgbClr val="0066FF"/>
              </a:solidFill>
            </a:endParaRPr>
          </a:p>
          <a:p>
            <a:pPr marL="0" indent="0" algn="r">
              <a:buNone/>
            </a:pPr>
            <a:r>
              <a:rPr lang="en-US" sz="1200" b="1" dirty="0">
                <a:solidFill>
                  <a:srgbClr val="0066FF"/>
                </a:solidFill>
              </a:rPr>
              <a:t>YPP Policies &amp; Procedures, Page 6, sections 8, 9</a:t>
            </a:r>
          </a:p>
          <a:p>
            <a:pPr marL="0" indent="0" algn="r">
              <a:buNone/>
            </a:pPr>
            <a:endParaRPr lang="en-US" sz="1200" i="1" dirty="0">
              <a:solidFill>
                <a:srgbClr val="0066FF"/>
              </a:solidFill>
            </a:endParaRPr>
          </a:p>
          <a:p>
            <a:pPr marL="0" indent="0" algn="r">
              <a:buNone/>
            </a:pPr>
            <a:r>
              <a:rPr lang="en-US" sz="1400" i="1" dirty="0">
                <a:solidFill>
                  <a:srgbClr val="0066FF"/>
                </a:solidFill>
              </a:rPr>
              <a:t>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92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5683117F-B7CE-4A1A-AF9B-C8BFE68B3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23503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469777"/>
            <a:ext cx="3197013" cy="2057618"/>
          </a:xfrm>
        </p:spPr>
        <p:txBody>
          <a:bodyPr vert="horz" lIns="91440" tIns="45720" rIns="91440" bIns="45720" rtlCol="0" anchor="t">
            <a:normAutofit/>
          </a:bodyPr>
          <a:lstStyle/>
          <a:p>
            <a:pPr algn="ctr"/>
            <a:r>
              <a:rPr lang="en-US" sz="2000" b="1" dirty="0">
                <a:solidFill>
                  <a:schemeClr val="bg1"/>
                </a:solidFill>
              </a:rPr>
              <a:t/>
            </a:r>
            <a:br>
              <a:rPr lang="en-US" sz="2000" b="1" dirty="0">
                <a:solidFill>
                  <a:schemeClr val="bg1"/>
                </a:solidFill>
              </a:rPr>
            </a:br>
            <a:r>
              <a:rPr lang="en-US" sz="4800" b="1" dirty="0">
                <a:solidFill>
                  <a:schemeClr val="bg1"/>
                </a:solidFill>
              </a:rPr>
              <a:t>Club</a:t>
            </a:r>
            <a:br>
              <a:rPr lang="en-US" sz="4800" b="1" dirty="0">
                <a:solidFill>
                  <a:schemeClr val="bg1"/>
                </a:solidFill>
              </a:rPr>
            </a:br>
            <a:r>
              <a:rPr lang="en-US" sz="4800" b="1" dirty="0">
                <a:solidFill>
                  <a:schemeClr val="bg1"/>
                </a:solidFill>
              </a:rPr>
              <a:t>Training </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198444" y="237996"/>
            <a:ext cx="7289799" cy="6315204"/>
          </a:xfrm>
        </p:spPr>
        <p:txBody>
          <a:bodyPr vert="horz" lIns="91440" tIns="45720" rIns="91440" bIns="45720" rtlCol="0" anchor="ctr">
            <a:normAutofit fontScale="25000" lnSpcReduction="20000"/>
          </a:bodyPr>
          <a:lstStyle/>
          <a:p>
            <a:pPr marL="0" lvl="0" indent="0">
              <a:lnSpc>
                <a:spcPct val="110000"/>
              </a:lnSpc>
              <a:spcBef>
                <a:spcPts val="0"/>
              </a:spcBef>
              <a:buNone/>
            </a:pPr>
            <a:r>
              <a:rPr lang="en-US" sz="9600" b="1" u="sng" dirty="0">
                <a:solidFill>
                  <a:srgbClr val="0066FF"/>
                </a:solidFill>
              </a:rPr>
              <a:t>All Club members must complete Youth Protection training approved by the District. Youth Program leaders will be trained by the District Youth Protection Committee.</a:t>
            </a:r>
          </a:p>
          <a:p>
            <a:pPr marL="0" lvl="0" indent="0">
              <a:lnSpc>
                <a:spcPct val="110000"/>
              </a:lnSpc>
              <a:spcBef>
                <a:spcPts val="0"/>
              </a:spcBef>
              <a:buNone/>
            </a:pPr>
            <a:endParaRPr lang="en-US" sz="5600" b="1" dirty="0">
              <a:solidFill>
                <a:srgbClr val="0066FF"/>
              </a:solidFill>
            </a:endParaRPr>
          </a:p>
          <a:p>
            <a:pPr marL="0" lvl="0" indent="0">
              <a:lnSpc>
                <a:spcPct val="110000"/>
              </a:lnSpc>
              <a:spcBef>
                <a:spcPts val="0"/>
              </a:spcBef>
              <a:buNone/>
            </a:pPr>
            <a:r>
              <a:rPr lang="en-US" sz="9600" b="1" dirty="0">
                <a:solidFill>
                  <a:srgbClr val="0066FF"/>
                </a:solidFill>
              </a:rPr>
              <a:t>Training includes:</a:t>
            </a:r>
          </a:p>
          <a:p>
            <a:pPr marL="571500" indent="-279400">
              <a:lnSpc>
                <a:spcPct val="110000"/>
              </a:lnSpc>
              <a:spcBef>
                <a:spcPts val="0"/>
              </a:spcBef>
            </a:pPr>
            <a:r>
              <a:rPr lang="en-US" sz="9600" b="1" dirty="0">
                <a:solidFill>
                  <a:srgbClr val="0066FF"/>
                </a:solidFill>
              </a:rPr>
              <a:t>Recognizing sexual abuse and harassment</a:t>
            </a:r>
          </a:p>
          <a:p>
            <a:pPr marL="571500" indent="-279400">
              <a:lnSpc>
                <a:spcPct val="110000"/>
              </a:lnSpc>
              <a:spcBef>
                <a:spcPts val="0"/>
              </a:spcBef>
            </a:pPr>
            <a:r>
              <a:rPr lang="en-US" sz="9600" b="1" dirty="0">
                <a:solidFill>
                  <a:srgbClr val="0066FF"/>
                </a:solidFill>
              </a:rPr>
              <a:t>How to report incidents to the Club, the District and legal authorities.</a:t>
            </a:r>
          </a:p>
          <a:p>
            <a:pPr marL="571500" indent="-279400">
              <a:lnSpc>
                <a:spcPct val="110000"/>
              </a:lnSpc>
              <a:spcBef>
                <a:spcPts val="0"/>
              </a:spcBef>
            </a:pPr>
            <a:endParaRPr lang="en-US" sz="5600" b="1" dirty="0">
              <a:solidFill>
                <a:srgbClr val="0066FF"/>
              </a:solidFill>
            </a:endParaRPr>
          </a:p>
          <a:p>
            <a:pPr marL="0" lvl="0" indent="0">
              <a:lnSpc>
                <a:spcPct val="110000"/>
              </a:lnSpc>
              <a:spcBef>
                <a:spcPts val="0"/>
              </a:spcBef>
              <a:buNone/>
            </a:pPr>
            <a:r>
              <a:rPr lang="en-US" sz="9600" b="1" dirty="0">
                <a:solidFill>
                  <a:srgbClr val="0066FF"/>
                </a:solidFill>
              </a:rPr>
              <a:t>Training completion records are maintained by the Club YPO and/or District YPO and recorded in the YVM</a:t>
            </a:r>
            <a:r>
              <a:rPr lang="en-US" sz="9600" b="1" dirty="0">
                <a:solidFill>
                  <a:srgbClr val="FF0000"/>
                </a:solidFill>
              </a:rPr>
              <a:t> </a:t>
            </a:r>
            <a:r>
              <a:rPr lang="en-US" sz="9600" b="1" dirty="0">
                <a:solidFill>
                  <a:srgbClr val="0066FF"/>
                </a:solidFill>
              </a:rPr>
              <a:t>database.</a:t>
            </a:r>
          </a:p>
          <a:p>
            <a:pPr marL="0" lvl="0" indent="0">
              <a:lnSpc>
                <a:spcPct val="110000"/>
              </a:lnSpc>
              <a:spcBef>
                <a:spcPts val="0"/>
              </a:spcBef>
              <a:buNone/>
            </a:pPr>
            <a:endParaRPr lang="en-US" sz="5600" b="1" dirty="0">
              <a:solidFill>
                <a:srgbClr val="0066FF"/>
              </a:solidFill>
            </a:endParaRPr>
          </a:p>
          <a:p>
            <a:pPr marL="0" lvl="0" indent="0">
              <a:lnSpc>
                <a:spcPct val="110000"/>
              </a:lnSpc>
              <a:spcBef>
                <a:spcPts val="0"/>
              </a:spcBef>
              <a:buNone/>
            </a:pPr>
            <a:r>
              <a:rPr lang="en-US" sz="9600" b="1" dirty="0">
                <a:solidFill>
                  <a:srgbClr val="0066FF"/>
                </a:solidFill>
              </a:rPr>
              <a:t>Student participants, including Interact and RYLA, will be trained in Youth Protection Awareness as approved by the District Governor.</a:t>
            </a:r>
          </a:p>
          <a:p>
            <a:pPr marL="0" lvl="0" indent="0">
              <a:lnSpc>
                <a:spcPct val="110000"/>
              </a:lnSpc>
              <a:spcBef>
                <a:spcPts val="0"/>
              </a:spcBef>
              <a:buNone/>
            </a:pPr>
            <a:endParaRPr lang="en-US" sz="9600" b="1" dirty="0">
              <a:solidFill>
                <a:srgbClr val="0066FF"/>
              </a:solidFill>
            </a:endParaRPr>
          </a:p>
          <a:p>
            <a:pPr marL="0" lvl="0" indent="0" algn="r">
              <a:lnSpc>
                <a:spcPct val="110000"/>
              </a:lnSpc>
              <a:spcBef>
                <a:spcPts val="0"/>
              </a:spcBef>
              <a:buNone/>
            </a:pPr>
            <a:r>
              <a:rPr lang="en-US" sz="4800" b="1" dirty="0">
                <a:solidFill>
                  <a:srgbClr val="0066FF"/>
                </a:solidFill>
              </a:rPr>
              <a:t>YPP Policies &amp; Procedures p.7, section 10, p. 13-14 Exhibits A,B</a:t>
            </a:r>
            <a:endParaRPr lang="en-US" sz="5600" i="1" dirty="0">
              <a:solidFill>
                <a:srgbClr val="0066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92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920FA5CE-8EBD-48F0-B133-2A985F7D16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383936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571482" y="2430965"/>
            <a:ext cx="2959340" cy="3702205"/>
          </a:xfrm>
        </p:spPr>
        <p:txBody>
          <a:bodyPr vert="horz" lIns="91440" tIns="45720" rIns="91440" bIns="45720" rtlCol="0" anchor="t">
            <a:normAutofit/>
          </a:bodyPr>
          <a:lstStyle/>
          <a:p>
            <a:pPr algn="ctr"/>
            <a:r>
              <a:rPr lang="en-US" sz="4800" b="1" dirty="0">
                <a:solidFill>
                  <a:schemeClr val="bg1"/>
                </a:solidFill>
              </a:rPr>
              <a:t> </a:t>
            </a:r>
            <a:br>
              <a:rPr lang="en-US" sz="4800" b="1" dirty="0">
                <a:solidFill>
                  <a:schemeClr val="bg1"/>
                </a:solidFill>
              </a:rPr>
            </a:br>
            <a:r>
              <a:rPr lang="en-US" sz="4800" b="1" dirty="0">
                <a:solidFill>
                  <a:schemeClr val="bg1"/>
                </a:solidFill>
              </a:rPr>
              <a:t>District </a:t>
            </a:r>
            <a:br>
              <a:rPr lang="en-US" sz="4800" b="1" dirty="0">
                <a:solidFill>
                  <a:schemeClr val="bg1"/>
                </a:solidFill>
              </a:rPr>
            </a:br>
            <a:r>
              <a:rPr lang="en-US" sz="4800" b="1" dirty="0">
                <a:solidFill>
                  <a:schemeClr val="bg1"/>
                </a:solidFill>
              </a:rPr>
              <a:t>Training</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061931" y="633412"/>
            <a:ext cx="7558587" cy="5841529"/>
          </a:xfrm>
        </p:spPr>
        <p:txBody>
          <a:bodyPr vert="horz" lIns="91440" tIns="45720" rIns="91440" bIns="45720" rtlCol="0" anchor="ctr">
            <a:normAutofit fontScale="25000" lnSpcReduction="20000"/>
          </a:bodyPr>
          <a:lstStyle/>
          <a:p>
            <a:pPr marL="0" lvl="0" indent="0">
              <a:buNone/>
            </a:pPr>
            <a:endParaRPr lang="en-US" b="1" dirty="0">
              <a:solidFill>
                <a:srgbClr val="0066FF"/>
              </a:solidFill>
            </a:endParaRPr>
          </a:p>
          <a:p>
            <a:pPr marL="0" lvl="0" indent="0">
              <a:lnSpc>
                <a:spcPct val="110000"/>
              </a:lnSpc>
              <a:spcBef>
                <a:spcPts val="600"/>
              </a:spcBef>
              <a:buNone/>
            </a:pPr>
            <a:r>
              <a:rPr lang="en-US" sz="9600" b="1" dirty="0">
                <a:solidFill>
                  <a:srgbClr val="0066FF"/>
                </a:solidFill>
              </a:rPr>
              <a:t>The Club YEO, counselors and other youth protection committee members must participate in youth protection training offered by the District</a:t>
            </a:r>
            <a:endParaRPr lang="en-US" sz="9600" b="1" strike="sngStrike" dirty="0">
              <a:solidFill>
                <a:srgbClr val="0066FF"/>
              </a:solidFill>
            </a:endParaRPr>
          </a:p>
          <a:p>
            <a:pPr marL="0" lvl="0" indent="0">
              <a:lnSpc>
                <a:spcPct val="110000"/>
              </a:lnSpc>
              <a:spcBef>
                <a:spcPts val="600"/>
              </a:spcBef>
              <a:buNone/>
            </a:pPr>
            <a:endParaRPr lang="en-US" sz="5600" b="1" dirty="0">
              <a:solidFill>
                <a:srgbClr val="0066FF"/>
              </a:solidFill>
            </a:endParaRPr>
          </a:p>
          <a:p>
            <a:pPr marL="0" lvl="0" indent="0">
              <a:lnSpc>
                <a:spcPct val="110000"/>
              </a:lnSpc>
              <a:spcBef>
                <a:spcPts val="600"/>
              </a:spcBef>
              <a:buNone/>
            </a:pPr>
            <a:r>
              <a:rPr lang="en-US" sz="9600" b="1" dirty="0">
                <a:solidFill>
                  <a:srgbClr val="0066FF"/>
                </a:solidFill>
              </a:rPr>
              <a:t>The Club YPO attends training as soon as possible after assuming the office and annually thereafter.</a:t>
            </a:r>
          </a:p>
          <a:p>
            <a:pPr marL="0" lvl="0" indent="0">
              <a:lnSpc>
                <a:spcPct val="110000"/>
              </a:lnSpc>
              <a:spcBef>
                <a:spcPts val="600"/>
              </a:spcBef>
              <a:buNone/>
            </a:pPr>
            <a:r>
              <a:rPr lang="en-US" sz="9600" b="1" dirty="0">
                <a:solidFill>
                  <a:srgbClr val="0066FF"/>
                </a:solidFill>
              </a:rPr>
              <a:t> The RYE Committee provides special training on Rotary Youth Exchange programs for the following:</a:t>
            </a:r>
          </a:p>
          <a:p>
            <a:pPr marL="457200" indent="-292100">
              <a:lnSpc>
                <a:spcPct val="120000"/>
              </a:lnSpc>
              <a:spcBef>
                <a:spcPts val="0"/>
              </a:spcBef>
            </a:pPr>
            <a:r>
              <a:rPr lang="en-US" sz="9600" b="1" dirty="0">
                <a:solidFill>
                  <a:srgbClr val="0066FF"/>
                </a:solidFill>
              </a:rPr>
              <a:t>District Governor</a:t>
            </a:r>
          </a:p>
          <a:p>
            <a:pPr marL="457200" indent="-292100">
              <a:lnSpc>
                <a:spcPct val="120000"/>
              </a:lnSpc>
              <a:spcBef>
                <a:spcPts val="0"/>
              </a:spcBef>
            </a:pPr>
            <a:r>
              <a:rPr lang="en-US" sz="9600" b="1" dirty="0">
                <a:solidFill>
                  <a:srgbClr val="0066FF"/>
                </a:solidFill>
              </a:rPr>
              <a:t>District Youth Exchange officer</a:t>
            </a:r>
          </a:p>
          <a:p>
            <a:pPr marL="457200" indent="-292100">
              <a:lnSpc>
                <a:spcPct val="120000"/>
              </a:lnSpc>
              <a:spcBef>
                <a:spcPts val="0"/>
              </a:spcBef>
            </a:pPr>
            <a:r>
              <a:rPr lang="en-US" sz="9600" b="1" dirty="0">
                <a:solidFill>
                  <a:srgbClr val="0066FF"/>
                </a:solidFill>
              </a:rPr>
              <a:t>Rotarian Counselors</a:t>
            </a:r>
          </a:p>
          <a:p>
            <a:pPr marL="457200" indent="-292100">
              <a:lnSpc>
                <a:spcPct val="120000"/>
              </a:lnSpc>
              <a:spcBef>
                <a:spcPts val="0"/>
              </a:spcBef>
            </a:pPr>
            <a:r>
              <a:rPr lang="en-US" sz="9600" b="1" dirty="0">
                <a:solidFill>
                  <a:srgbClr val="0066FF"/>
                </a:solidFill>
              </a:rPr>
              <a:t>Host families</a:t>
            </a:r>
          </a:p>
          <a:p>
            <a:pPr marL="457200" indent="-292100">
              <a:lnSpc>
                <a:spcPct val="120000"/>
              </a:lnSpc>
              <a:spcBef>
                <a:spcPts val="0"/>
              </a:spcBef>
            </a:pPr>
            <a:r>
              <a:rPr lang="en-US" sz="9600" b="1" dirty="0">
                <a:solidFill>
                  <a:srgbClr val="0066FF"/>
                </a:solidFill>
              </a:rPr>
              <a:t>Students</a:t>
            </a:r>
          </a:p>
          <a:p>
            <a:pPr marL="457200" indent="-292100">
              <a:lnSpc>
                <a:spcPct val="120000"/>
              </a:lnSpc>
              <a:spcBef>
                <a:spcPts val="0"/>
              </a:spcBef>
            </a:pPr>
            <a:r>
              <a:rPr lang="en-US" sz="9600" b="1" dirty="0">
                <a:solidFill>
                  <a:srgbClr val="0066FF"/>
                </a:solidFill>
              </a:rPr>
              <a:t>Rotarian and non-Rotarian participants</a:t>
            </a:r>
          </a:p>
          <a:p>
            <a:pPr marL="165100" indent="0">
              <a:lnSpc>
                <a:spcPct val="120000"/>
              </a:lnSpc>
              <a:spcBef>
                <a:spcPts val="0"/>
              </a:spcBef>
              <a:buNone/>
            </a:pPr>
            <a:endParaRPr lang="en-US" sz="5600" b="1" dirty="0">
              <a:solidFill>
                <a:srgbClr val="0066FF"/>
              </a:solidFill>
            </a:endParaRPr>
          </a:p>
          <a:p>
            <a:pPr marL="0" lvl="0" indent="0" algn="r">
              <a:lnSpc>
                <a:spcPct val="120000"/>
              </a:lnSpc>
              <a:spcBef>
                <a:spcPts val="600"/>
              </a:spcBef>
              <a:buNone/>
            </a:pPr>
            <a:r>
              <a:rPr lang="en-US" sz="4800" b="1" dirty="0">
                <a:solidFill>
                  <a:srgbClr val="0066FF"/>
                </a:solidFill>
              </a:rPr>
              <a:t>YPP Policies &amp; Procedures p.7 section 10</a:t>
            </a:r>
          </a:p>
          <a:p>
            <a:pPr marL="0" lvl="0" indent="0" algn="r">
              <a:lnSpc>
                <a:spcPct val="120000"/>
              </a:lnSpc>
              <a:spcBef>
                <a:spcPts val="600"/>
              </a:spcBef>
              <a:buNone/>
            </a:pPr>
            <a:endParaRPr lang="en-US" sz="4300" b="1" i="1" dirty="0">
              <a:solidFill>
                <a:srgbClr val="0066FF"/>
              </a:solidFill>
            </a:endParaRPr>
          </a:p>
          <a:p>
            <a:pPr marL="0" lvl="0" indent="0" algn="r">
              <a:lnSpc>
                <a:spcPct val="120000"/>
              </a:lnSpc>
              <a:spcBef>
                <a:spcPts val="600"/>
              </a:spcBef>
              <a:buNone/>
            </a:pPr>
            <a:endParaRPr lang="en-US" sz="4800" i="1" dirty="0">
              <a:solidFill>
                <a:srgbClr val="0066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92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D55BF2A8-EA0E-49EA-A34E-81111E085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1193001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469777"/>
            <a:ext cx="3197013" cy="2085894"/>
          </a:xfrm>
        </p:spPr>
        <p:txBody>
          <a:bodyPr vert="horz" lIns="91440" tIns="45720" rIns="91440" bIns="45720" rtlCol="0" anchor="t">
            <a:normAutofit/>
          </a:bodyPr>
          <a:lstStyle/>
          <a:p>
            <a:pPr algn="ctr"/>
            <a:r>
              <a:rPr lang="en-US" sz="2000" b="1" dirty="0">
                <a:solidFill>
                  <a:schemeClr val="bg1"/>
                </a:solidFill>
              </a:rPr>
              <a:t/>
            </a:r>
            <a:br>
              <a:rPr lang="en-US" sz="2000" b="1" dirty="0">
                <a:solidFill>
                  <a:schemeClr val="bg1"/>
                </a:solidFill>
              </a:rPr>
            </a:br>
            <a:r>
              <a:rPr lang="en-US" sz="4800" b="1" dirty="0">
                <a:solidFill>
                  <a:schemeClr val="bg1"/>
                </a:solidFill>
              </a:rPr>
              <a:t>Allegation Handling</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198444" y="0"/>
            <a:ext cx="7307756" cy="6623685"/>
          </a:xfrm>
          <a:effectLst>
            <a:outerShdw blurRad="50800" dist="50800" dir="5400000" algn="ctr" rotWithShape="0">
              <a:schemeClr val="bg1"/>
            </a:outerShdw>
          </a:effectLst>
        </p:spPr>
        <p:txBody>
          <a:bodyPr vert="horz" lIns="91440" tIns="45720" rIns="91440" bIns="45720" rtlCol="0" anchor="ctr">
            <a:normAutofit fontScale="25000" lnSpcReduction="20000"/>
          </a:bodyPr>
          <a:lstStyle/>
          <a:p>
            <a:pPr marL="0" indent="0">
              <a:buNone/>
            </a:pPr>
            <a:endParaRPr lang="en-US" sz="5900" b="1" dirty="0">
              <a:solidFill>
                <a:srgbClr val="0066FF"/>
              </a:solidFill>
            </a:endParaRPr>
          </a:p>
          <a:p>
            <a:pPr marL="0" indent="0">
              <a:lnSpc>
                <a:spcPct val="110000"/>
              </a:lnSpc>
              <a:spcBef>
                <a:spcPts val="600"/>
              </a:spcBef>
              <a:buNone/>
            </a:pPr>
            <a:r>
              <a:rPr lang="en-US" sz="9600" b="1" dirty="0">
                <a:solidFill>
                  <a:srgbClr val="0066FF"/>
                </a:solidFill>
              </a:rPr>
              <a:t>Any adult to whom a youth reports abuse or harassment, will immediately refer the complaint to the sponsoring Club Youth Protection Officer, but if none, to the Club President. </a:t>
            </a:r>
            <a:endParaRPr lang="en-US" sz="9600" b="1" strike="sngStrike" dirty="0">
              <a:solidFill>
                <a:srgbClr val="0066FF"/>
              </a:solidFill>
            </a:endParaRPr>
          </a:p>
          <a:p>
            <a:pPr marL="0" indent="0">
              <a:lnSpc>
                <a:spcPct val="110000"/>
              </a:lnSpc>
              <a:spcBef>
                <a:spcPts val="600"/>
              </a:spcBef>
              <a:buNone/>
            </a:pPr>
            <a:endParaRPr lang="en-US" sz="5600" b="1" dirty="0">
              <a:solidFill>
                <a:srgbClr val="0066FF"/>
              </a:solidFill>
            </a:endParaRPr>
          </a:p>
          <a:p>
            <a:pPr marL="0" indent="0">
              <a:lnSpc>
                <a:spcPct val="110000"/>
              </a:lnSpc>
              <a:spcBef>
                <a:spcPts val="600"/>
              </a:spcBef>
              <a:buNone/>
            </a:pPr>
            <a:r>
              <a:rPr lang="en-US" sz="9600" b="1" dirty="0">
                <a:solidFill>
                  <a:srgbClr val="0066FF"/>
                </a:solidFill>
              </a:rPr>
              <a:t>Complaints alleging sexual and physical abuse must be reported to law enforcement immediately.  </a:t>
            </a:r>
          </a:p>
          <a:p>
            <a:pPr marL="0" indent="0">
              <a:lnSpc>
                <a:spcPct val="110000"/>
              </a:lnSpc>
              <a:spcBef>
                <a:spcPts val="600"/>
              </a:spcBef>
              <a:buNone/>
            </a:pPr>
            <a:endParaRPr lang="en-US" sz="5600" b="1" dirty="0">
              <a:solidFill>
                <a:srgbClr val="0066FF"/>
              </a:solidFill>
            </a:endParaRPr>
          </a:p>
          <a:p>
            <a:pPr marL="0" indent="0">
              <a:lnSpc>
                <a:spcPct val="110000"/>
              </a:lnSpc>
              <a:spcBef>
                <a:spcPts val="600"/>
              </a:spcBef>
              <a:buNone/>
            </a:pPr>
            <a:r>
              <a:rPr lang="en-US" sz="9600" b="1" dirty="0">
                <a:solidFill>
                  <a:srgbClr val="0066FF"/>
                </a:solidFill>
              </a:rPr>
              <a:t>There will be full cooperation with all law enforcement agencies and child protective services.</a:t>
            </a:r>
          </a:p>
          <a:p>
            <a:pPr marL="0" indent="0">
              <a:lnSpc>
                <a:spcPct val="110000"/>
              </a:lnSpc>
              <a:spcBef>
                <a:spcPts val="600"/>
              </a:spcBef>
              <a:buNone/>
            </a:pPr>
            <a:endParaRPr lang="en-US" sz="5600" b="1" dirty="0">
              <a:solidFill>
                <a:srgbClr val="0066FF"/>
              </a:solidFill>
            </a:endParaRPr>
          </a:p>
          <a:p>
            <a:pPr marL="0" indent="0">
              <a:lnSpc>
                <a:spcPct val="110000"/>
              </a:lnSpc>
              <a:spcBef>
                <a:spcPts val="600"/>
              </a:spcBef>
              <a:buNone/>
            </a:pPr>
            <a:r>
              <a:rPr lang="en-US" sz="9600" b="1" dirty="0">
                <a:solidFill>
                  <a:srgbClr val="0066FF"/>
                </a:solidFill>
              </a:rPr>
              <a:t>If the complaint involves a RYE youth, the report should be made to the District RYE chair, who assumes the duties of the Club YPO in addition to his own duties under O-E and RI policies</a:t>
            </a:r>
          </a:p>
          <a:p>
            <a:pPr marL="0" indent="0">
              <a:lnSpc>
                <a:spcPct val="110000"/>
              </a:lnSpc>
              <a:spcBef>
                <a:spcPts val="600"/>
              </a:spcBef>
              <a:buNone/>
            </a:pPr>
            <a:endParaRPr lang="en-US" sz="9600" b="1" dirty="0">
              <a:solidFill>
                <a:srgbClr val="0066FF"/>
              </a:solidFill>
            </a:endParaRPr>
          </a:p>
          <a:p>
            <a:pPr marL="0" indent="0" algn="r">
              <a:lnSpc>
                <a:spcPct val="110000"/>
              </a:lnSpc>
              <a:spcBef>
                <a:spcPts val="600"/>
              </a:spcBef>
              <a:buNone/>
            </a:pPr>
            <a:r>
              <a:rPr lang="en-US" sz="4800" b="1" dirty="0">
                <a:solidFill>
                  <a:srgbClr val="0066FF"/>
                </a:solidFill>
              </a:rPr>
              <a:t>YPP Policies &amp; Procedures, p. 7-9 , sections 11A,11B (1-9), p.13-14 Exhibits A&amp;B</a:t>
            </a:r>
          </a:p>
          <a:p>
            <a:pPr marL="0" indent="0" algn="r">
              <a:buNone/>
            </a:pPr>
            <a:endParaRPr lang="en-US" sz="4400" i="1" dirty="0">
              <a:solidFill>
                <a:srgbClr val="0066FF"/>
              </a:solidFill>
            </a:endParaRPr>
          </a:p>
          <a:p>
            <a:pPr marL="0" indent="0" algn="r">
              <a:buNone/>
            </a:pPr>
            <a:r>
              <a:rPr lang="en-US" sz="5600" i="1" dirty="0">
                <a:solidFill>
                  <a:srgbClr val="0066FF"/>
                </a:solidFill>
              </a:rPr>
              <a:t>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92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C04AA2D5-F1FE-4132-934D-36D7E3C78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60684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469777"/>
            <a:ext cx="3197013" cy="2085894"/>
          </a:xfrm>
        </p:spPr>
        <p:txBody>
          <a:bodyPr vert="horz" lIns="91440" tIns="45720" rIns="91440" bIns="45720" rtlCol="0" anchor="t">
            <a:normAutofit/>
          </a:bodyPr>
          <a:lstStyle/>
          <a:p>
            <a:pPr algn="ctr"/>
            <a:r>
              <a:rPr lang="en-US" sz="2000" b="1" dirty="0">
                <a:solidFill>
                  <a:schemeClr val="bg1"/>
                </a:solidFill>
              </a:rPr>
              <a:t/>
            </a:r>
            <a:br>
              <a:rPr lang="en-US" sz="2000" b="1" dirty="0">
                <a:solidFill>
                  <a:schemeClr val="bg1"/>
                </a:solidFill>
              </a:rPr>
            </a:br>
            <a:r>
              <a:rPr lang="en-US" sz="4800" b="1" dirty="0">
                <a:solidFill>
                  <a:schemeClr val="bg1"/>
                </a:solidFill>
              </a:rPr>
              <a:t>Allegation Response</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330719" y="468630"/>
            <a:ext cx="7289799" cy="6389369"/>
          </a:xfrm>
        </p:spPr>
        <p:txBody>
          <a:bodyPr vert="horz" lIns="91440" tIns="45720" rIns="91440" bIns="45720" rtlCol="0" anchor="ctr">
            <a:normAutofit fontScale="77500" lnSpcReduction="20000"/>
          </a:bodyPr>
          <a:lstStyle/>
          <a:p>
            <a:pPr marL="0" lvl="0" indent="0">
              <a:buNone/>
            </a:pPr>
            <a:endParaRPr lang="en-US" sz="3400" b="1" dirty="0">
              <a:solidFill>
                <a:srgbClr val="0066FF"/>
              </a:solidFill>
            </a:endParaRPr>
          </a:p>
          <a:p>
            <a:pPr marL="0" lvl="0" indent="0">
              <a:lnSpc>
                <a:spcPct val="110000"/>
              </a:lnSpc>
              <a:spcBef>
                <a:spcPts val="600"/>
              </a:spcBef>
              <a:buNone/>
            </a:pPr>
            <a:r>
              <a:rPr lang="en-US" sz="3400" b="1" dirty="0">
                <a:solidFill>
                  <a:srgbClr val="0066FF"/>
                </a:solidFill>
              </a:rPr>
              <a:t>Upon receiving an allegation:</a:t>
            </a:r>
          </a:p>
          <a:p>
            <a:pPr marL="457200" lvl="0" indent="-279400">
              <a:lnSpc>
                <a:spcPct val="110000"/>
              </a:lnSpc>
              <a:spcBef>
                <a:spcPts val="0"/>
              </a:spcBef>
            </a:pPr>
            <a:r>
              <a:rPr lang="en-US" sz="3400" b="1" dirty="0">
                <a:solidFill>
                  <a:srgbClr val="0066FF"/>
                </a:solidFill>
              </a:rPr>
              <a:t>Respectfully acknowledge every report.</a:t>
            </a:r>
          </a:p>
          <a:p>
            <a:pPr marL="457200" lvl="0" indent="-279400">
              <a:lnSpc>
                <a:spcPct val="110000"/>
              </a:lnSpc>
              <a:spcBef>
                <a:spcPts val="0"/>
              </a:spcBef>
            </a:pPr>
            <a:r>
              <a:rPr lang="en-US" sz="3400" b="1" dirty="0">
                <a:solidFill>
                  <a:srgbClr val="0066FF"/>
                </a:solidFill>
              </a:rPr>
              <a:t>Immediately protect the youth.</a:t>
            </a:r>
          </a:p>
          <a:p>
            <a:pPr marL="457200" lvl="0" indent="-279400">
              <a:lnSpc>
                <a:spcPct val="110000"/>
              </a:lnSpc>
              <a:spcBef>
                <a:spcPts val="0"/>
              </a:spcBef>
            </a:pPr>
            <a:r>
              <a:rPr lang="en-US" sz="3400" b="1" dirty="0">
                <a:solidFill>
                  <a:srgbClr val="0066FF"/>
                </a:solidFill>
              </a:rPr>
              <a:t>Assure privacy but not confidentiality. </a:t>
            </a:r>
          </a:p>
          <a:p>
            <a:pPr marL="0" lvl="0" indent="0">
              <a:lnSpc>
                <a:spcPct val="110000"/>
              </a:lnSpc>
              <a:spcBef>
                <a:spcPts val="600"/>
              </a:spcBef>
              <a:buNone/>
            </a:pPr>
            <a:endParaRPr lang="en-US" sz="3400" b="1" dirty="0">
              <a:solidFill>
                <a:srgbClr val="0066FF"/>
              </a:solidFill>
            </a:endParaRPr>
          </a:p>
          <a:p>
            <a:pPr marL="0" lvl="0" indent="0">
              <a:lnSpc>
                <a:spcPct val="110000"/>
              </a:lnSpc>
              <a:spcBef>
                <a:spcPts val="600"/>
              </a:spcBef>
              <a:buNone/>
            </a:pPr>
            <a:r>
              <a:rPr lang="en-US" sz="3400" b="1" dirty="0">
                <a:solidFill>
                  <a:srgbClr val="0066FF"/>
                </a:solidFill>
              </a:rPr>
              <a:t>Non-criminal complaints will he handled at the Club Level and reported to the District Governor within 72 hours.</a:t>
            </a:r>
          </a:p>
          <a:p>
            <a:pPr marL="0" lvl="0" indent="0">
              <a:lnSpc>
                <a:spcPct val="110000"/>
              </a:lnSpc>
              <a:spcBef>
                <a:spcPts val="600"/>
              </a:spcBef>
              <a:buNone/>
            </a:pPr>
            <a:endParaRPr lang="en-US" sz="3400" b="1" dirty="0">
              <a:solidFill>
                <a:srgbClr val="0066FF"/>
              </a:solidFill>
            </a:endParaRPr>
          </a:p>
          <a:p>
            <a:pPr marL="0" lvl="0" indent="0">
              <a:lnSpc>
                <a:spcPct val="110000"/>
              </a:lnSpc>
              <a:spcBef>
                <a:spcPts val="600"/>
              </a:spcBef>
              <a:buNone/>
            </a:pPr>
            <a:r>
              <a:rPr lang="en-US" sz="3400" b="1" dirty="0">
                <a:solidFill>
                  <a:srgbClr val="0066FF"/>
                </a:solidFill>
              </a:rPr>
              <a:t>A District level committee will review the complaint and investigate. The committee will make recommendations for action, including terminating club membership.</a:t>
            </a:r>
          </a:p>
          <a:p>
            <a:pPr marL="0" lvl="0" indent="0">
              <a:buNone/>
            </a:pPr>
            <a:endParaRPr lang="en-US" sz="3400" b="1" dirty="0">
              <a:solidFill>
                <a:srgbClr val="0066FF"/>
              </a:solidFill>
            </a:endParaRPr>
          </a:p>
          <a:p>
            <a:pPr marL="0" lvl="0" indent="0" algn="r">
              <a:buNone/>
            </a:pPr>
            <a:r>
              <a:rPr lang="en-US" sz="1700" b="1" dirty="0">
                <a:solidFill>
                  <a:srgbClr val="0066FF"/>
                </a:solidFill>
              </a:rPr>
              <a:t>YPP Policies &amp; Procedures,  p.7-9 Sections 11A, 11B (1-9), p.12-13, Exhibits A&amp;B</a:t>
            </a:r>
          </a:p>
          <a:p>
            <a:pPr marL="0" lvl="0" indent="0" algn="r">
              <a:buNone/>
            </a:pPr>
            <a:endParaRPr lang="en-US" sz="2000" b="1" dirty="0">
              <a:solidFill>
                <a:srgbClr val="0066FF"/>
              </a:solidFill>
            </a:endParaRPr>
          </a:p>
          <a:p>
            <a:pPr marL="0" lvl="0" indent="0" algn="r">
              <a:buNone/>
            </a:pPr>
            <a:endParaRPr lang="en-US" sz="2000" b="1" dirty="0">
              <a:solidFill>
                <a:srgbClr val="0066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56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D0F60CFF-DA1D-4BCB-8A06-4F7936873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59723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469777"/>
            <a:ext cx="3197013" cy="1370880"/>
          </a:xfrm>
        </p:spPr>
        <p:txBody>
          <a:bodyPr vert="horz" lIns="91440" tIns="45720" rIns="91440" bIns="45720" rtlCol="0" anchor="t">
            <a:normAutofit fontScale="90000"/>
          </a:bodyPr>
          <a:lstStyle/>
          <a:p>
            <a:pPr algn="ctr"/>
            <a:r>
              <a:rPr lang="en-US" sz="4800" b="1" dirty="0">
                <a:solidFill>
                  <a:schemeClr val="bg1"/>
                </a:solidFill>
              </a:rPr>
              <a:t>Youth </a:t>
            </a:r>
            <a:br>
              <a:rPr lang="en-US" sz="4800" b="1" dirty="0">
                <a:solidFill>
                  <a:schemeClr val="bg1"/>
                </a:solidFill>
              </a:rPr>
            </a:br>
            <a:r>
              <a:rPr lang="en-US" sz="4800" b="1" dirty="0">
                <a:solidFill>
                  <a:schemeClr val="bg1"/>
                </a:solidFill>
              </a:rPr>
              <a:t>Travel - 1</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292619" y="457200"/>
            <a:ext cx="7289799" cy="6282417"/>
          </a:xfrm>
        </p:spPr>
        <p:txBody>
          <a:bodyPr vert="horz" lIns="91440" tIns="45720" rIns="91440" bIns="45720" rtlCol="0" anchor="ctr">
            <a:normAutofit fontScale="25000" lnSpcReduction="20000"/>
          </a:bodyPr>
          <a:lstStyle/>
          <a:p>
            <a:pPr marL="0" lvl="0" indent="0">
              <a:buNone/>
            </a:pPr>
            <a:endParaRPr lang="en-US" b="1" dirty="0">
              <a:solidFill>
                <a:srgbClr val="0066FF"/>
              </a:solidFill>
            </a:endParaRPr>
          </a:p>
          <a:p>
            <a:pPr marL="0" lvl="0" indent="0">
              <a:buNone/>
            </a:pPr>
            <a:endParaRPr lang="en-US" b="1" dirty="0">
              <a:solidFill>
                <a:srgbClr val="0066FF"/>
              </a:solidFill>
            </a:endParaRPr>
          </a:p>
          <a:p>
            <a:pPr marL="0" lvl="0" indent="0">
              <a:lnSpc>
                <a:spcPct val="110000"/>
              </a:lnSpc>
              <a:spcBef>
                <a:spcPts val="600"/>
              </a:spcBef>
              <a:buNone/>
            </a:pPr>
            <a:r>
              <a:rPr lang="en-US" sz="9600" b="1" dirty="0">
                <a:solidFill>
                  <a:srgbClr val="0066FF"/>
                </a:solidFill>
              </a:rPr>
              <a:t>Inbound RYE Student travel</a:t>
            </a:r>
          </a:p>
          <a:p>
            <a:pPr lvl="0">
              <a:lnSpc>
                <a:spcPct val="110000"/>
              </a:lnSpc>
              <a:spcBef>
                <a:spcPts val="0"/>
              </a:spcBef>
            </a:pPr>
            <a:r>
              <a:rPr lang="en-US" sz="9600" b="1" dirty="0">
                <a:solidFill>
                  <a:srgbClr val="0066FF"/>
                </a:solidFill>
              </a:rPr>
              <a:t>OUTSIDE the District requires permission at District level from RYE chair</a:t>
            </a:r>
          </a:p>
          <a:p>
            <a:pPr>
              <a:lnSpc>
                <a:spcPct val="110000"/>
              </a:lnSpc>
              <a:spcBef>
                <a:spcPts val="0"/>
              </a:spcBef>
            </a:pPr>
            <a:r>
              <a:rPr lang="en-US" sz="9600" b="1" dirty="0">
                <a:solidFill>
                  <a:srgbClr val="0066FF"/>
                </a:solidFill>
              </a:rPr>
              <a:t>Travel within the District is governed by the local club (YEOs and Counselors) and the Host Families, provided the policies therefore are approved by the District RYE Chair</a:t>
            </a:r>
            <a:r>
              <a:rPr lang="en-US" sz="800" dirty="0"/>
              <a:t>.</a:t>
            </a:r>
          </a:p>
          <a:p>
            <a:pPr marL="0" lvl="0" indent="0">
              <a:lnSpc>
                <a:spcPct val="110000"/>
              </a:lnSpc>
              <a:spcBef>
                <a:spcPts val="600"/>
              </a:spcBef>
              <a:buNone/>
            </a:pPr>
            <a:endParaRPr lang="en-US" sz="5600" b="1" dirty="0">
              <a:solidFill>
                <a:srgbClr val="0066FF"/>
              </a:solidFill>
            </a:endParaRPr>
          </a:p>
          <a:p>
            <a:pPr marL="0" lvl="0" indent="0">
              <a:lnSpc>
                <a:spcPct val="110000"/>
              </a:lnSpc>
              <a:spcBef>
                <a:spcPts val="600"/>
              </a:spcBef>
              <a:buNone/>
            </a:pPr>
            <a:r>
              <a:rPr lang="en-US" sz="9600" b="1" dirty="0">
                <a:solidFill>
                  <a:srgbClr val="0066FF"/>
                </a:solidFill>
              </a:rPr>
              <a:t>All other Youth Travel requires:</a:t>
            </a:r>
          </a:p>
          <a:p>
            <a:pPr lvl="0">
              <a:lnSpc>
                <a:spcPct val="110000"/>
              </a:lnSpc>
              <a:spcBef>
                <a:spcPts val="0"/>
              </a:spcBef>
            </a:pPr>
            <a:r>
              <a:rPr lang="en-US" sz="9600" b="1" dirty="0">
                <a:solidFill>
                  <a:srgbClr val="0066FF"/>
                </a:solidFill>
              </a:rPr>
              <a:t>permission from parents/legal guardians.</a:t>
            </a:r>
          </a:p>
          <a:p>
            <a:pPr lvl="0">
              <a:lnSpc>
                <a:spcPct val="110000"/>
              </a:lnSpc>
              <a:spcBef>
                <a:spcPts val="0"/>
              </a:spcBef>
            </a:pPr>
            <a:r>
              <a:rPr lang="en-US" sz="9600" b="1" dirty="0">
                <a:solidFill>
                  <a:srgbClr val="0066FF"/>
                </a:solidFill>
              </a:rPr>
              <a:t>detailed itineraries for the parents/legal guardians.</a:t>
            </a:r>
          </a:p>
          <a:p>
            <a:pPr lvl="0">
              <a:lnSpc>
                <a:spcPct val="110000"/>
              </a:lnSpc>
              <a:spcBef>
                <a:spcPts val="0"/>
              </a:spcBef>
            </a:pPr>
            <a:r>
              <a:rPr lang="en-US" sz="9600" b="1" dirty="0">
                <a:solidFill>
                  <a:srgbClr val="0066FF"/>
                </a:solidFill>
              </a:rPr>
              <a:t>More than 150 miles - requires proof of adequate insurance covering all medical contingencies</a:t>
            </a:r>
          </a:p>
          <a:p>
            <a:pPr lvl="0">
              <a:lnSpc>
                <a:spcPct val="110000"/>
              </a:lnSpc>
              <a:spcBef>
                <a:spcPts val="0"/>
              </a:spcBef>
            </a:pPr>
            <a:endParaRPr lang="en-US" sz="9600" b="1" dirty="0">
              <a:solidFill>
                <a:srgbClr val="0066FF"/>
              </a:solidFill>
            </a:endParaRPr>
          </a:p>
          <a:p>
            <a:pPr marL="0" lvl="0" indent="0" algn="r">
              <a:buNone/>
            </a:pPr>
            <a:r>
              <a:rPr lang="en-US" sz="4800" b="1" dirty="0">
                <a:solidFill>
                  <a:srgbClr val="0066FF"/>
                </a:solidFill>
              </a:rPr>
              <a:t>YPP Policies &amp; Procedures, p.13-14  Exhibit A&amp;B </a:t>
            </a:r>
          </a:p>
          <a:p>
            <a:pPr marL="0" lvl="0" indent="0" algn="r">
              <a:buNone/>
            </a:pPr>
            <a:endParaRPr lang="en-US" sz="5600" b="1" dirty="0">
              <a:solidFill>
                <a:srgbClr val="0066FF"/>
              </a:solidFill>
            </a:endParaRPr>
          </a:p>
          <a:p>
            <a:pPr marL="0" lvl="0" indent="0" algn="r">
              <a:buNone/>
            </a:pPr>
            <a:endParaRPr lang="en-US" sz="5600" b="1" dirty="0">
              <a:solidFill>
                <a:srgbClr val="0066FF"/>
              </a:solidFill>
            </a:endParaRPr>
          </a:p>
          <a:p>
            <a:pPr marL="0" indent="0">
              <a:buNone/>
            </a:pPr>
            <a:endParaRPr lang="en-US" sz="6400" b="1" dirty="0">
              <a:solidFill>
                <a:srgbClr val="0066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92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A62804C3-76F3-4572-8EA0-5CC1C8DB48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243510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469777"/>
            <a:ext cx="3197013" cy="1370880"/>
          </a:xfrm>
        </p:spPr>
        <p:txBody>
          <a:bodyPr vert="horz" lIns="91440" tIns="45720" rIns="91440" bIns="45720" rtlCol="0" anchor="t">
            <a:normAutofit fontScale="90000"/>
          </a:bodyPr>
          <a:lstStyle/>
          <a:p>
            <a:pPr algn="ctr"/>
            <a:r>
              <a:rPr lang="en-US" sz="4800" b="1" dirty="0">
                <a:solidFill>
                  <a:schemeClr val="bg1"/>
                </a:solidFill>
              </a:rPr>
              <a:t>Youth </a:t>
            </a:r>
            <a:br>
              <a:rPr lang="en-US" sz="4800" b="1" dirty="0">
                <a:solidFill>
                  <a:schemeClr val="bg1"/>
                </a:solidFill>
              </a:rPr>
            </a:br>
            <a:r>
              <a:rPr lang="en-US" sz="4800" b="1" dirty="0">
                <a:solidFill>
                  <a:schemeClr val="bg1"/>
                </a:solidFill>
              </a:rPr>
              <a:t>Travel - 2</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321479" y="638827"/>
            <a:ext cx="7311739" cy="5533373"/>
          </a:xfrm>
        </p:spPr>
        <p:txBody>
          <a:bodyPr vert="horz" lIns="91440" tIns="45720" rIns="91440" bIns="45720" rtlCol="0" anchor="ctr">
            <a:normAutofit fontScale="92500"/>
          </a:bodyPr>
          <a:lstStyle/>
          <a:p>
            <a:pPr marL="0" lvl="0" indent="0">
              <a:buNone/>
            </a:pPr>
            <a:endParaRPr lang="en-US" b="1" dirty="0">
              <a:solidFill>
                <a:srgbClr val="0066FF"/>
              </a:solidFill>
            </a:endParaRPr>
          </a:p>
          <a:p>
            <a:pPr marL="0" lvl="0" indent="0">
              <a:buNone/>
            </a:pPr>
            <a:endParaRPr lang="en-US" b="1" dirty="0">
              <a:solidFill>
                <a:srgbClr val="0066FF"/>
              </a:solidFill>
            </a:endParaRPr>
          </a:p>
          <a:p>
            <a:pPr marL="0" lvl="0" indent="0">
              <a:spcBef>
                <a:spcPts val="0"/>
              </a:spcBef>
              <a:buNone/>
            </a:pPr>
            <a:r>
              <a:rPr lang="en-US" b="1" dirty="0">
                <a:solidFill>
                  <a:srgbClr val="0066FF"/>
                </a:solidFill>
              </a:rPr>
              <a:t>All adults supervising youth overnight events must be qualified volunteers that have complied with all requirements for those in Continued Contact.</a:t>
            </a:r>
          </a:p>
          <a:p>
            <a:pPr marL="0" lvl="0" indent="0">
              <a:spcBef>
                <a:spcPts val="0"/>
              </a:spcBef>
              <a:buNone/>
            </a:pPr>
            <a:endParaRPr lang="en-US" b="1" dirty="0">
              <a:solidFill>
                <a:srgbClr val="0066FF"/>
              </a:solidFill>
            </a:endParaRPr>
          </a:p>
          <a:p>
            <a:pPr marL="0" lvl="0" indent="0">
              <a:spcBef>
                <a:spcPts val="0"/>
              </a:spcBef>
              <a:buNone/>
            </a:pPr>
            <a:r>
              <a:rPr lang="en-US" b="1" dirty="0">
                <a:solidFill>
                  <a:srgbClr val="0066FF"/>
                </a:solidFill>
              </a:rPr>
              <a:t>Transportation of youth shall be done only by qualified volunteers (Continued Contact) or under supervision of such volunteer</a:t>
            </a:r>
          </a:p>
          <a:p>
            <a:pPr marL="0" lvl="0" indent="0">
              <a:spcBef>
                <a:spcPts val="0"/>
              </a:spcBef>
              <a:buNone/>
            </a:pPr>
            <a:endParaRPr lang="en-US" b="1" dirty="0">
              <a:solidFill>
                <a:srgbClr val="0066FF"/>
              </a:solidFill>
            </a:endParaRPr>
          </a:p>
          <a:p>
            <a:pPr marL="0" lvl="0" indent="0">
              <a:spcBef>
                <a:spcPts val="0"/>
              </a:spcBef>
              <a:buNone/>
            </a:pPr>
            <a:r>
              <a:rPr lang="en-US" b="1" dirty="0">
                <a:solidFill>
                  <a:srgbClr val="0066FF"/>
                </a:solidFill>
              </a:rPr>
              <a:t>Drivers must take youth directly home and ensure they are delivered to their parent/guardian</a:t>
            </a:r>
            <a:r>
              <a:rPr lang="en-US" sz="2600" b="1" dirty="0">
                <a:solidFill>
                  <a:srgbClr val="0066FF"/>
                </a:solidFill>
              </a:rPr>
              <a:t>.</a:t>
            </a:r>
          </a:p>
          <a:p>
            <a:pPr marL="0" lvl="0" indent="0">
              <a:spcBef>
                <a:spcPts val="0"/>
              </a:spcBef>
              <a:buNone/>
            </a:pPr>
            <a:endParaRPr lang="en-US" sz="2600" b="1" dirty="0">
              <a:solidFill>
                <a:srgbClr val="0066FF"/>
              </a:solidFill>
            </a:endParaRPr>
          </a:p>
          <a:p>
            <a:pPr marL="0" lvl="0" indent="0">
              <a:spcBef>
                <a:spcPts val="0"/>
              </a:spcBef>
              <a:buNone/>
            </a:pPr>
            <a:endParaRPr lang="en-US" sz="2400" b="1" dirty="0">
              <a:solidFill>
                <a:srgbClr val="0066FF"/>
              </a:solidFill>
            </a:endParaRPr>
          </a:p>
          <a:p>
            <a:pPr marL="0" lvl="0" indent="0" algn="r">
              <a:buNone/>
            </a:pPr>
            <a:r>
              <a:rPr lang="en-US" sz="1300" b="1" dirty="0">
                <a:solidFill>
                  <a:srgbClr val="0066FF"/>
                </a:solidFill>
              </a:rPr>
              <a:t>YPP Policies &amp; Procedures,  p. 13 -14  Exhibit A&amp;B</a:t>
            </a:r>
          </a:p>
          <a:p>
            <a:pPr marL="0" lvl="0" indent="0" algn="r">
              <a:buNone/>
            </a:pPr>
            <a:endParaRPr lang="en-US" sz="1500" b="1" dirty="0">
              <a:solidFill>
                <a:srgbClr val="0066FF"/>
              </a:solidFill>
            </a:endParaRPr>
          </a:p>
          <a:p>
            <a:pPr marL="0" lvl="0" indent="0" algn="r">
              <a:buNone/>
            </a:pPr>
            <a:endParaRPr lang="en-US" sz="1500" b="1" dirty="0">
              <a:solidFill>
                <a:srgbClr val="0066FF"/>
              </a:solidFill>
            </a:endParaRPr>
          </a:p>
          <a:p>
            <a:pPr marL="0" indent="0">
              <a:buNone/>
            </a:pPr>
            <a:endParaRPr lang="en-US" sz="2400" b="1" dirty="0">
              <a:solidFill>
                <a:srgbClr val="0066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56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F3E5D188-130E-4F08-829C-AFC929D5A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235531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475572"/>
            <a:ext cx="3197013" cy="2631688"/>
          </a:xfrm>
        </p:spPr>
        <p:txBody>
          <a:bodyPr vert="horz" lIns="91440" tIns="45720" rIns="91440" bIns="45720" rtlCol="0" anchor="t">
            <a:normAutofit/>
          </a:bodyPr>
          <a:lstStyle/>
          <a:p>
            <a:pPr algn="ctr"/>
            <a:r>
              <a:rPr lang="en-US" sz="3600" b="1" dirty="0">
                <a:solidFill>
                  <a:schemeClr val="bg1"/>
                </a:solidFill>
              </a:rPr>
              <a:t>Implementing the Club Checklist</a:t>
            </a:r>
            <a:br>
              <a:rPr lang="en-US" sz="3600" b="1" dirty="0">
                <a:solidFill>
                  <a:schemeClr val="bg1"/>
                </a:solidFill>
              </a:rPr>
            </a:br>
            <a:r>
              <a:rPr lang="en-US" sz="4800" b="1" dirty="0">
                <a:solidFill>
                  <a:schemeClr val="bg1"/>
                </a:solidFill>
              </a:rPr>
              <a:t>  </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198444" y="128588"/>
            <a:ext cx="7659747" cy="6729412"/>
          </a:xfrm>
        </p:spPr>
        <p:txBody>
          <a:bodyPr vert="horz" lIns="91440" tIns="45720" rIns="91440" bIns="45720" rtlCol="0" anchor="ctr">
            <a:normAutofit fontScale="25000" lnSpcReduction="20000"/>
          </a:bodyPr>
          <a:lstStyle/>
          <a:p>
            <a:pPr marL="0" lvl="0" indent="0">
              <a:lnSpc>
                <a:spcPct val="110000"/>
              </a:lnSpc>
              <a:spcBef>
                <a:spcPts val="0"/>
              </a:spcBef>
              <a:buNone/>
            </a:pPr>
            <a:endParaRPr lang="en-US" sz="9600" b="1" dirty="0">
              <a:solidFill>
                <a:srgbClr val="0066FF"/>
              </a:solidFill>
            </a:endParaRPr>
          </a:p>
          <a:p>
            <a:pPr marL="109728" lvl="0" indent="0">
              <a:lnSpc>
                <a:spcPct val="110000"/>
              </a:lnSpc>
              <a:spcBef>
                <a:spcPts val="600"/>
              </a:spcBef>
              <a:buNone/>
            </a:pPr>
            <a:r>
              <a:rPr lang="en-US" sz="9600" b="1" dirty="0" smtClean="0">
                <a:solidFill>
                  <a:srgbClr val="0066FF"/>
                </a:solidFill>
              </a:rPr>
              <a:t>What’s next? </a:t>
            </a:r>
          </a:p>
          <a:p>
            <a:pPr marL="457200" lvl="0" indent="-347472">
              <a:lnSpc>
                <a:spcPct val="110000"/>
              </a:lnSpc>
              <a:spcBef>
                <a:spcPts val="600"/>
              </a:spcBef>
              <a:buFont typeface="Arial" charset="0"/>
              <a:buChar char="•"/>
            </a:pPr>
            <a:r>
              <a:rPr lang="en-US" sz="9600" b="1" dirty="0" smtClean="0">
                <a:solidFill>
                  <a:srgbClr val="0066FF"/>
                </a:solidFill>
              </a:rPr>
              <a:t>Club </a:t>
            </a:r>
            <a:r>
              <a:rPr lang="en-US" sz="9600" b="1" dirty="0">
                <a:solidFill>
                  <a:srgbClr val="0066FF"/>
                </a:solidFill>
              </a:rPr>
              <a:t>President should appoint a Club YPO as soon as practical </a:t>
            </a:r>
            <a:r>
              <a:rPr lang="en-US" sz="9600" b="1" dirty="0" smtClean="0">
                <a:solidFill>
                  <a:srgbClr val="0066FF"/>
                </a:solidFill>
              </a:rPr>
              <a:t>(Chaz Billington)</a:t>
            </a:r>
            <a:endParaRPr lang="en-US" sz="9600" b="1" dirty="0">
              <a:solidFill>
                <a:srgbClr val="0066FF"/>
              </a:solidFill>
            </a:endParaRPr>
          </a:p>
          <a:p>
            <a:pPr marL="457200" lvl="0" indent="-347472">
              <a:lnSpc>
                <a:spcPct val="110000"/>
              </a:lnSpc>
              <a:spcBef>
                <a:spcPts val="600"/>
              </a:spcBef>
              <a:buFont typeface="Arial" charset="0"/>
              <a:buChar char="•"/>
            </a:pPr>
            <a:r>
              <a:rPr lang="en-US" sz="9600" b="1" dirty="0">
                <a:solidFill>
                  <a:srgbClr val="0066FF"/>
                </a:solidFill>
              </a:rPr>
              <a:t>Report Club YPO to the District </a:t>
            </a:r>
            <a:r>
              <a:rPr lang="en-US" sz="9600" b="1" dirty="0" smtClean="0">
                <a:solidFill>
                  <a:srgbClr val="0066FF"/>
                </a:solidFill>
              </a:rPr>
              <a:t>YPO (done)</a:t>
            </a:r>
            <a:endParaRPr lang="en-US" sz="9600" b="1" dirty="0">
              <a:solidFill>
                <a:srgbClr val="0066FF"/>
              </a:solidFill>
            </a:endParaRPr>
          </a:p>
          <a:p>
            <a:pPr marL="457200" indent="-347472">
              <a:lnSpc>
                <a:spcPct val="110000"/>
              </a:lnSpc>
              <a:spcBef>
                <a:spcPts val="600"/>
              </a:spcBef>
              <a:buFont typeface="Arial" charset="0"/>
              <a:buChar char="•"/>
            </a:pPr>
            <a:r>
              <a:rPr lang="en-US" sz="9600" b="1" dirty="0" smtClean="0">
                <a:solidFill>
                  <a:srgbClr val="0066FF"/>
                </a:solidFill>
              </a:rPr>
              <a:t>YPO creates </a:t>
            </a:r>
            <a:r>
              <a:rPr lang="en-US" sz="9600" b="1" dirty="0">
                <a:solidFill>
                  <a:srgbClr val="0066FF"/>
                </a:solidFill>
              </a:rPr>
              <a:t>YP Committee </a:t>
            </a:r>
            <a:r>
              <a:rPr lang="en-US" sz="9600" b="1" dirty="0" smtClean="0">
                <a:solidFill>
                  <a:srgbClr val="0066FF"/>
                </a:solidFill>
              </a:rPr>
              <a:t>in conjunction with Club President (ongoing)</a:t>
            </a:r>
            <a:endParaRPr lang="en-US" sz="9600" b="1" dirty="0">
              <a:solidFill>
                <a:srgbClr val="0066FF"/>
              </a:solidFill>
            </a:endParaRPr>
          </a:p>
          <a:p>
            <a:pPr marL="457200" indent="-347472">
              <a:lnSpc>
                <a:spcPct val="110000"/>
              </a:lnSpc>
              <a:spcBef>
                <a:spcPts val="600"/>
              </a:spcBef>
              <a:buFont typeface="Arial" charset="0"/>
              <a:buChar char="•"/>
            </a:pPr>
            <a:r>
              <a:rPr lang="en-US" sz="9600" b="1" dirty="0">
                <a:solidFill>
                  <a:srgbClr val="0066FF"/>
                </a:solidFill>
              </a:rPr>
              <a:t>Review District Youth Protection Policy and Procedures Document</a:t>
            </a:r>
          </a:p>
          <a:p>
            <a:pPr marL="457200" indent="-347472">
              <a:lnSpc>
                <a:spcPct val="110000"/>
              </a:lnSpc>
              <a:spcBef>
                <a:spcPts val="600"/>
              </a:spcBef>
              <a:buFont typeface="Arial" charset="0"/>
              <a:buChar char="•"/>
            </a:pPr>
            <a:r>
              <a:rPr lang="en-US" sz="9600" b="1" dirty="0">
                <a:solidFill>
                  <a:srgbClr val="0066FF"/>
                </a:solidFill>
              </a:rPr>
              <a:t>Submit completed and signed compliance statement to District YPO (due date TBD)</a:t>
            </a:r>
          </a:p>
          <a:p>
            <a:pPr marL="457200" lvl="0" indent="-347472">
              <a:lnSpc>
                <a:spcPct val="110000"/>
              </a:lnSpc>
              <a:spcBef>
                <a:spcPts val="600"/>
              </a:spcBef>
              <a:buFont typeface="Arial" charset="0"/>
              <a:buChar char="•"/>
            </a:pPr>
            <a:r>
              <a:rPr lang="en-US" sz="9600" b="1" dirty="0">
                <a:solidFill>
                  <a:srgbClr val="0066FF"/>
                </a:solidFill>
              </a:rPr>
              <a:t>Identify all youth programs in which the Club </a:t>
            </a:r>
            <a:r>
              <a:rPr lang="en-US" sz="9600" b="1" dirty="0" smtClean="0">
                <a:solidFill>
                  <a:srgbClr val="0066FF"/>
                </a:solidFill>
              </a:rPr>
              <a:t>participates (March – June 2022)</a:t>
            </a:r>
            <a:endParaRPr lang="en-US" sz="9600" b="1" dirty="0">
              <a:solidFill>
                <a:srgbClr val="0066FF"/>
              </a:solidFill>
            </a:endParaRPr>
          </a:p>
          <a:p>
            <a:pPr marL="457200" lvl="0" indent="-347472">
              <a:lnSpc>
                <a:spcPct val="110000"/>
              </a:lnSpc>
              <a:spcBef>
                <a:spcPts val="600"/>
              </a:spcBef>
              <a:buFont typeface="Arial" charset="0"/>
              <a:buChar char="•"/>
            </a:pPr>
            <a:r>
              <a:rPr lang="en-US" sz="9600" b="1" dirty="0">
                <a:solidFill>
                  <a:srgbClr val="0066FF"/>
                </a:solidFill>
              </a:rPr>
              <a:t>Determine if needed Volunteers are Continued Contact or Casual </a:t>
            </a:r>
            <a:r>
              <a:rPr lang="en-US" sz="9600" b="1" dirty="0" smtClean="0">
                <a:solidFill>
                  <a:srgbClr val="0066FF"/>
                </a:solidFill>
              </a:rPr>
              <a:t>Contact (March – June 2022)</a:t>
            </a:r>
            <a:endParaRPr lang="en-US" sz="9600" b="1" dirty="0">
              <a:solidFill>
                <a:srgbClr val="0066FF"/>
              </a:solidFill>
            </a:endParaRPr>
          </a:p>
          <a:p>
            <a:pPr marL="457200" lvl="0" indent="-347472">
              <a:lnSpc>
                <a:spcPct val="110000"/>
              </a:lnSpc>
              <a:spcBef>
                <a:spcPts val="600"/>
              </a:spcBef>
              <a:buFont typeface="Arial" charset="0"/>
              <a:buChar char="•"/>
            </a:pPr>
            <a:r>
              <a:rPr lang="en-US" sz="9600" b="1" dirty="0">
                <a:solidFill>
                  <a:srgbClr val="0066FF"/>
                </a:solidFill>
              </a:rPr>
              <a:t>Complete assigned online Youth Protection Awareness </a:t>
            </a:r>
            <a:r>
              <a:rPr lang="en-US" sz="9600" b="1" dirty="0" smtClean="0">
                <a:solidFill>
                  <a:srgbClr val="0066FF"/>
                </a:solidFill>
              </a:rPr>
              <a:t>course (Ongoing)</a:t>
            </a:r>
          </a:p>
          <a:p>
            <a:pPr marL="457200" lvl="0" indent="-347472">
              <a:lnSpc>
                <a:spcPct val="110000"/>
              </a:lnSpc>
              <a:spcBef>
                <a:spcPts val="600"/>
              </a:spcBef>
              <a:buFont typeface="Arial" charset="0"/>
              <a:buChar char="•"/>
            </a:pPr>
            <a:r>
              <a:rPr lang="en-US" sz="9600" b="1" u="sng" dirty="0" smtClean="0">
                <a:solidFill>
                  <a:srgbClr val="0066FF"/>
                </a:solidFill>
              </a:rPr>
              <a:t>JUNE 2022</a:t>
            </a:r>
            <a:endParaRPr lang="en-US" sz="9600" b="1" u="sng" dirty="0">
              <a:solidFill>
                <a:srgbClr val="0066FF"/>
              </a:solidFill>
            </a:endParaRPr>
          </a:p>
          <a:p>
            <a:pPr marL="0" lvl="0" indent="0" algn="r">
              <a:lnSpc>
                <a:spcPct val="110000"/>
              </a:lnSpc>
              <a:spcBef>
                <a:spcPts val="600"/>
              </a:spcBef>
              <a:buNone/>
            </a:pPr>
            <a:r>
              <a:rPr lang="en-US" sz="5600" b="1" dirty="0">
                <a:solidFill>
                  <a:srgbClr val="0066FF"/>
                </a:solidFill>
              </a:rPr>
              <a:t>YPP p.13 Exhibit A</a:t>
            </a:r>
          </a:p>
          <a:p>
            <a:pPr marL="0" lvl="0" indent="0" algn="r">
              <a:lnSpc>
                <a:spcPct val="110000"/>
              </a:lnSpc>
              <a:spcBef>
                <a:spcPts val="600"/>
              </a:spcBef>
              <a:buNone/>
            </a:pPr>
            <a:endParaRPr lang="en-US" sz="5600" b="1" dirty="0">
              <a:solidFill>
                <a:srgbClr val="0066FF"/>
              </a:solidFill>
            </a:endParaRPr>
          </a:p>
          <a:p>
            <a:pPr marL="0" lvl="0" indent="0">
              <a:buNone/>
            </a:pPr>
            <a:endParaRPr lang="en-US" b="1" dirty="0">
              <a:solidFill>
                <a:srgbClr val="0066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92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DB969749-1CEA-4670-8336-1885080EE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54209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b="1" kern="1200" dirty="0">
                <a:solidFill>
                  <a:schemeClr val="bg1"/>
                </a:solidFill>
                <a:latin typeface="+mj-lt"/>
                <a:ea typeface="+mj-ea"/>
                <a:cs typeface="+mj-cs"/>
              </a:rPr>
              <a:t/>
            </a:r>
            <a:br>
              <a:rPr lang="en-US" sz="4800" b="1"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pic>
        <p:nvPicPr>
          <p:cNvPr id="9" name="Graphic 8" descr="Check List">
            <a:extLst>
              <a:ext uri="{FF2B5EF4-FFF2-40B4-BE49-F238E27FC236}">
                <a16:creationId xmlns:a16="http://schemas.microsoft.com/office/drawing/2014/main" id="{EE7264AC-19E9-475B-8AD4-39B1B542D8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330719" y="641615"/>
            <a:ext cx="7289799" cy="5533496"/>
          </a:xfrm>
        </p:spPr>
        <p:txBody>
          <a:bodyPr vert="horz" lIns="91440" tIns="45720" rIns="91440" bIns="45720" rtlCol="0" anchor="ctr">
            <a:normAutofit/>
          </a:bodyPr>
          <a:lstStyle/>
          <a:p>
            <a:r>
              <a:rPr lang="en-US" sz="3200" b="1" dirty="0">
                <a:solidFill>
                  <a:srgbClr val="0066FF"/>
                </a:solidFill>
              </a:rPr>
              <a:t>Every activity conducted or sponsored by Rotary will occur in an environment free of abuse and harassment.</a:t>
            </a:r>
          </a:p>
          <a:p>
            <a:r>
              <a:rPr lang="en-US" sz="3200" b="1" dirty="0">
                <a:solidFill>
                  <a:srgbClr val="0066FF"/>
                </a:solidFill>
              </a:rPr>
              <a:t>The District’s policy complies with the  Rotary International Conduct Standards,  as adopted by the RI Board of Directors,  October 2019.</a:t>
            </a:r>
          </a:p>
          <a:p>
            <a:pPr marL="0" indent="0" algn="ctr">
              <a:buNone/>
            </a:pPr>
            <a:r>
              <a:rPr lang="en-US" sz="3200" b="1" dirty="0">
                <a:solidFill>
                  <a:srgbClr val="0066FF"/>
                </a:solidFill>
              </a:rPr>
              <a:t> </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33DBCFE-37C1-46EF-A8C6-664AD38CAF1A}"/>
                  </a:ext>
                </a:extLst>
              </p14:cNvPr>
              <p14:cNvContentPartPr/>
              <p14:nvPr/>
            </p14:nvContentPartPr>
            <p14:xfrm>
              <a:off x="3904385" y="3706443"/>
              <a:ext cx="360" cy="360"/>
            </p14:xfrm>
          </p:contentPart>
        </mc:Choice>
        <mc:Fallback xmlns="">
          <p:pic>
            <p:nvPicPr>
              <p:cNvPr id="4" name="Ink 3">
                <a:extLst>
                  <a:ext uri="{FF2B5EF4-FFF2-40B4-BE49-F238E27FC236}">
                    <a16:creationId xmlns:a16="http://schemas.microsoft.com/office/drawing/2014/main" id="{D33DBCFE-37C1-46EF-A8C6-664AD38CAF1A}"/>
                  </a:ext>
                </a:extLst>
              </p:cNvPr>
              <p:cNvPicPr/>
              <p:nvPr/>
            </p:nvPicPr>
            <p:blipFill>
              <a:blip r:embed="rId6"/>
              <a:stretch>
                <a:fillRect/>
              </a:stretch>
            </p:blipFill>
            <p:spPr>
              <a:xfrm>
                <a:off x="3895385" y="36974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FC00040-C9E1-41F3-AD50-19A5B487EC74}"/>
                  </a:ext>
                </a:extLst>
              </p14:cNvPr>
              <p14:cNvContentPartPr/>
              <p14:nvPr/>
            </p14:nvContentPartPr>
            <p14:xfrm>
              <a:off x="3384905" y="3582963"/>
              <a:ext cx="360" cy="360"/>
            </p14:xfrm>
          </p:contentPart>
        </mc:Choice>
        <mc:Fallback xmlns="">
          <p:pic>
            <p:nvPicPr>
              <p:cNvPr id="6" name="Ink 5">
                <a:extLst>
                  <a:ext uri="{FF2B5EF4-FFF2-40B4-BE49-F238E27FC236}">
                    <a16:creationId xmlns:a16="http://schemas.microsoft.com/office/drawing/2014/main" id="{2FC00040-C9E1-41F3-AD50-19A5B487EC74}"/>
                  </a:ext>
                </a:extLst>
              </p:cNvPr>
              <p:cNvPicPr/>
              <p:nvPr/>
            </p:nvPicPr>
            <p:blipFill>
              <a:blip r:embed="rId6"/>
              <a:stretch>
                <a:fillRect/>
              </a:stretch>
            </p:blipFill>
            <p:spPr>
              <a:xfrm>
                <a:off x="3376265" y="35743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C85C15D-2AAB-4769-A368-9B1D69B83A7C}"/>
                  </a:ext>
                </a:extLst>
              </p14:cNvPr>
              <p14:cNvContentPartPr/>
              <p14:nvPr/>
            </p14:nvContentPartPr>
            <p14:xfrm>
              <a:off x="4176185" y="3458763"/>
              <a:ext cx="360" cy="360"/>
            </p14:xfrm>
          </p:contentPart>
        </mc:Choice>
        <mc:Fallback xmlns="">
          <p:pic>
            <p:nvPicPr>
              <p:cNvPr id="7" name="Ink 6">
                <a:extLst>
                  <a:ext uri="{FF2B5EF4-FFF2-40B4-BE49-F238E27FC236}">
                    <a16:creationId xmlns:a16="http://schemas.microsoft.com/office/drawing/2014/main" id="{EC85C15D-2AAB-4769-A368-9B1D69B83A7C}"/>
                  </a:ext>
                </a:extLst>
              </p:cNvPr>
              <p:cNvPicPr/>
              <p:nvPr/>
            </p:nvPicPr>
            <p:blipFill>
              <a:blip r:embed="rId6"/>
              <a:stretch>
                <a:fillRect/>
              </a:stretch>
            </p:blipFill>
            <p:spPr>
              <a:xfrm>
                <a:off x="4167185" y="3450123"/>
                <a:ext cx="18000" cy="18000"/>
              </a:xfrm>
              <a:prstGeom prst="rect">
                <a:avLst/>
              </a:prstGeom>
            </p:spPr>
          </p:pic>
        </mc:Fallback>
      </mc:AlternateContent>
      <p:sp>
        <p:nvSpPr>
          <p:cNvPr id="10" name="Title 1">
            <a:extLst>
              <a:ext uri="{FF2B5EF4-FFF2-40B4-BE49-F238E27FC236}">
                <a16:creationId xmlns:a16="http://schemas.microsoft.com/office/drawing/2014/main" id="{2FC0F5EA-294C-480C-A901-FCE586A7051B}"/>
              </a:ext>
            </a:extLst>
          </p:cNvPr>
          <p:cNvSpPr txBox="1">
            <a:spLocks/>
          </p:cNvSpPr>
          <p:nvPr/>
        </p:nvSpPr>
        <p:spPr>
          <a:xfrm>
            <a:off x="333809" y="2334843"/>
            <a:ext cx="3197013" cy="38402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District Implementation   </a:t>
            </a:r>
          </a:p>
          <a:p>
            <a:pPr algn="ctr"/>
            <a:r>
              <a:rPr lang="en-US" sz="3600" b="1" dirty="0">
                <a:solidFill>
                  <a:schemeClr val="bg1"/>
                </a:solidFill>
              </a:rPr>
              <a:t>of </a:t>
            </a:r>
          </a:p>
          <a:p>
            <a:pPr algn="ctr"/>
            <a:r>
              <a:rPr lang="en-US" sz="3600" b="1" dirty="0">
                <a:solidFill>
                  <a:schemeClr val="bg1"/>
                </a:solidFill>
              </a:rPr>
              <a:t>Youth Protection Policy </a:t>
            </a:r>
          </a:p>
          <a:p>
            <a:pPr algn="ctr"/>
            <a:endParaRPr lang="en-US" sz="3600" b="1" dirty="0">
              <a:solidFill>
                <a:schemeClr val="bg1"/>
              </a:solidFill>
            </a:endParaRPr>
          </a:p>
          <a:p>
            <a:pPr algn="ctr"/>
            <a:r>
              <a:rPr lang="en-US" sz="3600" b="1" dirty="0" smtClean="0">
                <a:solidFill>
                  <a:schemeClr val="bg1"/>
                </a:solidFill>
              </a:rPr>
              <a:t> </a:t>
            </a:r>
            <a:endParaRPr lang="en-US" sz="3600" b="1" dirty="0">
              <a:solidFill>
                <a:schemeClr val="bg1"/>
              </a:solidFill>
            </a:endParaRPr>
          </a:p>
          <a:p>
            <a:pPr algn="ctr"/>
            <a:endParaRPr lang="en-US" sz="3600" b="1" dirty="0">
              <a:solidFill>
                <a:schemeClr val="bg1"/>
              </a:solidFill>
            </a:endParaRPr>
          </a:p>
        </p:txBody>
      </p:sp>
      <p:pic>
        <p:nvPicPr>
          <p:cNvPr id="8" name="Picture 7" descr="Logo&#10;&#10;Description automatically generated">
            <a:extLst>
              <a:ext uri="{FF2B5EF4-FFF2-40B4-BE49-F238E27FC236}">
                <a16:creationId xmlns:a16="http://schemas.microsoft.com/office/drawing/2014/main" id="{BE410EB6-F710-4C36-AEE4-491F136B69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119389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497873"/>
            <a:ext cx="3197013" cy="3925229"/>
          </a:xfrm>
        </p:spPr>
        <p:txBody>
          <a:bodyPr vert="horz" lIns="91440" tIns="45720" rIns="91440" bIns="45720" rtlCol="0" anchor="t">
            <a:normAutofit fontScale="90000"/>
          </a:bodyPr>
          <a:lstStyle/>
          <a:p>
            <a:pPr algn="ctr"/>
            <a:r>
              <a:rPr lang="en-US" sz="4800" b="1" dirty="0">
                <a:solidFill>
                  <a:schemeClr val="bg1"/>
                </a:solidFill>
              </a:rPr>
              <a:t>Youth Sponsored Programs</a:t>
            </a:r>
            <a:br>
              <a:rPr lang="en-US" sz="4800" b="1" dirty="0">
                <a:solidFill>
                  <a:schemeClr val="bg1"/>
                </a:solidFill>
              </a:rPr>
            </a:br>
            <a:r>
              <a:rPr lang="en-US" sz="4800" b="1" dirty="0">
                <a:solidFill>
                  <a:schemeClr val="bg1"/>
                </a:solidFill>
              </a:rPr>
              <a:t>-</a:t>
            </a:r>
            <a:br>
              <a:rPr lang="en-US" sz="4800" b="1" dirty="0">
                <a:solidFill>
                  <a:schemeClr val="bg1"/>
                </a:solidFill>
              </a:rPr>
            </a:br>
            <a:r>
              <a:rPr lang="en-US" sz="4800" b="1" dirty="0">
                <a:solidFill>
                  <a:schemeClr val="bg1"/>
                </a:solidFill>
              </a:rPr>
              <a:t> Club Level Checklist</a:t>
            </a:r>
            <a:br>
              <a:rPr lang="en-US" sz="4800" b="1" dirty="0">
                <a:solidFill>
                  <a:schemeClr val="bg1"/>
                </a:solidFill>
              </a:rPr>
            </a:br>
            <a:r>
              <a:rPr lang="en-US" sz="4800" b="1" dirty="0">
                <a:solidFill>
                  <a:schemeClr val="bg1"/>
                </a:solidFill>
              </a:rPr>
              <a:t>  </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245336" y="605214"/>
            <a:ext cx="7659747" cy="5996832"/>
          </a:xfrm>
        </p:spPr>
        <p:txBody>
          <a:bodyPr vert="horz" lIns="91440" tIns="45720" rIns="91440" bIns="45720" rtlCol="0" anchor="ctr">
            <a:normAutofit fontScale="25000" lnSpcReduction="20000"/>
          </a:bodyPr>
          <a:lstStyle/>
          <a:p>
            <a:pPr marL="0" indent="0" algn="ctr">
              <a:lnSpc>
                <a:spcPct val="110000"/>
              </a:lnSpc>
              <a:spcBef>
                <a:spcPts val="600"/>
              </a:spcBef>
              <a:buNone/>
            </a:pPr>
            <a:r>
              <a:rPr lang="en-US" sz="9600" b="1" dirty="0" smtClean="0">
                <a:solidFill>
                  <a:srgbClr val="0066FF"/>
                </a:solidFill>
              </a:rPr>
              <a:t>BEGINNING JUNE 2022</a:t>
            </a:r>
          </a:p>
          <a:p>
            <a:pPr marL="0" lvl="0" indent="0">
              <a:lnSpc>
                <a:spcPct val="110000"/>
              </a:lnSpc>
              <a:spcBef>
                <a:spcPts val="600"/>
              </a:spcBef>
              <a:buNone/>
            </a:pPr>
            <a:endParaRPr lang="en-US" sz="9600" b="1" dirty="0" smtClean="0">
              <a:solidFill>
                <a:srgbClr val="0066FF"/>
              </a:solidFill>
            </a:endParaRPr>
          </a:p>
          <a:p>
            <a:pPr marL="0" lvl="0" indent="0">
              <a:lnSpc>
                <a:spcPct val="110000"/>
              </a:lnSpc>
              <a:spcBef>
                <a:spcPts val="600"/>
              </a:spcBef>
              <a:buNone/>
            </a:pPr>
            <a:r>
              <a:rPr lang="en-US" sz="9600" b="1" u="sng" dirty="0" smtClean="0">
                <a:solidFill>
                  <a:srgbClr val="0066FF"/>
                </a:solidFill>
              </a:rPr>
              <a:t>Club  </a:t>
            </a:r>
            <a:r>
              <a:rPr lang="en-US" sz="9600" b="1" u="sng" dirty="0">
                <a:solidFill>
                  <a:srgbClr val="0066FF"/>
                </a:solidFill>
              </a:rPr>
              <a:t>members, student participants and volunteers complete respective required Youth Protection Training approved by the </a:t>
            </a:r>
            <a:r>
              <a:rPr lang="en-US" sz="9600" b="1" u="sng" dirty="0" smtClean="0">
                <a:solidFill>
                  <a:srgbClr val="0066FF"/>
                </a:solidFill>
              </a:rPr>
              <a:t>District</a:t>
            </a:r>
            <a:r>
              <a:rPr lang="en-US" sz="9600" b="1" dirty="0">
                <a:solidFill>
                  <a:srgbClr val="0066FF"/>
                </a:solidFill>
              </a:rPr>
              <a:t> </a:t>
            </a:r>
            <a:endParaRPr lang="en-US" sz="9600" b="1" dirty="0" smtClean="0">
              <a:solidFill>
                <a:srgbClr val="0066FF"/>
              </a:solidFill>
            </a:endParaRPr>
          </a:p>
          <a:p>
            <a:pPr marL="0" lvl="0" indent="0">
              <a:lnSpc>
                <a:spcPct val="110000"/>
              </a:lnSpc>
              <a:spcBef>
                <a:spcPts val="600"/>
              </a:spcBef>
              <a:buNone/>
            </a:pPr>
            <a:endParaRPr lang="en-US" sz="9600" b="1" dirty="0">
              <a:solidFill>
                <a:srgbClr val="0066FF"/>
              </a:solidFill>
            </a:endParaRPr>
          </a:p>
          <a:p>
            <a:pPr marL="0" lvl="0" indent="0">
              <a:lnSpc>
                <a:spcPct val="110000"/>
              </a:lnSpc>
              <a:spcBef>
                <a:spcPts val="600"/>
              </a:spcBef>
              <a:buNone/>
            </a:pPr>
            <a:r>
              <a:rPr lang="en-US" sz="9600" b="1" dirty="0" smtClean="0">
                <a:solidFill>
                  <a:srgbClr val="0066FF"/>
                </a:solidFill>
              </a:rPr>
              <a:t>Continued </a:t>
            </a:r>
            <a:r>
              <a:rPr lang="en-US" sz="9600" b="1" dirty="0">
                <a:solidFill>
                  <a:srgbClr val="0066FF"/>
                </a:solidFill>
              </a:rPr>
              <a:t>Contact Volunteers within all programs must:</a:t>
            </a:r>
          </a:p>
          <a:p>
            <a:pPr marL="457200" indent="-342900">
              <a:lnSpc>
                <a:spcPct val="110000"/>
              </a:lnSpc>
              <a:spcBef>
                <a:spcPts val="0"/>
              </a:spcBef>
            </a:pPr>
            <a:r>
              <a:rPr lang="en-US" sz="9600" b="1" dirty="0">
                <a:solidFill>
                  <a:srgbClr val="0066FF"/>
                </a:solidFill>
              </a:rPr>
              <a:t>Complete an application</a:t>
            </a:r>
          </a:p>
          <a:p>
            <a:pPr marL="457200" indent="-342900">
              <a:lnSpc>
                <a:spcPct val="110000"/>
              </a:lnSpc>
              <a:spcBef>
                <a:spcPts val="0"/>
              </a:spcBef>
            </a:pPr>
            <a:r>
              <a:rPr lang="en-US" sz="9600" b="1" dirty="0">
                <a:solidFill>
                  <a:srgbClr val="0066FF"/>
                </a:solidFill>
              </a:rPr>
              <a:t>Undergo a criminal background check</a:t>
            </a:r>
          </a:p>
          <a:p>
            <a:pPr marL="457200" indent="-342900">
              <a:lnSpc>
                <a:spcPct val="110000"/>
              </a:lnSpc>
              <a:spcBef>
                <a:spcPts val="0"/>
              </a:spcBef>
            </a:pPr>
            <a:r>
              <a:rPr lang="en-US" sz="9600" b="1" dirty="0">
                <a:solidFill>
                  <a:srgbClr val="0066FF"/>
                </a:solidFill>
              </a:rPr>
              <a:t>Be Interviewed as determined by DG</a:t>
            </a:r>
          </a:p>
          <a:p>
            <a:pPr marL="457200" indent="-342900">
              <a:lnSpc>
                <a:spcPct val="110000"/>
              </a:lnSpc>
              <a:spcBef>
                <a:spcPts val="0"/>
              </a:spcBef>
            </a:pPr>
            <a:r>
              <a:rPr lang="en-US" sz="9600" b="1" dirty="0">
                <a:solidFill>
                  <a:srgbClr val="0066FF"/>
                </a:solidFill>
              </a:rPr>
              <a:t>Provide Personal References – at least 3</a:t>
            </a:r>
          </a:p>
          <a:p>
            <a:pPr marL="0" lvl="0" indent="0">
              <a:lnSpc>
                <a:spcPct val="110000"/>
              </a:lnSpc>
              <a:spcBef>
                <a:spcPts val="600"/>
              </a:spcBef>
              <a:buNone/>
            </a:pPr>
            <a:endParaRPr lang="en-US" sz="9600" b="1" dirty="0">
              <a:solidFill>
                <a:srgbClr val="0066FF"/>
              </a:solidFill>
            </a:endParaRPr>
          </a:p>
          <a:p>
            <a:pPr marL="0" lvl="0" indent="0" algn="r">
              <a:lnSpc>
                <a:spcPct val="110000"/>
              </a:lnSpc>
              <a:spcBef>
                <a:spcPts val="600"/>
              </a:spcBef>
              <a:buNone/>
            </a:pPr>
            <a:r>
              <a:rPr lang="en-US" sz="4800" b="1" dirty="0">
                <a:solidFill>
                  <a:srgbClr val="0066FF"/>
                </a:solidFill>
              </a:rPr>
              <a:t>YPP Policies &amp; Procedures, p.13-14 Exhibits A, B</a:t>
            </a:r>
          </a:p>
          <a:p>
            <a:pPr marL="0" lvl="0" indent="0" algn="r">
              <a:lnSpc>
                <a:spcPct val="110000"/>
              </a:lnSpc>
              <a:spcBef>
                <a:spcPts val="600"/>
              </a:spcBef>
              <a:buNone/>
            </a:pPr>
            <a:endParaRPr lang="en-US" sz="4800" dirty="0">
              <a:solidFill>
                <a:srgbClr val="0066FF"/>
              </a:solidFill>
            </a:endParaRPr>
          </a:p>
          <a:p>
            <a:pPr marL="0" lvl="0" indent="0" algn="r">
              <a:lnSpc>
                <a:spcPct val="110000"/>
              </a:lnSpc>
              <a:spcBef>
                <a:spcPts val="600"/>
              </a:spcBef>
              <a:buNone/>
            </a:pPr>
            <a:endParaRPr lang="en-US" sz="5600" b="1" dirty="0">
              <a:solidFill>
                <a:srgbClr val="0066FF"/>
              </a:solidFill>
            </a:endParaRPr>
          </a:p>
          <a:p>
            <a:pPr marL="0" lvl="0" indent="0">
              <a:buNone/>
            </a:pPr>
            <a:endParaRPr lang="en-US" b="1" dirty="0">
              <a:solidFill>
                <a:srgbClr val="0066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92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80C500BC-D989-4080-9389-5C5B68645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338759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b="1">
                <a:solidFill>
                  <a:srgbClr val="FFFFFF"/>
                </a:solidFill>
              </a:rPr>
              <a:t/>
            </a:r>
            <a:br>
              <a:rPr lang="en-US" b="1">
                <a:solidFill>
                  <a:srgbClr val="FFFFFF"/>
                </a:solidFill>
              </a:rPr>
            </a:br>
            <a:r>
              <a:rPr lang="en-US" b="1">
                <a:solidFill>
                  <a:srgbClr val="FFFFFF"/>
                </a:solidFill>
              </a:rPr>
              <a:t>Resources</a:t>
            </a:r>
            <a:endParaRPr lang="en-US"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393362" y="640080"/>
            <a:ext cx="7309937" cy="6047047"/>
          </a:xfrm>
        </p:spPr>
        <p:txBody>
          <a:bodyPr vert="horz" lIns="91440" tIns="45720" rIns="91440" bIns="45720" rtlCol="0" anchor="ctr">
            <a:normAutofit fontScale="55000" lnSpcReduction="20000"/>
          </a:bodyPr>
          <a:lstStyle/>
          <a:p>
            <a:pPr marL="0" lvl="0" indent="0">
              <a:buNone/>
            </a:pPr>
            <a:endParaRPr lang="en-US" sz="3800" b="1" dirty="0"/>
          </a:p>
          <a:p>
            <a:pPr lvl="0"/>
            <a:r>
              <a:rPr lang="en-US" sz="3800" b="1" dirty="0">
                <a:hlinkClick r:id="rId3"/>
              </a:rPr>
              <a:t>Rotary International Insurance Website https://rotary.ajg.com</a:t>
            </a:r>
            <a:endParaRPr lang="en-US" sz="3800" b="1" dirty="0"/>
          </a:p>
          <a:p>
            <a:r>
              <a:rPr lang="en-US" sz="3800" b="1" u="sng" dirty="0"/>
              <a:t>Rotary@ajg.com</a:t>
            </a:r>
            <a:r>
              <a:rPr lang="en-US" sz="3800" b="1" dirty="0"/>
              <a:t>  password: Rotarian1</a:t>
            </a:r>
          </a:p>
          <a:p>
            <a:endParaRPr lang="en-US" sz="3800" b="1" dirty="0"/>
          </a:p>
          <a:p>
            <a:r>
              <a:rPr lang="en-US" sz="3800" b="1" dirty="0"/>
              <a:t>My Rotary https://my.rotary.org&gt;Learning &amp; Reference&gt;Learn by Topic&gt;Youth Protection  </a:t>
            </a:r>
          </a:p>
          <a:p>
            <a:pPr marL="0" indent="0">
              <a:buNone/>
            </a:pPr>
            <a:r>
              <a:rPr lang="en-US" sz="3800" b="1" dirty="0"/>
              <a:t> - - - - - - - - - - - - - - - - - - - - - - - - </a:t>
            </a:r>
          </a:p>
          <a:p>
            <a:pPr lvl="0"/>
            <a:r>
              <a:rPr lang="en-US" sz="3800" b="1" dirty="0" smtClean="0"/>
              <a:t>District </a:t>
            </a:r>
            <a:r>
              <a:rPr lang="en-US" sz="3800" b="1" dirty="0"/>
              <a:t>YP page: </a:t>
            </a:r>
            <a:r>
              <a:rPr lang="en-US" sz="3800" b="1" dirty="0">
                <a:hlinkClick r:id="rId4"/>
              </a:rPr>
              <a:t>https://</a:t>
            </a:r>
            <a:r>
              <a:rPr lang="en-US" sz="3800" b="1" dirty="0" smtClean="0">
                <a:hlinkClick r:id="rId4"/>
              </a:rPr>
              <a:t>rotarydistrict6630.org/sitepage/district-6630-youth-protection-policies-procedures</a:t>
            </a:r>
            <a:endParaRPr lang="en-US" sz="3800" b="1" dirty="0" smtClean="0"/>
          </a:p>
          <a:p>
            <a:pPr lvl="0"/>
            <a:endParaRPr lang="en-US" sz="3800" b="1" dirty="0"/>
          </a:p>
          <a:p>
            <a:pPr lvl="0"/>
            <a:r>
              <a:rPr lang="en-US" sz="3800" b="1" dirty="0" smtClean="0"/>
              <a:t>District YP </a:t>
            </a:r>
            <a:r>
              <a:rPr lang="en-US" sz="3800" b="1" i="1" dirty="0" smtClean="0"/>
              <a:t>Manual</a:t>
            </a:r>
            <a:r>
              <a:rPr lang="en-US" sz="3800" b="1" i="1" dirty="0"/>
              <a:t>: </a:t>
            </a:r>
            <a:r>
              <a:rPr lang="en-US" sz="3800" b="1" i="1" dirty="0">
                <a:hlinkClick r:id="rId5"/>
              </a:rPr>
              <a:t>https://clubrunner.blob.core.windows.net/00000050069/en-us/files/sitepage/district-6630-youth-protection-policies-procedures/youth-protection-manual---pdf/YPP-manual-Final--</a:t>
            </a:r>
            <a:r>
              <a:rPr lang="en-US" sz="3800" b="1" i="1" dirty="0" smtClean="0">
                <a:hlinkClick r:id="rId5"/>
              </a:rPr>
              <a:t>8.16.21.pdf</a:t>
            </a:r>
            <a:endParaRPr lang="en-US" sz="3800" b="1" i="1" dirty="0" smtClean="0"/>
          </a:p>
          <a:p>
            <a:pPr lvl="0"/>
            <a:endParaRPr lang="en-US" b="1" i="1" dirty="0"/>
          </a:p>
          <a:p>
            <a:pPr marL="0" lvl="0" indent="0">
              <a:buNone/>
            </a:pPr>
            <a:endParaRPr lang="en-US" b="1" i="1" strike="sngStrike" dirty="0"/>
          </a:p>
          <a:p>
            <a:pPr marL="0" lvl="0" indent="0">
              <a:buNone/>
            </a:pPr>
            <a:endParaRPr lang="en-US" sz="1100" b="1" i="1" strike="sngStrike" dirty="0"/>
          </a:p>
          <a:p>
            <a:pPr marL="0" lvl="0" indent="0">
              <a:buNone/>
            </a:pPr>
            <a:endParaRPr lang="en-US" sz="1100" b="1" i="1" strike="sngStrike" dirty="0"/>
          </a:p>
          <a:p>
            <a:pPr marL="0" lvl="0" indent="0">
              <a:buNone/>
            </a:pPr>
            <a:endParaRPr lang="en-US" sz="1100" b="1" i="1" strike="sngStrike" dirty="0"/>
          </a:p>
          <a:p>
            <a:pPr marL="0" lvl="0" indent="0">
              <a:buNone/>
            </a:pPr>
            <a:r>
              <a:rPr lang="en-US" sz="1100" b="1" i="1" dirty="0"/>
              <a:t>						</a:t>
            </a:r>
            <a:r>
              <a:rPr lang="en-US" sz="1200" b="1" i="1" dirty="0"/>
              <a:t>YPP p.23</a:t>
            </a:r>
            <a:r>
              <a:rPr lang="en-US" sz="1100" b="1" i="1" dirty="0"/>
              <a:t>	</a:t>
            </a:r>
            <a:endParaRPr lang="en-US" sz="1100" b="1" dirty="0"/>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7"/>
              <a:stretch>
                <a:fillRect/>
              </a:stretch>
            </p:blipFill>
            <p:spPr>
              <a:xfrm>
                <a:off x="1350185" y="4018923"/>
                <a:ext cx="18000" cy="18000"/>
              </a:xfrm>
              <a:prstGeom prst="rect">
                <a:avLst/>
              </a:prstGeom>
            </p:spPr>
          </p:pic>
        </mc:Fallback>
      </mc:AlternateContent>
      <p:pic>
        <p:nvPicPr>
          <p:cNvPr id="10" name="Picture 9" descr="Logo&#10;&#10;Description automatically generated">
            <a:extLst>
              <a:ext uri="{FF2B5EF4-FFF2-40B4-BE49-F238E27FC236}">
                <a16:creationId xmlns:a16="http://schemas.microsoft.com/office/drawing/2014/main" id="{8E4147C8-CC2C-4706-8DD7-2FE56287FE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701" y="952702"/>
            <a:ext cx="3096427" cy="1698935"/>
          </a:xfrm>
          <a:prstGeom prst="rect">
            <a:avLst/>
          </a:prstGeom>
        </p:spPr>
      </p:pic>
    </p:spTree>
    <p:extLst>
      <p:ext uri="{BB962C8B-B14F-4D97-AF65-F5344CB8AC3E}">
        <p14:creationId xmlns:p14="http://schemas.microsoft.com/office/powerpoint/2010/main" val="3487044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743559"/>
            <a:ext cx="3197013" cy="3461297"/>
          </a:xfrm>
        </p:spPr>
        <p:txBody>
          <a:bodyPr vert="horz" lIns="91440" tIns="45720" rIns="91440" bIns="45720" rtlCol="0" anchor="t">
            <a:normAutofit/>
          </a:bodyPr>
          <a:lstStyle/>
          <a:p>
            <a:pPr algn="ctr"/>
            <a:r>
              <a:rPr lang="en-US" sz="2000" b="1" dirty="0">
                <a:solidFill>
                  <a:schemeClr val="bg1"/>
                </a:solidFill>
              </a:rPr>
              <a:t/>
            </a:r>
            <a:br>
              <a:rPr lang="en-US" sz="2000" b="1" dirty="0">
                <a:solidFill>
                  <a:schemeClr val="bg1"/>
                </a:solidFill>
              </a:rPr>
            </a:br>
            <a:r>
              <a:rPr lang="en-US" sz="3600" b="1" dirty="0">
                <a:solidFill>
                  <a:schemeClr val="bg1"/>
                </a:solidFill>
              </a:rPr>
              <a:t>Questions???</a:t>
            </a:r>
            <a:endParaRPr lang="en-US" sz="3600" kern="1200" dirty="0">
              <a:solidFill>
                <a:schemeClr val="bg1"/>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563"/>
                <a:ext cx="18000" cy="18000"/>
              </a:xfrm>
              <a:prstGeom prst="rect">
                <a:avLst/>
              </a:prstGeom>
            </p:spPr>
          </p:pic>
        </mc:Fallback>
      </mc:AlternateContent>
      <p:pic>
        <p:nvPicPr>
          <p:cNvPr id="7" name="Picture 6" descr="Logo&#10;&#10;Description automatically generated">
            <a:extLst>
              <a:ext uri="{FF2B5EF4-FFF2-40B4-BE49-F238E27FC236}">
                <a16:creationId xmlns:a16="http://schemas.microsoft.com/office/drawing/2014/main" id="{DC9B8ABC-E8DC-47C8-B415-39115F547F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pic>
        <p:nvPicPr>
          <p:cNvPr id="11" name="Content Placeholder 10" descr="Customer service man hand on face">
            <a:extLst>
              <a:ext uri="{FF2B5EF4-FFF2-40B4-BE49-F238E27FC236}">
                <a16:creationId xmlns:a16="http://schemas.microsoft.com/office/drawing/2014/main" id="{329E7289-857A-4206-911C-00E4528EF1F7}"/>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436457" y="322263"/>
            <a:ext cx="6344860" cy="5854700"/>
          </a:xfrm>
        </p:spPr>
      </p:pic>
      <p:sp>
        <p:nvSpPr>
          <p:cNvPr id="12" name="Slide Number Placeholder 11">
            <a:extLst>
              <a:ext uri="{FF2B5EF4-FFF2-40B4-BE49-F238E27FC236}">
                <a16:creationId xmlns:a16="http://schemas.microsoft.com/office/drawing/2014/main" id="{FF0C70B6-143B-4242-99E9-B0065961D120}"/>
              </a:ext>
            </a:extLst>
          </p:cNvPr>
          <p:cNvSpPr>
            <a:spLocks noGrp="1"/>
          </p:cNvSpPr>
          <p:nvPr>
            <p:ph type="sldNum" sz="quarter" idx="12"/>
          </p:nvPr>
        </p:nvSpPr>
        <p:spPr/>
        <p:txBody>
          <a:bodyPr/>
          <a:lstStyle/>
          <a:p>
            <a:fld id="{A24B15E2-CF7D-4BA7-A6C1-FA5D0016EBF4}" type="slidenum">
              <a:rPr lang="en-US" smtClean="0"/>
              <a:t>22</a:t>
            </a:fld>
            <a:endParaRPr lang="en-US" dirty="0"/>
          </a:p>
        </p:txBody>
      </p:sp>
      <p:pic>
        <p:nvPicPr>
          <p:cNvPr id="5" name="Picture 4" descr="Businesswoman brainstorming at board in office">
            <a:extLst>
              <a:ext uri="{FF2B5EF4-FFF2-40B4-BE49-F238E27FC236}">
                <a16:creationId xmlns:a16="http://schemas.microsoft.com/office/drawing/2014/main" id="{DD01B804-DDB7-47E3-9DD3-C08025CFD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732" y="0"/>
            <a:ext cx="10289512" cy="6858000"/>
          </a:xfrm>
          <a:prstGeom prst="rect">
            <a:avLst/>
          </a:prstGeom>
        </p:spPr>
      </p:pic>
      <p:pic>
        <p:nvPicPr>
          <p:cNvPr id="8" name="Picture 7" descr="Sticky notes with question marks">
            <a:extLst>
              <a:ext uri="{FF2B5EF4-FFF2-40B4-BE49-F238E27FC236}">
                <a16:creationId xmlns:a16="http://schemas.microsoft.com/office/drawing/2014/main" id="{6C5A666D-20BE-4805-9C95-3DF846DC2E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4630" y="0"/>
            <a:ext cx="10287000" cy="6858000"/>
          </a:xfrm>
          <a:prstGeom prst="rect">
            <a:avLst/>
          </a:prstGeom>
        </p:spPr>
      </p:pic>
    </p:spTree>
    <p:extLst>
      <p:ext uri="{BB962C8B-B14F-4D97-AF65-F5344CB8AC3E}">
        <p14:creationId xmlns:p14="http://schemas.microsoft.com/office/powerpoint/2010/main" val="104779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b="1" kern="1200" dirty="0">
                <a:solidFill>
                  <a:schemeClr val="bg1"/>
                </a:solidFill>
                <a:latin typeface="+mj-lt"/>
                <a:ea typeface="+mj-ea"/>
                <a:cs typeface="+mj-cs"/>
              </a:rPr>
              <a:t/>
            </a:r>
            <a:br>
              <a:rPr lang="en-US" sz="4800" b="1"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pic>
        <p:nvPicPr>
          <p:cNvPr id="9" name="Graphic 8" descr="Check List">
            <a:extLst>
              <a:ext uri="{FF2B5EF4-FFF2-40B4-BE49-F238E27FC236}">
                <a16:creationId xmlns:a16="http://schemas.microsoft.com/office/drawing/2014/main" id="{EE7264AC-19E9-475B-8AD4-39B1B542D8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330719" y="641615"/>
            <a:ext cx="7289799" cy="5533496"/>
          </a:xfrm>
        </p:spPr>
        <p:txBody>
          <a:bodyPr vert="horz" lIns="91440" tIns="45720" rIns="91440" bIns="45720" rtlCol="0" anchor="ctr">
            <a:normAutofit lnSpcReduction="10000"/>
          </a:bodyPr>
          <a:lstStyle/>
          <a:p>
            <a:pPr marL="0" indent="0">
              <a:buNone/>
            </a:pPr>
            <a:r>
              <a:rPr lang="en-US" sz="3200" b="1" dirty="0">
                <a:solidFill>
                  <a:srgbClr val="0066FF"/>
                </a:solidFill>
              </a:rPr>
              <a:t>Rotary International strives to create and maintain a safe environment for all youth who participate in Rotary activities. </a:t>
            </a:r>
          </a:p>
          <a:p>
            <a:pPr marL="0" indent="0">
              <a:buNone/>
            </a:pPr>
            <a:r>
              <a:rPr lang="en-US" sz="3200" b="1" dirty="0">
                <a:solidFill>
                  <a:srgbClr val="0066FF"/>
                </a:solidFill>
              </a:rPr>
              <a:t>To the best of their ability, Rotarians, Rotarians’ spouses and partners, and all other volunteers must safeguard the children and young people with whom they come into contact and protect them from physical, sexual and psychological abuse. </a:t>
            </a:r>
          </a:p>
          <a:p>
            <a:pPr marL="0" indent="0">
              <a:buNone/>
            </a:pPr>
            <a:endParaRPr lang="en-US" sz="3200" b="1" dirty="0">
              <a:solidFill>
                <a:srgbClr val="0066FF"/>
              </a:solidFill>
            </a:endParaRPr>
          </a:p>
          <a:p>
            <a:pPr marL="0" indent="0" algn="r">
              <a:buNone/>
            </a:pPr>
            <a:r>
              <a:rPr lang="en-US" sz="1800" b="1" dirty="0">
                <a:solidFill>
                  <a:srgbClr val="0066FF"/>
                </a:solidFill>
              </a:rPr>
              <a:t>YPP Policies &amp; Procedures page 12</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33DBCFE-37C1-46EF-A8C6-664AD38CAF1A}"/>
                  </a:ext>
                </a:extLst>
              </p14:cNvPr>
              <p14:cNvContentPartPr/>
              <p14:nvPr/>
            </p14:nvContentPartPr>
            <p14:xfrm>
              <a:off x="3904385" y="3706443"/>
              <a:ext cx="360" cy="360"/>
            </p14:xfrm>
          </p:contentPart>
        </mc:Choice>
        <mc:Fallback xmlns="">
          <p:pic>
            <p:nvPicPr>
              <p:cNvPr id="4" name="Ink 3">
                <a:extLst>
                  <a:ext uri="{FF2B5EF4-FFF2-40B4-BE49-F238E27FC236}">
                    <a16:creationId xmlns:a16="http://schemas.microsoft.com/office/drawing/2014/main" id="{D33DBCFE-37C1-46EF-A8C6-664AD38CAF1A}"/>
                  </a:ext>
                </a:extLst>
              </p:cNvPr>
              <p:cNvPicPr/>
              <p:nvPr/>
            </p:nvPicPr>
            <p:blipFill>
              <a:blip r:embed="rId6"/>
              <a:stretch>
                <a:fillRect/>
              </a:stretch>
            </p:blipFill>
            <p:spPr>
              <a:xfrm>
                <a:off x="3895385" y="36974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FC00040-C9E1-41F3-AD50-19A5B487EC74}"/>
                  </a:ext>
                </a:extLst>
              </p14:cNvPr>
              <p14:cNvContentPartPr/>
              <p14:nvPr/>
            </p14:nvContentPartPr>
            <p14:xfrm>
              <a:off x="3384905" y="3582963"/>
              <a:ext cx="360" cy="360"/>
            </p14:xfrm>
          </p:contentPart>
        </mc:Choice>
        <mc:Fallback xmlns="">
          <p:pic>
            <p:nvPicPr>
              <p:cNvPr id="6" name="Ink 5">
                <a:extLst>
                  <a:ext uri="{FF2B5EF4-FFF2-40B4-BE49-F238E27FC236}">
                    <a16:creationId xmlns:a16="http://schemas.microsoft.com/office/drawing/2014/main" id="{2FC00040-C9E1-41F3-AD50-19A5B487EC74}"/>
                  </a:ext>
                </a:extLst>
              </p:cNvPr>
              <p:cNvPicPr/>
              <p:nvPr/>
            </p:nvPicPr>
            <p:blipFill>
              <a:blip r:embed="rId6"/>
              <a:stretch>
                <a:fillRect/>
              </a:stretch>
            </p:blipFill>
            <p:spPr>
              <a:xfrm>
                <a:off x="3375905" y="35739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C85C15D-2AAB-4769-A368-9B1D69B83A7C}"/>
                  </a:ext>
                </a:extLst>
              </p14:cNvPr>
              <p14:cNvContentPartPr/>
              <p14:nvPr/>
            </p14:nvContentPartPr>
            <p14:xfrm>
              <a:off x="4176185" y="3458763"/>
              <a:ext cx="360" cy="360"/>
            </p14:xfrm>
          </p:contentPart>
        </mc:Choice>
        <mc:Fallback xmlns="">
          <p:pic>
            <p:nvPicPr>
              <p:cNvPr id="7" name="Ink 6">
                <a:extLst>
                  <a:ext uri="{FF2B5EF4-FFF2-40B4-BE49-F238E27FC236}">
                    <a16:creationId xmlns:a16="http://schemas.microsoft.com/office/drawing/2014/main" id="{EC85C15D-2AAB-4769-A368-9B1D69B83A7C}"/>
                  </a:ext>
                </a:extLst>
              </p:cNvPr>
              <p:cNvPicPr/>
              <p:nvPr/>
            </p:nvPicPr>
            <p:blipFill>
              <a:blip r:embed="rId6"/>
              <a:stretch>
                <a:fillRect/>
              </a:stretch>
            </p:blipFill>
            <p:spPr>
              <a:xfrm>
                <a:off x="4167185" y="3449763"/>
                <a:ext cx="18000" cy="18000"/>
              </a:xfrm>
              <a:prstGeom prst="rect">
                <a:avLst/>
              </a:prstGeom>
            </p:spPr>
          </p:pic>
        </mc:Fallback>
      </mc:AlternateContent>
      <p:sp>
        <p:nvSpPr>
          <p:cNvPr id="10" name="Title 1">
            <a:extLst>
              <a:ext uri="{FF2B5EF4-FFF2-40B4-BE49-F238E27FC236}">
                <a16:creationId xmlns:a16="http://schemas.microsoft.com/office/drawing/2014/main" id="{2FC0F5EA-294C-480C-A901-FCE586A7051B}"/>
              </a:ext>
            </a:extLst>
          </p:cNvPr>
          <p:cNvSpPr txBox="1">
            <a:spLocks/>
          </p:cNvSpPr>
          <p:nvPr/>
        </p:nvSpPr>
        <p:spPr>
          <a:xfrm>
            <a:off x="333809" y="2334843"/>
            <a:ext cx="3197013" cy="2743200"/>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Rotary International Statement  </a:t>
            </a:r>
          </a:p>
          <a:p>
            <a:pPr algn="ctr"/>
            <a:r>
              <a:rPr lang="en-US" sz="3600" b="1" dirty="0">
                <a:solidFill>
                  <a:schemeClr val="bg1"/>
                </a:solidFill>
              </a:rPr>
              <a:t>Of</a:t>
            </a:r>
          </a:p>
          <a:p>
            <a:pPr algn="ctr"/>
            <a:r>
              <a:rPr lang="en-US" sz="3600" b="1" dirty="0">
                <a:solidFill>
                  <a:schemeClr val="bg1"/>
                </a:solidFill>
              </a:rPr>
              <a:t> Conduct</a:t>
            </a:r>
          </a:p>
          <a:p>
            <a:pPr algn="ctr"/>
            <a:r>
              <a:rPr lang="en-US" sz="3600" b="1" dirty="0">
                <a:solidFill>
                  <a:schemeClr val="bg1"/>
                </a:solidFill>
              </a:rPr>
              <a:t>October </a:t>
            </a:r>
          </a:p>
          <a:p>
            <a:pPr algn="ctr"/>
            <a:r>
              <a:rPr lang="en-US" sz="3600" b="1" dirty="0">
                <a:solidFill>
                  <a:schemeClr val="bg1"/>
                </a:solidFill>
              </a:rPr>
              <a:t>2019 </a:t>
            </a:r>
          </a:p>
          <a:p>
            <a:pPr algn="ctr"/>
            <a:endParaRPr lang="en-US" sz="3600" b="1" dirty="0">
              <a:solidFill>
                <a:schemeClr val="bg1"/>
              </a:solidFill>
            </a:endParaRPr>
          </a:p>
          <a:p>
            <a:pPr algn="ctr"/>
            <a:endParaRPr lang="en-US" sz="3600" b="1" dirty="0">
              <a:solidFill>
                <a:schemeClr val="bg1"/>
              </a:solidFill>
            </a:endParaRPr>
          </a:p>
        </p:txBody>
      </p:sp>
      <p:pic>
        <p:nvPicPr>
          <p:cNvPr id="8" name="Picture 7" descr="Logo&#10;&#10;Description automatically generated">
            <a:extLst>
              <a:ext uri="{FF2B5EF4-FFF2-40B4-BE49-F238E27FC236}">
                <a16:creationId xmlns:a16="http://schemas.microsoft.com/office/drawing/2014/main" id="{BE410EB6-F710-4C36-AEE4-491F136B69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345186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b="1" kern="1200" dirty="0">
                <a:solidFill>
                  <a:schemeClr val="bg1"/>
                </a:solidFill>
                <a:latin typeface="+mj-lt"/>
                <a:ea typeface="+mj-ea"/>
                <a:cs typeface="+mj-cs"/>
              </a:rPr>
              <a:t/>
            </a:r>
            <a:br>
              <a:rPr lang="en-US" sz="4800" b="1"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pic>
        <p:nvPicPr>
          <p:cNvPr id="9" name="Graphic 8" descr="Check List">
            <a:extLst>
              <a:ext uri="{FF2B5EF4-FFF2-40B4-BE49-F238E27FC236}">
                <a16:creationId xmlns:a16="http://schemas.microsoft.com/office/drawing/2014/main" id="{EE7264AC-19E9-475B-8AD4-39B1B542D8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330719" y="641615"/>
            <a:ext cx="7289799" cy="5533496"/>
          </a:xfrm>
        </p:spPr>
        <p:txBody>
          <a:bodyPr vert="horz" lIns="91440" tIns="45720" rIns="91440" bIns="45720" rtlCol="0" anchor="ctr">
            <a:normAutofit/>
          </a:bodyPr>
          <a:lstStyle/>
          <a:p>
            <a:r>
              <a:rPr lang="en-US" sz="3200" b="1" dirty="0">
                <a:solidFill>
                  <a:srgbClr val="0066FF"/>
                </a:solidFill>
              </a:rPr>
              <a:t>Safety of Youth Involvement in all Rotary Programs</a:t>
            </a:r>
          </a:p>
          <a:p>
            <a:r>
              <a:rPr lang="en-US" sz="3200" b="1" dirty="0">
                <a:solidFill>
                  <a:srgbClr val="0066FF"/>
                </a:solidFill>
              </a:rPr>
              <a:t>Consistent and supportive incident management</a:t>
            </a:r>
          </a:p>
          <a:p>
            <a:r>
              <a:rPr lang="en-US" sz="3200" b="1" dirty="0">
                <a:solidFill>
                  <a:srgbClr val="0066FF"/>
                </a:solidFill>
              </a:rPr>
              <a:t>Compliance with RI directive</a:t>
            </a:r>
          </a:p>
          <a:p>
            <a:r>
              <a:rPr lang="en-US" sz="3200" b="1" dirty="0">
                <a:solidFill>
                  <a:srgbClr val="0066FF"/>
                </a:solidFill>
              </a:rPr>
              <a:t>Protection of club members from allegations</a:t>
            </a:r>
          </a:p>
          <a:p>
            <a:r>
              <a:rPr lang="en-US" sz="3200" b="1" dirty="0">
                <a:solidFill>
                  <a:srgbClr val="0066FF"/>
                </a:solidFill>
              </a:rPr>
              <a:t> Liability protection</a:t>
            </a:r>
          </a:p>
          <a:p>
            <a:r>
              <a:rPr lang="en-US" sz="3200" b="1" dirty="0">
                <a:solidFill>
                  <a:srgbClr val="0066FF"/>
                </a:solidFill>
              </a:rPr>
              <a:t>Legal reporting requirements, </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33DBCFE-37C1-46EF-A8C6-664AD38CAF1A}"/>
                  </a:ext>
                </a:extLst>
              </p14:cNvPr>
              <p14:cNvContentPartPr/>
              <p14:nvPr/>
            </p14:nvContentPartPr>
            <p14:xfrm>
              <a:off x="3904385" y="3706443"/>
              <a:ext cx="360" cy="360"/>
            </p14:xfrm>
          </p:contentPart>
        </mc:Choice>
        <mc:Fallback xmlns="">
          <p:pic>
            <p:nvPicPr>
              <p:cNvPr id="4" name="Ink 3">
                <a:extLst>
                  <a:ext uri="{FF2B5EF4-FFF2-40B4-BE49-F238E27FC236}">
                    <a16:creationId xmlns:a16="http://schemas.microsoft.com/office/drawing/2014/main" id="{D33DBCFE-37C1-46EF-A8C6-664AD38CAF1A}"/>
                  </a:ext>
                </a:extLst>
              </p:cNvPr>
              <p:cNvPicPr/>
              <p:nvPr/>
            </p:nvPicPr>
            <p:blipFill>
              <a:blip r:embed="rId6"/>
              <a:stretch>
                <a:fillRect/>
              </a:stretch>
            </p:blipFill>
            <p:spPr>
              <a:xfrm>
                <a:off x="3895385" y="36974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FC00040-C9E1-41F3-AD50-19A5B487EC74}"/>
                  </a:ext>
                </a:extLst>
              </p14:cNvPr>
              <p14:cNvContentPartPr/>
              <p14:nvPr/>
            </p14:nvContentPartPr>
            <p14:xfrm>
              <a:off x="3384905" y="3582963"/>
              <a:ext cx="360" cy="360"/>
            </p14:xfrm>
          </p:contentPart>
        </mc:Choice>
        <mc:Fallback xmlns="">
          <p:pic>
            <p:nvPicPr>
              <p:cNvPr id="6" name="Ink 5">
                <a:extLst>
                  <a:ext uri="{FF2B5EF4-FFF2-40B4-BE49-F238E27FC236}">
                    <a16:creationId xmlns:a16="http://schemas.microsoft.com/office/drawing/2014/main" id="{2FC00040-C9E1-41F3-AD50-19A5B487EC74}"/>
                  </a:ext>
                </a:extLst>
              </p:cNvPr>
              <p:cNvPicPr/>
              <p:nvPr/>
            </p:nvPicPr>
            <p:blipFill>
              <a:blip r:embed="rId6"/>
              <a:stretch>
                <a:fillRect/>
              </a:stretch>
            </p:blipFill>
            <p:spPr>
              <a:xfrm>
                <a:off x="3375905" y="35739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C85C15D-2AAB-4769-A368-9B1D69B83A7C}"/>
                  </a:ext>
                </a:extLst>
              </p14:cNvPr>
              <p14:cNvContentPartPr/>
              <p14:nvPr/>
            </p14:nvContentPartPr>
            <p14:xfrm>
              <a:off x="4176185" y="3458763"/>
              <a:ext cx="360" cy="360"/>
            </p14:xfrm>
          </p:contentPart>
        </mc:Choice>
        <mc:Fallback xmlns="">
          <p:pic>
            <p:nvPicPr>
              <p:cNvPr id="7" name="Ink 6">
                <a:extLst>
                  <a:ext uri="{FF2B5EF4-FFF2-40B4-BE49-F238E27FC236}">
                    <a16:creationId xmlns:a16="http://schemas.microsoft.com/office/drawing/2014/main" id="{EC85C15D-2AAB-4769-A368-9B1D69B83A7C}"/>
                  </a:ext>
                </a:extLst>
              </p:cNvPr>
              <p:cNvPicPr/>
              <p:nvPr/>
            </p:nvPicPr>
            <p:blipFill>
              <a:blip r:embed="rId6"/>
              <a:stretch>
                <a:fillRect/>
              </a:stretch>
            </p:blipFill>
            <p:spPr>
              <a:xfrm>
                <a:off x="4167185" y="3449763"/>
                <a:ext cx="18000" cy="18000"/>
              </a:xfrm>
              <a:prstGeom prst="rect">
                <a:avLst/>
              </a:prstGeom>
            </p:spPr>
          </p:pic>
        </mc:Fallback>
      </mc:AlternateContent>
      <p:sp>
        <p:nvSpPr>
          <p:cNvPr id="10" name="Title 1">
            <a:extLst>
              <a:ext uri="{FF2B5EF4-FFF2-40B4-BE49-F238E27FC236}">
                <a16:creationId xmlns:a16="http://schemas.microsoft.com/office/drawing/2014/main" id="{2FC0F5EA-294C-480C-A901-FCE586A7051B}"/>
              </a:ext>
            </a:extLst>
          </p:cNvPr>
          <p:cNvSpPr txBox="1">
            <a:spLocks/>
          </p:cNvSpPr>
          <p:nvPr/>
        </p:nvSpPr>
        <p:spPr>
          <a:xfrm>
            <a:off x="333809" y="2334843"/>
            <a:ext cx="3197013" cy="2743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Purpose and Overview </a:t>
            </a:r>
          </a:p>
          <a:p>
            <a:pPr algn="ctr"/>
            <a:r>
              <a:rPr lang="en-US" sz="3600" b="1" dirty="0">
                <a:solidFill>
                  <a:schemeClr val="bg1"/>
                </a:solidFill>
              </a:rPr>
              <a:t>of </a:t>
            </a:r>
          </a:p>
          <a:p>
            <a:pPr algn="ctr"/>
            <a:r>
              <a:rPr lang="en-US" sz="3600" b="1" dirty="0">
                <a:solidFill>
                  <a:schemeClr val="bg1"/>
                </a:solidFill>
              </a:rPr>
              <a:t>Youth Protection Policy </a:t>
            </a:r>
          </a:p>
          <a:p>
            <a:pPr algn="ctr"/>
            <a:endParaRPr lang="en-US" sz="3600" b="1" dirty="0">
              <a:solidFill>
                <a:schemeClr val="bg1"/>
              </a:solidFill>
            </a:endParaRPr>
          </a:p>
          <a:p>
            <a:pPr algn="ctr"/>
            <a:endParaRPr lang="en-US" sz="3600" b="1" dirty="0">
              <a:solidFill>
                <a:schemeClr val="bg1"/>
              </a:solidFill>
            </a:endParaRPr>
          </a:p>
        </p:txBody>
      </p:sp>
      <p:pic>
        <p:nvPicPr>
          <p:cNvPr id="8" name="Picture 7" descr="Logo&#10;&#10;Description automatically generated">
            <a:extLst>
              <a:ext uri="{FF2B5EF4-FFF2-40B4-BE49-F238E27FC236}">
                <a16:creationId xmlns:a16="http://schemas.microsoft.com/office/drawing/2014/main" id="{BE410EB6-F710-4C36-AEE4-491F136B69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5818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b="1" kern="1200" dirty="0">
                <a:solidFill>
                  <a:schemeClr val="bg1"/>
                </a:solidFill>
                <a:latin typeface="+mj-lt"/>
                <a:ea typeface="+mj-ea"/>
                <a:cs typeface="+mj-cs"/>
              </a:rPr>
              <a:t/>
            </a:r>
            <a:br>
              <a:rPr lang="en-US" sz="4800" b="1"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pic>
        <p:nvPicPr>
          <p:cNvPr id="9" name="Graphic 8" descr="Check List">
            <a:extLst>
              <a:ext uri="{FF2B5EF4-FFF2-40B4-BE49-F238E27FC236}">
                <a16:creationId xmlns:a16="http://schemas.microsoft.com/office/drawing/2014/main" id="{EE7264AC-19E9-475B-8AD4-39B1B542D8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330719" y="641615"/>
            <a:ext cx="7289799" cy="5533496"/>
          </a:xfrm>
        </p:spPr>
        <p:txBody>
          <a:bodyPr vert="horz" lIns="91440" tIns="45720" rIns="91440" bIns="45720" rtlCol="0" anchor="ctr">
            <a:normAutofit lnSpcReduction="10000"/>
          </a:bodyPr>
          <a:lstStyle/>
          <a:p>
            <a:pPr marL="0" indent="0">
              <a:buNone/>
            </a:pPr>
            <a:r>
              <a:rPr lang="en-US" sz="3200" b="1" dirty="0">
                <a:solidFill>
                  <a:srgbClr val="0066FF"/>
                </a:solidFill>
              </a:rPr>
              <a:t>All Rotarians, spouses, partners and volunteers must be trained, understand and follow the policies in the District 6630 Youth Protection Policies and Procedures document.</a:t>
            </a:r>
          </a:p>
          <a:p>
            <a:pPr marL="0" indent="0">
              <a:buNone/>
            </a:pPr>
            <a:r>
              <a:rPr lang="en-US" sz="3200" b="1" dirty="0">
                <a:solidFill>
                  <a:srgbClr val="0066FF"/>
                </a:solidFill>
              </a:rPr>
              <a:t>Harassment or abuse by members or those associated with authorized District and Club activities will not be tolerated.</a:t>
            </a:r>
          </a:p>
          <a:p>
            <a:pPr marL="0" indent="0">
              <a:buNone/>
            </a:pPr>
            <a:r>
              <a:rPr lang="en-US" sz="3200" b="1" dirty="0">
                <a:solidFill>
                  <a:srgbClr val="0066FF"/>
                </a:solidFill>
              </a:rPr>
              <a:t>Club compliance is supervised by the District Governor; all clubs will be monitored for ALL youth programs. </a:t>
            </a:r>
          </a:p>
          <a:p>
            <a:pPr marL="0" indent="0">
              <a:buNone/>
            </a:pPr>
            <a:endParaRPr lang="en-US" sz="3200" b="1" dirty="0">
              <a:solidFill>
                <a:srgbClr val="0066FF"/>
              </a:solidFill>
            </a:endParaRPr>
          </a:p>
          <a:p>
            <a:pPr marL="0" indent="0" algn="r">
              <a:buNone/>
            </a:pPr>
            <a:r>
              <a:rPr lang="en-US" sz="1800" b="1" dirty="0">
                <a:solidFill>
                  <a:srgbClr val="0066FF"/>
                </a:solidFill>
              </a:rPr>
              <a:t>YPP Policies &amp; Procedures  page 3</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33DBCFE-37C1-46EF-A8C6-664AD38CAF1A}"/>
                  </a:ext>
                </a:extLst>
              </p14:cNvPr>
              <p14:cNvContentPartPr/>
              <p14:nvPr/>
            </p14:nvContentPartPr>
            <p14:xfrm>
              <a:off x="3904385" y="3706443"/>
              <a:ext cx="360" cy="360"/>
            </p14:xfrm>
          </p:contentPart>
        </mc:Choice>
        <mc:Fallback xmlns="">
          <p:pic>
            <p:nvPicPr>
              <p:cNvPr id="4" name="Ink 3">
                <a:extLst>
                  <a:ext uri="{FF2B5EF4-FFF2-40B4-BE49-F238E27FC236}">
                    <a16:creationId xmlns:a16="http://schemas.microsoft.com/office/drawing/2014/main" id="{D33DBCFE-37C1-46EF-A8C6-664AD38CAF1A}"/>
                  </a:ext>
                </a:extLst>
              </p:cNvPr>
              <p:cNvPicPr/>
              <p:nvPr/>
            </p:nvPicPr>
            <p:blipFill>
              <a:blip r:embed="rId6"/>
              <a:stretch>
                <a:fillRect/>
              </a:stretch>
            </p:blipFill>
            <p:spPr>
              <a:xfrm>
                <a:off x="3895385" y="36974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FC00040-C9E1-41F3-AD50-19A5B487EC74}"/>
                  </a:ext>
                </a:extLst>
              </p14:cNvPr>
              <p14:cNvContentPartPr/>
              <p14:nvPr/>
            </p14:nvContentPartPr>
            <p14:xfrm>
              <a:off x="3384905" y="3582963"/>
              <a:ext cx="360" cy="360"/>
            </p14:xfrm>
          </p:contentPart>
        </mc:Choice>
        <mc:Fallback xmlns="">
          <p:pic>
            <p:nvPicPr>
              <p:cNvPr id="6" name="Ink 5">
                <a:extLst>
                  <a:ext uri="{FF2B5EF4-FFF2-40B4-BE49-F238E27FC236}">
                    <a16:creationId xmlns:a16="http://schemas.microsoft.com/office/drawing/2014/main" id="{2FC00040-C9E1-41F3-AD50-19A5B487EC74}"/>
                  </a:ext>
                </a:extLst>
              </p:cNvPr>
              <p:cNvPicPr/>
              <p:nvPr/>
            </p:nvPicPr>
            <p:blipFill>
              <a:blip r:embed="rId6"/>
              <a:stretch>
                <a:fillRect/>
              </a:stretch>
            </p:blipFill>
            <p:spPr>
              <a:xfrm>
                <a:off x="3375905" y="35739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C85C15D-2AAB-4769-A368-9B1D69B83A7C}"/>
                  </a:ext>
                </a:extLst>
              </p14:cNvPr>
              <p14:cNvContentPartPr/>
              <p14:nvPr/>
            </p14:nvContentPartPr>
            <p14:xfrm>
              <a:off x="4176185" y="3458763"/>
              <a:ext cx="360" cy="360"/>
            </p14:xfrm>
          </p:contentPart>
        </mc:Choice>
        <mc:Fallback xmlns="">
          <p:pic>
            <p:nvPicPr>
              <p:cNvPr id="7" name="Ink 6">
                <a:extLst>
                  <a:ext uri="{FF2B5EF4-FFF2-40B4-BE49-F238E27FC236}">
                    <a16:creationId xmlns:a16="http://schemas.microsoft.com/office/drawing/2014/main" id="{EC85C15D-2AAB-4769-A368-9B1D69B83A7C}"/>
                  </a:ext>
                </a:extLst>
              </p:cNvPr>
              <p:cNvPicPr/>
              <p:nvPr/>
            </p:nvPicPr>
            <p:blipFill>
              <a:blip r:embed="rId6"/>
              <a:stretch>
                <a:fillRect/>
              </a:stretch>
            </p:blipFill>
            <p:spPr>
              <a:xfrm>
                <a:off x="4167185" y="3449763"/>
                <a:ext cx="18000" cy="18000"/>
              </a:xfrm>
              <a:prstGeom prst="rect">
                <a:avLst/>
              </a:prstGeom>
            </p:spPr>
          </p:pic>
        </mc:Fallback>
      </mc:AlternateContent>
      <p:sp>
        <p:nvSpPr>
          <p:cNvPr id="10" name="Title 1">
            <a:extLst>
              <a:ext uri="{FF2B5EF4-FFF2-40B4-BE49-F238E27FC236}">
                <a16:creationId xmlns:a16="http://schemas.microsoft.com/office/drawing/2014/main" id="{2FC0F5EA-294C-480C-A901-FCE586A7051B}"/>
              </a:ext>
            </a:extLst>
          </p:cNvPr>
          <p:cNvSpPr txBox="1">
            <a:spLocks/>
          </p:cNvSpPr>
          <p:nvPr/>
        </p:nvSpPr>
        <p:spPr>
          <a:xfrm>
            <a:off x="333809" y="2334843"/>
            <a:ext cx="3197013" cy="2743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Introduction </a:t>
            </a:r>
          </a:p>
          <a:p>
            <a:pPr algn="ctr"/>
            <a:r>
              <a:rPr lang="en-US" sz="3600" b="1" dirty="0">
                <a:solidFill>
                  <a:schemeClr val="bg1"/>
                </a:solidFill>
              </a:rPr>
              <a:t>to </a:t>
            </a:r>
          </a:p>
          <a:p>
            <a:pPr algn="ctr"/>
            <a:r>
              <a:rPr lang="en-US" sz="3600" b="1" dirty="0">
                <a:solidFill>
                  <a:schemeClr val="bg1"/>
                </a:solidFill>
              </a:rPr>
              <a:t>Youth Protection Policies and Procedures</a:t>
            </a:r>
          </a:p>
          <a:p>
            <a:pPr algn="ctr"/>
            <a:endParaRPr lang="en-US" sz="3600" b="1" dirty="0">
              <a:solidFill>
                <a:schemeClr val="bg1"/>
              </a:solidFill>
            </a:endParaRPr>
          </a:p>
        </p:txBody>
      </p:sp>
      <p:pic>
        <p:nvPicPr>
          <p:cNvPr id="8" name="Picture 7" descr="Logo&#10;&#10;Description automatically generated">
            <a:extLst>
              <a:ext uri="{FF2B5EF4-FFF2-40B4-BE49-F238E27FC236}">
                <a16:creationId xmlns:a16="http://schemas.microsoft.com/office/drawing/2014/main" id="{BE410EB6-F710-4C36-AEE4-491F136B69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234210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743200"/>
            <a:ext cx="3197013" cy="2675466"/>
          </a:xfrm>
        </p:spPr>
        <p:txBody>
          <a:bodyPr vert="horz" lIns="91440" tIns="45720" rIns="91440" bIns="45720" rtlCol="0" anchor="t">
            <a:normAutofit/>
          </a:bodyPr>
          <a:lstStyle/>
          <a:p>
            <a:pPr algn="ctr"/>
            <a:r>
              <a:rPr lang="en-US" sz="4800" b="1" dirty="0">
                <a:solidFill>
                  <a:schemeClr val="bg1"/>
                </a:solidFill>
              </a:rPr>
              <a:t>Youth  Interactions  Defined  </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274433" y="1070366"/>
            <a:ext cx="7323980" cy="5285983"/>
          </a:xfrm>
        </p:spPr>
        <p:txBody>
          <a:bodyPr vert="horz" lIns="91440" tIns="45720" rIns="91440" bIns="45720" rtlCol="0" anchor="t">
            <a:normAutofit fontScale="25000" lnSpcReduction="20000"/>
          </a:bodyPr>
          <a:lstStyle/>
          <a:p>
            <a:pPr marL="0" indent="0">
              <a:lnSpc>
                <a:spcPct val="120000"/>
              </a:lnSpc>
              <a:spcBef>
                <a:spcPts val="600"/>
              </a:spcBef>
              <a:buNone/>
            </a:pPr>
            <a:r>
              <a:rPr lang="en-US" sz="11100" b="1" dirty="0">
                <a:solidFill>
                  <a:srgbClr val="0066FF"/>
                </a:solidFill>
              </a:rPr>
              <a:t>It is everyone’s responsibility to safeguard youth from all forms of abuse, regardless of age or gender</a:t>
            </a:r>
          </a:p>
          <a:p>
            <a:pPr marL="0" indent="0">
              <a:lnSpc>
                <a:spcPct val="120000"/>
              </a:lnSpc>
              <a:spcBef>
                <a:spcPts val="600"/>
              </a:spcBef>
              <a:buNone/>
            </a:pPr>
            <a:r>
              <a:rPr lang="en-US" sz="11100" b="1" dirty="0">
                <a:solidFill>
                  <a:srgbClr val="0066FF"/>
                </a:solidFill>
              </a:rPr>
              <a:t>Youth interactions are defined as:</a:t>
            </a:r>
          </a:p>
          <a:p>
            <a:pPr marL="457200" indent="-287338">
              <a:lnSpc>
                <a:spcPct val="120000"/>
              </a:lnSpc>
              <a:spcBef>
                <a:spcPts val="600"/>
              </a:spcBef>
            </a:pPr>
            <a:r>
              <a:rPr lang="en-US" sz="11100" b="1" dirty="0">
                <a:solidFill>
                  <a:srgbClr val="0066FF"/>
                </a:solidFill>
              </a:rPr>
              <a:t>Casual Contact (incidental and infrequent group contact)</a:t>
            </a:r>
          </a:p>
          <a:p>
            <a:pPr marL="457200" indent="-287338">
              <a:lnSpc>
                <a:spcPct val="120000"/>
              </a:lnSpc>
              <a:spcBef>
                <a:spcPts val="600"/>
              </a:spcBef>
            </a:pPr>
            <a:r>
              <a:rPr lang="en-US" sz="11100" b="1" dirty="0">
                <a:solidFill>
                  <a:srgbClr val="0066FF"/>
                </a:solidFill>
              </a:rPr>
              <a:t>Continued Contact, more than casual, may or may not be in a group setting, and applies to Rotarians generally assigned to support Rotary functions</a:t>
            </a:r>
          </a:p>
          <a:p>
            <a:pPr marL="177800" indent="0">
              <a:buNone/>
            </a:pPr>
            <a:endParaRPr lang="en-US" sz="3600" b="1" dirty="0">
              <a:solidFill>
                <a:srgbClr val="0066FF"/>
              </a:solidFill>
            </a:endParaRPr>
          </a:p>
          <a:p>
            <a:pPr marL="0" indent="0" algn="r">
              <a:spcBef>
                <a:spcPts val="600"/>
              </a:spcBef>
              <a:buNone/>
            </a:pPr>
            <a:endParaRPr lang="en-US" sz="2000" i="1" dirty="0">
              <a:solidFill>
                <a:srgbClr val="0066FF"/>
              </a:solidFill>
            </a:endParaRPr>
          </a:p>
          <a:p>
            <a:pPr marL="0" indent="0" algn="r">
              <a:spcBef>
                <a:spcPts val="600"/>
              </a:spcBef>
              <a:buNone/>
            </a:pPr>
            <a:r>
              <a:rPr lang="en-US" sz="2000" i="1" dirty="0">
                <a:solidFill>
                  <a:srgbClr val="0066FF"/>
                </a:solidFill>
              </a:rPr>
              <a:t>				</a:t>
            </a:r>
            <a:r>
              <a:rPr lang="en-US" sz="4800" b="1" dirty="0">
                <a:solidFill>
                  <a:srgbClr val="0066FF"/>
                </a:solidFill>
              </a:rPr>
              <a:t>YPP Policies &amp; Procedures Page 3, sections 2, 4</a:t>
            </a:r>
          </a:p>
          <a:p>
            <a:pPr marL="0" indent="0" algn="r">
              <a:spcBef>
                <a:spcPts val="600"/>
              </a:spcBef>
              <a:buNone/>
            </a:pPr>
            <a:endParaRPr lang="en-US" sz="2000" i="1" dirty="0">
              <a:solidFill>
                <a:srgbClr val="0066FF"/>
              </a:solidFill>
            </a:endParaRPr>
          </a:p>
          <a:p>
            <a:pPr marL="0" indent="0" algn="r">
              <a:spcBef>
                <a:spcPts val="600"/>
              </a:spcBef>
              <a:buNone/>
            </a:pPr>
            <a:fld id="{27B5CBD5-2A06-FA4B-9D3F-F417847821D9}" type="slidenum">
              <a:rPr lang="en-US" sz="1400" i="1" smtClean="0">
                <a:solidFill>
                  <a:srgbClr val="0066FF"/>
                </a:solidFill>
              </a:rPr>
              <a:t>6</a:t>
            </a:fld>
            <a:r>
              <a:rPr lang="en-US" sz="1400" i="1" dirty="0">
                <a:solidFill>
                  <a:srgbClr val="0066FF"/>
                </a:solidFill>
              </a:rPr>
              <a:t>  </a:t>
            </a:r>
            <a:endParaRPr lang="en-US" sz="1400" b="1" dirty="0">
              <a:solidFill>
                <a:srgbClr val="0066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56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A8FDDE74-D183-47C4-A1D2-26F0069DC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348554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b="1" kern="1200" dirty="0">
                <a:solidFill>
                  <a:schemeClr val="bg1"/>
                </a:solidFill>
                <a:latin typeface="+mj-lt"/>
                <a:ea typeface="+mj-ea"/>
                <a:cs typeface="+mj-cs"/>
              </a:rPr>
              <a:t/>
            </a:r>
            <a:br>
              <a:rPr lang="en-US" sz="4800" b="1"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pic>
        <p:nvPicPr>
          <p:cNvPr id="9" name="Graphic 8" descr="Check List">
            <a:extLst>
              <a:ext uri="{FF2B5EF4-FFF2-40B4-BE49-F238E27FC236}">
                <a16:creationId xmlns:a16="http://schemas.microsoft.com/office/drawing/2014/main" id="{EE7264AC-19E9-475B-8AD4-39B1B542D8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178215" y="662252"/>
            <a:ext cx="7289799" cy="5533496"/>
          </a:xfrm>
        </p:spPr>
        <p:txBody>
          <a:bodyPr vert="horz" lIns="91440" tIns="45720" rIns="91440" bIns="45720" rtlCol="0" anchor="ctr">
            <a:normAutofit fontScale="85000" lnSpcReduction="10000"/>
          </a:bodyPr>
          <a:lstStyle/>
          <a:p>
            <a:pPr marL="0" indent="0">
              <a:lnSpc>
                <a:spcPct val="110000"/>
              </a:lnSpc>
              <a:spcBef>
                <a:spcPts val="600"/>
              </a:spcBef>
              <a:spcAft>
                <a:spcPts val="1200"/>
              </a:spcAft>
              <a:buNone/>
            </a:pPr>
            <a:r>
              <a:rPr lang="en-US" sz="3200" b="1" dirty="0">
                <a:solidFill>
                  <a:srgbClr val="0066FF"/>
                </a:solidFill>
              </a:rPr>
              <a:t>Insurance coverage protects the Clubs and District from third party liability claims. Nonetheless:</a:t>
            </a:r>
          </a:p>
          <a:p>
            <a:pPr marL="627063" indent="-390525">
              <a:lnSpc>
                <a:spcPct val="110000"/>
              </a:lnSpc>
              <a:spcBef>
                <a:spcPts val="0"/>
              </a:spcBef>
              <a:buNone/>
            </a:pPr>
            <a:r>
              <a:rPr lang="en-US" sz="3200" b="1" dirty="0">
                <a:solidFill>
                  <a:srgbClr val="0066FF"/>
                </a:solidFill>
              </a:rPr>
              <a:t>•	Clubs must document any event alleging abuse or harassment involving youth.</a:t>
            </a:r>
          </a:p>
          <a:p>
            <a:pPr marL="627063" indent="-390525">
              <a:lnSpc>
                <a:spcPct val="110000"/>
              </a:lnSpc>
              <a:spcBef>
                <a:spcPts val="0"/>
              </a:spcBef>
              <a:buNone/>
            </a:pPr>
            <a:r>
              <a:rPr lang="en-US" sz="3200" b="1" dirty="0">
                <a:solidFill>
                  <a:srgbClr val="0066FF"/>
                </a:solidFill>
              </a:rPr>
              <a:t>•	Clubs should review programs and implement procedures for:</a:t>
            </a:r>
          </a:p>
          <a:p>
            <a:pPr marL="965200" indent="-390525">
              <a:lnSpc>
                <a:spcPct val="110000"/>
              </a:lnSpc>
              <a:spcBef>
                <a:spcPts val="0"/>
              </a:spcBef>
              <a:buNone/>
            </a:pPr>
            <a:r>
              <a:rPr lang="en-US" sz="3200" b="1" dirty="0">
                <a:solidFill>
                  <a:srgbClr val="0066FF"/>
                </a:solidFill>
              </a:rPr>
              <a:t>o	 Transportation</a:t>
            </a:r>
          </a:p>
          <a:p>
            <a:pPr marL="965200" indent="-390525">
              <a:lnSpc>
                <a:spcPct val="110000"/>
              </a:lnSpc>
              <a:spcBef>
                <a:spcPts val="0"/>
              </a:spcBef>
              <a:buNone/>
            </a:pPr>
            <a:r>
              <a:rPr lang="en-US" sz="3200" b="1" dirty="0">
                <a:solidFill>
                  <a:srgbClr val="0066FF"/>
                </a:solidFill>
              </a:rPr>
              <a:t>o	 conducting interviews</a:t>
            </a:r>
          </a:p>
          <a:p>
            <a:pPr marL="965200" indent="-390525">
              <a:lnSpc>
                <a:spcPct val="110000"/>
              </a:lnSpc>
              <a:spcBef>
                <a:spcPts val="0"/>
              </a:spcBef>
              <a:buNone/>
            </a:pPr>
            <a:r>
              <a:rPr lang="en-US" sz="3200" b="1" dirty="0">
                <a:solidFill>
                  <a:srgbClr val="0066FF"/>
                </a:solidFill>
              </a:rPr>
              <a:t>o	 volunteer screening</a:t>
            </a:r>
          </a:p>
          <a:p>
            <a:pPr marL="0" indent="0">
              <a:lnSpc>
                <a:spcPct val="110000"/>
              </a:lnSpc>
              <a:spcBef>
                <a:spcPts val="600"/>
              </a:spcBef>
              <a:buNone/>
            </a:pPr>
            <a:r>
              <a:rPr lang="en-US" sz="3200" b="1" dirty="0">
                <a:solidFill>
                  <a:srgbClr val="0066FF"/>
                </a:solidFill>
              </a:rPr>
              <a:t>Clubs create action plans for responding to incidents.</a:t>
            </a:r>
          </a:p>
          <a:p>
            <a:pPr marL="0" indent="0" algn="r">
              <a:buNone/>
            </a:pPr>
            <a:r>
              <a:rPr lang="en-US" sz="1800" b="1" dirty="0">
                <a:solidFill>
                  <a:srgbClr val="0066FF"/>
                </a:solidFill>
              </a:rPr>
              <a:t>YPP  page 5 section 5</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33DBCFE-37C1-46EF-A8C6-664AD38CAF1A}"/>
                  </a:ext>
                </a:extLst>
              </p14:cNvPr>
              <p14:cNvContentPartPr/>
              <p14:nvPr/>
            </p14:nvContentPartPr>
            <p14:xfrm>
              <a:off x="3904385" y="3706443"/>
              <a:ext cx="360" cy="360"/>
            </p14:xfrm>
          </p:contentPart>
        </mc:Choice>
        <mc:Fallback xmlns="">
          <p:pic>
            <p:nvPicPr>
              <p:cNvPr id="4" name="Ink 3">
                <a:extLst>
                  <a:ext uri="{FF2B5EF4-FFF2-40B4-BE49-F238E27FC236}">
                    <a16:creationId xmlns:a16="http://schemas.microsoft.com/office/drawing/2014/main" id="{D33DBCFE-37C1-46EF-A8C6-664AD38CAF1A}"/>
                  </a:ext>
                </a:extLst>
              </p:cNvPr>
              <p:cNvPicPr/>
              <p:nvPr/>
            </p:nvPicPr>
            <p:blipFill>
              <a:blip r:embed="rId6"/>
              <a:stretch>
                <a:fillRect/>
              </a:stretch>
            </p:blipFill>
            <p:spPr>
              <a:xfrm>
                <a:off x="3895385" y="36974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FC00040-C9E1-41F3-AD50-19A5B487EC74}"/>
                  </a:ext>
                </a:extLst>
              </p14:cNvPr>
              <p14:cNvContentPartPr/>
              <p14:nvPr/>
            </p14:nvContentPartPr>
            <p14:xfrm>
              <a:off x="3384905" y="3582963"/>
              <a:ext cx="360" cy="360"/>
            </p14:xfrm>
          </p:contentPart>
        </mc:Choice>
        <mc:Fallback xmlns="">
          <p:pic>
            <p:nvPicPr>
              <p:cNvPr id="6" name="Ink 5">
                <a:extLst>
                  <a:ext uri="{FF2B5EF4-FFF2-40B4-BE49-F238E27FC236}">
                    <a16:creationId xmlns:a16="http://schemas.microsoft.com/office/drawing/2014/main" id="{2FC00040-C9E1-41F3-AD50-19A5B487EC74}"/>
                  </a:ext>
                </a:extLst>
              </p:cNvPr>
              <p:cNvPicPr/>
              <p:nvPr/>
            </p:nvPicPr>
            <p:blipFill>
              <a:blip r:embed="rId6"/>
              <a:stretch>
                <a:fillRect/>
              </a:stretch>
            </p:blipFill>
            <p:spPr>
              <a:xfrm>
                <a:off x="3375905" y="35739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C85C15D-2AAB-4769-A368-9B1D69B83A7C}"/>
                  </a:ext>
                </a:extLst>
              </p14:cNvPr>
              <p14:cNvContentPartPr/>
              <p14:nvPr/>
            </p14:nvContentPartPr>
            <p14:xfrm>
              <a:off x="4176185" y="3458763"/>
              <a:ext cx="360" cy="360"/>
            </p14:xfrm>
          </p:contentPart>
        </mc:Choice>
        <mc:Fallback xmlns="">
          <p:pic>
            <p:nvPicPr>
              <p:cNvPr id="7" name="Ink 6">
                <a:extLst>
                  <a:ext uri="{FF2B5EF4-FFF2-40B4-BE49-F238E27FC236}">
                    <a16:creationId xmlns:a16="http://schemas.microsoft.com/office/drawing/2014/main" id="{EC85C15D-2AAB-4769-A368-9B1D69B83A7C}"/>
                  </a:ext>
                </a:extLst>
              </p:cNvPr>
              <p:cNvPicPr/>
              <p:nvPr/>
            </p:nvPicPr>
            <p:blipFill>
              <a:blip r:embed="rId6"/>
              <a:stretch>
                <a:fillRect/>
              </a:stretch>
            </p:blipFill>
            <p:spPr>
              <a:xfrm>
                <a:off x="4167185" y="3449763"/>
                <a:ext cx="18000" cy="18000"/>
              </a:xfrm>
              <a:prstGeom prst="rect">
                <a:avLst/>
              </a:prstGeom>
            </p:spPr>
          </p:pic>
        </mc:Fallback>
      </mc:AlternateContent>
      <p:sp>
        <p:nvSpPr>
          <p:cNvPr id="10" name="Title 1">
            <a:extLst>
              <a:ext uri="{FF2B5EF4-FFF2-40B4-BE49-F238E27FC236}">
                <a16:creationId xmlns:a16="http://schemas.microsoft.com/office/drawing/2014/main" id="{2FC0F5EA-294C-480C-A901-FCE586A7051B}"/>
              </a:ext>
            </a:extLst>
          </p:cNvPr>
          <p:cNvSpPr txBox="1">
            <a:spLocks/>
          </p:cNvSpPr>
          <p:nvPr/>
        </p:nvSpPr>
        <p:spPr>
          <a:xfrm>
            <a:off x="333809" y="2929465"/>
            <a:ext cx="3197013" cy="27432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rPr>
              <a:t>Protecting Rotarians</a:t>
            </a:r>
          </a:p>
          <a:p>
            <a:pPr algn="ctr"/>
            <a:endParaRPr lang="en-US" sz="3600" b="1" dirty="0">
              <a:solidFill>
                <a:schemeClr val="bg1"/>
              </a:solidFill>
            </a:endParaRPr>
          </a:p>
        </p:txBody>
      </p:sp>
      <p:pic>
        <p:nvPicPr>
          <p:cNvPr id="8" name="Picture 7" descr="Logo&#10;&#10;Description automatically generated">
            <a:extLst>
              <a:ext uri="{FF2B5EF4-FFF2-40B4-BE49-F238E27FC236}">
                <a16:creationId xmlns:a16="http://schemas.microsoft.com/office/drawing/2014/main" id="{BE410EB6-F710-4C36-AEE4-491F136B69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158907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33809" y="2057400"/>
            <a:ext cx="3197013" cy="2743200"/>
          </a:xfrm>
        </p:spPr>
        <p:txBody>
          <a:bodyPr vert="horz" lIns="91440" tIns="45720" rIns="91440" bIns="45720" rtlCol="0" anchor="t">
            <a:normAutofit/>
          </a:bodyPr>
          <a:lstStyle/>
          <a:p>
            <a:pPr algn="ctr"/>
            <a:r>
              <a:rPr lang="en-US" sz="2000" b="1" dirty="0">
                <a:solidFill>
                  <a:schemeClr val="bg1"/>
                </a:solidFill>
              </a:rPr>
              <a:t/>
            </a:r>
            <a:br>
              <a:rPr lang="en-US" sz="2000" b="1" dirty="0">
                <a:solidFill>
                  <a:schemeClr val="bg1"/>
                </a:solidFill>
              </a:rPr>
            </a:br>
            <a:r>
              <a:rPr lang="en-US" sz="2000" b="1" dirty="0">
                <a:solidFill>
                  <a:schemeClr val="bg1"/>
                </a:solidFill>
              </a:rPr>
              <a:t/>
            </a:r>
            <a:br>
              <a:rPr lang="en-US" sz="2000" b="1" dirty="0">
                <a:solidFill>
                  <a:schemeClr val="bg1"/>
                </a:solidFill>
              </a:rPr>
            </a:br>
            <a:r>
              <a:rPr lang="en-US" sz="4800" b="1" dirty="0">
                <a:solidFill>
                  <a:schemeClr val="bg1"/>
                </a:solidFill>
              </a:rPr>
              <a:t>Protecting </a:t>
            </a:r>
            <a:br>
              <a:rPr lang="en-US" sz="4800" b="1" dirty="0">
                <a:solidFill>
                  <a:schemeClr val="bg1"/>
                </a:solidFill>
              </a:rPr>
            </a:br>
            <a:r>
              <a:rPr lang="en-US" sz="4800" b="1" dirty="0">
                <a:solidFill>
                  <a:schemeClr val="bg1"/>
                </a:solidFill>
              </a:rPr>
              <a:t>the </a:t>
            </a:r>
            <a:br>
              <a:rPr lang="en-US" sz="4800" b="1" dirty="0">
                <a:solidFill>
                  <a:schemeClr val="bg1"/>
                </a:solidFill>
              </a:rPr>
            </a:br>
            <a:r>
              <a:rPr lang="en-US" sz="4800" b="1" dirty="0">
                <a:solidFill>
                  <a:schemeClr val="bg1"/>
                </a:solidFill>
              </a:rPr>
              <a:t>Clubs</a:t>
            </a:r>
            <a:endParaRPr lang="en-US" sz="4800" kern="1200" dirty="0">
              <a:solidFill>
                <a:schemeClr val="bg1"/>
              </a:solidFill>
              <a:latin typeface="+mj-lt"/>
              <a:ea typeface="+mj-ea"/>
              <a:cs typeface="+mj-cs"/>
            </a:endParaRPr>
          </a:p>
        </p:txBody>
      </p:sp>
      <p:sp useBgFill="1">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198444" y="285750"/>
            <a:ext cx="7289799" cy="6258487"/>
          </a:xfrm>
        </p:spPr>
        <p:txBody>
          <a:bodyPr vert="horz" lIns="91440" tIns="45720" rIns="91440" bIns="45720" rtlCol="0" anchor="ctr">
            <a:normAutofit lnSpcReduction="10000"/>
          </a:bodyPr>
          <a:lstStyle/>
          <a:p>
            <a:pPr lvl="0"/>
            <a:endParaRPr lang="en-US" b="1" dirty="0">
              <a:solidFill>
                <a:srgbClr val="0066FF"/>
              </a:solidFill>
            </a:endParaRPr>
          </a:p>
          <a:p>
            <a:pPr marL="0" lvl="0" indent="0">
              <a:lnSpc>
                <a:spcPct val="100000"/>
              </a:lnSpc>
              <a:spcBef>
                <a:spcPts val="600"/>
              </a:spcBef>
              <a:buNone/>
            </a:pPr>
            <a:r>
              <a:rPr lang="en-US" b="1" dirty="0">
                <a:solidFill>
                  <a:srgbClr val="0066FF"/>
                </a:solidFill>
              </a:rPr>
              <a:t>All Clubs participating in Youth Programs will:</a:t>
            </a:r>
          </a:p>
          <a:p>
            <a:pPr marL="571500" lvl="0" indent="-279400">
              <a:lnSpc>
                <a:spcPct val="100000"/>
              </a:lnSpc>
              <a:spcBef>
                <a:spcPts val="600"/>
              </a:spcBef>
            </a:pPr>
            <a:r>
              <a:rPr lang="en-US" b="1" dirty="0">
                <a:solidFill>
                  <a:srgbClr val="0066FF"/>
                </a:solidFill>
              </a:rPr>
              <a:t>Provide the District with a signed Compliance statement.</a:t>
            </a:r>
          </a:p>
          <a:p>
            <a:pPr marL="571500" lvl="0" indent="-279400">
              <a:lnSpc>
                <a:spcPct val="100000"/>
              </a:lnSpc>
              <a:spcBef>
                <a:spcPts val="600"/>
              </a:spcBef>
            </a:pPr>
            <a:r>
              <a:rPr lang="en-US" b="1" dirty="0">
                <a:solidFill>
                  <a:srgbClr val="0066FF"/>
                </a:solidFill>
                <a:uFill>
                  <a:solidFill>
                    <a:srgbClr val="FF0000"/>
                  </a:solidFill>
                </a:uFill>
              </a:rPr>
              <a:t>For Volunteers with Continued Contact, provide confirmation </a:t>
            </a:r>
            <a:r>
              <a:rPr lang="en-US" b="1" dirty="0">
                <a:solidFill>
                  <a:srgbClr val="0066FF"/>
                </a:solidFill>
              </a:rPr>
              <a:t>of volunteer screening prior to participating in youth activities</a:t>
            </a:r>
          </a:p>
          <a:p>
            <a:pPr marL="0" lvl="0" indent="0">
              <a:lnSpc>
                <a:spcPct val="100000"/>
              </a:lnSpc>
              <a:spcBef>
                <a:spcPts val="600"/>
              </a:spcBef>
              <a:buNone/>
            </a:pPr>
            <a:endParaRPr lang="en-US" b="1" dirty="0">
              <a:solidFill>
                <a:srgbClr val="0066FF"/>
              </a:solidFill>
            </a:endParaRPr>
          </a:p>
          <a:p>
            <a:pPr marL="0" lvl="0" indent="0">
              <a:lnSpc>
                <a:spcPct val="100000"/>
              </a:lnSpc>
              <a:spcBef>
                <a:spcPts val="600"/>
              </a:spcBef>
              <a:buNone/>
            </a:pPr>
            <a:r>
              <a:rPr lang="en-US" b="1" dirty="0">
                <a:solidFill>
                  <a:srgbClr val="0066FF"/>
                </a:solidFill>
              </a:rPr>
              <a:t>Clubs participating in RYE must meet additional requirements regarding training, learning materials, applications, websites and community resources.</a:t>
            </a:r>
          </a:p>
          <a:p>
            <a:endParaRPr lang="en-US" sz="2200" b="1" dirty="0">
              <a:solidFill>
                <a:srgbClr val="0066FF"/>
              </a:solidFill>
            </a:endParaRPr>
          </a:p>
          <a:p>
            <a:pPr marL="0" indent="0" algn="r">
              <a:buNone/>
            </a:pPr>
            <a:r>
              <a:rPr lang="en-US" sz="1200" b="1" dirty="0">
                <a:solidFill>
                  <a:srgbClr val="0066FF"/>
                </a:solidFill>
              </a:rPr>
              <a:t>YPP Policies &amp; Procedures, Pages 5-6, sections 6-8</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19B5D1-4A02-47C5-BBBF-F9B31B79992B}"/>
                  </a:ext>
                </a:extLst>
              </p14:cNvPr>
              <p14:cNvContentPartPr/>
              <p14:nvPr/>
            </p14:nvContentPartPr>
            <p14:xfrm>
              <a:off x="1359185" y="4027563"/>
              <a:ext cx="360" cy="360"/>
            </p14:xfrm>
          </p:contentPart>
        </mc:Choice>
        <mc:Fallback xmlns="">
          <p:pic>
            <p:nvPicPr>
              <p:cNvPr id="4" name="Ink 3">
                <a:extLst>
                  <a:ext uri="{FF2B5EF4-FFF2-40B4-BE49-F238E27FC236}">
                    <a16:creationId xmlns:a16="http://schemas.microsoft.com/office/drawing/2014/main" id="{2C19B5D1-4A02-47C5-BBBF-F9B31B79992B}"/>
                  </a:ext>
                </a:extLst>
              </p:cNvPr>
              <p:cNvPicPr/>
              <p:nvPr/>
            </p:nvPicPr>
            <p:blipFill>
              <a:blip r:embed="rId4"/>
              <a:stretch>
                <a:fillRect/>
              </a:stretch>
            </p:blipFill>
            <p:spPr>
              <a:xfrm>
                <a:off x="1350185" y="4018923"/>
                <a:ext cx="18000" cy="18000"/>
              </a:xfrm>
              <a:prstGeom prst="rect">
                <a:avLst/>
              </a:prstGeom>
            </p:spPr>
          </p:pic>
        </mc:Fallback>
      </mc:AlternateContent>
      <p:pic>
        <p:nvPicPr>
          <p:cNvPr id="6" name="Picture 5" descr="Logo&#10;&#10;Description automatically generated">
            <a:extLst>
              <a:ext uri="{FF2B5EF4-FFF2-40B4-BE49-F238E27FC236}">
                <a16:creationId xmlns:a16="http://schemas.microsoft.com/office/drawing/2014/main" id="{E13ED9FA-7737-4A30-86DE-77B8FE06B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322689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E14474-0004-47A7-B127-9A5287778131}"/>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b="1" kern="1200" dirty="0">
                <a:solidFill>
                  <a:schemeClr val="bg1"/>
                </a:solidFill>
                <a:latin typeface="+mj-lt"/>
                <a:ea typeface="+mj-ea"/>
                <a:cs typeface="+mj-cs"/>
              </a:rPr>
              <a:t/>
            </a:r>
            <a:br>
              <a:rPr lang="en-US" sz="4800" b="1"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pic>
        <p:nvPicPr>
          <p:cNvPr id="9" name="Graphic 8" descr="Check List">
            <a:extLst>
              <a:ext uri="{FF2B5EF4-FFF2-40B4-BE49-F238E27FC236}">
                <a16:creationId xmlns:a16="http://schemas.microsoft.com/office/drawing/2014/main" id="{EE7264AC-19E9-475B-8AD4-39B1B542D8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BAEAEB16-0F24-47AD-867F-3A51FB973316}"/>
              </a:ext>
            </a:extLst>
          </p:cNvPr>
          <p:cNvSpPr>
            <a:spLocks noGrp="1"/>
          </p:cNvSpPr>
          <p:nvPr>
            <p:ph idx="1"/>
          </p:nvPr>
        </p:nvSpPr>
        <p:spPr>
          <a:xfrm>
            <a:off x="4330719" y="376997"/>
            <a:ext cx="7289799" cy="5798114"/>
          </a:xfrm>
        </p:spPr>
        <p:txBody>
          <a:bodyPr vert="horz" lIns="91440" tIns="45720" rIns="91440" bIns="45720" rtlCol="0" anchor="ctr">
            <a:normAutofit/>
          </a:bodyPr>
          <a:lstStyle/>
          <a:p>
            <a:r>
              <a:rPr lang="en-US" sz="3200" b="1" dirty="0">
                <a:solidFill>
                  <a:srgbClr val="0066FF"/>
                </a:solidFill>
              </a:rPr>
              <a:t>District Governor oversees YPP policy </a:t>
            </a:r>
          </a:p>
          <a:p>
            <a:r>
              <a:rPr lang="en-US" sz="3200" b="1" dirty="0">
                <a:solidFill>
                  <a:srgbClr val="0066FF"/>
                </a:solidFill>
              </a:rPr>
              <a:t>District Hearing Committee investigates and makes recommendations for action involving  noncriminal complaints.</a:t>
            </a:r>
          </a:p>
          <a:p>
            <a:r>
              <a:rPr lang="en-US" sz="3200" b="1" dirty="0">
                <a:solidFill>
                  <a:srgbClr val="0066FF"/>
                </a:solidFill>
              </a:rPr>
              <a:t>District Youth Protection Officer  oversees Clubs for Compliance. </a:t>
            </a:r>
          </a:p>
          <a:p>
            <a:r>
              <a:rPr lang="en-US" sz="3200" b="1" dirty="0">
                <a:solidFill>
                  <a:srgbClr val="0066FF"/>
                </a:solidFill>
              </a:rPr>
              <a:t>District Youth Services Committee  reviews, updates, and provides training on Youth Protection Policies. </a:t>
            </a:r>
          </a:p>
          <a:p>
            <a:r>
              <a:rPr lang="en-US" sz="3200" b="1" dirty="0">
                <a:solidFill>
                  <a:srgbClr val="0066FF"/>
                </a:solidFill>
              </a:rPr>
              <a:t>District RYE Chair oversees Rotary Youth Exchange procedures.</a:t>
            </a:r>
          </a:p>
          <a:p>
            <a:pPr marL="3657600" lvl="8" indent="0">
              <a:buNone/>
            </a:pPr>
            <a:r>
              <a:rPr lang="en-US" sz="1200" b="1" dirty="0">
                <a:solidFill>
                  <a:srgbClr val="0066FF"/>
                </a:solidFill>
              </a:rPr>
              <a:t>Page 8 section 11B(3) page 10, section 12</a:t>
            </a:r>
          </a:p>
          <a:p>
            <a:pPr marL="0" indent="0">
              <a:buNone/>
            </a:pPr>
            <a:endParaRPr lang="en-US" sz="3200" b="1" dirty="0">
              <a:solidFill>
                <a:srgbClr val="0066FF"/>
              </a:solidFill>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33DBCFE-37C1-46EF-A8C6-664AD38CAF1A}"/>
                  </a:ext>
                </a:extLst>
              </p14:cNvPr>
              <p14:cNvContentPartPr/>
              <p14:nvPr/>
            </p14:nvContentPartPr>
            <p14:xfrm>
              <a:off x="3904385" y="3706443"/>
              <a:ext cx="360" cy="360"/>
            </p14:xfrm>
          </p:contentPart>
        </mc:Choice>
        <mc:Fallback xmlns="">
          <p:pic>
            <p:nvPicPr>
              <p:cNvPr id="4" name="Ink 3">
                <a:extLst>
                  <a:ext uri="{FF2B5EF4-FFF2-40B4-BE49-F238E27FC236}">
                    <a16:creationId xmlns:a16="http://schemas.microsoft.com/office/drawing/2014/main" id="{D33DBCFE-37C1-46EF-A8C6-664AD38CAF1A}"/>
                  </a:ext>
                </a:extLst>
              </p:cNvPr>
              <p:cNvPicPr/>
              <p:nvPr/>
            </p:nvPicPr>
            <p:blipFill>
              <a:blip r:embed="rId6"/>
              <a:stretch>
                <a:fillRect/>
              </a:stretch>
            </p:blipFill>
            <p:spPr>
              <a:xfrm>
                <a:off x="3895385" y="36974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FC00040-C9E1-41F3-AD50-19A5B487EC74}"/>
                  </a:ext>
                </a:extLst>
              </p14:cNvPr>
              <p14:cNvContentPartPr/>
              <p14:nvPr/>
            </p14:nvContentPartPr>
            <p14:xfrm>
              <a:off x="3384905" y="3582963"/>
              <a:ext cx="360" cy="360"/>
            </p14:xfrm>
          </p:contentPart>
        </mc:Choice>
        <mc:Fallback xmlns="">
          <p:pic>
            <p:nvPicPr>
              <p:cNvPr id="6" name="Ink 5">
                <a:extLst>
                  <a:ext uri="{FF2B5EF4-FFF2-40B4-BE49-F238E27FC236}">
                    <a16:creationId xmlns:a16="http://schemas.microsoft.com/office/drawing/2014/main" id="{2FC00040-C9E1-41F3-AD50-19A5B487EC74}"/>
                  </a:ext>
                </a:extLst>
              </p:cNvPr>
              <p:cNvPicPr/>
              <p:nvPr/>
            </p:nvPicPr>
            <p:blipFill>
              <a:blip r:embed="rId6"/>
              <a:stretch>
                <a:fillRect/>
              </a:stretch>
            </p:blipFill>
            <p:spPr>
              <a:xfrm>
                <a:off x="3375905" y="35739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C85C15D-2AAB-4769-A368-9B1D69B83A7C}"/>
                  </a:ext>
                </a:extLst>
              </p14:cNvPr>
              <p14:cNvContentPartPr/>
              <p14:nvPr/>
            </p14:nvContentPartPr>
            <p14:xfrm>
              <a:off x="4176185" y="3458763"/>
              <a:ext cx="360" cy="360"/>
            </p14:xfrm>
          </p:contentPart>
        </mc:Choice>
        <mc:Fallback xmlns="">
          <p:pic>
            <p:nvPicPr>
              <p:cNvPr id="7" name="Ink 6">
                <a:extLst>
                  <a:ext uri="{FF2B5EF4-FFF2-40B4-BE49-F238E27FC236}">
                    <a16:creationId xmlns:a16="http://schemas.microsoft.com/office/drawing/2014/main" id="{EC85C15D-2AAB-4769-A368-9B1D69B83A7C}"/>
                  </a:ext>
                </a:extLst>
              </p:cNvPr>
              <p:cNvPicPr/>
              <p:nvPr/>
            </p:nvPicPr>
            <p:blipFill>
              <a:blip r:embed="rId6"/>
              <a:stretch>
                <a:fillRect/>
              </a:stretch>
            </p:blipFill>
            <p:spPr>
              <a:xfrm>
                <a:off x="4167185" y="3449763"/>
                <a:ext cx="18000" cy="18000"/>
              </a:xfrm>
              <a:prstGeom prst="rect">
                <a:avLst/>
              </a:prstGeom>
            </p:spPr>
          </p:pic>
        </mc:Fallback>
      </mc:AlternateContent>
      <p:sp>
        <p:nvSpPr>
          <p:cNvPr id="10" name="Title 1">
            <a:extLst>
              <a:ext uri="{FF2B5EF4-FFF2-40B4-BE49-F238E27FC236}">
                <a16:creationId xmlns:a16="http://schemas.microsoft.com/office/drawing/2014/main" id="{2FC0F5EA-294C-480C-A901-FCE586A7051B}"/>
              </a:ext>
            </a:extLst>
          </p:cNvPr>
          <p:cNvSpPr txBox="1">
            <a:spLocks/>
          </p:cNvSpPr>
          <p:nvPr/>
        </p:nvSpPr>
        <p:spPr>
          <a:xfrm>
            <a:off x="333809" y="2334843"/>
            <a:ext cx="3197013" cy="34732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Youth</a:t>
            </a:r>
            <a:r>
              <a:rPr lang="en-US" sz="3600" b="1" dirty="0">
                <a:solidFill>
                  <a:schemeClr val="bg1"/>
                </a:solidFill>
              </a:rPr>
              <a:t> Protection</a:t>
            </a:r>
          </a:p>
          <a:p>
            <a:pPr algn="ctr"/>
            <a:endParaRPr lang="en-US" sz="3600" b="1" dirty="0">
              <a:solidFill>
                <a:schemeClr val="bg1"/>
              </a:solidFill>
            </a:endParaRPr>
          </a:p>
          <a:p>
            <a:pPr algn="ctr"/>
            <a:r>
              <a:rPr lang="en-US" sz="3600" b="1" dirty="0">
                <a:solidFill>
                  <a:schemeClr val="bg1"/>
                </a:solidFill>
              </a:rPr>
              <a:t>Responsibilities   at District Level</a:t>
            </a:r>
          </a:p>
          <a:p>
            <a:pPr algn="ctr"/>
            <a:endParaRPr lang="en-US" sz="3600" b="1" dirty="0">
              <a:solidFill>
                <a:schemeClr val="bg1"/>
              </a:solidFill>
            </a:endParaRPr>
          </a:p>
        </p:txBody>
      </p:sp>
      <p:pic>
        <p:nvPicPr>
          <p:cNvPr id="8" name="Picture 7" descr="Logo&#10;&#10;Description automatically generated">
            <a:extLst>
              <a:ext uri="{FF2B5EF4-FFF2-40B4-BE49-F238E27FC236}">
                <a16:creationId xmlns:a16="http://schemas.microsoft.com/office/drawing/2014/main" id="{BE410EB6-F710-4C36-AEE4-491F136B69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839" y="927085"/>
            <a:ext cx="2514951" cy="1028844"/>
          </a:xfrm>
          <a:prstGeom prst="rect">
            <a:avLst/>
          </a:prstGeom>
        </p:spPr>
      </p:pic>
    </p:spTree>
    <p:extLst>
      <p:ext uri="{BB962C8B-B14F-4D97-AF65-F5344CB8AC3E}">
        <p14:creationId xmlns:p14="http://schemas.microsoft.com/office/powerpoint/2010/main" val="32708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2419</TotalTime>
  <Words>1720</Words>
  <Application>Microsoft Office PowerPoint</Application>
  <PresentationFormat>Widescreen</PresentationFormat>
  <Paragraphs>271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vt:lpstr>
      <vt:lpstr> </vt:lpstr>
      <vt:lpstr> </vt:lpstr>
      <vt:lpstr> </vt:lpstr>
      <vt:lpstr> </vt:lpstr>
      <vt:lpstr>Youth  Interactions  Defined  </vt:lpstr>
      <vt:lpstr> </vt:lpstr>
      <vt:lpstr>  Protecting  the  Clubs</vt:lpstr>
      <vt:lpstr> </vt:lpstr>
      <vt:lpstr> Youth Protection  Responsibilities at Club Level </vt:lpstr>
      <vt:lpstr> Volunteer Selection,  Screening and Training</vt:lpstr>
      <vt:lpstr> Procedures for Rotary Youth Exchange  </vt:lpstr>
      <vt:lpstr> Club Training </vt:lpstr>
      <vt:lpstr>  District  Training</vt:lpstr>
      <vt:lpstr> Allegation Handling</vt:lpstr>
      <vt:lpstr> Allegation Response</vt:lpstr>
      <vt:lpstr>Youth  Travel - 1</vt:lpstr>
      <vt:lpstr>Youth  Travel - 2</vt:lpstr>
      <vt:lpstr>Implementing the Club Checklist   </vt:lpstr>
      <vt:lpstr>Youth Sponsored Programs -  Club Level Checklist   </vt:lpstr>
      <vt:lpstr> Resources</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Gus Zettl</dc:creator>
  <cp:lastModifiedBy>Billington, Charles F. III</cp:lastModifiedBy>
  <cp:revision>264</cp:revision>
  <cp:lastPrinted>2022-01-18T14:28:48Z</cp:lastPrinted>
  <dcterms:created xsi:type="dcterms:W3CDTF">2020-03-21T14:52:11Z</dcterms:created>
  <dcterms:modified xsi:type="dcterms:W3CDTF">2022-01-18T15:28:52Z</dcterms:modified>
</cp:coreProperties>
</file>