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8" r:id="rId6"/>
    <p:sldId id="288" r:id="rId7"/>
    <p:sldId id="308" r:id="rId8"/>
    <p:sldId id="289" r:id="rId9"/>
    <p:sldId id="309" r:id="rId10"/>
    <p:sldId id="29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353258-E32F-4D6E-B6C9-A1D76497B91D}" v="167" dt="2022-08-02T04:12:26.5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9" d="100"/>
          <a:sy n="149" d="100"/>
        </p:scale>
        <p:origin x="712" y="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8/2/2022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3A49B62-5DBB-3DE9-A332-62BF480FEF1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32BFA2A-C0F2-5803-7F9F-7F4D3C9B7079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4F56D26-7132-0DC6-2646-76549598C4F7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5CA41535-0E54-3F4F-D71C-E6BCC429F658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7558CEC-7361-6A36-2052-B09180EDBD8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8" name="Right Triangle 27">
                <a:extLst>
                  <a:ext uri="{FF2B5EF4-FFF2-40B4-BE49-F238E27FC236}">
                    <a16:creationId xmlns:a16="http://schemas.microsoft.com/office/drawing/2014/main" id="{F5C4075B-D251-D1B0-EA34-51DFE75C2FAC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9" name="Right Triangle 28">
                <a:extLst>
                  <a:ext uri="{FF2B5EF4-FFF2-40B4-BE49-F238E27FC236}">
                    <a16:creationId xmlns:a16="http://schemas.microsoft.com/office/drawing/2014/main" id="{66DF26CD-06C6-F452-1CD0-D370E07F5ADE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0" name="Right Triangle 29">
                <a:extLst>
                  <a:ext uri="{FF2B5EF4-FFF2-40B4-BE49-F238E27FC236}">
                    <a16:creationId xmlns:a16="http://schemas.microsoft.com/office/drawing/2014/main" id="{033FE210-90D6-3213-CCBA-F69AC932B399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DA70B09E-4A9F-0D69-66F4-A1EDD18886DB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  <p:sp>
          <p:nvSpPr>
            <p:cNvPr id="15" name="Freeform: Shape 12">
              <a:extLst>
                <a:ext uri="{FF2B5EF4-FFF2-40B4-BE49-F238E27FC236}">
                  <a16:creationId xmlns:a16="http://schemas.microsoft.com/office/drawing/2014/main" id="{D164F73F-3267-F1FE-1710-CAA3D6DEDEA1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F1B87B6-08B6-A7B1-8678-18A1D1B0E845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/>
            </a:p>
          </p:txBody>
        </p:sp>
        <p:sp>
          <p:nvSpPr>
            <p:cNvPr id="20" name="Freeform: Shape 12">
              <a:extLst>
                <a:ext uri="{FF2B5EF4-FFF2-40B4-BE49-F238E27FC236}">
                  <a16:creationId xmlns:a16="http://schemas.microsoft.com/office/drawing/2014/main" id="{E6EF05A9-F050-6932-CB9E-D8895EF84125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906C2C8-608F-DBCB-D4F6-02DB4502788F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59BD0AB1-8D5A-E780-DFFA-50C4A8549F91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  <p:sp>
            <p:nvSpPr>
              <p:cNvPr id="25" name="Freeform: Shape 12">
                <a:extLst>
                  <a:ext uri="{FF2B5EF4-FFF2-40B4-BE49-F238E27FC236}">
                    <a16:creationId xmlns:a16="http://schemas.microsoft.com/office/drawing/2014/main" id="{46FBB861-11E8-27F5-2872-4DCAAF0F6C74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994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7218168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777655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891276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1810256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555579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889087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80401404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04232619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81015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4180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8C2CC-1329-48B2-2C59-BE3DEF04383C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0F38D23-D529-1BCC-DF87-98EA462414B0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DFB7D8D-82DF-5479-6285-A6448A0A79F5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F53EE88-0DBC-91D9-7E6F-7C71D9C9C3BD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495AC40-9E16-802F-CCE1-67E9AA5F255D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571214-2411-E119-7D96-07B96D4D979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CC5CB25-16BD-1127-9F2E-D2622EF5DE3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383CC59-AF43-7318-89AB-8974FDB95896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E765B45-1870-F1AC-7883-78A33883CF22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5">
              <a:extLst>
                <a:ext uri="{FF2B5EF4-FFF2-40B4-BE49-F238E27FC236}">
                  <a16:creationId xmlns:a16="http://schemas.microsoft.com/office/drawing/2014/main" id="{562C920C-1183-4A7E-0902-579FC1165DC4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/>
            </a:p>
          </p:txBody>
        </p:sp>
        <p:sp>
          <p:nvSpPr>
            <p:cNvPr id="17" name="Rectangle: Single Corner Snipped 16">
              <a:extLst>
                <a:ext uri="{FF2B5EF4-FFF2-40B4-BE49-F238E27FC236}">
                  <a16:creationId xmlns:a16="http://schemas.microsoft.com/office/drawing/2014/main" id="{5D9CC67F-23D0-758A-3980-640D0B5864A2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8298280-4D07-A674-BEA3-6CC54050F9C6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759861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D3DE0F-405C-342C-5C55-CCEF3317A62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3E3B241-132A-4BD6-2E56-B90352EAD994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2438CAF-FE53-91F4-5E5E-F3007997C07C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7BD7ECA3-E2D5-F504-EB7D-8F745C140681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A2A24FF-9A02-2465-2ADD-5E8AB64ADBEC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790C68B-01D5-41CC-726F-6D76C47CEB81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08BD2D7-2733-5CD2-07DB-A877270139F1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994AFCF-C66C-61CB-FAD0-C9F8FD48C625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1FA9F99-737E-C8EF-0444-5622E3CC90D4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6C3892F-22AA-5C6A-C61A-273A9303F796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59855F-B686-4AD2-FEBF-845771821150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5741886-650B-18E1-067A-DA664B08F43E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57A63C4-6DB6-2736-69BE-9296DAFC9EFA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6F391C6-592E-659A-0154-DBDB8A060DA8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1E1BCA9-A56F-91D8-4E43-A84301E988F8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</p:spTree>
    <p:extLst>
      <p:ext uri="{BB962C8B-B14F-4D97-AF65-F5344CB8AC3E}">
        <p14:creationId xmlns:p14="http://schemas.microsoft.com/office/powerpoint/2010/main" val="192432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AF4286-4F1D-509F-6175-8E2176B64498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A392821-6992-7B09-207D-360B694D7635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3006E92-EE51-67F1-916B-A94577CD4421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26B5076-7F74-EA3A-4C95-CD9F9868EBBF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777465C-E6F7-9440-3EDB-219F56D1019B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A3726D-DAC0-0653-4980-482A28F5AF23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0FACDA8-8E05-AE21-F39F-F3F6E9B4308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A1201F1-5A88-D6DE-47A0-61433BFC656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339B90F-BE13-7341-0708-9A7235603AD7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7" name="Rectangle: Single Corner Snipped 16">
              <a:extLst>
                <a:ext uri="{FF2B5EF4-FFF2-40B4-BE49-F238E27FC236}">
                  <a16:creationId xmlns:a16="http://schemas.microsoft.com/office/drawing/2014/main" id="{1E941011-2AD6-FA71-CECB-33E415EAFDAF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/>
            </a:p>
          </p:txBody>
        </p:sp>
        <p:sp>
          <p:nvSpPr>
            <p:cNvPr id="18" name="Rectangle: Single Corner Snipped 17">
              <a:extLst>
                <a:ext uri="{FF2B5EF4-FFF2-40B4-BE49-F238E27FC236}">
                  <a16:creationId xmlns:a16="http://schemas.microsoft.com/office/drawing/2014/main" id="{21C0489B-11EF-8BFA-E7A2-5E01C22451A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D38D915-A877-B428-5849-243DE45D467A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5199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D3EA15-B55F-107A-5207-A8E876C86AD3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19F8EA3-1275-117B-A045-AC47C4A372D2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E536CDF-5C47-5FC1-5C68-9775A039D44B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5C04E80-D3DF-05DC-A192-8E1DFBC64335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9289B70-18D8-63D9-0341-26D5834BF30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98C0262-87C1-B36A-3B66-9BEE7E8ABF82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151A5A-EAB7-787A-F114-237941B5F0F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A8D6524-C1E8-1A79-4DDE-DBC0BC21A78D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06854BE-B682-5D09-E161-FB93D674AD70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693BE79D-7132-1894-2D97-C4F5B65AC7F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/>
            </a:p>
          </p:txBody>
        </p:sp>
        <p:sp>
          <p:nvSpPr>
            <p:cNvPr id="20" name="Rectangle: Single Corner Snipped 19">
              <a:extLst>
                <a:ext uri="{FF2B5EF4-FFF2-40B4-BE49-F238E27FC236}">
                  <a16:creationId xmlns:a16="http://schemas.microsoft.com/office/drawing/2014/main" id="{E8CD1729-8E80-2473-8034-6374E4A70D87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1AE3A31-B522-53EE-2586-BCA4247BDDAC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4742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06B6C9-1182-C4F6-2E9E-FE2B526D5189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F0ED85F-4696-A71D-CDAE-D29407986650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B707496-BB5C-E928-5390-9A21314D84D1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EBE366C-E2A2-9BE5-90F7-61C9012EC8A1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885574-9233-9F9A-4F20-F0D882EB1E3B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CC8B727-8EA6-A99F-3E5F-B67EEB989374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A0086A2-1BB7-577C-FDAC-6258F620380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17C9DDE-EF45-D50F-1887-5BE2A08A4B73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856D4CA-408E-2762-DD3A-26BF4501B4BB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5" name="Rectangle: Single Corner Snipped 14">
              <a:extLst>
                <a:ext uri="{FF2B5EF4-FFF2-40B4-BE49-F238E27FC236}">
                  <a16:creationId xmlns:a16="http://schemas.microsoft.com/office/drawing/2014/main" id="{F70CE011-67CA-3D31-26D9-A3525337162D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/>
            </a:p>
          </p:txBody>
        </p:sp>
        <p:sp>
          <p:nvSpPr>
            <p:cNvPr id="16" name="Rectangle: Single Corner Snipped 15">
              <a:extLst>
                <a:ext uri="{FF2B5EF4-FFF2-40B4-BE49-F238E27FC236}">
                  <a16:creationId xmlns:a16="http://schemas.microsoft.com/office/drawing/2014/main" id="{0AEE9942-765B-481B-B236-C92AAA80B146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8EB3F1E-2DDC-1324-4340-4BE5393805D3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7448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7D2A28-0BC4-1906-34A8-BCEF3B60B10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75737442-A1EF-30F6-D948-326894026B44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7" name="Freeform: Shape 17">
            <a:extLst>
              <a:ext uri="{FF2B5EF4-FFF2-40B4-BE49-F238E27FC236}">
                <a16:creationId xmlns:a16="http://schemas.microsoft.com/office/drawing/2014/main" id="{CDED01AE-0449-5E74-A0B3-951B076C2ABF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8" name="Freeform: Shape 11">
            <a:extLst>
              <a:ext uri="{FF2B5EF4-FFF2-40B4-BE49-F238E27FC236}">
                <a16:creationId xmlns:a16="http://schemas.microsoft.com/office/drawing/2014/main" id="{8C781B4D-CF63-87FC-F86A-3EF1044F819D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9" name="Freeform: Shape 7">
            <a:extLst>
              <a:ext uri="{FF2B5EF4-FFF2-40B4-BE49-F238E27FC236}">
                <a16:creationId xmlns:a16="http://schemas.microsoft.com/office/drawing/2014/main" id="{41CD5252-9C99-487F-A6A6-067E91000EA7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50ABC6-F4AA-7017-1041-490363C76F14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1" name="Freeform: Shape 15">
              <a:extLst>
                <a:ext uri="{FF2B5EF4-FFF2-40B4-BE49-F238E27FC236}">
                  <a16:creationId xmlns:a16="http://schemas.microsoft.com/office/drawing/2014/main" id="{8B08BA02-361B-5D67-8B04-7EECF71EED56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2" name="Freeform: Shape 16">
              <a:extLst>
                <a:ext uri="{FF2B5EF4-FFF2-40B4-BE49-F238E27FC236}">
                  <a16:creationId xmlns:a16="http://schemas.microsoft.com/office/drawing/2014/main" id="{B8210887-9C9F-A244-511D-C3DA51977C2D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13" name="Freeform: Shape 23">
            <a:extLst>
              <a:ext uri="{FF2B5EF4-FFF2-40B4-BE49-F238E27FC236}">
                <a16:creationId xmlns:a16="http://schemas.microsoft.com/office/drawing/2014/main" id="{784ADCAD-A760-5706-A022-571242A43CEA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0267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40670A-B013-4244-67B2-75CB43E9A9A4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E5A193E-FEC9-BAD9-1B3C-3C679FFDBE21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200010C-E17C-A2B9-D830-F3AC89F23C20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D7C5D83-1D31-CD3E-7836-9ACA8A784135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D3B8D39-4971-2E11-2134-0BB7922CA3D7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BEC7F52-D922-5062-F138-A5461E2D970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3DDFD9F-4865-E8A5-B824-774CEC78116E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79A8723-5F81-DC79-9F78-5245741E26F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1AF7579-0950-ACE1-3DF4-3A02B6D1D26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7" name="Rectangle: Single Corner Snipped 16">
              <a:extLst>
                <a:ext uri="{FF2B5EF4-FFF2-40B4-BE49-F238E27FC236}">
                  <a16:creationId xmlns:a16="http://schemas.microsoft.com/office/drawing/2014/main" id="{161EF7E0-2D68-C65A-3BF5-3E643566DD74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8" name="Rectangle: Single Corner Snipped 17">
              <a:extLst>
                <a:ext uri="{FF2B5EF4-FFF2-40B4-BE49-F238E27FC236}">
                  <a16:creationId xmlns:a16="http://schemas.microsoft.com/office/drawing/2014/main" id="{A9D9A134-6983-477F-D857-216FC00AF92D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E19E7D3-A668-B442-EAEE-9167C96282F8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8172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0A8E87-6715-D81C-57F8-6EA12A7D382E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CEFD86E-0A83-298D-72B4-FD09D8570883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96B9EF9-C8ED-48E9-A915-ACFECCA3C298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C7CDCA7-6CB9-FC3B-B82B-B9C514A4657F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4E147CE-F503-1F72-1500-FF1E79FC8E0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A8E6FDE-DDC9-3DFA-8540-0446D050809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E8A13BE-1CED-67EF-A31B-75C34E02464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17EF280-6B12-750E-C268-947C6A14836C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D0F8441-3181-BB1D-92DC-1AAE5DE2107A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8" name="Rectangle: Single Corner Snipped 17">
              <a:extLst>
                <a:ext uri="{FF2B5EF4-FFF2-40B4-BE49-F238E27FC236}">
                  <a16:creationId xmlns:a16="http://schemas.microsoft.com/office/drawing/2014/main" id="{62CF651D-5758-780C-B622-4F1259FD47AD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9EAC7FFA-BD82-14B7-5470-9EA40D338B35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424FBE1-C413-7D76-FC77-B8E70618A7D1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829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BE451C3-0FF4-47C4-B829-773ADF60F88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BEFD83-E9D6-BAF3-B5B8-C876552A5F2A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70442E8A-C0C2-8084-3392-7DD950C92646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5" name="Freeform: Shape 17">
            <a:extLst>
              <a:ext uri="{FF2B5EF4-FFF2-40B4-BE49-F238E27FC236}">
                <a16:creationId xmlns:a16="http://schemas.microsoft.com/office/drawing/2014/main" id="{D391D979-769A-E7B0-5EBC-9FB1F1CAFE7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/>
          </a:p>
        </p:txBody>
      </p:sp>
      <p:sp>
        <p:nvSpPr>
          <p:cNvPr id="16" name="Freeform: Shape 11">
            <a:extLst>
              <a:ext uri="{FF2B5EF4-FFF2-40B4-BE49-F238E27FC236}">
                <a16:creationId xmlns:a16="http://schemas.microsoft.com/office/drawing/2014/main" id="{AC8CB8AC-EE32-E4D4-47E5-3007F5634B53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7" name="Freeform: Shape 7">
            <a:extLst>
              <a:ext uri="{FF2B5EF4-FFF2-40B4-BE49-F238E27FC236}">
                <a16:creationId xmlns:a16="http://schemas.microsoft.com/office/drawing/2014/main" id="{CC08B0AC-20CC-FB3A-82E1-1C56B8EAED92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2CAB293B-FCF4-541E-0A5F-3B8E4D1762B0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>
                <a:latin typeface="+mj-lt"/>
              </a:rPr>
              <a:t>Click to edit Master title style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78F015A-D602-BC93-FAC0-DAC2B69A7120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0" name="Freeform: Shape 15">
              <a:extLst>
                <a:ext uri="{FF2B5EF4-FFF2-40B4-BE49-F238E27FC236}">
                  <a16:creationId xmlns:a16="http://schemas.microsoft.com/office/drawing/2014/main" id="{E27E4FC5-0A55-2232-E17A-22992F56E28C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1" name="Freeform: Shape 16">
              <a:extLst>
                <a:ext uri="{FF2B5EF4-FFF2-40B4-BE49-F238E27FC236}">
                  <a16:creationId xmlns:a16="http://schemas.microsoft.com/office/drawing/2014/main" id="{1BE0FEBD-03AB-5314-C1AF-1D7B30D01209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288E1EA-CE7F-5EBF-4847-438C237B5FA4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23" name="Rectangle: Single Corner Snipped 18">
              <a:extLst>
                <a:ext uri="{FF2B5EF4-FFF2-40B4-BE49-F238E27FC236}">
                  <a16:creationId xmlns:a16="http://schemas.microsoft.com/office/drawing/2014/main" id="{6CA9ADAC-A384-029D-DCCC-23C28C11397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/>
            </a:p>
          </p:txBody>
        </p:sp>
        <p:sp>
          <p:nvSpPr>
            <p:cNvPr id="24" name="Rectangle: Single Corner Snipped 2">
              <a:extLst>
                <a:ext uri="{FF2B5EF4-FFF2-40B4-BE49-F238E27FC236}">
                  <a16:creationId xmlns:a16="http://schemas.microsoft.com/office/drawing/2014/main" id="{AA5CB42B-A47B-6262-CCF8-C418A3173A71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5" name="Freeform: Shape 23">
            <a:extLst>
              <a:ext uri="{FF2B5EF4-FFF2-40B4-BE49-F238E27FC236}">
                <a16:creationId xmlns:a16="http://schemas.microsoft.com/office/drawing/2014/main" id="{4D28D3BD-3A83-54F9-C584-412F2A29EB78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6" name="Slide Number Placeholder 4">
            <a:extLst>
              <a:ext uri="{FF2B5EF4-FFF2-40B4-BE49-F238E27FC236}">
                <a16:creationId xmlns:a16="http://schemas.microsoft.com/office/drawing/2014/main" id="{8FD040B6-B394-7C30-44A8-284184169D4C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301327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  <p:sldLayoutId id="2147483780" r:id="rId19"/>
    <p:sldLayoutId id="2147483651" r:id="rId20"/>
    <p:sldLayoutId id="2147483661" r:id="rId21"/>
    <p:sldLayoutId id="2147483674" r:id="rId22"/>
    <p:sldLayoutId id="2147483665" r:id="rId23"/>
    <p:sldLayoutId id="2147483673" r:id="rId24"/>
    <p:sldLayoutId id="2147483675" r:id="rId25"/>
    <p:sldLayoutId id="2147483676" r:id="rId26"/>
    <p:sldLayoutId id="2147483672" r:id="rId2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4676" y="1570367"/>
            <a:ext cx="8365599" cy="2533556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 Membership Month </a:t>
            </a:r>
            <a:br>
              <a:rPr lang="en-US" sz="4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</a:br>
            <a:r>
              <a:rPr lang="en-US" sz="4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Werribee Rotary Meeting </a:t>
            </a:r>
            <a:br>
              <a:rPr lang="en-US" sz="4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</a:br>
            <a:r>
              <a:rPr lang="en-US" sz="4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of </a:t>
            </a:r>
            <a:br>
              <a:rPr lang="en-US" sz="4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</a:br>
            <a:r>
              <a:rPr lang="en-US" sz="4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2 August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AB01BB-35A6-EA7B-5F46-14146C192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9686" y="3149103"/>
            <a:ext cx="1880448" cy="253355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FD8181-4E34-EF58-0CAD-2AA269F72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8462" y="3140182"/>
            <a:ext cx="1880448" cy="253355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720" y="882989"/>
            <a:ext cx="5291688" cy="523220"/>
          </a:xfrm>
        </p:spPr>
        <p:txBody>
          <a:bodyPr/>
          <a:lstStyle/>
          <a:p>
            <a:r>
              <a:rPr lang="en-US" sz="2800" b="1" dirty="0">
                <a:solidFill>
                  <a:schemeClr val="accent4"/>
                </a:solidFill>
                <a:latin typeface="Bodoni MT" panose="02070603080606020203" pitchFamily="18" charset="0"/>
              </a:rPr>
              <a:t>Membership Topics</a:t>
            </a:r>
            <a:endParaRPr lang="en-US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7264" y="1345963"/>
            <a:ext cx="8393109" cy="4456630"/>
          </a:xfrm>
        </p:spPr>
        <p:txBody>
          <a:bodyPr/>
          <a:lstStyle/>
          <a:p>
            <a:pPr marL="0" lvl="0" indent="0">
              <a:lnSpc>
                <a:spcPct val="115000"/>
              </a:lnSpc>
              <a:buClr>
                <a:srgbClr val="00B050"/>
              </a:buClr>
              <a:buNone/>
            </a:pPr>
            <a:r>
              <a:rPr lang="en-AU" sz="2400" b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we need to do to Increase Membership in Our Club</a:t>
            </a:r>
          </a:p>
          <a:p>
            <a:pPr lvl="0">
              <a:lnSpc>
                <a:spcPct val="115000"/>
              </a:lnSpc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AU" sz="2400" u="none" strike="noStrike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 and Adapt</a:t>
            </a:r>
          </a:p>
          <a:p>
            <a:pPr lvl="0">
              <a:lnSpc>
                <a:spcPct val="115000"/>
              </a:lnSpc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an Inclusive Club Culture</a:t>
            </a:r>
            <a:endParaRPr lang="en-AU" sz="2400" u="none" strike="noStrike" dirty="0">
              <a:solidFill>
                <a:schemeClr val="accent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AU" sz="2400" u="none" strike="noStrike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 Current Membership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AU" sz="2400" u="none" strike="noStrike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 with Prospective Members</a:t>
            </a:r>
            <a:endParaRPr lang="en-AU" sz="24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AU" sz="2400" u="none" strike="noStrike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New Members Feel Welcome</a:t>
            </a:r>
            <a:endParaRPr lang="en-US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122" y="516162"/>
            <a:ext cx="8299042" cy="584775"/>
          </a:xfrm>
        </p:spPr>
        <p:txBody>
          <a:bodyPr/>
          <a:lstStyle/>
          <a:p>
            <a:r>
              <a:rPr lang="en-US" dirty="0">
                <a:solidFill>
                  <a:schemeClr val="accent4"/>
                </a:solidFill>
                <a:latin typeface="Bodoni MT" panose="02070603080606020203" pitchFamily="18" charset="0"/>
              </a:rPr>
              <a:t>Membership Topics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73286E-BBBC-514D-1189-60CDADB9E286}"/>
              </a:ext>
            </a:extLst>
          </p:cNvPr>
          <p:cNvSpPr txBox="1"/>
          <p:nvPr/>
        </p:nvSpPr>
        <p:spPr>
          <a:xfrm>
            <a:off x="1115121" y="1349646"/>
            <a:ext cx="9020190" cy="23114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0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 and Adapt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000" b="1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Club Health Check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 Membership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b="1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Membership Assessment Tools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 the RI Learning Centre for Tips and Tricks</a:t>
            </a:r>
            <a:endParaRPr lang="en-AU" sz="2000" b="1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000" b="1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the results and implement required Changes</a:t>
            </a:r>
            <a:endParaRPr lang="en-AU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FF999C-B981-57C8-9998-6A64E43F8434}"/>
              </a:ext>
            </a:extLst>
          </p:cNvPr>
          <p:cNvSpPr txBox="1"/>
          <p:nvPr/>
        </p:nvSpPr>
        <p:spPr>
          <a:xfrm>
            <a:off x="1115121" y="3982448"/>
            <a:ext cx="10049959" cy="1270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0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an Inclusive Club Culture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Become more Inclusive, Diverse and Equitable Club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a lot of information of District and RI websites related to DEI. </a:t>
            </a:r>
          </a:p>
        </p:txBody>
      </p:sp>
    </p:spTree>
    <p:extLst>
      <p:ext uri="{BB962C8B-B14F-4D97-AF65-F5344CB8AC3E}">
        <p14:creationId xmlns:p14="http://schemas.microsoft.com/office/powerpoint/2010/main" val="295343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1943" y="994727"/>
            <a:ext cx="8299042" cy="584775"/>
          </a:xfrm>
        </p:spPr>
        <p:txBody>
          <a:bodyPr/>
          <a:lstStyle/>
          <a:p>
            <a:r>
              <a:rPr lang="en-US" dirty="0">
                <a:solidFill>
                  <a:schemeClr val="accent4"/>
                </a:solidFill>
                <a:latin typeface="Bodoni MT" panose="02070603080606020203" pitchFamily="18" charset="0"/>
              </a:rPr>
              <a:t>Membership Topics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1CFA46-97AB-A997-13BA-339F77B6E34B}"/>
              </a:ext>
            </a:extLst>
          </p:cNvPr>
          <p:cNvSpPr txBox="1"/>
          <p:nvPr/>
        </p:nvSpPr>
        <p:spPr>
          <a:xfrm>
            <a:off x="1221943" y="1946395"/>
            <a:ext cx="7148661" cy="2132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0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 Current Members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 why Members Leave</a:t>
            </a:r>
            <a:endParaRPr lang="en-AU" sz="2000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Generate Retention Strategies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Encourage members to get involved in their Community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Promote a Members Vocation to Connect with each other</a:t>
            </a:r>
          </a:p>
        </p:txBody>
      </p:sp>
    </p:spTree>
    <p:extLst>
      <p:ext uri="{BB962C8B-B14F-4D97-AF65-F5344CB8AC3E}">
        <p14:creationId xmlns:p14="http://schemas.microsoft.com/office/powerpoint/2010/main" val="931804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518" y="542317"/>
            <a:ext cx="8255416" cy="584775"/>
          </a:xfrm>
        </p:spPr>
        <p:txBody>
          <a:bodyPr/>
          <a:lstStyle/>
          <a:p>
            <a:r>
              <a:rPr lang="en-US" b="1" dirty="0">
                <a:solidFill>
                  <a:schemeClr val="accent4"/>
                </a:solidFill>
                <a:latin typeface="Bodoni MT" panose="02070603080606020203" pitchFamily="18" charset="0"/>
              </a:rPr>
              <a:t>Membership Topics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2F06B9-66B0-24F3-CCD0-30983F5D3DF7}"/>
              </a:ext>
            </a:extLst>
          </p:cNvPr>
          <p:cNvSpPr txBox="1"/>
          <p:nvPr/>
        </p:nvSpPr>
        <p:spPr>
          <a:xfrm>
            <a:off x="780518" y="1297526"/>
            <a:ext cx="6458786" cy="2158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 With Prospective Members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Facebook, Twitter, Instagram and Newsletters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Membership Flyers and Print Media Articles</a:t>
            </a:r>
            <a:endParaRPr lang="en-AU" dirty="0">
              <a:solidFill>
                <a:schemeClr val="accent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Engagement at all levels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 Rotary Stories wherever and whenever</a:t>
            </a:r>
          </a:p>
          <a:p>
            <a:pPr lvl="1"/>
            <a:endParaRPr lang="en-AU" dirty="0">
              <a:solidFill>
                <a:schemeClr val="accent4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982571-7CED-1A95-0D3C-EE95FAAC956A}"/>
              </a:ext>
            </a:extLst>
          </p:cNvPr>
          <p:cNvSpPr txBox="1"/>
          <p:nvPr/>
        </p:nvSpPr>
        <p:spPr>
          <a:xfrm>
            <a:off x="780518" y="3377401"/>
            <a:ext cx="4906708" cy="1965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AU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AU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ake New Members Feel Welcome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 and Greet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Activities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Member Orientation </a:t>
            </a:r>
            <a:endParaRPr lang="en-AU" dirty="0">
              <a:solidFill>
                <a:schemeClr val="accent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Early Involvement</a:t>
            </a:r>
            <a:endParaRPr lang="en-AU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18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518" y="1380796"/>
            <a:ext cx="8255416" cy="584775"/>
          </a:xfrm>
        </p:spPr>
        <p:txBody>
          <a:bodyPr/>
          <a:lstStyle/>
          <a:p>
            <a:r>
              <a:rPr lang="en-US" b="1" dirty="0">
                <a:solidFill>
                  <a:schemeClr val="accent4"/>
                </a:solidFill>
                <a:latin typeface="Bodoni MT" panose="02070603080606020203" pitchFamily="18" charset="0"/>
              </a:rPr>
              <a:t>Membership Topics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2F06B9-66B0-24F3-CCD0-30983F5D3DF7}"/>
              </a:ext>
            </a:extLst>
          </p:cNvPr>
          <p:cNvSpPr txBox="1"/>
          <p:nvPr/>
        </p:nvSpPr>
        <p:spPr>
          <a:xfrm>
            <a:off x="780518" y="2404207"/>
            <a:ext cx="11081045" cy="2887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32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best method for Growing our Membership is for: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32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One to Bring One</a:t>
            </a:r>
            <a:endParaRPr lang="en-AU" sz="3200" b="1" i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AU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898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FC13A-D62C-C9E6-B789-8AC93E9F1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7261" y="475042"/>
            <a:ext cx="4945598" cy="1243584"/>
          </a:xfrm>
        </p:spPr>
        <p:txBody>
          <a:bodyPr/>
          <a:lstStyle/>
          <a:p>
            <a:pPr algn="ctr"/>
            <a:r>
              <a:rPr lang="en-AU" sz="28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311852-A5A5-C23D-AE8E-D6A06DC8A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8066" y="1837720"/>
            <a:ext cx="3232542" cy="45452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6985651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757914-1161-4661-9696-421FD6935CDD}">
  <ds:schemaRefs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www.w3.org/2000/xmlns/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103400-4A22-4E35-B588-4C4D42638959}">
  <ds:schemaRefs>
    <ds:schemaRef ds:uri="16c05727-aa75-4e4a-9b5f-8a80a1165891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178</TotalTime>
  <Words>204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Bodoni MT</vt:lpstr>
      <vt:lpstr>Calibri</vt:lpstr>
      <vt:lpstr>Century Gothic</vt:lpstr>
      <vt:lpstr>Symbol</vt:lpstr>
      <vt:lpstr>Trade Gothic LT Pro</vt:lpstr>
      <vt:lpstr>Wingdings 3</vt:lpstr>
      <vt:lpstr>Slice</vt:lpstr>
      <vt:lpstr> Membership Month  Werribee Rotary Meeting  of  2 August 2022</vt:lpstr>
      <vt:lpstr>Membership Topics</vt:lpstr>
      <vt:lpstr>Membership Topics</vt:lpstr>
      <vt:lpstr>Membership Topics</vt:lpstr>
      <vt:lpstr>Membership Topics</vt:lpstr>
      <vt:lpstr>Membership Topics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Club of Werribee  Planning Day  15th May 2022</dc:title>
  <dc:creator>Colin Muir</dc:creator>
  <cp:lastModifiedBy>Colin Muir</cp:lastModifiedBy>
  <cp:revision>2</cp:revision>
  <dcterms:created xsi:type="dcterms:W3CDTF">2022-05-05T00:20:13Z</dcterms:created>
  <dcterms:modified xsi:type="dcterms:W3CDTF">2022-08-02T04:17:01Z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