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62" r:id="rId2"/>
    <p:sldId id="348" r:id="rId3"/>
    <p:sldId id="316" r:id="rId4"/>
    <p:sldId id="321" r:id="rId5"/>
    <p:sldId id="325" r:id="rId6"/>
    <p:sldId id="359" r:id="rId7"/>
    <p:sldId id="354" r:id="rId8"/>
    <p:sldId id="267" r:id="rId9"/>
    <p:sldId id="282" r:id="rId10"/>
    <p:sldId id="355" r:id="rId11"/>
    <p:sldId id="356" r:id="rId12"/>
    <p:sldId id="293" r:id="rId13"/>
    <p:sldId id="360" r:id="rId14"/>
    <p:sldId id="361" r:id="rId15"/>
    <p:sldId id="259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0529C"/>
    <a:srgbClr val="339966"/>
    <a:srgbClr val="E3EBF5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>
      <p:cViewPr varScale="1">
        <p:scale>
          <a:sx n="86" d="100"/>
          <a:sy n="86" d="100"/>
        </p:scale>
        <p:origin x="1291" y="5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2" d="100"/>
          <a:sy n="82" d="100"/>
        </p:scale>
        <p:origin x="-3132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8454BA-6869-4F10-94FE-FFC9DA18CBC7}" type="datetimeFigureOut">
              <a:rPr lang="en-US" smtClean="0"/>
              <a:t>7/27/2020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316216-23A0-4DED-8FB8-AC28023930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9934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C498A-3ED3-4C40-8CB6-19105BEA592B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83397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-1" y="0"/>
            <a:ext cx="1647115" cy="6858000"/>
          </a:xfrm>
          <a:prstGeom prst="rect">
            <a:avLst/>
          </a:prstGeom>
          <a:solidFill>
            <a:srgbClr val="2052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69386" y="2038275"/>
            <a:ext cx="5765014" cy="1585938"/>
          </a:xfrm>
        </p:spPr>
        <p:txBody>
          <a:bodyPr anchor="ctr" anchorCtr="0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58074" y="3803357"/>
            <a:ext cx="5776326" cy="1606843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26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2200" y="5582417"/>
            <a:ext cx="2453313" cy="1154499"/>
          </a:xfrm>
          <a:prstGeom prst="rect">
            <a:avLst/>
          </a:prstGeom>
        </p:spPr>
      </p:pic>
      <p:grpSp>
        <p:nvGrpSpPr>
          <p:cNvPr id="30" name="Group 29"/>
          <p:cNvGrpSpPr/>
          <p:nvPr userDrawn="1"/>
        </p:nvGrpSpPr>
        <p:grpSpPr>
          <a:xfrm>
            <a:off x="407741" y="459376"/>
            <a:ext cx="2564760" cy="1765661"/>
            <a:chOff x="460335" y="548710"/>
            <a:chExt cx="2426865" cy="1670730"/>
          </a:xfrm>
        </p:grpSpPr>
        <p:sp>
          <p:nvSpPr>
            <p:cNvPr id="10" name="Oval 9"/>
            <p:cNvSpPr/>
            <p:nvPr userDrawn="1"/>
          </p:nvSpPr>
          <p:spPr>
            <a:xfrm>
              <a:off x="683099" y="548710"/>
              <a:ext cx="1740662" cy="1661990"/>
            </a:xfrm>
            <a:prstGeom prst="ellipse">
              <a:avLst/>
            </a:prstGeom>
            <a:solidFill>
              <a:schemeClr val="bg1"/>
            </a:solidFill>
            <a:ln w="215900">
              <a:solidFill>
                <a:srgbClr val="3399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Picture 10"/>
            <p:cNvPicPr>
              <a:picLocks noChangeAspect="1"/>
            </p:cNvPicPr>
            <p:nvPr userDrawn="1"/>
          </p:nvPicPr>
          <p:blipFill rotWithShape="1">
            <a:blip r:embed="rId3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248129" y="1335997"/>
              <a:ext cx="632968" cy="883443"/>
            </a:xfrm>
            <a:prstGeom prst="rect">
              <a:avLst/>
            </a:prstGeom>
          </p:spPr>
        </p:pic>
        <p:pic>
          <p:nvPicPr>
            <p:cNvPr id="12" name="Picture 14" descr="https://openclipart.org/image/2400px/svg_to_png/3386/erlandh-Wind-Turbine.png"/>
            <p:cNvPicPr>
              <a:picLocks noChangeAspect="1" noChangeArrowheads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0335" y="611849"/>
              <a:ext cx="833410" cy="14308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2" descr="http://erkatayandri.com/wp-content/uploads/2015/01/Icon-Hydro-Power.jpg"/>
            <p:cNvPicPr>
              <a:picLocks noChangeAspect="1" noChangeArrowheads="1"/>
            </p:cNvPicPr>
            <p:nvPr userDrawn="1"/>
          </p:nvPicPr>
          <p:blipFill rotWithShape="1">
            <a:blip r:embed="rId5" cstate="screen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1305957" y="560039"/>
              <a:ext cx="788060" cy="5592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8" name="Group 17"/>
            <p:cNvGrpSpPr/>
            <p:nvPr userDrawn="1"/>
          </p:nvGrpSpPr>
          <p:grpSpPr>
            <a:xfrm>
              <a:off x="1874166" y="1246544"/>
              <a:ext cx="1013034" cy="714185"/>
              <a:chOff x="2434486" y="3556159"/>
              <a:chExt cx="3024894" cy="2132536"/>
            </a:xfrm>
          </p:grpSpPr>
          <p:sp>
            <p:nvSpPr>
              <p:cNvPr id="17" name="Freeform 16"/>
              <p:cNvSpPr/>
              <p:nvPr userDrawn="1"/>
            </p:nvSpPr>
            <p:spPr>
              <a:xfrm>
                <a:off x="2960916" y="4149636"/>
                <a:ext cx="2246811" cy="1389013"/>
              </a:xfrm>
              <a:custGeom>
                <a:avLst/>
                <a:gdLst>
                  <a:gd name="connsiteX0" fmla="*/ 1193074 w 2325188"/>
                  <a:gd name="connsiteY0" fmla="*/ 0 h 1428206"/>
                  <a:gd name="connsiteX1" fmla="*/ 0 w 2325188"/>
                  <a:gd name="connsiteY1" fmla="*/ 539932 h 1428206"/>
                  <a:gd name="connsiteX2" fmla="*/ 444137 w 2325188"/>
                  <a:gd name="connsiteY2" fmla="*/ 1428206 h 1428206"/>
                  <a:gd name="connsiteX3" fmla="*/ 2325188 w 2325188"/>
                  <a:gd name="connsiteY3" fmla="*/ 357052 h 1428206"/>
                  <a:gd name="connsiteX4" fmla="*/ 1193074 w 2325188"/>
                  <a:gd name="connsiteY4" fmla="*/ 0 h 14282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25188" h="1428206">
                    <a:moveTo>
                      <a:pt x="1193074" y="0"/>
                    </a:moveTo>
                    <a:lnTo>
                      <a:pt x="0" y="539932"/>
                    </a:lnTo>
                    <a:lnTo>
                      <a:pt x="444137" y="1428206"/>
                    </a:lnTo>
                    <a:lnTo>
                      <a:pt x="2325188" y="357052"/>
                    </a:lnTo>
                    <a:lnTo>
                      <a:pt x="1193074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4" name="Picture 13"/>
              <p:cNvPicPr>
                <a:picLocks noChangeAspect="1"/>
              </p:cNvPicPr>
              <p:nvPr userDrawn="1"/>
            </p:nvPicPr>
            <p:blipFill rotWithShape="1">
              <a:blip r:embed="rId6" cstate="screen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2434486" y="3556159"/>
                <a:ext cx="3024894" cy="2132536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281471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2900" indent="-342900">
              <a:buClr>
                <a:srgbClr val="339966"/>
              </a:buClr>
              <a:buSzPct val="125000"/>
              <a:buFont typeface="Arial" panose="020B0604020202020204" pitchFamily="34" charset="0"/>
              <a:buChar char="•"/>
              <a:defRPr/>
            </a:lvl1pPr>
            <a:lvl2pPr marL="742950" indent="-285750">
              <a:buClr>
                <a:srgbClr val="339966"/>
              </a:buClr>
              <a:buSzPct val="125000"/>
              <a:buFont typeface="Arial" panose="020B0604020202020204" pitchFamily="34" charset="0"/>
              <a:buChar char="•"/>
              <a:defRPr/>
            </a:lvl2pPr>
            <a:lvl3pPr marL="1143000" indent="-228600">
              <a:buClr>
                <a:srgbClr val="339966"/>
              </a:buClr>
              <a:buSzPct val="125000"/>
              <a:buFont typeface="Arial" panose="020B0604020202020204" pitchFamily="34" charset="0"/>
              <a:buChar char="•"/>
              <a:defRPr/>
            </a:lvl3pPr>
            <a:lvl4pPr marL="1600200" indent="-228600">
              <a:buClr>
                <a:srgbClr val="339966"/>
              </a:buClr>
              <a:buSzPct val="125000"/>
              <a:buFont typeface="Arial" panose="020B0604020202020204" pitchFamily="34" charset="0"/>
              <a:buChar char="•"/>
              <a:defRPr/>
            </a:lvl4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562018B1-6638-4412-BAA7-0ED5321EE8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78763"/>
            <a:ext cx="2057400" cy="2489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37A7F93C-7F25-4A30-9556-15F219CBCE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456162" y="6147840"/>
            <a:ext cx="422176" cy="2182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F8F085E-55F2-4B2E-95F1-6B7148C26E6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DFE1748E-70BD-4A4F-B408-F6D61A734C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78763"/>
            <a:ext cx="3086100" cy="2489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Confidential - Dairyland System </a:t>
            </a:r>
          </a:p>
        </p:txBody>
      </p:sp>
    </p:spTree>
    <p:extLst>
      <p:ext uri="{BB962C8B-B14F-4D97-AF65-F5344CB8AC3E}">
        <p14:creationId xmlns:p14="http://schemas.microsoft.com/office/powerpoint/2010/main" val="2414839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ey Take-awa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304800" y="1295400"/>
            <a:ext cx="8515738" cy="491414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2400">
                <a:solidFill>
                  <a:srgbClr val="20529C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add presenter’s name</a:t>
            </a:r>
          </a:p>
        </p:txBody>
      </p:sp>
      <p:sp>
        <p:nvSpPr>
          <p:cNvPr id="11" name="Text Placeholder 1036"/>
          <p:cNvSpPr>
            <a:spLocks noGrp="1"/>
          </p:cNvSpPr>
          <p:nvPr>
            <p:ph type="body" sz="quarter" idx="14" hasCustomPrompt="1"/>
          </p:nvPr>
        </p:nvSpPr>
        <p:spPr>
          <a:xfrm>
            <a:off x="323234" y="1981200"/>
            <a:ext cx="8469312" cy="4191000"/>
          </a:xfrm>
        </p:spPr>
        <p:txBody>
          <a:bodyPr>
            <a:normAutofit/>
          </a:bodyPr>
          <a:lstStyle>
            <a:lvl1pPr marL="288925" indent="-288925">
              <a:tabLst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 dirty="0"/>
              <a:t>Click to add key takeaway points</a:t>
            </a:r>
          </a:p>
          <a:p>
            <a:pPr lvl="1"/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-152400" y="-1"/>
            <a:ext cx="3085088" cy="43088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200" b="1" cap="none" spc="0" dirty="0">
                <a:ln w="10541" cmpd="sng">
                  <a:noFill/>
                  <a:prstDash val="solid"/>
                </a:ln>
                <a:solidFill>
                  <a:srgbClr val="20529C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Key Takeaways</a:t>
            </a:r>
          </a:p>
        </p:txBody>
      </p:sp>
      <p:sp>
        <p:nvSpPr>
          <p:cNvPr id="14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304801" y="581989"/>
            <a:ext cx="8521958" cy="685799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>
              <a:defRPr sz="2800">
                <a:ln>
                  <a:noFill/>
                </a:ln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add presentation name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EB86F09-EF44-4C41-8FAE-ECACC1C7EC8F}"/>
              </a:ext>
            </a:extLst>
          </p:cNvPr>
          <p:cNvSpPr/>
          <p:nvPr userDrawn="1"/>
        </p:nvSpPr>
        <p:spPr>
          <a:xfrm>
            <a:off x="0" y="6712356"/>
            <a:ext cx="9144000" cy="145643"/>
          </a:xfrm>
          <a:prstGeom prst="rect">
            <a:avLst/>
          </a:prstGeom>
          <a:solidFill>
            <a:srgbClr val="2052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81EA149-BD98-48A8-880A-71422ADC2AD3}"/>
              </a:ext>
            </a:extLst>
          </p:cNvPr>
          <p:cNvSpPr/>
          <p:nvPr userDrawn="1"/>
        </p:nvSpPr>
        <p:spPr>
          <a:xfrm>
            <a:off x="0" y="6640573"/>
            <a:ext cx="9144000" cy="70814"/>
          </a:xfrm>
          <a:prstGeom prst="rect">
            <a:avLst/>
          </a:prstGeom>
          <a:solidFill>
            <a:srgbClr val="339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Date Placeholder 3">
            <a:extLst>
              <a:ext uri="{FF2B5EF4-FFF2-40B4-BE49-F238E27FC236}">
                <a16:creationId xmlns:a16="http://schemas.microsoft.com/office/drawing/2014/main" id="{7E601098-7ED2-40BC-8142-9F6D98C1F4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78763"/>
            <a:ext cx="2057400" cy="2489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4" name="Slide Number Placeholder 5">
            <a:extLst>
              <a:ext uri="{FF2B5EF4-FFF2-40B4-BE49-F238E27FC236}">
                <a16:creationId xmlns:a16="http://schemas.microsoft.com/office/drawing/2014/main" id="{47CD5FBB-C5A5-49F7-A6D3-DD247058F3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456162" y="6147840"/>
            <a:ext cx="422176" cy="2182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F8F085E-55F2-4B2E-95F1-6B7148C26E6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5" name="Footer Placeholder 4">
            <a:extLst>
              <a:ext uri="{FF2B5EF4-FFF2-40B4-BE49-F238E27FC236}">
                <a16:creationId xmlns:a16="http://schemas.microsoft.com/office/drawing/2014/main" id="{8AE312F6-A1E4-493D-A5ED-09F82282CB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78763"/>
            <a:ext cx="3086100" cy="2489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Confidential - Dairyland System </a:t>
            </a:r>
          </a:p>
        </p:txBody>
      </p:sp>
    </p:spTree>
    <p:extLst>
      <p:ext uri="{BB962C8B-B14F-4D97-AF65-F5344CB8AC3E}">
        <p14:creationId xmlns:p14="http://schemas.microsoft.com/office/powerpoint/2010/main" val="37670130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609600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411923C2-2B86-4B3A-9350-CB9B0BBE17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78763"/>
            <a:ext cx="2057400" cy="2489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F53B174F-F121-4D1C-AA43-240CE42010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456162" y="6147840"/>
            <a:ext cx="422176" cy="2182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F8F085E-55F2-4B2E-95F1-6B7148C26E6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C91F4797-56C3-497A-B157-6E58FC53D2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78763"/>
            <a:ext cx="3086100" cy="2489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Confidential - Dairyland System </a:t>
            </a:r>
          </a:p>
        </p:txBody>
      </p:sp>
    </p:spTree>
    <p:extLst>
      <p:ext uri="{BB962C8B-B14F-4D97-AF65-F5344CB8AC3E}">
        <p14:creationId xmlns:p14="http://schemas.microsoft.com/office/powerpoint/2010/main" val="2476609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>
            <a:normAutofit/>
          </a:bodyPr>
          <a:lstStyle>
            <a:lvl1pPr algn="l">
              <a:defRPr sz="3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5B3B00B0-60D5-47E8-8CAF-AE69AC0017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78763"/>
            <a:ext cx="2057400" cy="2489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4E521AD3-F61E-437F-B8B8-1B236334CB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456162" y="6147840"/>
            <a:ext cx="422176" cy="2182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F8F085E-55F2-4B2E-95F1-6B7148C26E6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3996461E-9091-4D13-AAE2-B0F8788421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78763"/>
            <a:ext cx="3086100" cy="2489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Confidential - Dairyland System </a:t>
            </a:r>
          </a:p>
        </p:txBody>
      </p:sp>
    </p:spTree>
    <p:extLst>
      <p:ext uri="{BB962C8B-B14F-4D97-AF65-F5344CB8AC3E}">
        <p14:creationId xmlns:p14="http://schemas.microsoft.com/office/powerpoint/2010/main" val="24903216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DCB745E7-FB4E-4459-8677-07CF54F30C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78763"/>
            <a:ext cx="2057400" cy="2489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9963870C-A7CA-42EE-8819-EC73CF95E5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456162" y="6147840"/>
            <a:ext cx="422176" cy="2182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F8F085E-55F2-4B2E-95F1-6B7148C26E6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56EA17A7-8A2B-4A5C-8F32-243906B8A9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78763"/>
            <a:ext cx="3086100" cy="2489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Confidential - Dairyland System </a:t>
            </a:r>
          </a:p>
        </p:txBody>
      </p:sp>
    </p:spTree>
    <p:extLst>
      <p:ext uri="{BB962C8B-B14F-4D97-AF65-F5344CB8AC3E}">
        <p14:creationId xmlns:p14="http://schemas.microsoft.com/office/powerpoint/2010/main" val="28281738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285999"/>
            <a:ext cx="4040188" cy="38401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2"/>
            <a:ext cx="4041775" cy="75088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285999"/>
            <a:ext cx="4041775" cy="38401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B60AA7BA-E5BE-401D-A2AA-58B4D8773981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457200" y="6378763"/>
            <a:ext cx="2057400" cy="2489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F56DC7D3-4BD7-408E-8329-5E683AEBEEC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4456162" y="6147840"/>
            <a:ext cx="422176" cy="2182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F8F085E-55F2-4B2E-95F1-6B7148C26E6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8A0BF9B-309C-4FD2-9EDC-D4189798167C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124200" y="6378763"/>
            <a:ext cx="3086100" cy="2489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Confidential - Dairyland System </a:t>
            </a:r>
          </a:p>
        </p:txBody>
      </p:sp>
    </p:spTree>
    <p:extLst>
      <p:ext uri="{BB962C8B-B14F-4D97-AF65-F5344CB8AC3E}">
        <p14:creationId xmlns:p14="http://schemas.microsoft.com/office/powerpoint/2010/main" val="38701981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F2AB7102-EB37-4182-A358-AFB59B1D9F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78763"/>
            <a:ext cx="2057400" cy="2489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549FE2CA-833B-408A-955B-A400297779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456162" y="6147840"/>
            <a:ext cx="422176" cy="2182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F8F085E-55F2-4B2E-95F1-6B7148C26E6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85E5C385-7D5F-4E63-954F-61540CC329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78763"/>
            <a:ext cx="3086100" cy="2489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Confidential - Dairyland System </a:t>
            </a:r>
          </a:p>
        </p:txBody>
      </p:sp>
    </p:spTree>
    <p:extLst>
      <p:ext uri="{BB962C8B-B14F-4D97-AF65-F5344CB8AC3E}">
        <p14:creationId xmlns:p14="http://schemas.microsoft.com/office/powerpoint/2010/main" val="3197509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DF7243C1-EECB-457D-8F2D-A41D5DFE32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78763"/>
            <a:ext cx="2057400" cy="2489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C4B20A3F-A4ED-4E3C-92A4-58C12D26BD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456162" y="6147840"/>
            <a:ext cx="422176" cy="2182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F8F085E-55F2-4B2E-95F1-6B7148C26E6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8021A68B-FED9-45EA-A4AB-3042F3BB1B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78763"/>
            <a:ext cx="3086100" cy="2489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Confidential - Dairyland System </a:t>
            </a:r>
          </a:p>
        </p:txBody>
      </p:sp>
    </p:spTree>
    <p:extLst>
      <p:ext uri="{BB962C8B-B14F-4D97-AF65-F5344CB8AC3E}">
        <p14:creationId xmlns:p14="http://schemas.microsoft.com/office/powerpoint/2010/main" val="1184452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17E7B451-45F9-4505-B063-0BE73369BC7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78763"/>
            <a:ext cx="2057400" cy="2489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518D1568-2E87-4D50-BEEF-00E668F69E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456162" y="6147840"/>
            <a:ext cx="422176" cy="2182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F8F085E-55F2-4B2E-95F1-6B7148C26E6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3DDAFA38-522B-4D13-8C96-2AB63E22E6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78763"/>
            <a:ext cx="3086100" cy="2489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Confidential - Dairyland System </a:t>
            </a:r>
          </a:p>
        </p:txBody>
      </p:sp>
    </p:spTree>
    <p:extLst>
      <p:ext uri="{BB962C8B-B14F-4D97-AF65-F5344CB8AC3E}">
        <p14:creationId xmlns:p14="http://schemas.microsoft.com/office/powerpoint/2010/main" val="25933571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6278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6278562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-380307" y="716601"/>
            <a:ext cx="1219202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-76199"/>
            <a:ext cx="9144000" cy="205224"/>
          </a:xfrm>
          <a:prstGeom prst="rect">
            <a:avLst/>
          </a:prstGeom>
          <a:solidFill>
            <a:srgbClr val="339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93618"/>
            <a:ext cx="9144000" cy="70814"/>
          </a:xfrm>
          <a:prstGeom prst="rect">
            <a:avLst/>
          </a:prstGeom>
          <a:solidFill>
            <a:srgbClr val="2052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screen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-358335" y="5208753"/>
            <a:ext cx="1282486" cy="459285"/>
          </a:xfrm>
          <a:prstGeom prst="rect">
            <a:avLst/>
          </a:prstGeom>
        </p:spPr>
      </p:pic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583467C-4923-493F-903E-68A6AB339F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 rot="5400000">
            <a:off x="149052" y="3097901"/>
            <a:ext cx="422176" cy="19412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F8F085E-55F2-4B2E-95F1-6B7148C26E6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7E7BDF22-1738-4F7F-AB89-7ADAC67B6E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418571" y="3328340"/>
            <a:ext cx="3086100" cy="2489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Confidential - Dairyland System </a:t>
            </a:r>
          </a:p>
        </p:txBody>
      </p:sp>
    </p:spTree>
    <p:extLst>
      <p:ext uri="{BB962C8B-B14F-4D97-AF65-F5344CB8AC3E}">
        <p14:creationId xmlns:p14="http://schemas.microsoft.com/office/powerpoint/2010/main" val="33064586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#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6837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6712356"/>
            <a:ext cx="9144000" cy="145643"/>
          </a:xfrm>
          <a:prstGeom prst="rect">
            <a:avLst/>
          </a:prstGeom>
          <a:solidFill>
            <a:srgbClr val="2052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56162" y="6147840"/>
            <a:ext cx="422176" cy="2182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F8F085E-55F2-4B2E-95F1-6B7148C26E6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6640573"/>
            <a:ext cx="9144000" cy="70814"/>
          </a:xfrm>
          <a:prstGeom prst="rect">
            <a:avLst/>
          </a:prstGeom>
          <a:solidFill>
            <a:srgbClr val="339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14" cstate="screen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34040" y="6076924"/>
            <a:ext cx="1389018" cy="497436"/>
          </a:xfrm>
          <a:prstGeom prst="rect">
            <a:avLst/>
          </a:prstGeom>
        </p:spPr>
      </p:pic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19740E45-A069-441C-A22A-400498696B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78763"/>
            <a:ext cx="2057400" cy="2489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B85C1021-20C9-4477-B9B8-EEE3E9CAFF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78763"/>
            <a:ext cx="3086100" cy="2489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Confidential - Dairyland System </a:t>
            </a:r>
          </a:p>
        </p:txBody>
      </p:sp>
    </p:spTree>
    <p:extLst>
      <p:ext uri="{BB962C8B-B14F-4D97-AF65-F5344CB8AC3E}">
        <p14:creationId xmlns:p14="http://schemas.microsoft.com/office/powerpoint/2010/main" val="1394936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61" r:id="rId3"/>
    <p:sldLayoutId id="2147483649" r:id="rId4"/>
    <p:sldLayoutId id="2147483651" r:id="rId5"/>
    <p:sldLayoutId id="2147483652" r:id="rId6"/>
    <p:sldLayoutId id="2147483653" r:id="rId7"/>
    <p:sldLayoutId id="2147483655" r:id="rId8"/>
    <p:sldLayoutId id="2147483656" r:id="rId9"/>
    <p:sldLayoutId id="2147483657" r:id="rId10"/>
    <p:sldLayoutId id="2147483659" r:id="rId11"/>
    <p:sldLayoutId id="2147483662" r:id="rId12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7013" indent="-227013" algn="l" defTabSz="914400" rtl="0" eaLnBrk="1" latinLnBrk="0" hangingPunct="1">
        <a:spcBef>
          <a:spcPct val="20000"/>
        </a:spcBef>
        <a:buClr>
          <a:srgbClr val="339966"/>
        </a:buClr>
        <a:buSzPct val="120000"/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90563" indent="-285750" algn="l" defTabSz="914400" rtl="0" eaLnBrk="1" latinLnBrk="0" hangingPunct="1">
        <a:spcBef>
          <a:spcPct val="20000"/>
        </a:spcBef>
        <a:buClr>
          <a:srgbClr val="339966"/>
        </a:buClr>
        <a:buSzPct val="120000"/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089025" indent="-174625" algn="l" defTabSz="914400" rtl="0" eaLnBrk="1" latinLnBrk="0" hangingPunct="1">
        <a:spcBef>
          <a:spcPct val="20000"/>
        </a:spcBef>
        <a:buClr>
          <a:srgbClr val="339966"/>
        </a:buClr>
        <a:buSzPct val="12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541463" indent="-169863" algn="l" defTabSz="914400" rtl="0" eaLnBrk="1" latinLnBrk="0" hangingPunct="1">
        <a:spcBef>
          <a:spcPct val="20000"/>
        </a:spcBef>
        <a:buClr>
          <a:srgbClr val="339966"/>
        </a:buClr>
        <a:buSzPct val="12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86290" y="838200"/>
            <a:ext cx="5765014" cy="1585938"/>
          </a:xfrm>
        </p:spPr>
        <p:txBody>
          <a:bodyPr/>
          <a:lstStyle/>
          <a:p>
            <a:r>
              <a:rPr lang="en-US" dirty="0"/>
              <a:t>Electric Vehicles and Efficient Electrification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531937" y="2971800"/>
            <a:ext cx="3285492" cy="160684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Jeff Springer</a:t>
            </a:r>
          </a:p>
          <a:p>
            <a:r>
              <a:rPr lang="en-US" dirty="0"/>
              <a:t>Manager, Innovation and Efficient Electrification</a:t>
            </a:r>
          </a:p>
        </p:txBody>
      </p:sp>
      <p:pic>
        <p:nvPicPr>
          <p:cNvPr id="6" name="Picture 5" descr="A picture containing car, person, man, sitting&#10;&#10;Description automatically generated">
            <a:extLst>
              <a:ext uri="{FF2B5EF4-FFF2-40B4-BE49-F238E27FC236}">
                <a16:creationId xmlns:a16="http://schemas.microsoft.com/office/drawing/2014/main" id="{FCA99787-ED8A-4418-B18F-8B8D4E3D7BD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571" y="3402453"/>
            <a:ext cx="4863707" cy="2995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7887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AC3B223-E81D-4F40-8D92-D08E56A98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6B96EE2-8404-45C8-82CF-1C6336F87843}"/>
              </a:ext>
            </a:extLst>
          </p:cNvPr>
          <p:cNvSpPr txBox="1"/>
          <p:nvPr/>
        </p:nvSpPr>
        <p:spPr>
          <a:xfrm>
            <a:off x="899592" y="315389"/>
            <a:ext cx="7200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Tesla</a:t>
            </a:r>
          </a:p>
          <a:p>
            <a:pPr algn="ctr"/>
            <a:r>
              <a:rPr lang="en-US" dirty="0"/>
              <a:t>Tesla Model Y is available completing the S3XY model lineup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34D49C9-7640-400B-AFDC-455A21104B0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18" y="1700808"/>
            <a:ext cx="9144000" cy="441163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6CA60FD-3317-484B-85CD-6124FD0BAB3F}"/>
              </a:ext>
            </a:extLst>
          </p:cNvPr>
          <p:cNvSpPr/>
          <p:nvPr/>
        </p:nvSpPr>
        <p:spPr>
          <a:xfrm>
            <a:off x="0" y="0"/>
            <a:ext cx="1371600" cy="3153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1282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B49414-2C63-4351-A96E-6528AD1C2B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548" y="4755466"/>
            <a:ext cx="8305800" cy="11430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Ford to bring high performance electric SUV with 300 mile range in 2020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 40 electrified models by 2022</a:t>
            </a:r>
          </a:p>
        </p:txBody>
      </p:sp>
      <p:pic>
        <p:nvPicPr>
          <p:cNvPr id="1026" name="Picture 2" descr="image">
            <a:extLst>
              <a:ext uri="{FF2B5EF4-FFF2-40B4-BE49-F238E27FC236}">
                <a16:creationId xmlns:a16="http://schemas.microsoft.com/office/drawing/2014/main" id="{6484AE61-93CB-4749-9D27-EE50038396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426" y="301105"/>
            <a:ext cx="7463148" cy="5597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799D805-54D1-4BF2-977D-9527A9355111}"/>
              </a:ext>
            </a:extLst>
          </p:cNvPr>
          <p:cNvSpPr txBox="1"/>
          <p:nvPr/>
        </p:nvSpPr>
        <p:spPr>
          <a:xfrm>
            <a:off x="1752600" y="5003800"/>
            <a:ext cx="563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2021 Ford Mustang Mach E</a:t>
            </a:r>
          </a:p>
        </p:txBody>
      </p:sp>
    </p:spTree>
    <p:extLst>
      <p:ext uri="{BB962C8B-B14F-4D97-AF65-F5344CB8AC3E}">
        <p14:creationId xmlns:p14="http://schemas.microsoft.com/office/powerpoint/2010/main" val="35463842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80"/>
          <a:stretch/>
        </p:blipFill>
        <p:spPr>
          <a:xfrm>
            <a:off x="-1944724" y="4197"/>
            <a:ext cx="11978342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81460" y="6273316"/>
            <a:ext cx="86620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VW ID Buzz Confirmed for US in 2022… </a:t>
            </a:r>
            <a:r>
              <a:rPr lang="en-US" sz="2400" dirty="0" err="1"/>
              <a:t>hp</a:t>
            </a:r>
            <a:r>
              <a:rPr lang="en-US" sz="2400" dirty="0"/>
              <a:t>? who cares man</a:t>
            </a:r>
          </a:p>
        </p:txBody>
      </p:sp>
    </p:spTree>
    <p:extLst>
      <p:ext uri="{BB962C8B-B14F-4D97-AF65-F5344CB8AC3E}">
        <p14:creationId xmlns:p14="http://schemas.microsoft.com/office/powerpoint/2010/main" val="31800926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5C2BF9D-15CF-408F-A174-A09D7C67E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#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8D976F1-11D5-4945-A9BD-0914C66F99B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00" y="0"/>
            <a:ext cx="9144000" cy="475845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4AC2642-FF1D-4B77-AE11-F58ACECACBCA}"/>
              </a:ext>
            </a:extLst>
          </p:cNvPr>
          <p:cNvSpPr txBox="1"/>
          <p:nvPr/>
        </p:nvSpPr>
        <p:spPr>
          <a:xfrm>
            <a:off x="1078244" y="4010907"/>
            <a:ext cx="65176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/>
              <a:t>Rivian</a:t>
            </a:r>
            <a:r>
              <a:rPr lang="en-US" sz="3600" dirty="0"/>
              <a:t> R1T – Battery Electric Truck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2EBA768-7A9C-4CBA-93A5-A3E63ADDA9A6}"/>
              </a:ext>
            </a:extLst>
          </p:cNvPr>
          <p:cNvSpPr txBox="1"/>
          <p:nvPr/>
        </p:nvSpPr>
        <p:spPr>
          <a:xfrm>
            <a:off x="381000" y="4876800"/>
            <a:ext cx="892232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400 mile range	0-60mph in 3 seconds		700hp and 860lb-ft torque</a:t>
            </a:r>
          </a:p>
          <a:p>
            <a:endParaRPr lang="en-US" dirty="0"/>
          </a:p>
          <a:p>
            <a:r>
              <a:rPr lang="en-US" dirty="0"/>
              <a:t>Tows 11,000 pounds		Targeting 2021 availability</a:t>
            </a:r>
          </a:p>
          <a:p>
            <a:endParaRPr lang="en-US" dirty="0"/>
          </a:p>
          <a:p>
            <a:r>
              <a:rPr lang="en-US" dirty="0"/>
              <a:t>Amazon and Ford investments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16836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CBAD7-E5AC-42CE-8E0C-AF9A2BFCC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Electric Motorcycles &amp; Bikes?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7C89933-93DD-47BF-BB8C-B80992CC17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2FB6E6-D671-42D1-9703-DD1162120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#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0CB496C-468B-4061-9B37-82F29629F15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9200" y="1630506"/>
            <a:ext cx="6705600" cy="487273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843EC12-00C1-4CA8-95FA-FDC0DE6097F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7475" y="1269376"/>
            <a:ext cx="7919550" cy="5283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254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915E820-293A-4277-8CDF-9B012E43C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Daimler – Mitsubishi FUSO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F0D8B2-E5B6-4080-BB15-BDA61AC54A8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665004"/>
            <a:ext cx="9144000" cy="4405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3403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469DA9-4B5B-4B03-9994-A8B1A304C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Tesla Semi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E729E5B-C865-462C-A561-48B0D9F716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4F8F085E-55F2-4B2E-95F1-6B7148C26E6B}" type="slidenum">
              <a:rPr lang="en-US" smtClean="0"/>
              <a:pPr algn="ctr"/>
              <a:t>8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8ED812-2DBB-4E7C-9933-B47079EA59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Tesla Truck">
            <a:hlinkClick r:id="" action="ppaction://media"/>
            <a:extLst>
              <a:ext uri="{FF2B5EF4-FFF2-40B4-BE49-F238E27FC236}">
                <a16:creationId xmlns:a16="http://schemas.microsoft.com/office/drawing/2014/main" id="{96F5E53B-8F99-466D-8F3C-C82D5CD5B4C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04825" y="1295400"/>
            <a:ext cx="8134350" cy="4572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E5C18CB-E173-4160-A4FB-88AABBCEC9D7}"/>
              </a:ext>
            </a:extLst>
          </p:cNvPr>
          <p:cNvSpPr/>
          <p:nvPr/>
        </p:nvSpPr>
        <p:spPr>
          <a:xfrm>
            <a:off x="0" y="0"/>
            <a:ext cx="1371600" cy="3153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645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6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80EAC8F-E61F-4CA5-9968-7B471844574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95"/>
            <a:ext cx="9144000" cy="38131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1DD5BD8-1387-40CA-A1AB-E720487137F9}"/>
              </a:ext>
            </a:extLst>
          </p:cNvPr>
          <p:cNvSpPr txBox="1"/>
          <p:nvPr/>
        </p:nvSpPr>
        <p:spPr>
          <a:xfrm>
            <a:off x="359532" y="4191000"/>
            <a:ext cx="8424936" cy="2052228"/>
          </a:xfrm>
          <a:prstGeom prst="rect">
            <a:avLst/>
          </a:prstGeom>
          <a:ln w="6350">
            <a:noFill/>
            <a:prstDash val="sysDot"/>
          </a:ln>
        </p:spPr>
        <p:txBody>
          <a:bodyPr vert="horz" wrap="square" lIns="91440" tIns="45720" rIns="91440" bIns="45720" rtlCol="0" anchor="b" anchorCtr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/>
              <a:t>Don’t like to drive?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/>
              <a:t>Ride the electric bus! </a:t>
            </a:r>
            <a:r>
              <a:rPr lang="en-US" sz="2400" dirty="0"/>
              <a:t>(coming soon to La Crosse)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/>
              <a:t>Range anxiety? This one just set a record with 1,100 miles on a single charge</a:t>
            </a:r>
          </a:p>
        </p:txBody>
      </p:sp>
    </p:spTree>
    <p:extLst>
      <p:ext uri="{BB962C8B-B14F-4D97-AF65-F5344CB8AC3E}">
        <p14:creationId xmlns:p14="http://schemas.microsoft.com/office/powerpoint/2010/main" val="42897151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5B3B141E-2BB1-4A1D-B66E-BD65645E52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362" y="0"/>
            <a:ext cx="8229600" cy="1143000"/>
          </a:xfrm>
        </p:spPr>
        <p:txBody>
          <a:bodyPr/>
          <a:lstStyle/>
          <a:p>
            <a:r>
              <a:rPr lang="en-US" dirty="0"/>
              <a:t>Electric Backhoe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B7B61406-B09C-4172-848E-088D3C82C9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418" y="1104900"/>
            <a:ext cx="8467725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23439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8EFC874-0F34-4139-A789-7EAF7BF18A6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76300"/>
            <a:ext cx="9144000" cy="609447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29DB836-9D9B-4CBB-BC91-2550B8A93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/>
              <a:t>Electric Excavator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D6FF20-B2B8-434E-AA72-1C918A53D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#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90770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>
          <a:prstGeom prst="rect">
            <a:avLst/>
          </a:prstGeom>
          <a:noFill/>
          <a:ln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normAutofit/>
          </a:bodyPr>
          <a:lstStyle/>
          <a:p>
            <a:r>
              <a:rPr lang="en-US" sz="4400" dirty="0"/>
              <a:t>Robotic Feeding System</a:t>
            </a:r>
            <a:endParaRPr lang="en-US" altLang="en-US" sz="4400" b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B2AC14-C33B-4052-893E-F13CA9298C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26311" y="1919532"/>
            <a:ext cx="3606803" cy="4525963"/>
          </a:xfrm>
        </p:spPr>
        <p:txBody>
          <a:bodyPr/>
          <a:lstStyle/>
          <a:p>
            <a:r>
              <a:rPr lang="en-US" dirty="0"/>
              <a:t>Saves labor</a:t>
            </a:r>
          </a:p>
          <a:p>
            <a:r>
              <a:rPr lang="en-US" dirty="0"/>
              <a:t>Uses 8,000 kWh/year</a:t>
            </a:r>
            <a:endParaRPr lang="en-US" sz="2400" dirty="0"/>
          </a:p>
          <a:p>
            <a:r>
              <a:rPr lang="en-US" dirty="0"/>
              <a:t>Replaces 1,260 gallons diesel</a:t>
            </a:r>
          </a:p>
          <a:p>
            <a:r>
              <a:rPr lang="en-US" dirty="0"/>
              <a:t>16,000 lbs. CO</a:t>
            </a:r>
            <a:r>
              <a:rPr lang="en-US" baseline="-25000" dirty="0"/>
              <a:t>2  </a:t>
            </a:r>
            <a:r>
              <a:rPr lang="en-US" dirty="0"/>
              <a:t>reduction/year</a:t>
            </a:r>
          </a:p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79397" y="1889052"/>
            <a:ext cx="4722751" cy="4038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6892382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A7C16529-0562-4FE4-992C-30D31162FB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 More Natural Gas for Homes?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AB5FF4B-E131-482E-815E-190599615E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As electricity becomes greener, there is increased interest in using it instead of fossil fuels</a:t>
            </a:r>
          </a:p>
          <a:p>
            <a:r>
              <a:rPr lang="en-US" dirty="0"/>
              <a:t>Berkley, California eliminated the availability of natural gas service for new homes with a building code change… could be adopted for all of California</a:t>
            </a:r>
          </a:p>
          <a:p>
            <a:r>
              <a:rPr lang="en-US" dirty="0"/>
              <a:t>Easier in their moderate climate than it would be here with our winters</a:t>
            </a:r>
          </a:p>
        </p:txBody>
      </p:sp>
    </p:spTree>
    <p:extLst>
      <p:ext uri="{BB962C8B-B14F-4D97-AF65-F5344CB8AC3E}">
        <p14:creationId xmlns:p14="http://schemas.microsoft.com/office/powerpoint/2010/main" val="14865075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BB0D53-40D4-42AE-A2B9-8906C26830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would you do without </a:t>
            </a:r>
            <a:br>
              <a:rPr lang="en-US" dirty="0"/>
            </a:br>
            <a:r>
              <a:rPr lang="en-US" dirty="0"/>
              <a:t>gas in a home?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D5145C-DA1D-4E85-96C6-D078A6BC483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Heating and cooling can be done with an electric heat pump or a geothermal heat pump</a:t>
            </a:r>
          </a:p>
          <a:p>
            <a:r>
              <a:rPr lang="en-US" dirty="0"/>
              <a:t>An inductive range can duplicate that “chef preferred” gas range performance</a:t>
            </a:r>
          </a:p>
          <a:p>
            <a:r>
              <a:rPr lang="en-US" dirty="0"/>
              <a:t>High efficiency heat pump water heater for hot water</a:t>
            </a:r>
          </a:p>
        </p:txBody>
      </p:sp>
      <p:pic>
        <p:nvPicPr>
          <p:cNvPr id="2050" name="Picture 2" descr="CHS900P4MW2 Cafe 30&quot; Slide-In Front Control Induction Range with True European Convection and WiFi Connect - Matte White with Brushed Bronze Handles and Knobs">
            <a:extLst>
              <a:ext uri="{FF2B5EF4-FFF2-40B4-BE49-F238E27FC236}">
                <a16:creationId xmlns:a16="http://schemas.microsoft.com/office/drawing/2014/main" id="{8AF1CE8D-36A3-493B-8795-7C685FF507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578429"/>
            <a:ext cx="3450227" cy="4262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04594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A5E3441-AEB8-49BB-9BCB-2B589F2E18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2636031"/>
            <a:ext cx="5765014" cy="1585938"/>
          </a:xfrm>
        </p:spPr>
        <p:txBody>
          <a:bodyPr>
            <a:normAutofit fontScale="90000"/>
          </a:bodyPr>
          <a:lstStyle/>
          <a:p>
            <a:pPr>
              <a:tabLst>
                <a:tab pos="57150" algn="l"/>
              </a:tabLst>
            </a:pPr>
            <a:r>
              <a:rPr lang="en-US" sz="4400" dirty="0">
                <a:solidFill>
                  <a:srgbClr val="058563"/>
                </a:solidFill>
              </a:rPr>
              <a:t>Comments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>
                <a:solidFill>
                  <a:srgbClr val="058563"/>
                </a:solidFill>
              </a:rPr>
              <a:t>and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b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4400" dirty="0">
                <a:solidFill>
                  <a:srgbClr val="058563"/>
                </a:solidFill>
              </a:rPr>
              <a:t>Questions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F18DD5-0C40-4CA6-8298-A8CA52AE53C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 algn="ctr"/>
            <a:fld id="{4F8F085E-55F2-4B2E-95F1-6B7148C26E6B}" type="slidenum">
              <a:rPr lang="en-US" smtClean="0"/>
              <a:pPr algn="ctr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5228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D20000"/>
      </a:accent1>
      <a:accent2>
        <a:srgbClr val="145F96"/>
      </a:accent2>
      <a:accent3>
        <a:srgbClr val="35A57F"/>
      </a:accent3>
      <a:accent4>
        <a:srgbClr val="F2B60D"/>
      </a:accent4>
      <a:accent5>
        <a:srgbClr val="7F7F7F"/>
      </a:accent5>
      <a:accent6>
        <a:srgbClr val="47B1F3"/>
      </a:accent6>
      <a:hlink>
        <a:srgbClr val="1A523F"/>
      </a:hlink>
      <a:folHlink>
        <a:srgbClr val="F7CF5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AE50E15B-67FA-4B17-8F77-A7EA8E60AA4E}" vid="{B2EB0943-D942-47BB-A036-B0605D0BB93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661</TotalTime>
  <Words>246</Words>
  <Application>Microsoft Office PowerPoint</Application>
  <PresentationFormat>On-screen Show (4:3)</PresentationFormat>
  <Paragraphs>42</Paragraphs>
  <Slides>15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Electric Vehicles and Efficient Electrification</vt:lpstr>
      <vt:lpstr>PowerPoint Presentation</vt:lpstr>
      <vt:lpstr>Ford to bring high performance electric SUV with 300 mile range in 2020  40 electrified models by 2022</vt:lpstr>
      <vt:lpstr>PowerPoint Presentation</vt:lpstr>
      <vt:lpstr>PowerPoint Presentation</vt:lpstr>
      <vt:lpstr>Electric Motorcycles &amp; Bikes?</vt:lpstr>
      <vt:lpstr>Daimler – Mitsubishi FUSO</vt:lpstr>
      <vt:lpstr>Tesla Semi</vt:lpstr>
      <vt:lpstr>PowerPoint Presentation</vt:lpstr>
      <vt:lpstr>Electric Backhoe</vt:lpstr>
      <vt:lpstr>Electric Excavator</vt:lpstr>
      <vt:lpstr>Robotic Feeding System</vt:lpstr>
      <vt:lpstr>No More Natural Gas for Homes?</vt:lpstr>
      <vt:lpstr>How would you do without  gas in a home?</vt:lpstr>
      <vt:lpstr>Comments  and  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Suzanne Long</dc:creator>
  <cp:lastModifiedBy>Jeff Springer</cp:lastModifiedBy>
  <cp:revision>48</cp:revision>
  <dcterms:created xsi:type="dcterms:W3CDTF">2018-04-16T16:43:22Z</dcterms:created>
  <dcterms:modified xsi:type="dcterms:W3CDTF">2020-07-27T19:44:33Z</dcterms:modified>
</cp:coreProperties>
</file>