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29"/>
  </p:notesMasterIdLst>
  <p:handoutMasterIdLst>
    <p:handoutMasterId r:id="rId30"/>
  </p:handoutMasterIdLst>
  <p:sldIdLst>
    <p:sldId id="396" r:id="rId7"/>
    <p:sldId id="362" r:id="rId8"/>
    <p:sldId id="357" r:id="rId9"/>
    <p:sldId id="375" r:id="rId10"/>
    <p:sldId id="374" r:id="rId11"/>
    <p:sldId id="394" r:id="rId12"/>
    <p:sldId id="398" r:id="rId13"/>
    <p:sldId id="397" r:id="rId14"/>
    <p:sldId id="373" r:id="rId15"/>
    <p:sldId id="399" r:id="rId16"/>
    <p:sldId id="393" r:id="rId17"/>
    <p:sldId id="377" r:id="rId18"/>
    <p:sldId id="367" r:id="rId19"/>
    <p:sldId id="378" r:id="rId20"/>
    <p:sldId id="381" r:id="rId21"/>
    <p:sldId id="382" r:id="rId22"/>
    <p:sldId id="384" r:id="rId23"/>
    <p:sldId id="389" r:id="rId24"/>
    <p:sldId id="386" r:id="rId25"/>
    <p:sldId id="390" r:id="rId26"/>
    <p:sldId id="387" r:id="rId27"/>
    <p:sldId id="392"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0D7"/>
    <a:srgbClr val="240CD2"/>
    <a:srgbClr val="005DAA"/>
    <a:srgbClr val="FF7600"/>
    <a:srgbClr val="D91B5C"/>
    <a:srgbClr val="872175"/>
    <a:srgbClr val="009999"/>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78555" autoAdjust="0"/>
  </p:normalViewPr>
  <p:slideViewPr>
    <p:cSldViewPr>
      <p:cViewPr varScale="1">
        <p:scale>
          <a:sx n="39" d="100"/>
          <a:sy n="39" d="100"/>
        </p:scale>
        <p:origin x="836" y="36"/>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cho4.bluehornet.com/ct/23604336:23748289761:m:1:2512603184:30A73EBC8E00E1BFB72AE1F7F797B307:r"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rotary.org/myrotary/en/exchange-ideas/group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a:t>
            </a:fld>
            <a:endParaRPr lang="en-US"/>
          </a:p>
        </p:txBody>
      </p:sp>
    </p:spTree>
    <p:extLst>
      <p:ext uri="{BB962C8B-B14F-4D97-AF65-F5344CB8AC3E}">
        <p14:creationId xmlns:p14="http://schemas.microsoft.com/office/powerpoint/2010/main" val="156179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Wine Appreciation Fellowship is a learning tool for those who are interested in expanding their knowledge and sharing ideas regarding all aspects of wine appreciation.</a:t>
            </a:r>
          </a:p>
          <a:p>
            <a:br>
              <a:rPr lang="en-US" sz="1200" b="0" i="0" kern="1200" dirty="0">
                <a:solidFill>
                  <a:schemeClr val="tx1"/>
                </a:solidFill>
                <a:effectLst/>
                <a:latin typeface="Arial" pitchFamily="-107" charset="0"/>
                <a:ea typeface="ヒラギノ角ゴ Pro W3" pitchFamily="-107" charset="-128"/>
                <a:cs typeface="ヒラギノ角ゴ Pro W3" pitchFamily="-107" charset="-128"/>
              </a:rPr>
            </a:br>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fellowship has an email newsletter and members are encouraged to visit our interactive wine website (</a:t>
            </a:r>
            <a:r>
              <a:rPr lang="en-US" sz="1200" b="1" i="0" kern="1200" dirty="0">
                <a:solidFill>
                  <a:schemeClr val="tx1"/>
                </a:solidFill>
                <a:effectLst/>
                <a:latin typeface="Arial" pitchFamily="-107" charset="0"/>
                <a:ea typeface="ヒラギノ角ゴ Pro W3" pitchFamily="-107" charset="-128"/>
                <a:cs typeface="ヒラギノ角ゴ Pro W3" pitchFamily="-107" charset="-128"/>
              </a:rPr>
              <a:t>www.rotarywine.net</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frequently for updates, features, articles and information on wine events and trips. Annual meetings are held at the RI International Conventions and are some of the most popular events</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of the whole Convention. </a:t>
            </a:r>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While most day-to-day fellowship activities may take place online or through correspondence, the most successful fellowships facilitate regular opportunities for members to interact in person. For </a:t>
            </a:r>
            <a:r>
              <a:rPr lang="en-US" baseline="0" dirty="0"/>
              <a:t> </a:t>
            </a:r>
            <a:r>
              <a:rPr lang="en-US" dirty="0"/>
              <a:t>example, sporting fellowships hold regional matches and world tournaments, fellowships related </a:t>
            </a:r>
            <a:r>
              <a:rPr lang="en-US" baseline="0" dirty="0"/>
              <a:t> </a:t>
            </a:r>
            <a:r>
              <a:rPr lang="en-US" dirty="0"/>
              <a:t>to travel or excursions plan destination trips, and vocational fellowships often plan get-togethers at professional conferences and seminars. These types of activities will help maintain existing </a:t>
            </a:r>
            <a:r>
              <a:rPr lang="en-US" baseline="0" dirty="0"/>
              <a:t> </a:t>
            </a:r>
            <a:r>
              <a:rPr lang="en-US" dirty="0"/>
              <a:t>members’ interest in the fellowship and also attract new members.</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11</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latin typeface="Georgia" pitchFamily="18" charset="0"/>
              </a:rPr>
              <a:t>There</a:t>
            </a:r>
            <a:r>
              <a:rPr lang="en-US" baseline="0" dirty="0">
                <a:latin typeface="Georgia" pitchFamily="18" charset="0"/>
              </a:rPr>
              <a:t> are number of benefits to Rotary Fellowships. They offer:</a:t>
            </a:r>
          </a:p>
          <a:p>
            <a:pPr marL="0" indent="0">
              <a:buFont typeface="Arial" pitchFamily="34" charset="0"/>
              <a:buNone/>
            </a:pPr>
            <a:endParaRPr lang="en-US" baseline="0" dirty="0">
              <a:latin typeface="Georgia" pitchFamily="18" charset="0"/>
            </a:endParaRPr>
          </a:p>
          <a:p>
            <a:pPr marL="171450" indent="-171450">
              <a:buFont typeface="Arial" pitchFamily="34" charset="0"/>
              <a:buChar char="•"/>
            </a:pPr>
            <a:r>
              <a:rPr lang="en-US" dirty="0">
                <a:latin typeface="Georgia" pitchFamily="18" charset="0"/>
              </a:rPr>
              <a:t>Opportunities for Rotarians to make lasting friendships outside of one’s own club, district and country</a:t>
            </a:r>
          </a:p>
          <a:p>
            <a:pPr marL="171450" indent="-171450">
              <a:buFont typeface="Arial" pitchFamily="34" charset="0"/>
              <a:buChar char="•"/>
            </a:pPr>
            <a:r>
              <a:rPr lang="en-US" dirty="0">
                <a:solidFill>
                  <a:schemeClr val="accent1"/>
                </a:solidFill>
                <a:latin typeface="Georgia" pitchFamily="18" charset="0"/>
              </a:rPr>
              <a:t>Contribute to the advancement of world understanding and peace</a:t>
            </a:r>
          </a:p>
          <a:p>
            <a:pPr marL="171450" indent="-171450">
              <a:buFont typeface="Arial" pitchFamily="34" charset="0"/>
              <a:buChar char="•"/>
            </a:pPr>
            <a:r>
              <a:rPr lang="en-US" dirty="0">
                <a:solidFill>
                  <a:schemeClr val="accent2"/>
                </a:solidFill>
                <a:latin typeface="Georgia" pitchFamily="18" charset="0"/>
              </a:rPr>
              <a:t>Serve as an incentive for attracting new members and for retaining existing members</a:t>
            </a:r>
          </a:p>
          <a:p>
            <a:pPr marL="171450" indent="-171450">
              <a:buFont typeface="Arial" pitchFamily="34" charset="0"/>
              <a:buChar char="•"/>
            </a:pPr>
            <a:r>
              <a:rPr lang="en-US" dirty="0">
                <a:solidFill>
                  <a:schemeClr val="accent2"/>
                </a:solidFill>
                <a:latin typeface="Georgia" pitchFamily="18" charset="0"/>
              </a:rPr>
              <a:t>Further vocational development through acquaintance with others of the same profession.</a:t>
            </a:r>
          </a:p>
          <a:p>
            <a:pPr marL="171450" indent="-171450">
              <a:buFont typeface="Arial" pitchFamily="34" charset="0"/>
              <a:buChar char="•"/>
            </a:pPr>
            <a:r>
              <a:rPr lang="en-US" dirty="0">
                <a:solidFill>
                  <a:schemeClr val="accent1"/>
                </a:solidFill>
                <a:latin typeface="Georgia" pitchFamily="18" charset="0"/>
              </a:rPr>
              <a:t>Make new friends around the world</a:t>
            </a:r>
          </a:p>
          <a:p>
            <a:pPr marL="171450" indent="-171450">
              <a:buFont typeface="Arial" pitchFamily="34" charset="0"/>
              <a:buChar char="•"/>
            </a:pPr>
            <a:r>
              <a:rPr lang="en-US" dirty="0">
                <a:latin typeface="Georgia" pitchFamily="18" charset="0"/>
              </a:rPr>
              <a:t>Explore new opportunities for service</a:t>
            </a:r>
          </a:p>
          <a:p>
            <a:pPr marL="171450" indent="-171450">
              <a:buFont typeface="Arial" pitchFamily="34" charset="0"/>
              <a:buChar char="•"/>
            </a:pPr>
            <a:endParaRPr lang="en-US" dirty="0">
              <a:solidFill>
                <a:schemeClr val="accent2"/>
              </a:solidFill>
              <a:latin typeface="Georgia" pitchFamily="18" charset="0"/>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13</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14</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Using</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your </a:t>
            </a:r>
            <a:r>
              <a:rPr lang="en-US" sz="1200" kern="1200" baseline="0" dirty="0" err="1">
                <a:solidFill>
                  <a:schemeClr val="tx1"/>
                </a:solidFill>
                <a:effectLst/>
                <a:latin typeface="Arial" pitchFamily="-107" charset="0"/>
                <a:ea typeface="ヒラギノ角ゴ Pro W3" pitchFamily="-107" charset="-128"/>
                <a:cs typeface="ヒラギノ角ゴ Pro W3" pitchFamily="-107" charset="-128"/>
              </a:rPr>
              <a:t>MyRotary</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account you now have access to </a:t>
            </a:r>
            <a:r>
              <a:rPr lang="en-US" sz="1200" u="sng" kern="1200" dirty="0">
                <a:solidFill>
                  <a:schemeClr val="tx1"/>
                </a:solidFill>
                <a:effectLst/>
                <a:latin typeface="Arial" pitchFamily="-107" charset="0"/>
                <a:ea typeface="ヒラギノ角ゴ Pro W3" pitchFamily="-107" charset="-128"/>
                <a:cs typeface="ヒラギノ角ゴ Pro W3" pitchFamily="-107" charset="-128"/>
                <a:hlinkClick r:id="rId3"/>
              </a:rPr>
              <a:t>an array of new social tools</a:t>
            </a:r>
            <a:r>
              <a:rPr lang="en-US" sz="1200" kern="1200" dirty="0">
                <a:solidFill>
                  <a:schemeClr val="tx1"/>
                </a:solidFill>
                <a:effectLst/>
                <a:latin typeface="Arial" pitchFamily="-107" charset="0"/>
                <a:ea typeface="ヒラギノ角ゴ Pro W3" pitchFamily="-107" charset="-128"/>
                <a:cs typeface="ヒラギノ角ゴ Pro W3" pitchFamily="-107" charset="-128"/>
              </a:rPr>
              <a:t> that will enable you to converse and collaborate with other Rotarians and </a:t>
            </a:r>
            <a:r>
              <a:rPr lang="en-US" sz="1200" kern="1200" dirty="0" err="1">
                <a:solidFill>
                  <a:schemeClr val="tx1"/>
                </a:solidFill>
                <a:effectLst/>
                <a:latin typeface="Arial" pitchFamily="-107" charset="0"/>
                <a:ea typeface="ヒラギノ角ゴ Pro W3" pitchFamily="-107" charset="-128"/>
                <a:cs typeface="ヒラギノ角ゴ Pro W3" pitchFamily="-107" charset="-128"/>
              </a:rPr>
              <a:t>Rotaractors</a:t>
            </a:r>
            <a:r>
              <a:rPr lang="en-US" sz="1200" kern="1200" dirty="0">
                <a:solidFill>
                  <a:schemeClr val="tx1"/>
                </a:solidFill>
                <a:effectLst/>
                <a:latin typeface="Arial" pitchFamily="-107" charset="0"/>
                <a:ea typeface="ヒラギノ角ゴ Pro W3" pitchFamily="-107" charset="-128"/>
                <a:cs typeface="ヒラギノ角ゴ Pro W3" pitchFamily="-107" charset="-128"/>
              </a:rPr>
              <a:t>. You can use these tools to find,</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start or further your goals for Rotary Fellowships…</a:t>
            </a:r>
            <a:br>
              <a:rPr lang="en-US" sz="1200" kern="1200" dirty="0">
                <a:solidFill>
                  <a:schemeClr val="tx1"/>
                </a:solidFill>
                <a:effectLst/>
                <a:latin typeface="Arial" pitchFamily="-107" charset="0"/>
                <a:ea typeface="ヒラギノ角ゴ Pro W3" pitchFamily="-107" charset="-128"/>
                <a:cs typeface="ヒラギノ角ゴ Pro W3" pitchFamily="-107" charset="-128"/>
              </a:rPr>
            </a:br>
            <a:br>
              <a:rPr lang="en-US" sz="1200" kern="1200" dirty="0">
                <a:solidFill>
                  <a:schemeClr val="tx1"/>
                </a:solidFill>
                <a:effectLst/>
                <a:latin typeface="Arial" pitchFamily="-107" charset="0"/>
                <a:ea typeface="ヒラギノ角ゴ Pro W3" pitchFamily="-107" charset="-128"/>
                <a:cs typeface="ヒラギノ角ゴ Pro W3" pitchFamily="-107" charset="-128"/>
              </a:rPr>
            </a:br>
            <a:r>
              <a:rPr lang="en-US" sz="1200" kern="1200" dirty="0">
                <a:solidFill>
                  <a:schemeClr val="tx1"/>
                </a:solidFill>
                <a:effectLst/>
                <a:latin typeface="Arial" pitchFamily="-107" charset="0"/>
                <a:ea typeface="ヒラギノ角ゴ Pro W3" pitchFamily="-107" charset="-128"/>
                <a:cs typeface="ヒラギノ角ゴ Pro W3" pitchFamily="-107" charset="-128"/>
              </a:rPr>
              <a:t>You can</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s</a:t>
            </a:r>
            <a:r>
              <a:rPr lang="en-US" sz="1200" kern="1200" dirty="0">
                <a:solidFill>
                  <a:schemeClr val="tx1"/>
                </a:solidFill>
                <a:effectLst/>
                <a:latin typeface="Arial" pitchFamily="-107" charset="0"/>
                <a:ea typeface="ヒラギノ角ゴ Pro W3" pitchFamily="-107" charset="-128"/>
                <a:cs typeface="ヒラギノ角ゴ Pro W3" pitchFamily="-107" charset="-128"/>
              </a:rPr>
              <a:t>earch </a:t>
            </a:r>
            <a:r>
              <a:rPr lang="en-US" sz="1200" u="sng" kern="1200" dirty="0">
                <a:solidFill>
                  <a:schemeClr val="tx1"/>
                </a:solidFill>
                <a:effectLst/>
                <a:latin typeface="Arial" pitchFamily="-107" charset="0"/>
                <a:ea typeface="ヒラギノ角ゴ Pro W3" pitchFamily="-107" charset="-128"/>
                <a:cs typeface="ヒラギノ角ゴ Pro W3" pitchFamily="-107" charset="-128"/>
                <a:hlinkClick r:id="rId4"/>
              </a:rPr>
              <a:t>Rotary’s Discussion Groups</a:t>
            </a:r>
            <a:r>
              <a:rPr lang="en-US" sz="1200" kern="1200" dirty="0">
                <a:solidFill>
                  <a:schemeClr val="tx1"/>
                </a:solidFill>
                <a:effectLst/>
                <a:latin typeface="Arial" pitchFamily="-107" charset="0"/>
                <a:ea typeface="ヒラギノ角ゴ Pro W3" pitchFamily="-107" charset="-128"/>
                <a:cs typeface="ヒラギノ角ゴ Pro W3" pitchFamily="-107" charset="-128"/>
              </a:rPr>
              <a:t> where you can exchange ideas with other Rotarians and </a:t>
            </a:r>
            <a:r>
              <a:rPr lang="en-US" sz="1200" kern="1200" dirty="0" err="1">
                <a:solidFill>
                  <a:schemeClr val="tx1"/>
                </a:solidFill>
                <a:effectLst/>
                <a:latin typeface="Arial" pitchFamily="-107" charset="0"/>
                <a:ea typeface="ヒラギノ角ゴ Pro W3" pitchFamily="-107" charset="-128"/>
                <a:cs typeface="ヒラギノ角ゴ Pro W3" pitchFamily="-107" charset="-128"/>
              </a:rPr>
              <a:t>Rotaractors</a:t>
            </a:r>
            <a:r>
              <a:rPr lang="en-US" sz="1200" kern="1200" dirty="0">
                <a:solidFill>
                  <a:schemeClr val="tx1"/>
                </a:solidFill>
                <a:effectLst/>
                <a:latin typeface="Arial" pitchFamily="-107" charset="0"/>
                <a:ea typeface="ヒラギノ角ゴ Pro W3" pitchFamily="-107" charset="-128"/>
                <a:cs typeface="ヒラギノ角ゴ Pro W3" pitchFamily="-107" charset="-128"/>
              </a:rPr>
              <a:t> who share your interest.  If you find that a group already exists, reach out to them. But if not, consider starting a new one!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15</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Rotary International looks to District Governors and District Rotary Fellowships chairs to facilitate communication and promotion</a:t>
            </a:r>
            <a:r>
              <a:rPr lang="en-US" baseline="0" dirty="0"/>
              <a:t> of Rotary Fellowships, but that doesn’t prohibit you from helping to promote them as well. Whether it is between two Fellowships, </a:t>
            </a:r>
            <a:r>
              <a:rPr lang="en-US" dirty="0"/>
              <a:t>Rotary clubs within the district, or</a:t>
            </a:r>
            <a:r>
              <a:rPr lang="en-US" baseline="0" dirty="0"/>
              <a:t> even</a:t>
            </a:r>
            <a:r>
              <a:rPr lang="en-US" dirty="0"/>
              <a:t> the broader public, there are numerous ways to help out. Promoting</a:t>
            </a:r>
            <a:r>
              <a:rPr lang="en-US" baseline="0" dirty="0"/>
              <a:t> Fellowships is a responsibility that we can all share as a way both to grow and promote Rotary.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17</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Rotary International has established specific policies for forming a Rotary Fellowship.</a:t>
            </a:r>
            <a:r>
              <a:rPr lang="en-US" baseline="0" dirty="0"/>
              <a:t> </a:t>
            </a:r>
            <a:r>
              <a:rPr lang="en-US" dirty="0"/>
              <a:t> RI rigorously</a:t>
            </a:r>
            <a:r>
              <a:rPr lang="en-US" baseline="0" dirty="0"/>
              <a:t> </a:t>
            </a:r>
            <a:r>
              <a:rPr lang="en-US" dirty="0"/>
              <a:t>evaluates each prospective group before deciding whether to formally recognize it. </a:t>
            </a:r>
            <a:r>
              <a:rPr lang="en-US" baseline="0" dirty="0"/>
              <a:t> </a:t>
            </a:r>
            <a:r>
              <a:rPr lang="en-US" dirty="0"/>
              <a:t>However, each fellowship operates independently of RI, with its own rules, dues requirements, and </a:t>
            </a:r>
            <a:r>
              <a:rPr lang="en-US" baseline="0" dirty="0"/>
              <a:t> </a:t>
            </a:r>
            <a:r>
              <a:rPr lang="en-US" dirty="0"/>
              <a:t>administrative structure. Membership is open to all Rotarians, </a:t>
            </a:r>
            <a:r>
              <a:rPr lang="en-US" dirty="0" err="1"/>
              <a:t>Rotaractors</a:t>
            </a:r>
            <a:r>
              <a:rPr lang="en-US" dirty="0"/>
              <a:t>,</a:t>
            </a:r>
            <a:r>
              <a:rPr lang="en-US" baseline="0" dirty="0"/>
              <a:t> and their spouses. </a:t>
            </a:r>
            <a:br>
              <a:rPr lang="en-US" baseline="0" dirty="0"/>
            </a:br>
            <a:br>
              <a:rPr lang="en-US" baseline="0" dirty="0"/>
            </a:br>
            <a:r>
              <a:rPr lang="en-US" baseline="0" dirty="0"/>
              <a:t>Here we show just a few of the requirements in the application process. We encourage Rotarians interested in starting a Rotary Fellowship to work closely with their District Chair and RI staff members.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18</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19</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Rotary Fellowships are international, independently organized groups of Rotarians, family members of Rotarians, and </a:t>
            </a:r>
            <a:r>
              <a:rPr lang="en-US"/>
              <a:t>program</a:t>
            </a:r>
            <a:r>
              <a:rPr lang="en-US" baseline="0"/>
              <a:t> participants </a:t>
            </a:r>
            <a:r>
              <a:rPr lang="en-US" baseline="0" dirty="0"/>
              <a:t>and alumni</a:t>
            </a:r>
            <a:r>
              <a:rPr lang="en-US" dirty="0"/>
              <a:t> who share a common vocation or recreational interest. Rotary Fellowships give their members the opportunity to have fun, make new friends around the world, and enhance their experience in Rotary. Today we will review what constitutes</a:t>
            </a:r>
            <a:r>
              <a:rPr lang="en-US" baseline="0" dirty="0"/>
              <a:t> an official-Rotary Fellowship, review a few examples, discuss the benefits of becoming an official Rotary Fellowship, how to get involved, and at the end I’ll point you towards some of the resources that Rotary International has made available.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Outside of the resources listed here, you should look into contacting: </a:t>
            </a:r>
            <a:br>
              <a:rPr lang="en-US" dirty="0"/>
            </a:br>
            <a:br>
              <a:rPr lang="en-US" dirty="0"/>
            </a:br>
            <a:r>
              <a:rPr lang="en-US" dirty="0"/>
              <a:t>Rotary Fellowship Officers-Officers</a:t>
            </a:r>
            <a:r>
              <a:rPr lang="en-US" baseline="0" dirty="0"/>
              <a:t> </a:t>
            </a:r>
            <a:r>
              <a:rPr lang="en-US" dirty="0"/>
              <a:t>of existing fellowships can provide a wealth of advice to organizers of new groups. Many </a:t>
            </a:r>
            <a:r>
              <a:rPr lang="en-US" baseline="0" dirty="0"/>
              <a:t> </a:t>
            </a:r>
            <a:r>
              <a:rPr lang="en-US" dirty="0"/>
              <a:t>fellowships have been in operation for decades, and their leaders are knowledgeable about the</a:t>
            </a:r>
            <a:r>
              <a:rPr lang="en-US" baseline="0" dirty="0"/>
              <a:t> </a:t>
            </a:r>
            <a:r>
              <a:rPr lang="en-US" dirty="0"/>
              <a:t>best ways to promote fellowships and resolve problems. Consult the Rotary Fellowships Officer Directory for contact information.</a:t>
            </a:r>
            <a:br>
              <a:rPr lang="en-US" dirty="0"/>
            </a:br>
            <a:br>
              <a:rPr lang="en-US" dirty="0"/>
            </a:br>
            <a:r>
              <a:rPr lang="en-US" dirty="0"/>
              <a:t>District Rotary Fellowships chairs are appointed by district governors to facilitate communication between fellowships and the Rotary clubs within the district, and to promote participation in fellowships</a:t>
            </a:r>
            <a:br>
              <a:rPr lang="en-US" dirty="0"/>
            </a:br>
            <a:br>
              <a:rPr lang="en-US" dirty="0"/>
            </a:br>
            <a:r>
              <a:rPr lang="en-US" dirty="0"/>
              <a:t>Rotary</a:t>
            </a:r>
            <a:r>
              <a:rPr lang="en-US" baseline="0" dirty="0"/>
              <a:t> Fellowships Committee-</a:t>
            </a:r>
            <a:r>
              <a:rPr lang="en-US" dirty="0"/>
              <a:t>Rotary Fellowships Committee provides guidance and advice to the Board on all aspects of </a:t>
            </a:r>
            <a:r>
              <a:rPr lang="en-US" baseline="0" dirty="0"/>
              <a:t> </a:t>
            </a:r>
            <a:r>
              <a:rPr lang="en-US" dirty="0"/>
              <a:t>the Rotary Fellowships program, assists prospective fellowships with the application process, and makes recommendations to the Board concerning recognition of prospective fellowships. Consult </a:t>
            </a:r>
            <a:r>
              <a:rPr lang="en-US" baseline="0" dirty="0"/>
              <a:t> </a:t>
            </a:r>
            <a:r>
              <a:rPr lang="en-US" dirty="0"/>
              <a:t>the Official Directory or contact Rotary Service staff for committee contact information.</a:t>
            </a:r>
          </a:p>
          <a:p>
            <a:pPr marL="0" indent="0">
              <a:buNone/>
            </a:pPr>
            <a:br>
              <a:rPr lang="en-US" dirty="0"/>
            </a:br>
            <a:r>
              <a:rPr lang="en-US" dirty="0"/>
              <a:t>Rotary Service Connections-Staff handle general inquiries about the Rotary Fellowships program and refer interested Rotarians to specific fellowships. In addition, staff members regularly contact fellowship </a:t>
            </a:r>
            <a:r>
              <a:rPr lang="en-US" baseline="0" dirty="0"/>
              <a:t> </a:t>
            </a:r>
            <a:r>
              <a:rPr lang="en-US" dirty="0"/>
              <a:t>officers with news about the program; offer advice on issues such as promotion, recruitment, and event planning; and help publicize Rotary Fellowships activities around the world</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20</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21</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22</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Rotary Fellowships began informally in 1928 when Rotarians with a shared interest in the international language Esperanto joined together. In 1947, a group of Rotarian boating enthusiasts began flying the Rotary flag from their crafts, calling themselves the International Yachting Fellowship of Rotarians — which now holds the distinction of being the oldest continuing fellowship. The scope of fellowships has changed significantly over the years, but their purpose remains the same: to unite Rotarians in friendship and provide opportunities to enjoy favorite recreational</a:t>
            </a:r>
            <a:r>
              <a:rPr lang="en-US" baseline="0" dirty="0"/>
              <a:t> activities, hobbies, sports, vocation, and most recently Rotary history and culture.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Many fellowships also use their special interests to serve others. For example, the Fellowship </a:t>
            </a:r>
            <a:r>
              <a:rPr lang="en-US" baseline="0" dirty="0"/>
              <a:t> </a:t>
            </a:r>
            <a:r>
              <a:rPr lang="en-US" dirty="0"/>
              <a:t>of Canoeing Rotarians has organized cleanups of polluted rivers; members of the International </a:t>
            </a:r>
            <a:r>
              <a:rPr lang="en-US" baseline="0" dirty="0"/>
              <a:t> </a:t>
            </a:r>
            <a:r>
              <a:rPr lang="en-US" dirty="0"/>
              <a:t>Computer Users Fellowship of Rotarians has conducted training sessions for Rotarians and others in </a:t>
            </a:r>
            <a:r>
              <a:rPr lang="en-US" baseline="0" dirty="0"/>
              <a:t> </a:t>
            </a:r>
            <a:r>
              <a:rPr lang="en-US" dirty="0"/>
              <a:t>their community; and members of the International Fellowship of Rotarian Scuba Divers join local Rotary clubs to undertake service projects on each of their diving trips.</a:t>
            </a:r>
            <a:br>
              <a:rPr lang="en-US" dirty="0"/>
            </a:br>
            <a:br>
              <a:rPr lang="en-US" dirty="0"/>
            </a:br>
            <a:r>
              <a:rPr lang="en-US" dirty="0"/>
              <a:t>Currently, there are more than 60 </a:t>
            </a:r>
            <a:r>
              <a:rPr lang="en-US" baseline="0" dirty="0"/>
              <a:t>official Rotary Fellowships registered with RI. One really good example of Rotary Fellowships organized around both a recreational activity and community service is the Fellowship Cycling to Serve. T</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hrough cycling activities, this Fellowship</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works to promote international understanding and peace.</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Here we see</a:t>
            </a:r>
            <a:r>
              <a:rPr lang="en-US" baseline="0" dirty="0"/>
              <a:t> just a small sampling of Rotary Fellowships:</a:t>
            </a:r>
            <a:br>
              <a:rPr lang="en-US" baseline="0" dirty="0"/>
            </a:br>
            <a:endParaRPr lang="en-US" baseline="0" dirty="0"/>
          </a:p>
          <a:p>
            <a:pPr marL="171450" indent="-171450">
              <a:buFont typeface="Arial" pitchFamily="34" charset="0"/>
              <a:buChar char="•"/>
            </a:pPr>
            <a:r>
              <a:rPr lang="en-US" baseline="0" dirty="0"/>
              <a:t>Skiing Fellowship</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Antique Automobiles Fellowship</a:t>
            </a:r>
          </a:p>
          <a:p>
            <a:pPr marL="171450" indent="-171450">
              <a:buFont typeface="Arial" pitchFamily="34" charset="0"/>
              <a:buChar char="•"/>
            </a:pPr>
            <a:r>
              <a:rPr lang="en-US" baseline="0" dirty="0"/>
              <a:t>Yachting Fellowship</a:t>
            </a:r>
            <a:br>
              <a:rPr lang="en-US" baseline="0" dirty="0"/>
            </a:b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….and</a:t>
            </a:r>
            <a:r>
              <a:rPr lang="en-US" baseline="0" dirty="0"/>
              <a:t> a few more. </a:t>
            </a:r>
            <a:br>
              <a:rPr lang="en-US" baseline="0" dirty="0"/>
            </a:br>
            <a:endParaRPr lang="en-US" baseline="0" dirty="0"/>
          </a:p>
          <a:p>
            <a:pPr marL="171450" indent="-171450">
              <a:buFont typeface="Arial" pitchFamily="34" charset="0"/>
              <a:buChar char="•"/>
            </a:pPr>
            <a:r>
              <a:rPr lang="en-US" baseline="0" dirty="0"/>
              <a:t>Photography Fellowship</a:t>
            </a:r>
          </a:p>
          <a:p>
            <a:pPr marL="171450" indent="-171450">
              <a:buFont typeface="Arial" pitchFamily="34" charset="0"/>
              <a:buChar char="•"/>
            </a:pPr>
            <a:r>
              <a:rPr lang="en-US" baseline="0" dirty="0"/>
              <a:t>Fellowship of Quilters and Fiber Artists</a:t>
            </a:r>
          </a:p>
          <a:p>
            <a:pPr marL="171450" indent="-171450">
              <a:buFont typeface="Arial" pitchFamily="34" charset="0"/>
              <a:buChar char="•"/>
            </a:pPr>
            <a:r>
              <a:rPr lang="en-US" baseline="0" dirty="0"/>
              <a:t>Fellowship of Scuba Divers</a:t>
            </a:r>
          </a:p>
          <a:p>
            <a:pPr marL="171450" indent="-171450">
              <a:buFont typeface="Arial" pitchFamily="34" charset="0"/>
              <a:buChar char="•"/>
            </a:pPr>
            <a:r>
              <a:rPr lang="en-US" baseline="0" dirty="0"/>
              <a:t>International Fellowship of Flying Rotarians</a:t>
            </a:r>
            <a:br>
              <a:rPr lang="en-US" baseline="0" dirty="0"/>
            </a:b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8</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….and even</a:t>
            </a:r>
            <a:r>
              <a:rPr lang="en-US" baseline="0" dirty="0"/>
              <a:t> a few more. </a:t>
            </a:r>
            <a:br>
              <a:rPr lang="en-US" baseline="0" dirty="0"/>
            </a:br>
            <a:endParaRPr lang="en-US" sz="120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a:t>Automobile License Plate Collectors Fellowship</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a:t>International Caravanning Fellowship of Rotarians</a:t>
            </a:r>
            <a:endParaRPr lang="en-US" baseline="0" dirty="0"/>
          </a:p>
          <a:p>
            <a:pPr marL="171450" indent="-171450">
              <a:buFont typeface="Arial" pitchFamily="34" charset="0"/>
              <a:buChar char="•"/>
            </a:pPr>
            <a:r>
              <a:rPr lang="en-US" baseline="0" dirty="0"/>
              <a:t>Fellowship of Railroading Rotarians</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39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866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57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11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3638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4955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22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5230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12014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152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8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 id="214748372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tarywine.ne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igfr-international.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rotarycricket.org/" TargetMode="External"/><Relationship Id="rId5" Type="http://schemas.openxmlformats.org/officeDocument/2006/relationships/image" Target="../media/image23.jpeg"/><Relationship Id="rId4" Type="http://schemas.openxmlformats.org/officeDocument/2006/relationships/hyperlink" Target="http://www.ithf.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www.rotary.org/fellowship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mailto:Rotaryfellowships%20%3crotaryfellowships@rotary.org%3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www3.sympatico.ca/brian.clar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rotarianrun.or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rotary.org/fellowships"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26.jpeg"/><Relationship Id="rId5" Type="http://schemas.openxmlformats.org/officeDocument/2006/relationships/hyperlink" Target="http://www.rotary.org/myrotary/en/document/885" TargetMode="External"/><Relationship Id="rId4" Type="http://schemas.openxmlformats.org/officeDocument/2006/relationships/hyperlink" Target="http://www.rotary.org/myrotary/en/document/88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mailto:rotaryfellowships@rotary.org"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rotarianlawyersfellowship.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rotarydlf.or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www.cycling2serve.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achafr.eu/" TargetMode="External"/><Relationship Id="rId7" Type="http://schemas.openxmlformats.org/officeDocument/2006/relationships/hyperlink" Target="http://www.iyfr.net/t1/index.ph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isfrski.or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photofellowship.org/fom/" TargetMode="External"/><Relationship Id="rId7" Type="http://schemas.openxmlformats.org/officeDocument/2006/relationships/hyperlink" Target="http://www.iffr.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rotariansquilt.org/"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frsd.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hyperlink" Target="http://www.ifrr.inf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rotarianscaravanning.org.uk/"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33800"/>
            <a:ext cx="9296400" cy="990600"/>
          </a:xfrm>
        </p:spPr>
        <p:txBody>
          <a:bodyPr/>
          <a:lstStyle/>
          <a:p>
            <a:r>
              <a:rPr lang="en-US" b="1" dirty="0"/>
              <a:t>Rotary Fellowships</a:t>
            </a:r>
          </a:p>
        </p:txBody>
      </p:sp>
    </p:spTree>
    <p:extLst>
      <p:ext uri="{BB962C8B-B14F-4D97-AF65-F5344CB8AC3E}">
        <p14:creationId xmlns:p14="http://schemas.microsoft.com/office/powerpoint/2010/main" val="234083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Examples of Rotary Fellowships</a:t>
            </a:r>
          </a:p>
        </p:txBody>
      </p:sp>
      <p:sp>
        <p:nvSpPr>
          <p:cNvPr id="5" name="TextBox 4"/>
          <p:cNvSpPr txBox="1"/>
          <p:nvPr/>
        </p:nvSpPr>
        <p:spPr>
          <a:xfrm>
            <a:off x="4953000" y="2479625"/>
            <a:ext cx="3810000" cy="2308324"/>
          </a:xfrm>
          <a:prstGeom prst="rect">
            <a:avLst/>
          </a:prstGeom>
          <a:noFill/>
        </p:spPr>
        <p:txBody>
          <a:bodyPr wrap="square" rtlCol="0">
            <a:spAutoFit/>
          </a:bodyPr>
          <a:lstStyle/>
          <a:p>
            <a:r>
              <a:rPr lang="en-US" dirty="0">
                <a:solidFill>
                  <a:schemeClr val="accent2">
                    <a:lumMod val="75000"/>
                  </a:schemeClr>
                </a:solidFill>
              </a:rPr>
              <a:t>Offers Rotarians an opportunity to learn more about wine, food pairings and a litany of other topics related to the appreciation of wine.</a:t>
            </a:r>
          </a:p>
        </p:txBody>
      </p:sp>
      <p:sp>
        <p:nvSpPr>
          <p:cNvPr id="7" name="Rectangle 6"/>
          <p:cNvSpPr/>
          <p:nvPr/>
        </p:nvSpPr>
        <p:spPr>
          <a:xfrm>
            <a:off x="457200" y="5086982"/>
            <a:ext cx="2470548" cy="246221"/>
          </a:xfrm>
          <a:prstGeom prst="rect">
            <a:avLst/>
          </a:prstGeom>
        </p:spPr>
        <p:txBody>
          <a:bodyPr wrap="none">
            <a:spAutoFit/>
          </a:bodyPr>
          <a:lstStyle/>
          <a:p>
            <a:r>
              <a:rPr lang="en-US" sz="1000" dirty="0"/>
              <a:t>Rotarian’s Wine Appreciation Fellowship</a:t>
            </a:r>
          </a:p>
        </p:txBody>
      </p:sp>
      <p:pic>
        <p:nvPicPr>
          <p:cNvPr id="6" name="Picture 2">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2209800"/>
            <a:ext cx="42971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712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Examples of Rotary Fellowships</a:t>
            </a:r>
          </a:p>
        </p:txBody>
      </p:sp>
      <p:sp>
        <p:nvSpPr>
          <p:cNvPr id="3" name="Rectangle 2"/>
          <p:cNvSpPr/>
          <p:nvPr/>
        </p:nvSpPr>
        <p:spPr>
          <a:xfrm>
            <a:off x="3622292" y="1993486"/>
            <a:ext cx="4953000" cy="1569660"/>
          </a:xfrm>
          <a:prstGeom prst="rect">
            <a:avLst/>
          </a:prstGeom>
          <a:ln w="28575">
            <a:solidFill>
              <a:schemeClr val="accent1"/>
            </a:solidFill>
          </a:ln>
        </p:spPr>
        <p:txBody>
          <a:bodyPr wrap="square">
            <a:spAutoFit/>
          </a:bodyPr>
          <a:lstStyle/>
          <a:p>
            <a:pPr algn="ctr"/>
            <a:r>
              <a:rPr lang="en-US" dirty="0">
                <a:solidFill>
                  <a:schemeClr val="tx2"/>
                </a:solidFill>
                <a:latin typeface="Georgia" pitchFamily="18" charset="0"/>
              </a:rPr>
              <a:t>The International Golfing Fellowship of Rotarians(IGFR) hosts tournaments around the world. </a:t>
            </a:r>
          </a:p>
        </p:txBody>
      </p:sp>
      <p:sp>
        <p:nvSpPr>
          <p:cNvPr id="12" name="Rectangle 11"/>
          <p:cNvSpPr/>
          <p:nvPr/>
        </p:nvSpPr>
        <p:spPr>
          <a:xfrm>
            <a:off x="5382008" y="5839017"/>
            <a:ext cx="1228221" cy="246221"/>
          </a:xfrm>
          <a:prstGeom prst="rect">
            <a:avLst/>
          </a:prstGeom>
        </p:spPr>
        <p:txBody>
          <a:bodyPr wrap="none">
            <a:spAutoFit/>
          </a:bodyPr>
          <a:lstStyle/>
          <a:p>
            <a:r>
              <a:rPr lang="en-US" sz="1000" dirty="0"/>
              <a:t>Golfing Fellowship</a:t>
            </a:r>
          </a:p>
        </p:txBody>
      </p:sp>
      <p:sp>
        <p:nvSpPr>
          <p:cNvPr id="5" name="Rectangle 4"/>
          <p:cNvSpPr/>
          <p:nvPr/>
        </p:nvSpPr>
        <p:spPr>
          <a:xfrm>
            <a:off x="647700" y="4210994"/>
            <a:ext cx="4572000" cy="1200329"/>
          </a:xfrm>
          <a:prstGeom prst="rect">
            <a:avLst/>
          </a:prstGeom>
          <a:ln w="28575">
            <a:solidFill>
              <a:schemeClr val="accent2"/>
            </a:solidFill>
          </a:ln>
        </p:spPr>
        <p:txBody>
          <a:bodyPr>
            <a:spAutoFit/>
          </a:bodyPr>
          <a:lstStyle/>
          <a:p>
            <a:pPr algn="ctr"/>
            <a:r>
              <a:rPr lang="en-US" dirty="0">
                <a:solidFill>
                  <a:schemeClr val="tx2"/>
                </a:solidFill>
                <a:latin typeface="Georgia" pitchFamily="18" charset="0"/>
              </a:rPr>
              <a:t>IGFR maintains connections with 13 different chapters from Lithuania to the United States. </a:t>
            </a:r>
            <a:endParaRPr lang="en-US" dirty="0">
              <a:latin typeface="Georgia" pitchFamily="18" charset="0"/>
            </a:endParaRPr>
          </a:p>
        </p:txBody>
      </p:sp>
      <p:sp>
        <p:nvSpPr>
          <p:cNvPr id="13" name="Rectangle 12"/>
          <p:cNvSpPr/>
          <p:nvPr/>
        </p:nvSpPr>
        <p:spPr>
          <a:xfrm>
            <a:off x="2260600" y="3735548"/>
            <a:ext cx="1228221" cy="246221"/>
          </a:xfrm>
          <a:prstGeom prst="rect">
            <a:avLst/>
          </a:prstGeom>
        </p:spPr>
        <p:txBody>
          <a:bodyPr wrap="none">
            <a:spAutoFit/>
          </a:bodyPr>
          <a:lstStyle/>
          <a:p>
            <a:r>
              <a:rPr lang="en-US" sz="1000" dirty="0"/>
              <a:t>Golfing Fellowship</a:t>
            </a:r>
          </a:p>
        </p:txBody>
      </p:sp>
      <p:pic>
        <p:nvPicPr>
          <p:cNvPr id="9" name="Picture 5" descr="rotary_golf-14.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421" y="1594138"/>
            <a:ext cx="3200400" cy="2131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hlinkClick r:id="rId3"/>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5382008" y="3725657"/>
            <a:ext cx="3193284" cy="212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7589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a:t>Join a Rotary Fellowship</a:t>
            </a:r>
          </a:p>
        </p:txBody>
      </p:sp>
    </p:spTree>
    <p:extLst>
      <p:ext uri="{BB962C8B-B14F-4D97-AF65-F5344CB8AC3E}">
        <p14:creationId xmlns:p14="http://schemas.microsoft.com/office/powerpoint/2010/main" val="47173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Benefits of Rotary Fellowships</a:t>
            </a:r>
          </a:p>
        </p:txBody>
      </p:sp>
      <p:sp>
        <p:nvSpPr>
          <p:cNvPr id="3" name="Rectangle 2"/>
          <p:cNvSpPr/>
          <p:nvPr/>
        </p:nvSpPr>
        <p:spPr>
          <a:xfrm>
            <a:off x="251920" y="1295400"/>
            <a:ext cx="8739679" cy="2677656"/>
          </a:xfrm>
          <a:prstGeom prst="rect">
            <a:avLst/>
          </a:prstGeom>
        </p:spPr>
        <p:txBody>
          <a:bodyPr wrap="square">
            <a:spAutoFit/>
          </a:bodyPr>
          <a:lstStyle/>
          <a:p>
            <a:pPr marL="342900" indent="-342900">
              <a:buFont typeface="Arial" pitchFamily="34" charset="0"/>
              <a:buChar char="•"/>
            </a:pPr>
            <a:r>
              <a:rPr lang="en-US" dirty="0">
                <a:latin typeface="Georgia" pitchFamily="18" charset="0"/>
              </a:rPr>
              <a:t>Opportunities for Rotarians to make lasting friendships outside of one’s own club, district and country</a:t>
            </a:r>
          </a:p>
          <a:p>
            <a:pPr marL="1257300" lvl="2" indent="-342900">
              <a:buFont typeface="Arial" pitchFamily="34" charset="0"/>
              <a:buChar char="•"/>
            </a:pPr>
            <a:r>
              <a:rPr lang="en-US" dirty="0">
                <a:solidFill>
                  <a:schemeClr val="accent1"/>
                </a:solidFill>
                <a:latin typeface="Georgia" pitchFamily="18" charset="0"/>
              </a:rPr>
              <a:t>Contribute to the advancement of world understanding and peace</a:t>
            </a:r>
          </a:p>
          <a:p>
            <a:pPr marL="1714500" lvl="3" indent="-342900">
              <a:buFont typeface="Arial" pitchFamily="34" charset="0"/>
              <a:buChar char="•"/>
            </a:pPr>
            <a:r>
              <a:rPr lang="en-US" dirty="0">
                <a:solidFill>
                  <a:schemeClr val="accent2"/>
                </a:solidFill>
                <a:latin typeface="Georgia" pitchFamily="18" charset="0"/>
              </a:rPr>
              <a:t>Serve as an incentive for attracting new members and for retaining existing members</a:t>
            </a:r>
          </a:p>
          <a:p>
            <a:endParaRPr lang="en-US" dirty="0"/>
          </a:p>
        </p:txBody>
      </p:sp>
      <p:sp>
        <p:nvSpPr>
          <p:cNvPr id="23" name="Rectangle 22"/>
          <p:cNvSpPr/>
          <p:nvPr/>
        </p:nvSpPr>
        <p:spPr>
          <a:xfrm>
            <a:off x="3123744" y="6386443"/>
            <a:ext cx="2630848" cy="246221"/>
          </a:xfrm>
          <a:prstGeom prst="rect">
            <a:avLst/>
          </a:prstGeom>
        </p:spPr>
        <p:txBody>
          <a:bodyPr wrap="none">
            <a:spAutoFit/>
          </a:bodyPr>
          <a:lstStyle/>
          <a:p>
            <a:r>
              <a:rPr lang="en-US" sz="1000" dirty="0"/>
              <a:t>International Travel and Hosting Fellowship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17" y="3736484"/>
            <a:ext cx="1788491"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64621" y="5808013"/>
            <a:ext cx="2542684" cy="246221"/>
          </a:xfrm>
          <a:prstGeom prst="rect">
            <a:avLst/>
          </a:prstGeom>
        </p:spPr>
        <p:txBody>
          <a:bodyPr wrap="none">
            <a:spAutoFit/>
          </a:bodyPr>
          <a:lstStyle/>
          <a:p>
            <a:r>
              <a:rPr lang="en-US" sz="1000" dirty="0"/>
              <a:t>BREW: Beers Rotarians Enjoy Worldwide</a:t>
            </a:r>
          </a:p>
        </p:txBody>
      </p:sp>
      <p:sp>
        <p:nvSpPr>
          <p:cNvPr id="13" name="Rectangle 12"/>
          <p:cNvSpPr/>
          <p:nvPr/>
        </p:nvSpPr>
        <p:spPr>
          <a:xfrm>
            <a:off x="6187006" y="5719271"/>
            <a:ext cx="1223412" cy="246221"/>
          </a:xfrm>
          <a:prstGeom prst="rect">
            <a:avLst/>
          </a:prstGeom>
        </p:spPr>
        <p:txBody>
          <a:bodyPr wrap="none">
            <a:spAutoFit/>
          </a:bodyPr>
          <a:lstStyle/>
          <a:p>
            <a:r>
              <a:rPr lang="en-US" sz="1000" dirty="0"/>
              <a:t>Cricket Fellowship</a:t>
            </a:r>
          </a:p>
        </p:txBody>
      </p:sp>
      <p:pic>
        <p:nvPicPr>
          <p:cNvPr id="10" name="Picture 3">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23744" y="3758525"/>
            <a:ext cx="2695250" cy="262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6261100" y="4071446"/>
            <a:ext cx="2198186"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8525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a:t>Take Action</a:t>
            </a:r>
            <a:endParaRPr lang="en-US" sz="3600" b="1" dirty="0">
              <a:solidFill>
                <a:schemeClr val="bg1"/>
              </a:solidFill>
              <a:latin typeface="Arial Narrow"/>
            </a:endParaRPr>
          </a:p>
        </p:txBody>
      </p:sp>
    </p:spTree>
    <p:extLst>
      <p:ext uri="{BB962C8B-B14F-4D97-AF65-F5344CB8AC3E}">
        <p14:creationId xmlns:p14="http://schemas.microsoft.com/office/powerpoint/2010/main" val="313301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Individual</a:t>
            </a:r>
          </a:p>
        </p:txBody>
      </p:sp>
      <p:sp>
        <p:nvSpPr>
          <p:cNvPr id="2" name="TextBox 1"/>
          <p:cNvSpPr txBox="1"/>
          <p:nvPr/>
        </p:nvSpPr>
        <p:spPr>
          <a:xfrm>
            <a:off x="270831" y="1600200"/>
            <a:ext cx="8534399" cy="4524315"/>
          </a:xfrm>
          <a:prstGeom prst="rect">
            <a:avLst/>
          </a:prstGeom>
          <a:noFill/>
        </p:spPr>
        <p:txBody>
          <a:bodyPr wrap="square" rtlCol="0">
            <a:spAutoFit/>
          </a:bodyPr>
          <a:lstStyle/>
          <a:p>
            <a:pPr marL="342900" indent="-342900" eaLnBrk="1" hangingPunct="1">
              <a:buFont typeface="Arial" pitchFamily="34" charset="0"/>
              <a:buChar char="•"/>
            </a:pPr>
            <a:r>
              <a:rPr lang="en-US" dirty="0">
                <a:latin typeface="Georgia" pitchFamily="18" charset="0"/>
                <a:cs typeface="Times New Roman" pitchFamily="18" charset="0"/>
              </a:rPr>
              <a:t>Contact a group that interests you directly using contact information found online at </a:t>
            </a:r>
            <a:r>
              <a:rPr lang="en-US" dirty="0">
                <a:latin typeface="Georgia" pitchFamily="18" charset="0"/>
                <a:cs typeface="Times New Roman" pitchFamily="18" charset="0"/>
                <a:hlinkClick r:id="rId3"/>
              </a:rPr>
              <a:t>www.rotary.org/fellowships</a:t>
            </a:r>
            <a:endParaRPr lang="en-US" dirty="0">
              <a:latin typeface="Georgia" pitchFamily="18" charset="0"/>
              <a:cs typeface="Times New Roman" pitchFamily="18" charset="0"/>
            </a:endParaRPr>
          </a:p>
          <a:p>
            <a:pPr eaLnBrk="1" hangingPunct="1"/>
            <a:endParaRPr lang="en-US" dirty="0">
              <a:latin typeface="Georgia" pitchFamily="18" charset="0"/>
            </a:endParaRPr>
          </a:p>
          <a:p>
            <a:pPr marL="342900" indent="-342900" eaLnBrk="1" hangingPunct="1">
              <a:buFont typeface="Arial" pitchFamily="34" charset="0"/>
              <a:buChar char="•"/>
            </a:pPr>
            <a:r>
              <a:rPr lang="en-US" dirty="0">
                <a:latin typeface="Georgia" pitchFamily="18" charset="0"/>
                <a:cs typeface="Times New Roman" pitchFamily="18" charset="0"/>
              </a:rPr>
              <a:t>Contact your district Rotary Fellowships chairperson for further  guidance. </a:t>
            </a:r>
          </a:p>
          <a:p>
            <a:pPr marL="342900" indent="-342900">
              <a:buFont typeface="Arial" pitchFamily="34" charset="0"/>
              <a:buChar char="•"/>
            </a:pPr>
            <a:endParaRPr lang="en-US" dirty="0">
              <a:solidFill>
                <a:schemeClr val="bg1">
                  <a:lumMod val="50000"/>
                </a:schemeClr>
              </a:solidFill>
              <a:latin typeface="Georgia" pitchFamily="18" charset="0"/>
            </a:endParaRPr>
          </a:p>
          <a:p>
            <a:endParaRPr lang="en-US" dirty="0">
              <a:solidFill>
                <a:schemeClr val="accent1"/>
              </a:solidFill>
              <a:latin typeface="Georgia" pitchFamily="18" charset="0"/>
            </a:endParaRPr>
          </a:p>
          <a:p>
            <a:pPr marL="342900" indent="-342900">
              <a:buFont typeface="Arial" pitchFamily="34" charset="0"/>
              <a:buChar char="•"/>
            </a:pPr>
            <a:endParaRPr lang="en-US" dirty="0">
              <a:solidFill>
                <a:schemeClr val="bg1">
                  <a:lumMod val="50000"/>
                </a:schemeClr>
              </a:solidFill>
              <a:latin typeface="Georgia" pitchFamily="18" charset="0"/>
            </a:endParaRPr>
          </a:p>
          <a:p>
            <a:endParaRPr lang="en-US" dirty="0">
              <a:latin typeface="Georgia" pitchFamily="18" charset="0"/>
            </a:endParaRPr>
          </a:p>
          <a:p>
            <a:r>
              <a:rPr lang="en-US" dirty="0">
                <a:latin typeface="Georgia" pitchFamily="18" charset="0"/>
              </a:rPr>
              <a:t> </a:t>
            </a:r>
          </a:p>
          <a:p>
            <a:endParaRPr lang="en-US" b="1" dirty="0">
              <a:latin typeface="Georgia" pitchFamily="18" charset="0"/>
            </a:endParaRPr>
          </a:p>
          <a:p>
            <a:r>
              <a:rPr lang="en-US" dirty="0">
                <a:latin typeface="Georgia" pitchFamily="18" charset="0"/>
              </a:rPr>
              <a:t> </a:t>
            </a:r>
          </a:p>
        </p:txBody>
      </p:sp>
      <p:sp>
        <p:nvSpPr>
          <p:cNvPr id="3" name="TextBox 2"/>
          <p:cNvSpPr txBox="1"/>
          <p:nvPr/>
        </p:nvSpPr>
        <p:spPr>
          <a:xfrm>
            <a:off x="228598" y="3581400"/>
            <a:ext cx="5867401" cy="2031325"/>
          </a:xfrm>
          <a:prstGeom prst="rect">
            <a:avLst/>
          </a:prstGeom>
          <a:noFill/>
        </p:spPr>
        <p:txBody>
          <a:bodyPr wrap="square" rtlCol="0">
            <a:spAutoFit/>
          </a:bodyPr>
          <a:lstStyle/>
          <a:p>
            <a:pPr marL="342900" indent="-342900">
              <a:buFont typeface="Arial" pitchFamily="34" charset="0"/>
              <a:buChar char="•"/>
            </a:pPr>
            <a:r>
              <a:rPr lang="en-US" dirty="0">
                <a:latin typeface="Georgia" pitchFamily="18" charset="0"/>
              </a:rPr>
              <a:t>Create your profile on Rotary.org and connect with other Rotarians and </a:t>
            </a:r>
            <a:r>
              <a:rPr lang="en-US" dirty="0" err="1">
                <a:latin typeface="Georgia" pitchFamily="18" charset="0"/>
              </a:rPr>
              <a:t>Rotaractors</a:t>
            </a:r>
            <a:r>
              <a:rPr lang="en-US" dirty="0">
                <a:latin typeface="Georgia" pitchFamily="18" charset="0"/>
              </a:rPr>
              <a:t>.  </a:t>
            </a:r>
          </a:p>
          <a:p>
            <a:pPr marL="800100" lvl="1" indent="-342900">
              <a:buFont typeface="Arial" pitchFamily="34" charset="0"/>
              <a:buChar char="•"/>
            </a:pPr>
            <a:r>
              <a:rPr lang="en-US" sz="1800" dirty="0">
                <a:solidFill>
                  <a:schemeClr val="accent1"/>
                </a:solidFill>
                <a:latin typeface="Georgia" pitchFamily="18" charset="0"/>
              </a:rPr>
              <a:t>Start or join an online group or simply correspond with other Rotarians and </a:t>
            </a:r>
            <a:r>
              <a:rPr lang="en-US" sz="1800" dirty="0" err="1">
                <a:solidFill>
                  <a:schemeClr val="accent1"/>
                </a:solidFill>
                <a:latin typeface="Georgia" pitchFamily="18" charset="0"/>
              </a:rPr>
              <a:t>Rotaractors</a:t>
            </a:r>
            <a:endParaRPr lang="en-US" sz="1800" dirty="0">
              <a:solidFill>
                <a:schemeClr val="accent1"/>
              </a:solidFill>
              <a:latin typeface="Georgia" pitchFamily="18" charset="0"/>
            </a:endParaRPr>
          </a:p>
        </p:txBody>
      </p:sp>
      <p:pic>
        <p:nvPicPr>
          <p:cNvPr id="7" name="Content Placeholder 3"/>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248400" y="3200400"/>
            <a:ext cx="2590799" cy="3428326"/>
          </a:xfrm>
          <a:prstGeom prst="rect">
            <a:avLst/>
          </a:prstGeom>
        </p:spPr>
      </p:pic>
    </p:spTree>
    <p:extLst>
      <p:ext uri="{BB962C8B-B14F-4D97-AF65-F5344CB8AC3E}">
        <p14:creationId xmlns:p14="http://schemas.microsoft.com/office/powerpoint/2010/main" val="42932538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Promoting Fellowships</a:t>
            </a:r>
          </a:p>
        </p:txBody>
      </p:sp>
      <p:sp>
        <p:nvSpPr>
          <p:cNvPr id="3" name="Rectangle 2"/>
          <p:cNvSpPr/>
          <p:nvPr/>
        </p:nvSpPr>
        <p:spPr>
          <a:xfrm>
            <a:off x="330200" y="1143000"/>
            <a:ext cx="8813800" cy="4770537"/>
          </a:xfrm>
          <a:prstGeom prst="rect">
            <a:avLst/>
          </a:prstGeom>
        </p:spPr>
        <p:txBody>
          <a:bodyPr wrap="square">
            <a:spAutoFit/>
          </a:bodyPr>
          <a:lstStyle/>
          <a:p>
            <a:pPr marL="171450" indent="-171450">
              <a:buFont typeface="Arial" charset="0"/>
              <a:buChar char="•"/>
            </a:pPr>
            <a:r>
              <a:rPr lang="en-US" sz="2000" dirty="0">
                <a:latin typeface="Georgia" pitchFamily="18" charset="0"/>
              </a:rPr>
              <a:t>Publicize local fellowship-sponsored events on your club or district website</a:t>
            </a:r>
          </a:p>
          <a:p>
            <a:endParaRPr lang="en-US" sz="2000" dirty="0">
              <a:solidFill>
                <a:schemeClr val="accent1"/>
              </a:solidFill>
              <a:latin typeface="Georgia" pitchFamily="18" charset="0"/>
            </a:endParaRPr>
          </a:p>
          <a:p>
            <a:pPr marL="342900" indent="-342900">
              <a:buFont typeface="Arial" pitchFamily="34" charset="0"/>
              <a:buChar char="•"/>
            </a:pPr>
            <a:r>
              <a:rPr lang="en-US" sz="2000" dirty="0">
                <a:solidFill>
                  <a:schemeClr val="accent1"/>
                </a:solidFill>
                <a:latin typeface="Georgia" pitchFamily="18" charset="0"/>
              </a:rPr>
              <a:t>Invite local Fellowship officers to speak to your weekly club meeting about their activities and related service work.</a:t>
            </a:r>
          </a:p>
          <a:p>
            <a:pPr marL="342900" indent="-342900">
              <a:buFont typeface="Arial" pitchFamily="34" charset="0"/>
              <a:buChar char="•"/>
            </a:pPr>
            <a:endParaRPr lang="en-US" sz="2000" dirty="0">
              <a:latin typeface="Georgia" pitchFamily="18" charset="0"/>
            </a:endParaRPr>
          </a:p>
          <a:p>
            <a:pPr marL="342900" indent="-342900">
              <a:buFont typeface="Arial" pitchFamily="34" charset="0"/>
              <a:buChar char="•"/>
            </a:pPr>
            <a:r>
              <a:rPr lang="en-US" sz="2000" dirty="0">
                <a:latin typeface="Georgia" pitchFamily="18" charset="0"/>
              </a:rPr>
              <a:t>Connect with Rotarians and </a:t>
            </a:r>
            <a:r>
              <a:rPr lang="en-US" sz="2000" dirty="0" err="1">
                <a:latin typeface="Georgia" pitchFamily="18" charset="0"/>
              </a:rPr>
              <a:t>Rotaractors</a:t>
            </a:r>
            <a:r>
              <a:rPr lang="en-US" sz="2000" dirty="0">
                <a:latin typeface="Georgia" pitchFamily="18" charset="0"/>
              </a:rPr>
              <a:t> around the globe by creating a public or private group on Rotary.org.  </a:t>
            </a:r>
          </a:p>
          <a:p>
            <a:endParaRPr lang="en-US" sz="2000" dirty="0">
              <a:latin typeface="Georgia" pitchFamily="18" charset="0"/>
            </a:endParaRPr>
          </a:p>
          <a:p>
            <a:pPr marL="342900" indent="-342900">
              <a:buFont typeface="Arial" pitchFamily="34" charset="0"/>
              <a:buChar char="•"/>
            </a:pPr>
            <a:r>
              <a:rPr lang="en-US" sz="2000" dirty="0">
                <a:solidFill>
                  <a:schemeClr val="accent1"/>
                </a:solidFill>
                <a:latin typeface="Georgia" pitchFamily="18" charset="0"/>
              </a:rPr>
              <a:t>Publicize local fellowship-sponsored events on your club or district website</a:t>
            </a:r>
            <a:br>
              <a:rPr lang="en-US" sz="2000" dirty="0">
                <a:solidFill>
                  <a:schemeClr val="accent1"/>
                </a:solidFill>
                <a:latin typeface="Georgia" pitchFamily="18" charset="0"/>
              </a:rPr>
            </a:br>
            <a:endParaRPr lang="en-US" sz="2000" dirty="0">
              <a:solidFill>
                <a:schemeClr val="accent1"/>
              </a:solidFill>
              <a:latin typeface="Georgia" pitchFamily="18" charset="0"/>
            </a:endParaRPr>
          </a:p>
          <a:p>
            <a:pPr marL="342900" indent="-342900">
              <a:buFont typeface="Arial" pitchFamily="34" charset="0"/>
              <a:buChar char="•"/>
            </a:pPr>
            <a:r>
              <a:rPr lang="en-US" sz="2000" dirty="0">
                <a:latin typeface="Georgia" pitchFamily="18" charset="0"/>
              </a:rPr>
              <a:t>Seek out Rotarians who are outstanding in their professions or are enthusiastic about a hobby  and encourage them to join fellowships or develop new ones.</a:t>
            </a:r>
          </a:p>
          <a:p>
            <a:pPr marL="342900" indent="-342900">
              <a:buFont typeface="Arial" pitchFamily="34" charset="0"/>
              <a:buChar char="•"/>
            </a:pPr>
            <a:endParaRPr lang="en-US" dirty="0">
              <a:solidFill>
                <a:schemeClr val="accent1"/>
              </a:solidFill>
              <a:latin typeface="Georgia" pitchFamily="18" charset="0"/>
            </a:endParaRPr>
          </a:p>
        </p:txBody>
      </p:sp>
    </p:spTree>
    <p:extLst>
      <p:ext uri="{BB962C8B-B14F-4D97-AF65-F5344CB8AC3E}">
        <p14:creationId xmlns:p14="http://schemas.microsoft.com/office/powerpoint/2010/main" val="21890993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a:t>Propose a New Rotary Fellowship</a:t>
            </a:r>
            <a:endParaRPr lang="en-US" sz="3600" b="1" dirty="0">
              <a:solidFill>
                <a:schemeClr val="bg1"/>
              </a:solidFill>
              <a:latin typeface="Arial Narrow"/>
            </a:endParaRPr>
          </a:p>
        </p:txBody>
      </p:sp>
    </p:spTree>
    <p:extLst>
      <p:ext uri="{BB962C8B-B14F-4D97-AF65-F5344CB8AC3E}">
        <p14:creationId xmlns:p14="http://schemas.microsoft.com/office/powerpoint/2010/main" val="19928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Starting A Fellowship-Process</a:t>
            </a:r>
          </a:p>
        </p:txBody>
      </p:sp>
      <p:sp>
        <p:nvSpPr>
          <p:cNvPr id="3" name="Rectangle 2"/>
          <p:cNvSpPr/>
          <p:nvPr/>
        </p:nvSpPr>
        <p:spPr>
          <a:xfrm>
            <a:off x="304800" y="1295400"/>
            <a:ext cx="8534400" cy="830997"/>
          </a:xfrm>
          <a:prstGeom prst="rect">
            <a:avLst/>
          </a:prstGeom>
        </p:spPr>
        <p:txBody>
          <a:bodyPr wrap="square">
            <a:spAutoFit/>
          </a:bodyPr>
          <a:lstStyle/>
          <a:p>
            <a:pPr eaLnBrk="1" hangingPunct="1"/>
            <a:r>
              <a:rPr lang="en-US" dirty="0">
                <a:latin typeface="Georgia" pitchFamily="18" charset="0"/>
                <a:cs typeface="Times New Roman" pitchFamily="18" charset="0"/>
              </a:rPr>
              <a:t>If a group for your interests does not currently exist, contact </a:t>
            </a:r>
            <a:r>
              <a:rPr lang="en-US" dirty="0">
                <a:solidFill>
                  <a:schemeClr val="accent2"/>
                </a:solidFill>
                <a:latin typeface="Georgia" pitchFamily="18" charset="0"/>
                <a:cs typeface="Times New Roman" pitchFamily="18" charset="0"/>
                <a:hlinkClick r:id="rId3"/>
              </a:rPr>
              <a:t>RI Staff </a:t>
            </a:r>
            <a:r>
              <a:rPr lang="en-US" dirty="0">
                <a:latin typeface="Georgia" pitchFamily="18" charset="0"/>
                <a:cs typeface="Times New Roman" pitchFamily="18" charset="0"/>
              </a:rPr>
              <a:t>for information on how to start a new group.</a:t>
            </a:r>
            <a:endParaRPr lang="en-US" dirty="0">
              <a:latin typeface="Georgia" pitchFamily="18" charset="0"/>
            </a:endParaRPr>
          </a:p>
        </p:txBody>
      </p:sp>
      <p:sp>
        <p:nvSpPr>
          <p:cNvPr id="6" name="Rectangle 5"/>
          <p:cNvSpPr/>
          <p:nvPr/>
        </p:nvSpPr>
        <p:spPr>
          <a:xfrm>
            <a:off x="419100" y="3015752"/>
            <a:ext cx="8305800" cy="2308324"/>
          </a:xfrm>
          <a:prstGeom prst="rect">
            <a:avLst/>
          </a:prstGeom>
        </p:spPr>
        <p:txBody>
          <a:bodyPr wrap="square">
            <a:spAutoFit/>
          </a:bodyPr>
          <a:lstStyle/>
          <a:p>
            <a:r>
              <a:rPr lang="en-US" dirty="0">
                <a:latin typeface="Georgia" pitchFamily="18" charset="0"/>
              </a:rPr>
              <a:t>• Completed application form with a clear explanation of the group’s purpose</a:t>
            </a:r>
          </a:p>
          <a:p>
            <a:r>
              <a:rPr lang="en-US" dirty="0">
                <a:latin typeface="Georgia" pitchFamily="18" charset="0"/>
              </a:rPr>
              <a:t>• </a:t>
            </a:r>
            <a:r>
              <a:rPr lang="en-US" dirty="0">
                <a:solidFill>
                  <a:schemeClr val="accent1"/>
                </a:solidFill>
                <a:latin typeface="Georgia" pitchFamily="18" charset="0"/>
              </a:rPr>
              <a:t>Copy of the group’s proposed bylaws or constitution </a:t>
            </a:r>
          </a:p>
          <a:p>
            <a:r>
              <a:rPr lang="en-US" dirty="0">
                <a:latin typeface="Georgia" pitchFamily="18" charset="0"/>
              </a:rPr>
              <a:t>• List of proposed officers and their responsibilities</a:t>
            </a:r>
          </a:p>
          <a:p>
            <a:r>
              <a:rPr lang="en-US" dirty="0">
                <a:solidFill>
                  <a:schemeClr val="accent1"/>
                </a:solidFill>
                <a:latin typeface="Georgia" pitchFamily="18" charset="0"/>
              </a:rPr>
              <a:t>• Roster of potential members, representing at least three countries</a:t>
            </a:r>
          </a:p>
        </p:txBody>
      </p:sp>
      <p:sp>
        <p:nvSpPr>
          <p:cNvPr id="7" name="TextBox 6"/>
          <p:cNvSpPr txBox="1"/>
          <p:nvPr/>
        </p:nvSpPr>
        <p:spPr>
          <a:xfrm>
            <a:off x="457200" y="2514599"/>
            <a:ext cx="4800600" cy="461665"/>
          </a:xfrm>
          <a:prstGeom prst="rect">
            <a:avLst/>
          </a:prstGeom>
          <a:noFill/>
        </p:spPr>
        <p:txBody>
          <a:bodyPr wrap="square" rtlCol="0">
            <a:spAutoFit/>
          </a:bodyPr>
          <a:lstStyle/>
          <a:p>
            <a:r>
              <a:rPr lang="en-US" b="1" dirty="0">
                <a:solidFill>
                  <a:schemeClr val="accent1"/>
                </a:solidFill>
                <a:latin typeface="Georgia" pitchFamily="18" charset="0"/>
              </a:rPr>
              <a:t>You will need a…</a:t>
            </a:r>
          </a:p>
        </p:txBody>
      </p:sp>
    </p:spTree>
    <p:extLst>
      <p:ext uri="{BB962C8B-B14F-4D97-AF65-F5344CB8AC3E}">
        <p14:creationId xmlns:p14="http://schemas.microsoft.com/office/powerpoint/2010/main" val="31359245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a:t>Resources</a:t>
            </a:r>
            <a:endParaRPr lang="en-US" sz="3600" b="1" dirty="0">
              <a:solidFill>
                <a:schemeClr val="bg1"/>
              </a:solidFill>
              <a:latin typeface="Arial Narrow"/>
            </a:endParaRPr>
          </a:p>
        </p:txBody>
      </p:sp>
    </p:spTree>
    <p:extLst>
      <p:ext uri="{BB962C8B-B14F-4D97-AF65-F5344CB8AC3E}">
        <p14:creationId xmlns:p14="http://schemas.microsoft.com/office/powerpoint/2010/main" val="262824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Rotary Fellowships</a:t>
            </a:r>
          </a:p>
        </p:txBody>
      </p:sp>
      <p:sp>
        <p:nvSpPr>
          <p:cNvPr id="6" name="Content Placeholder 1"/>
          <p:cNvSpPr>
            <a:spLocks noGrp="1"/>
          </p:cNvSpPr>
          <p:nvPr>
            <p:ph idx="1"/>
          </p:nvPr>
        </p:nvSpPr>
        <p:spPr>
          <a:xfrm>
            <a:off x="152400" y="1590802"/>
            <a:ext cx="5029200" cy="4267200"/>
          </a:xfrm>
        </p:spPr>
        <p:txBody>
          <a:bodyPr/>
          <a:lstStyle/>
          <a:p>
            <a:r>
              <a:rPr lang="en-US" sz="2600" dirty="0">
                <a:solidFill>
                  <a:schemeClr val="accent1"/>
                </a:solidFill>
              </a:rPr>
              <a:t>What is a Rotary Fellowship?</a:t>
            </a:r>
          </a:p>
          <a:p>
            <a:r>
              <a:rPr lang="en-US" sz="2600" dirty="0">
                <a:solidFill>
                  <a:schemeClr val="accent1"/>
                </a:solidFill>
              </a:rPr>
              <a:t>Examples of Fellowships</a:t>
            </a:r>
          </a:p>
          <a:p>
            <a:r>
              <a:rPr lang="en-US" sz="2600" dirty="0">
                <a:solidFill>
                  <a:schemeClr val="accent1"/>
                </a:solidFill>
              </a:rPr>
              <a:t>Why join a Fellowship?</a:t>
            </a:r>
          </a:p>
          <a:p>
            <a:r>
              <a:rPr lang="en-US" sz="2600" dirty="0">
                <a:solidFill>
                  <a:schemeClr val="accent1"/>
                </a:solidFill>
              </a:rPr>
              <a:t>How to get involved?</a:t>
            </a:r>
          </a:p>
          <a:p>
            <a:pPr lvl="1"/>
            <a:r>
              <a:rPr lang="en-US" sz="2100" dirty="0"/>
              <a:t>Individual</a:t>
            </a:r>
          </a:p>
          <a:p>
            <a:pPr lvl="1"/>
            <a:r>
              <a:rPr lang="en-US" sz="2100" dirty="0"/>
              <a:t>Club</a:t>
            </a:r>
          </a:p>
          <a:p>
            <a:pPr lvl="1"/>
            <a:r>
              <a:rPr lang="en-US" sz="2100" dirty="0"/>
              <a:t>Propose a new Rotary Fellowship</a:t>
            </a:r>
          </a:p>
          <a:p>
            <a:pPr lvl="2"/>
            <a:r>
              <a:rPr lang="en-US" sz="1800" dirty="0"/>
              <a:t>Process</a:t>
            </a:r>
          </a:p>
          <a:p>
            <a:pPr lvl="2"/>
            <a:r>
              <a:rPr lang="en-US" sz="1800" dirty="0"/>
              <a:t>Rules</a:t>
            </a:r>
          </a:p>
          <a:p>
            <a:r>
              <a:rPr lang="en-US" sz="2600" dirty="0">
                <a:solidFill>
                  <a:schemeClr val="accent1"/>
                </a:solidFill>
              </a:rPr>
              <a:t>Resources</a:t>
            </a:r>
          </a:p>
          <a:p>
            <a:pPr marL="0" indent="0">
              <a:buNone/>
            </a:pPr>
            <a:endParaRPr lang="en-US" sz="2700" dirty="0"/>
          </a:p>
        </p:txBody>
      </p:sp>
      <p:sp>
        <p:nvSpPr>
          <p:cNvPr id="2" name="Rectangle 1"/>
          <p:cNvSpPr/>
          <p:nvPr/>
        </p:nvSpPr>
        <p:spPr>
          <a:xfrm>
            <a:off x="5381364" y="3478181"/>
            <a:ext cx="2645276" cy="246221"/>
          </a:xfrm>
          <a:prstGeom prst="rect">
            <a:avLst/>
          </a:prstGeom>
        </p:spPr>
        <p:txBody>
          <a:bodyPr wrap="none">
            <a:spAutoFit/>
          </a:bodyPr>
          <a:lstStyle/>
          <a:p>
            <a:r>
              <a:rPr lang="en-US" sz="1000" dirty="0"/>
              <a:t>International Chess Fellowship of Rotarians</a:t>
            </a:r>
          </a:p>
        </p:txBody>
      </p:sp>
      <p:sp>
        <p:nvSpPr>
          <p:cNvPr id="7" name="Rectangle 6"/>
          <p:cNvSpPr/>
          <p:nvPr/>
        </p:nvSpPr>
        <p:spPr>
          <a:xfrm>
            <a:off x="5417443" y="6109855"/>
            <a:ext cx="2085827" cy="246221"/>
          </a:xfrm>
          <a:prstGeom prst="rect">
            <a:avLst/>
          </a:prstGeom>
        </p:spPr>
        <p:txBody>
          <a:bodyPr wrap="none">
            <a:spAutoFit/>
          </a:bodyPr>
          <a:lstStyle/>
          <a:p>
            <a:r>
              <a:rPr lang="en-US" sz="1000" dirty="0"/>
              <a:t>Marathon Fellowship of Rotarians</a:t>
            </a:r>
          </a:p>
        </p:txBody>
      </p:sp>
      <p:pic>
        <p:nvPicPr>
          <p:cNvPr id="8" name="Picture 8" descr="2fede6e3-a74b-4e5f-92eb-6887363a4432@rotary">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7443" y="1371889"/>
            <a:ext cx="3280062" cy="211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43692" y="3886200"/>
            <a:ext cx="331551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880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000" b="1" dirty="0"/>
              <a:t>Resources</a:t>
            </a:r>
          </a:p>
        </p:txBody>
      </p:sp>
      <p:sp>
        <p:nvSpPr>
          <p:cNvPr id="11" name="Content Placeholder 10"/>
          <p:cNvSpPr>
            <a:spLocks noGrp="1"/>
          </p:cNvSpPr>
          <p:nvPr>
            <p:ph idx="1"/>
          </p:nvPr>
        </p:nvSpPr>
        <p:spPr>
          <a:xfrm>
            <a:off x="381000" y="1152477"/>
            <a:ext cx="8257209" cy="5004529"/>
          </a:xfrm>
        </p:spPr>
        <p:txBody>
          <a:bodyPr/>
          <a:lstStyle/>
          <a:p>
            <a:pPr>
              <a:lnSpc>
                <a:spcPct val="80000"/>
              </a:lnSpc>
            </a:pPr>
            <a:r>
              <a:rPr lang="en-US" sz="2400" dirty="0">
                <a:latin typeface="Georgia" pitchFamily="18" charset="0"/>
              </a:rPr>
              <a:t>For general program information, visit </a:t>
            </a:r>
            <a:r>
              <a:rPr lang="en-US" sz="2400" dirty="0">
                <a:solidFill>
                  <a:schemeClr val="accent2"/>
                </a:solidFill>
                <a:latin typeface="Georgia" pitchFamily="18" charset="0"/>
                <a:hlinkClick r:id="rId3"/>
              </a:rPr>
              <a:t>www.rotary.org/fellowships</a:t>
            </a:r>
            <a:r>
              <a:rPr lang="en-US" sz="2400" dirty="0">
                <a:latin typeface="Georgia" pitchFamily="18" charset="0"/>
              </a:rPr>
              <a:t>, where you can access the following downloadable resources:</a:t>
            </a:r>
            <a:br>
              <a:rPr lang="en-US" sz="2600" dirty="0">
                <a:latin typeface="Georgia" pitchFamily="18" charset="0"/>
              </a:rPr>
            </a:br>
            <a:endParaRPr lang="en-US" sz="2600" dirty="0">
              <a:solidFill>
                <a:schemeClr val="accent2"/>
              </a:solidFill>
              <a:latin typeface="Georgia" pitchFamily="18" charset="0"/>
            </a:endParaRPr>
          </a:p>
          <a:p>
            <a:pPr lvl="1">
              <a:lnSpc>
                <a:spcPct val="80000"/>
              </a:lnSpc>
              <a:buFont typeface="Wingdings" pitchFamily="2" charset="2"/>
              <a:buChar char="§"/>
            </a:pPr>
            <a:r>
              <a:rPr lang="en-US" sz="2100" dirty="0">
                <a:solidFill>
                  <a:schemeClr val="accent2"/>
                </a:solidFill>
                <a:latin typeface="Georgia" pitchFamily="18" charset="0"/>
                <a:hlinkClick r:id="rId4"/>
              </a:rPr>
              <a:t>Rotary Fellowships E-Flier</a:t>
            </a:r>
            <a:endParaRPr lang="en-US" sz="2100" dirty="0">
              <a:solidFill>
                <a:schemeClr val="accent2"/>
              </a:solidFill>
              <a:latin typeface="Georgia" pitchFamily="18" charset="0"/>
            </a:endParaRPr>
          </a:p>
          <a:p>
            <a:pPr lvl="1">
              <a:lnSpc>
                <a:spcPct val="80000"/>
              </a:lnSpc>
              <a:buFont typeface="Wingdings" pitchFamily="2" charset="2"/>
              <a:buChar char="§"/>
            </a:pPr>
            <a:r>
              <a:rPr lang="en-US" sz="2100" dirty="0">
                <a:solidFill>
                  <a:schemeClr val="accent2"/>
                </a:solidFill>
                <a:latin typeface="Georgia" pitchFamily="18" charset="0"/>
                <a:hlinkClick r:id="rId5"/>
              </a:rPr>
              <a:t>Rotary Fellowships Officer Directory</a:t>
            </a:r>
            <a:endParaRPr lang="en-US" sz="2100" dirty="0">
              <a:solidFill>
                <a:schemeClr val="accent2"/>
              </a:solidFill>
              <a:latin typeface="Georgia" pitchFamily="18" charset="0"/>
            </a:endParaRPr>
          </a:p>
          <a:p>
            <a:pPr lvl="1">
              <a:lnSpc>
                <a:spcPct val="80000"/>
              </a:lnSpc>
              <a:buFont typeface="Wingdings" pitchFamily="2" charset="2"/>
              <a:buChar char="§"/>
            </a:pPr>
            <a:r>
              <a:rPr lang="en-US" sz="2100" u="sng" dirty="0">
                <a:solidFill>
                  <a:srgbClr val="0720D7"/>
                </a:solidFill>
                <a:latin typeface="Georgia" pitchFamily="18" charset="0"/>
              </a:rPr>
              <a:t>Rotary Fellowships Application Form</a:t>
            </a:r>
          </a:p>
          <a:p>
            <a:endParaRPr lang="en-US" dirty="0">
              <a:latin typeface="Georgia" pitchFamily="18" charset="0"/>
            </a:endParaRPr>
          </a:p>
        </p:txBody>
      </p:sp>
      <p:sp>
        <p:nvSpPr>
          <p:cNvPr id="6" name="Rectangle 5"/>
          <p:cNvSpPr/>
          <p:nvPr/>
        </p:nvSpPr>
        <p:spPr>
          <a:xfrm>
            <a:off x="3048000" y="6248151"/>
            <a:ext cx="3054041" cy="246221"/>
          </a:xfrm>
          <a:prstGeom prst="rect">
            <a:avLst/>
          </a:prstGeom>
        </p:spPr>
        <p:txBody>
          <a:bodyPr wrap="none">
            <a:spAutoFit/>
          </a:bodyPr>
          <a:lstStyle/>
          <a:p>
            <a:r>
              <a:rPr lang="en-US" sz="1000" dirty="0"/>
              <a:t>International Fellowship of Rotarian Photographers</a:t>
            </a:r>
          </a:p>
        </p:txBody>
      </p:sp>
      <p:pic>
        <p:nvPicPr>
          <p:cNvPr id="5"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30767" y="3419192"/>
            <a:ext cx="6288506"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8297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a:t>Questions?</a:t>
            </a:r>
            <a:endParaRPr lang="en-US" sz="3600" b="1" dirty="0">
              <a:solidFill>
                <a:schemeClr val="bg1"/>
              </a:solidFill>
              <a:latin typeface="Arial Narrow"/>
            </a:endParaRPr>
          </a:p>
        </p:txBody>
      </p:sp>
    </p:spTree>
    <p:extLst>
      <p:ext uri="{BB962C8B-B14F-4D97-AF65-F5344CB8AC3E}">
        <p14:creationId xmlns:p14="http://schemas.microsoft.com/office/powerpoint/2010/main" val="414621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Contact Rotary International</a:t>
            </a:r>
          </a:p>
        </p:txBody>
      </p:sp>
      <p:sp>
        <p:nvSpPr>
          <p:cNvPr id="7" name="Content Placeholder 1"/>
          <p:cNvSpPr>
            <a:spLocks noGrp="1"/>
          </p:cNvSpPr>
          <p:nvPr>
            <p:ph idx="1"/>
          </p:nvPr>
        </p:nvSpPr>
        <p:spPr>
          <a:xfrm>
            <a:off x="1447800" y="3048000"/>
            <a:ext cx="5105400" cy="4525963"/>
          </a:xfrm>
        </p:spPr>
        <p:txBody>
          <a:bodyPr/>
          <a:lstStyle/>
          <a:p>
            <a:endParaRPr lang="en-US" sz="2400" dirty="0">
              <a:latin typeface="Arial "/>
            </a:endParaRPr>
          </a:p>
          <a:p>
            <a:pPr marL="0" indent="0">
              <a:buNone/>
            </a:pPr>
            <a:r>
              <a:rPr lang="en-US" sz="2400" b="1" dirty="0">
                <a:solidFill>
                  <a:schemeClr val="tx2"/>
                </a:solidFill>
                <a:latin typeface="Arial "/>
              </a:rPr>
              <a:t>Rotary Service Connections</a:t>
            </a:r>
          </a:p>
          <a:p>
            <a:pPr marL="0" indent="0">
              <a:buNone/>
            </a:pPr>
            <a:r>
              <a:rPr lang="en-US" sz="2400" b="1" dirty="0">
                <a:solidFill>
                  <a:schemeClr val="tx2"/>
                </a:solidFill>
                <a:latin typeface="Arial "/>
              </a:rPr>
              <a:t>Phone: </a:t>
            </a:r>
            <a:r>
              <a:rPr lang="en-US" sz="2400" dirty="0">
                <a:latin typeface="Arial "/>
              </a:rPr>
              <a:t>1-847-424-5294</a:t>
            </a:r>
          </a:p>
          <a:p>
            <a:pPr marL="0" indent="0">
              <a:buNone/>
            </a:pPr>
            <a:r>
              <a:rPr lang="en-US" sz="2400" b="1" dirty="0">
                <a:solidFill>
                  <a:schemeClr val="tx2"/>
                </a:solidFill>
                <a:latin typeface="Arial "/>
              </a:rPr>
              <a:t>Email: </a:t>
            </a:r>
            <a:r>
              <a:rPr lang="en-US" sz="2400" dirty="0">
                <a:latin typeface="Arial "/>
                <a:hlinkClick r:id="rId3"/>
              </a:rPr>
              <a:t>rotaryfellowships@rotary.org</a:t>
            </a:r>
            <a:r>
              <a:rPr lang="en-US" sz="2400" dirty="0">
                <a:latin typeface="Arial "/>
              </a:rPr>
              <a:t> </a:t>
            </a:r>
          </a:p>
          <a:p>
            <a:pPr marL="0" indent="0">
              <a:buNone/>
            </a:pPr>
            <a:endParaRPr lang="en-US" sz="2400" dirty="0">
              <a:latin typeface="Arial "/>
            </a:endParaRPr>
          </a:p>
          <a:p>
            <a:endParaRPr lang="en-US" sz="2400" dirty="0">
              <a:latin typeface="Arial "/>
            </a:endParaRPr>
          </a:p>
        </p:txBody>
      </p:sp>
      <p:pic>
        <p:nvPicPr>
          <p:cNvPr id="8" name="Picture 2" descr="C:\Users\davisj\Desktop\RotarySignature_RGB-DRA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01800"/>
            <a:ext cx="608012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58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a:solidFill>
                  <a:schemeClr val="bg1"/>
                </a:solidFill>
                <a:latin typeface="Arial Narrow"/>
              </a:rPr>
              <a:t>What Are Rotary Fellowships?</a:t>
            </a:r>
          </a:p>
        </p:txBody>
      </p:sp>
    </p:spTree>
    <p:extLst>
      <p:ext uri="{BB962C8B-B14F-4D97-AF65-F5344CB8AC3E}">
        <p14:creationId xmlns:p14="http://schemas.microsoft.com/office/powerpoint/2010/main" val="426428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What are Rotary Fellowships?</a:t>
            </a:r>
          </a:p>
        </p:txBody>
      </p:sp>
      <p:sp>
        <p:nvSpPr>
          <p:cNvPr id="6" name="Content Placeholder 1"/>
          <p:cNvSpPr>
            <a:spLocks noGrp="1"/>
          </p:cNvSpPr>
          <p:nvPr>
            <p:ph idx="1"/>
          </p:nvPr>
        </p:nvSpPr>
        <p:spPr>
          <a:xfrm>
            <a:off x="25400" y="1773257"/>
            <a:ext cx="5791200" cy="4221163"/>
          </a:xfrm>
        </p:spPr>
        <p:txBody>
          <a:bodyPr/>
          <a:lstStyle/>
          <a:p>
            <a:pPr>
              <a:lnSpc>
                <a:spcPct val="90000"/>
              </a:lnSpc>
              <a:buNone/>
            </a:pPr>
            <a:r>
              <a:rPr lang="en-US" sz="2600" dirty="0"/>
              <a:t> Groups of Rotarians, their family members as well as participants and alumni of all Rotary programs who connect to explore shared interests in:</a:t>
            </a:r>
            <a:br>
              <a:rPr lang="en-US" sz="2600" dirty="0"/>
            </a:br>
            <a:endParaRPr lang="en-US" dirty="0"/>
          </a:p>
          <a:p>
            <a:pPr lvl="2">
              <a:lnSpc>
                <a:spcPct val="90000"/>
              </a:lnSpc>
            </a:pPr>
            <a:r>
              <a:rPr lang="en-US" dirty="0">
                <a:solidFill>
                  <a:schemeClr val="accent1"/>
                </a:solidFill>
              </a:rPr>
              <a:t>Recreational Activities</a:t>
            </a:r>
          </a:p>
          <a:p>
            <a:pPr lvl="2">
              <a:lnSpc>
                <a:spcPct val="90000"/>
              </a:lnSpc>
            </a:pPr>
            <a:r>
              <a:rPr lang="en-US" dirty="0">
                <a:solidFill>
                  <a:schemeClr val="accent1"/>
                </a:solidFill>
              </a:rPr>
              <a:t>Hobbies</a:t>
            </a:r>
          </a:p>
          <a:p>
            <a:pPr lvl="2">
              <a:lnSpc>
                <a:spcPct val="90000"/>
              </a:lnSpc>
            </a:pPr>
            <a:r>
              <a:rPr lang="en-US" dirty="0">
                <a:solidFill>
                  <a:schemeClr val="accent1"/>
                </a:solidFill>
              </a:rPr>
              <a:t>Sports</a:t>
            </a:r>
          </a:p>
          <a:p>
            <a:pPr lvl="2">
              <a:lnSpc>
                <a:spcPct val="90000"/>
              </a:lnSpc>
            </a:pPr>
            <a:r>
              <a:rPr lang="en-US" dirty="0">
                <a:solidFill>
                  <a:schemeClr val="accent1"/>
                </a:solidFill>
              </a:rPr>
              <a:t>Vocations</a:t>
            </a:r>
          </a:p>
          <a:p>
            <a:pPr lvl="2">
              <a:lnSpc>
                <a:spcPct val="90000"/>
              </a:lnSpc>
            </a:pPr>
            <a:r>
              <a:rPr lang="en-US" dirty="0">
                <a:solidFill>
                  <a:schemeClr val="accent1"/>
                </a:solidFill>
              </a:rPr>
              <a:t>Rotary History &amp; Culture</a:t>
            </a:r>
          </a:p>
        </p:txBody>
      </p:sp>
      <p:sp>
        <p:nvSpPr>
          <p:cNvPr id="8" name="Rectangle 7"/>
          <p:cNvSpPr/>
          <p:nvPr/>
        </p:nvSpPr>
        <p:spPr>
          <a:xfrm>
            <a:off x="5673931" y="3467100"/>
            <a:ext cx="1818126" cy="246221"/>
          </a:xfrm>
          <a:prstGeom prst="rect">
            <a:avLst/>
          </a:prstGeom>
        </p:spPr>
        <p:txBody>
          <a:bodyPr wrap="none">
            <a:spAutoFit/>
          </a:bodyPr>
          <a:lstStyle/>
          <a:p>
            <a:r>
              <a:rPr lang="en-US" sz="1000" dirty="0"/>
              <a:t>Rotarian Lawyers Fellowship</a:t>
            </a:r>
          </a:p>
        </p:txBody>
      </p:sp>
      <p:sp>
        <p:nvSpPr>
          <p:cNvPr id="10" name="Rectangle 9"/>
          <p:cNvSpPr/>
          <p:nvPr/>
        </p:nvSpPr>
        <p:spPr>
          <a:xfrm>
            <a:off x="5673931" y="6245503"/>
            <a:ext cx="1463862" cy="246221"/>
          </a:xfrm>
          <a:prstGeom prst="rect">
            <a:avLst/>
          </a:prstGeom>
        </p:spPr>
        <p:txBody>
          <a:bodyPr wrap="none">
            <a:spAutoFit/>
          </a:bodyPr>
          <a:lstStyle/>
          <a:p>
            <a:r>
              <a:rPr lang="en-US" sz="1000" dirty="0"/>
              <a:t>Doll Lovers Fellowship</a:t>
            </a:r>
          </a:p>
        </p:txBody>
      </p:sp>
      <p:pic>
        <p:nvPicPr>
          <p:cNvPr id="9" name="Picture 1" descr="S:\Rotary Service Connections\Global Networking Groups\Electronic Photos\Lawyers\8.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2031" y="1143000"/>
            <a:ext cx="3115733"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S:\Rotary Service Connections\Global Networking Groups\Electronic Photos\Doll Lovers\Doll Lovers Fellowship_2.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2031" y="3883839"/>
            <a:ext cx="3084397" cy="236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0364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a:t>Examples of Rotary Fellowships</a:t>
            </a:r>
            <a:endParaRPr lang="en-US" sz="3600" b="1" dirty="0">
              <a:solidFill>
                <a:schemeClr val="bg1"/>
              </a:solidFill>
              <a:latin typeface="Arial Narrow"/>
            </a:endParaRPr>
          </a:p>
        </p:txBody>
      </p:sp>
    </p:spTree>
    <p:extLst>
      <p:ext uri="{BB962C8B-B14F-4D97-AF65-F5344CB8AC3E}">
        <p14:creationId xmlns:p14="http://schemas.microsoft.com/office/powerpoint/2010/main" val="24338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Examples of Rotary Fellowships</a:t>
            </a:r>
          </a:p>
        </p:txBody>
      </p:sp>
      <p:sp>
        <p:nvSpPr>
          <p:cNvPr id="12" name="TextBox 11"/>
          <p:cNvSpPr txBox="1"/>
          <p:nvPr/>
        </p:nvSpPr>
        <p:spPr>
          <a:xfrm>
            <a:off x="5334000" y="2643932"/>
            <a:ext cx="2895600" cy="2308324"/>
          </a:xfrm>
          <a:prstGeom prst="rect">
            <a:avLst/>
          </a:prstGeom>
          <a:noFill/>
        </p:spPr>
        <p:txBody>
          <a:bodyPr wrap="square" rtlCol="0">
            <a:spAutoFit/>
          </a:bodyPr>
          <a:lstStyle/>
          <a:p>
            <a:r>
              <a:rPr lang="en-US" dirty="0">
                <a:latin typeface="Georgia" pitchFamily="18" charset="0"/>
              </a:rPr>
              <a:t>Over </a:t>
            </a:r>
            <a:r>
              <a:rPr lang="en-US" b="1" dirty="0">
                <a:solidFill>
                  <a:schemeClr val="accent1"/>
                </a:solidFill>
                <a:latin typeface="Georgia" pitchFamily="18" charset="0"/>
              </a:rPr>
              <a:t>70</a:t>
            </a:r>
            <a:r>
              <a:rPr lang="en-US" dirty="0">
                <a:solidFill>
                  <a:schemeClr val="accent1"/>
                </a:solidFill>
                <a:latin typeface="Georgia" pitchFamily="18" charset="0"/>
              </a:rPr>
              <a:t> Rotary Fellowships </a:t>
            </a:r>
            <a:r>
              <a:rPr lang="en-US" dirty="0">
                <a:solidFill>
                  <a:schemeClr val="bg1">
                    <a:lumMod val="50000"/>
                  </a:schemeClr>
                </a:solidFill>
                <a:latin typeface="Georgia" pitchFamily="18" charset="0"/>
              </a:rPr>
              <a:t>are now </a:t>
            </a:r>
            <a:r>
              <a:rPr lang="en-US" dirty="0">
                <a:latin typeface="Georgia" pitchFamily="18" charset="0"/>
              </a:rPr>
              <a:t>officially registered with Rotary International.</a:t>
            </a:r>
          </a:p>
        </p:txBody>
      </p:sp>
      <p:sp>
        <p:nvSpPr>
          <p:cNvPr id="18" name="Rectangle 17"/>
          <p:cNvSpPr/>
          <p:nvPr/>
        </p:nvSpPr>
        <p:spPr>
          <a:xfrm>
            <a:off x="457200" y="5327809"/>
            <a:ext cx="1754006" cy="246221"/>
          </a:xfrm>
          <a:prstGeom prst="rect">
            <a:avLst/>
          </a:prstGeom>
        </p:spPr>
        <p:txBody>
          <a:bodyPr wrap="none">
            <a:spAutoFit/>
          </a:bodyPr>
          <a:lstStyle/>
          <a:p>
            <a:r>
              <a:rPr lang="en-US" sz="1000" dirty="0"/>
              <a:t>Fellowship Cycling to Serve</a:t>
            </a:r>
          </a:p>
        </p:txBody>
      </p:sp>
      <p:pic>
        <p:nvPicPr>
          <p:cNvPr id="6" name="Picture 2">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398" y="2286000"/>
            <a:ext cx="4517141"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4651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Examples of Rotary Fellowships</a:t>
            </a:r>
          </a:p>
        </p:txBody>
      </p:sp>
      <p:sp>
        <p:nvSpPr>
          <p:cNvPr id="8" name="Rectangle 7"/>
          <p:cNvSpPr/>
          <p:nvPr/>
        </p:nvSpPr>
        <p:spPr>
          <a:xfrm>
            <a:off x="5553363" y="3611720"/>
            <a:ext cx="1172116" cy="246221"/>
          </a:xfrm>
          <a:prstGeom prst="rect">
            <a:avLst/>
          </a:prstGeom>
        </p:spPr>
        <p:txBody>
          <a:bodyPr wrap="none">
            <a:spAutoFit/>
          </a:bodyPr>
          <a:lstStyle/>
          <a:p>
            <a:r>
              <a:rPr lang="en-US" sz="1000" dirty="0"/>
              <a:t>Skiing Fellowship</a:t>
            </a:r>
          </a:p>
        </p:txBody>
      </p:sp>
      <p:sp>
        <p:nvSpPr>
          <p:cNvPr id="10" name="Rectangle 9"/>
          <p:cNvSpPr/>
          <p:nvPr/>
        </p:nvSpPr>
        <p:spPr>
          <a:xfrm>
            <a:off x="5522442" y="6269204"/>
            <a:ext cx="1319592" cy="246221"/>
          </a:xfrm>
          <a:prstGeom prst="rect">
            <a:avLst/>
          </a:prstGeom>
        </p:spPr>
        <p:txBody>
          <a:bodyPr wrap="none">
            <a:spAutoFit/>
          </a:bodyPr>
          <a:lstStyle/>
          <a:p>
            <a:r>
              <a:rPr lang="en-US" sz="1000" dirty="0"/>
              <a:t>Yachting Fellowship</a:t>
            </a:r>
          </a:p>
        </p:txBody>
      </p:sp>
      <p:sp>
        <p:nvSpPr>
          <p:cNvPr id="13" name="Rectangle 12"/>
          <p:cNvSpPr/>
          <p:nvPr/>
        </p:nvSpPr>
        <p:spPr>
          <a:xfrm>
            <a:off x="228600" y="5356541"/>
            <a:ext cx="1992853" cy="246221"/>
          </a:xfrm>
          <a:prstGeom prst="rect">
            <a:avLst/>
          </a:prstGeom>
        </p:spPr>
        <p:txBody>
          <a:bodyPr wrap="none">
            <a:spAutoFit/>
          </a:bodyPr>
          <a:lstStyle/>
          <a:p>
            <a:r>
              <a:rPr lang="en-US" sz="1000" dirty="0"/>
              <a:t>Antique Automobiles Fellowship</a:t>
            </a:r>
          </a:p>
        </p:txBody>
      </p:sp>
      <p:pic>
        <p:nvPicPr>
          <p:cNvPr id="11" name="Picture 2">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951910"/>
            <a:ext cx="504229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descr="C:\Users\SantosB\AppData\Local\Temp\OneNote\14.0\NNT\1\Mt Begbie Revelstoke.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8763" y="1389220"/>
            <a:ext cx="3302000" cy="2222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66063" y="4000101"/>
            <a:ext cx="3327399" cy="223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3740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Examples of Rotary Fellowships</a:t>
            </a:r>
          </a:p>
        </p:txBody>
      </p:sp>
      <p:sp>
        <p:nvSpPr>
          <p:cNvPr id="8" name="Rectangle 7"/>
          <p:cNvSpPr/>
          <p:nvPr/>
        </p:nvSpPr>
        <p:spPr>
          <a:xfrm>
            <a:off x="3359565" y="5659748"/>
            <a:ext cx="2318263" cy="246221"/>
          </a:xfrm>
          <a:prstGeom prst="rect">
            <a:avLst/>
          </a:prstGeom>
        </p:spPr>
        <p:txBody>
          <a:bodyPr wrap="none">
            <a:spAutoFit/>
          </a:bodyPr>
          <a:lstStyle/>
          <a:p>
            <a:r>
              <a:rPr lang="en-US" sz="1000" dirty="0"/>
              <a:t>Fellowship of Rotarian Photographers</a:t>
            </a:r>
          </a:p>
        </p:txBody>
      </p:sp>
      <p:sp>
        <p:nvSpPr>
          <p:cNvPr id="10" name="Rectangle 9"/>
          <p:cNvSpPr/>
          <p:nvPr/>
        </p:nvSpPr>
        <p:spPr>
          <a:xfrm>
            <a:off x="3074230" y="3788958"/>
            <a:ext cx="2888932" cy="246221"/>
          </a:xfrm>
          <a:prstGeom prst="rect">
            <a:avLst/>
          </a:prstGeom>
        </p:spPr>
        <p:txBody>
          <a:bodyPr wrap="none">
            <a:spAutoFit/>
          </a:bodyPr>
          <a:lstStyle/>
          <a:p>
            <a:r>
              <a:rPr lang="en-US" sz="1000" dirty="0"/>
              <a:t>Rotarian Fellowship of Quilters and Fiber Artists</a:t>
            </a:r>
          </a:p>
        </p:txBody>
      </p:sp>
      <p:sp>
        <p:nvSpPr>
          <p:cNvPr id="13" name="Rectangle 12"/>
          <p:cNvSpPr/>
          <p:nvPr/>
        </p:nvSpPr>
        <p:spPr>
          <a:xfrm>
            <a:off x="57096" y="5699254"/>
            <a:ext cx="3054041" cy="246221"/>
          </a:xfrm>
          <a:prstGeom prst="rect">
            <a:avLst/>
          </a:prstGeom>
        </p:spPr>
        <p:txBody>
          <a:bodyPr wrap="none">
            <a:spAutoFit/>
          </a:bodyPr>
          <a:lstStyle/>
          <a:p>
            <a:r>
              <a:rPr lang="en-US" sz="1000" dirty="0"/>
              <a:t>International Fellowship of Rotarian Photographers</a:t>
            </a:r>
          </a:p>
        </p:txBody>
      </p:sp>
      <p:sp>
        <p:nvSpPr>
          <p:cNvPr id="16" name="Rectangle 15"/>
          <p:cNvSpPr/>
          <p:nvPr/>
        </p:nvSpPr>
        <p:spPr>
          <a:xfrm>
            <a:off x="5950462" y="5700661"/>
            <a:ext cx="2978701" cy="246221"/>
          </a:xfrm>
          <a:prstGeom prst="rect">
            <a:avLst/>
          </a:prstGeom>
        </p:spPr>
        <p:txBody>
          <a:bodyPr wrap="none">
            <a:spAutoFit/>
          </a:bodyPr>
          <a:lstStyle/>
          <a:p>
            <a:r>
              <a:rPr lang="en-US" sz="1000" dirty="0"/>
              <a:t>International Fellowship of Rotarian Scuba Divers</a:t>
            </a:r>
          </a:p>
        </p:txBody>
      </p:sp>
      <p:sp>
        <p:nvSpPr>
          <p:cNvPr id="17" name="Rectangle 16"/>
          <p:cNvSpPr/>
          <p:nvPr/>
        </p:nvSpPr>
        <p:spPr>
          <a:xfrm>
            <a:off x="3206478" y="5885959"/>
            <a:ext cx="2624436" cy="246221"/>
          </a:xfrm>
          <a:prstGeom prst="rect">
            <a:avLst/>
          </a:prstGeom>
        </p:spPr>
        <p:txBody>
          <a:bodyPr wrap="none">
            <a:spAutoFit/>
          </a:bodyPr>
          <a:lstStyle/>
          <a:p>
            <a:pPr marL="0" indent="0">
              <a:buNone/>
            </a:pPr>
            <a:r>
              <a:rPr lang="en-US" sz="1000" dirty="0"/>
              <a:t>International Fellowship of Flying Rotarians</a:t>
            </a:r>
          </a:p>
        </p:txBody>
      </p:sp>
      <p:pic>
        <p:nvPicPr>
          <p:cNvPr id="12" name="Picture 7">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9700" y="1315910"/>
            <a:ext cx="2888835" cy="433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S:\Rotary Service Connections\Global Networking Groups\Electronic Photos\Quilters &amp; Fiber Artists\RotaryBear.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40796" y="1361829"/>
            <a:ext cx="190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Rotary Service Connections\Global Networking Groups\Electronic Photos\Flying\Flying Fellowship.JP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50362" y="4099711"/>
            <a:ext cx="2336667" cy="18062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63162" y="1315910"/>
            <a:ext cx="2819400" cy="43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2757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Examples of Rotary Fellowships</a:t>
            </a:r>
          </a:p>
        </p:txBody>
      </p:sp>
      <p:sp>
        <p:nvSpPr>
          <p:cNvPr id="26" name="Rectangle 25"/>
          <p:cNvSpPr/>
          <p:nvPr/>
        </p:nvSpPr>
        <p:spPr>
          <a:xfrm>
            <a:off x="228600" y="5432479"/>
            <a:ext cx="3384260" cy="246221"/>
          </a:xfrm>
          <a:prstGeom prst="rect">
            <a:avLst/>
          </a:prstGeom>
        </p:spPr>
        <p:txBody>
          <a:bodyPr wrap="none">
            <a:spAutoFit/>
          </a:bodyPr>
          <a:lstStyle/>
          <a:p>
            <a:r>
              <a:rPr lang="en-US" sz="1000" dirty="0"/>
              <a:t>Rotarian Automobile License Plate Collectors Fellowship</a:t>
            </a:r>
          </a:p>
        </p:txBody>
      </p:sp>
      <p:sp>
        <p:nvSpPr>
          <p:cNvPr id="27" name="Rectangle 26"/>
          <p:cNvSpPr/>
          <p:nvPr/>
        </p:nvSpPr>
        <p:spPr>
          <a:xfrm>
            <a:off x="5181600" y="3627534"/>
            <a:ext cx="3005951" cy="246221"/>
          </a:xfrm>
          <a:prstGeom prst="rect">
            <a:avLst/>
          </a:prstGeom>
        </p:spPr>
        <p:txBody>
          <a:bodyPr wrap="none">
            <a:spAutoFit/>
          </a:bodyPr>
          <a:lstStyle/>
          <a:p>
            <a:r>
              <a:rPr lang="en-US" sz="1000" dirty="0"/>
              <a:t>International Caravanning Fellowship of Rotarians</a:t>
            </a:r>
          </a:p>
        </p:txBody>
      </p:sp>
      <p:sp>
        <p:nvSpPr>
          <p:cNvPr id="10" name="Rectangle 9"/>
          <p:cNvSpPr/>
          <p:nvPr/>
        </p:nvSpPr>
        <p:spPr>
          <a:xfrm>
            <a:off x="5181600" y="5840969"/>
            <a:ext cx="2193229" cy="246221"/>
          </a:xfrm>
          <a:prstGeom prst="rect">
            <a:avLst/>
          </a:prstGeom>
        </p:spPr>
        <p:txBody>
          <a:bodyPr wrap="none">
            <a:spAutoFit/>
          </a:bodyPr>
          <a:lstStyle/>
          <a:p>
            <a:r>
              <a:rPr lang="en-US" sz="1000" dirty="0"/>
              <a:t>Fellowship of Railroading Rotarians</a:t>
            </a:r>
          </a:p>
        </p:txBody>
      </p:sp>
      <p:pic>
        <p:nvPicPr>
          <p:cNvPr id="9" name="Picture 7"/>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228600" y="2082782"/>
            <a:ext cx="4683066" cy="333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57800" y="1249266"/>
            <a:ext cx="3352799" cy="237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57799" y="3949990"/>
            <a:ext cx="3352799" cy="189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6684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60CD2C-A663-4D2F-B760-2327B323AC2E}">
  <ds:schemaRefs>
    <ds:schemaRef ds:uri="http://purl.org/dc/elements/1.1/"/>
    <ds:schemaRef ds:uri="http://schemas.microsoft.com/office/2006/metadata/properties"/>
    <ds:schemaRef ds:uri="069370df-1b75-469d-a9d4-424b0b9f5a67"/>
    <ds:schemaRef ds:uri="41d4868e-e7c5-4a0f-bea8-40f63a832f7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59BA51F-1962-4E5F-AFE6-A61A7AFBC187}">
  <ds:schemaRefs>
    <ds:schemaRef ds:uri="http://schemas.microsoft.com/sharepoint/v3/contenttype/forms"/>
  </ds:schemaRefs>
</ds:datastoreItem>
</file>

<file path=customXml/itemProps3.xml><?xml version="1.0" encoding="utf-8"?>
<ds:datastoreItem xmlns:ds="http://schemas.openxmlformats.org/officeDocument/2006/customXml" ds:itemID="{36478092-61B6-4A98-92FC-991EC11DF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RICommunications_white</Template>
  <TotalTime>3281</TotalTime>
  <Words>1255</Words>
  <Application>Microsoft Office PowerPoint</Application>
  <PresentationFormat>On-screen Show (4:3)</PresentationFormat>
  <Paragraphs>156</Paragraphs>
  <Slides>22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Arial </vt:lpstr>
      <vt:lpstr>Arial Narrow</vt:lpstr>
      <vt:lpstr>Calibri</vt:lpstr>
      <vt:lpstr>Georgia</vt:lpstr>
      <vt:lpstr>Times New Roman</vt:lpstr>
      <vt:lpstr>Wingdings</vt:lpstr>
      <vt:lpstr>ヒラギノ角ゴ Pro W3</vt:lpstr>
      <vt:lpstr>RICommunications_white</vt:lpstr>
      <vt:lpstr>Custom Design</vt:lpstr>
      <vt:lpstr>2_Custom Design</vt:lpstr>
      <vt:lpstr>Rotary Fellowships</vt:lpstr>
      <vt:lpstr>Rotary Fellowships</vt:lpstr>
      <vt:lpstr>What Are Rotary Fellowships?</vt:lpstr>
      <vt:lpstr>What are Rotary Fellowships?</vt:lpstr>
      <vt:lpstr>Examples of Rotary Fellowships</vt:lpstr>
      <vt:lpstr>Examples of Rotary Fellowships</vt:lpstr>
      <vt:lpstr>Examples of Rotary Fellowships</vt:lpstr>
      <vt:lpstr>Examples of Rotary Fellowships</vt:lpstr>
      <vt:lpstr>Examples of Rotary Fellowships</vt:lpstr>
      <vt:lpstr>Examples of Rotary Fellowships</vt:lpstr>
      <vt:lpstr>Examples of Rotary Fellowships</vt:lpstr>
      <vt:lpstr>Join a Rotary Fellowship</vt:lpstr>
      <vt:lpstr>Benefits of Rotary Fellowships</vt:lpstr>
      <vt:lpstr>Take Action</vt:lpstr>
      <vt:lpstr>Individual</vt:lpstr>
      <vt:lpstr>Promoting Fellowships</vt:lpstr>
      <vt:lpstr>Propose a New Rotary Fellowship</vt:lpstr>
      <vt:lpstr>Starting A Fellowship-Process</vt:lpstr>
      <vt:lpstr>Resources</vt:lpstr>
      <vt:lpstr>Resources</vt:lpstr>
      <vt:lpstr>Questions?</vt:lpstr>
      <vt:lpstr>Contact Rotary International</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Davis</dc:creator>
  <cp:lastModifiedBy>Lyn Sheffer</cp:lastModifiedBy>
  <cp:revision>120</cp:revision>
  <cp:lastPrinted>2013-06-21T19:28:20Z</cp:lastPrinted>
  <dcterms:created xsi:type="dcterms:W3CDTF">2013-06-18T18:04:57Z</dcterms:created>
  <dcterms:modified xsi:type="dcterms:W3CDTF">2017-11-20T16:23:25Z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