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61" r:id="rId6"/>
    <p:sldId id="263" r:id="rId7"/>
    <p:sldId id="264" r:id="rId8"/>
    <p:sldId id="331" r:id="rId9"/>
    <p:sldId id="265" r:id="rId10"/>
    <p:sldId id="332" r:id="rId11"/>
    <p:sldId id="3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9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D20CF-8D1F-4231-8899-DAEE048044C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FF9DA-B22C-405E-8D8F-F9EC27608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62532-716E-444E-B825-D3B7AC9CDA2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1569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7B38-22A3-44F3-B261-D639692FC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1F7A8-CC37-4797-A108-0A4F786AD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7551D-81BB-43B3-A519-AF4E7808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3CBB-B0F4-4C47-B31B-0BB22F77D29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E5E5-1B35-4BE5-A2F7-62144FF1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0D51A-E9FD-4310-8822-8E6A228C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E89-0F41-41A2-89EC-868FF180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9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3A91-340B-4B21-B823-9610F167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A089C-98DB-4EF1-A770-F660B4BA3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23BCB-5EEE-434F-858C-20600251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3CBB-B0F4-4C47-B31B-0BB22F77D29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95F1C-41E1-4F97-8AE3-390EF91B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7B0B7-6049-4D35-B1C0-38B68583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E89-0F41-41A2-89EC-868FF180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7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2A2DE-0C70-45AC-8A2E-2BFDB9DF0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64C83-7464-41F5-B4C0-ABA7F84E3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DA77F-8B3B-4D37-A7B2-7ECF6491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3CBB-B0F4-4C47-B31B-0BB22F77D29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C759C-2312-4645-9A42-C2F1E75B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B15D2-0DBF-47CB-AF65-8BE718CD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E89-0F41-41A2-89EC-868FF180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9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F4EC7-DC69-445A-BACC-88EB6A6194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477" y="1123166"/>
            <a:ext cx="9143038" cy="2386481"/>
          </a:xfrm>
        </p:spPr>
        <p:txBody>
          <a:bodyPr anchor="b"/>
          <a:lstStyle>
            <a:lvl1pPr>
              <a:defRPr sz="7256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84E19-D570-464B-BE90-E38A64B8A8B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477" y="3601788"/>
            <a:ext cx="9143038" cy="1656897"/>
          </a:xfrm>
        </p:spPr>
        <p:txBody>
          <a:bodyPr anchorCtr="1"/>
          <a:lstStyle>
            <a:lvl1pPr algn="ctr">
              <a:defRPr sz="2903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256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1956-08EC-4F1C-A385-03D18A490B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A9848-432A-4BBB-9325-4F18560F25D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602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0D25-35C2-48E2-84C9-1142ECD225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364" y="1710665"/>
            <a:ext cx="10515838" cy="2851094"/>
          </a:xfrm>
        </p:spPr>
        <p:txBody>
          <a:bodyPr anchor="b"/>
          <a:lstStyle>
            <a:lvl1pPr>
              <a:defRPr sz="7256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0763A-5B75-41E0-914F-625C0163C6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364" y="4588644"/>
            <a:ext cx="10515838" cy="1501389"/>
          </a:xfrm>
        </p:spPr>
        <p:txBody>
          <a:bodyPr/>
          <a:lstStyle>
            <a:lvl1pPr>
              <a:defRPr sz="2903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711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616B-100F-4517-B325-FF9BFA7562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853D-7B7D-4B55-8912-F9D96A6737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8644" y="1605065"/>
            <a:ext cx="5393284" cy="39761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8BF24-C581-4C7D-99F8-092B2C1300D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86240" y="1605065"/>
            <a:ext cx="5395196" cy="39761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29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1D40-0412-45DA-8AF2-73C77684C2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038" y="364786"/>
            <a:ext cx="10515838" cy="13266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E7E97-FB16-4C6E-A5EC-3E9BA45CEC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039" y="1681857"/>
            <a:ext cx="5159038" cy="823648"/>
          </a:xfrm>
        </p:spPr>
        <p:txBody>
          <a:bodyPr anchor="b"/>
          <a:lstStyle>
            <a:lvl1pPr>
              <a:defRPr sz="2903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3EC4C-E6CB-460B-B463-B522369597F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039" y="2505518"/>
            <a:ext cx="5159038" cy="36843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652E8-1F37-4950-AC5B-2D3BE4A8816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803" y="1681857"/>
            <a:ext cx="5182075" cy="823648"/>
          </a:xfrm>
        </p:spPr>
        <p:txBody>
          <a:bodyPr anchor="b"/>
          <a:lstStyle>
            <a:lvl1pPr>
              <a:defRPr sz="2903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9A435-13D2-4462-B1E2-11A66A9D6E1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803" y="2505518"/>
            <a:ext cx="5182075" cy="36843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315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F16A-C3D9-4A53-9054-730F65DE7C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341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860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D6AD-9037-4E53-810D-FB26413846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038" y="456938"/>
            <a:ext cx="3932165" cy="1601228"/>
          </a:xfrm>
        </p:spPr>
        <p:txBody>
          <a:bodyPr anchor="b"/>
          <a:lstStyle>
            <a:lvl1pPr>
              <a:defRPr sz="387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84F42-E472-42FA-A7B9-1022DD08CD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999" y="986843"/>
            <a:ext cx="6170878" cy="4874714"/>
          </a:xfrm>
        </p:spPr>
        <p:txBody>
          <a:bodyPr/>
          <a:lstStyle>
            <a:lvl1pPr>
              <a:defRPr/>
            </a:lvl1pPr>
            <a:lvl2pPr>
              <a:defRPr sz="3386"/>
            </a:lvl2pPr>
            <a:lvl3pPr>
              <a:defRPr sz="2903"/>
            </a:lvl3pPr>
            <a:lvl4pPr>
              <a:defRPr sz="2419"/>
            </a:lvl4pPr>
            <a:lvl5pPr>
              <a:defRPr sz="241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2076E-7FC2-4E0C-BF97-C3AF28A1F0D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038" y="2058165"/>
            <a:ext cx="3932165" cy="3811065"/>
          </a:xfrm>
        </p:spPr>
        <p:txBody>
          <a:bodyPr/>
          <a:lstStyle>
            <a:lvl1pPr>
              <a:defRPr sz="193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73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75A3-42F6-45F0-9D11-1E888BC7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DD98-DBB4-4AEB-A442-1F17F898B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DD432-F731-4837-8F8B-132D2977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3CBB-B0F4-4C47-B31B-0BB22F77D29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475B8-E22E-4D89-8440-1E747384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330AB-FE57-48C9-AD67-4CE37858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E89-0F41-41A2-89EC-868FF180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0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954D-62BC-4D39-B50D-D9650A0D1F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038" y="456938"/>
            <a:ext cx="3932165" cy="1601228"/>
          </a:xfrm>
        </p:spPr>
        <p:txBody>
          <a:bodyPr anchor="b"/>
          <a:lstStyle>
            <a:lvl1pPr>
              <a:defRPr sz="387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632DFD-BB91-47F4-9CF6-CB6493FACC4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999" y="986843"/>
            <a:ext cx="6170878" cy="487471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918A3-10EF-4928-B569-97F11350701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038" y="2058165"/>
            <a:ext cx="3932165" cy="3811065"/>
          </a:xfrm>
        </p:spPr>
        <p:txBody>
          <a:bodyPr/>
          <a:lstStyle>
            <a:lvl1pPr>
              <a:defRPr sz="193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635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339C-A47E-4129-92E0-0A114B8B3DC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6F7B2-1113-4CA2-B9E2-62C0D3BCC1F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365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77460-7B48-4349-8388-5341E834D77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685" y="272633"/>
            <a:ext cx="2741764" cy="530861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F18D6-F61F-4C5B-9EA6-248589093DB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8643" y="272633"/>
            <a:ext cx="8046717" cy="530861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2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2A32-F2C1-43EF-A6FC-E6DA6B8D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935AD-1C37-420C-A762-74496A750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D954E-EF21-494D-8C12-C9E574F2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3CBB-B0F4-4C47-B31B-0BB22F77D29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725C4-12E3-4411-A2A2-5BD9DC76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D1BAA-E987-4472-B705-2268DB26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E89-0F41-41A2-89EC-868FF180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0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2465-D4B6-4AF7-8812-E8B2016C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5E80F-1ED5-4DB8-BF3C-54A963FBF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DAC78-95AF-470F-AC08-13EAC302A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CB4EA-C6A0-44DA-B3BC-8FCCD48A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3CBB-B0F4-4C47-B31B-0BB22F77D29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DBE10-B25A-41F8-AAD3-A9729ECE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19321-3BBF-4854-A880-7A86091D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E89-0F41-41A2-89EC-868FF180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8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5C24-FA98-4EE3-A516-F2F1BA33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467CF-7D3E-4A5A-93BC-9E3B4A273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C3C81-5165-4299-8326-70E2103FE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88BC-A706-4F67-80CF-201429242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D0937-2821-4C70-B947-A1E1C1FFC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DB53F5-D8D8-4C2E-A4CA-B5D91696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3CBB-B0F4-4C47-B31B-0BB22F77D29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EDCEF-907C-4350-BA9F-B1DF6B55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03886-F0FB-4044-B458-6ECA860B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E89-0F41-41A2-89EC-868FF180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8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095-E57F-4620-9E8C-D2D768C4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AD395-A102-4C66-8727-7B653BF8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3CBB-B0F4-4C47-B31B-0BB22F77D29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F2118-ECBF-4E12-8FDD-D0D385D5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8A8C8-7EEE-4DB9-9816-D26ABDF1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E89-0F41-41A2-89EC-868FF180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9A49E-2897-4689-86DF-B12DA136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3CBB-B0F4-4C47-B31B-0BB22F77D29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E42F3-D012-4247-AAB7-CDE1249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EC06C-0EF6-4E33-A02D-FA0D6FF6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E89-0F41-41A2-89EC-868FF180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2FE6-4ABA-4925-BC9D-2ED7C9CB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64E37-F1D2-48A5-968A-3D068070E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E474A-0759-41F5-8F74-48BE65476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76E5B-EE34-4452-A8DF-0B91C682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3CBB-B0F4-4C47-B31B-0BB22F77D29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1328F-B633-4F3A-9C3D-C42D2317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5A902-3236-4EF7-9B2D-F4ACC7F4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E89-0F41-41A2-89EC-868FF180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9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A630-7D08-4044-84D4-6728F31F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A58F2-358D-42D2-84EE-4236D2828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DD4DC-6F61-41F6-A2BF-51F661C37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A0C9-99DA-4798-BCFB-D68C73EB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3CBB-B0F4-4C47-B31B-0BB22F77D29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4A2D7-96F6-4368-B07D-449AEE4E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AA7D5-53BD-4FDF-AA1E-CA57CCF2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E89-0F41-41A2-89EC-868FF180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BBC67-4646-460A-8982-B7E88433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8BD99-8983-42B3-84B2-AFFB3B068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EF3-0602-4AE2-BE70-52171229E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3CBB-B0F4-4C47-B31B-0BB22F77D295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4BBAD-0B4F-48B8-9FE1-9E205B469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84357-B1E7-4F04-BECA-0D5A095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EE89-0F41-41A2-89EC-868FF180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2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698289-55A5-47D8-8F06-97437E6039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60" y="273418"/>
            <a:ext cx="10972120" cy="11446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9979D-1F1A-4BD7-8A65-E251815E0C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560" y="1604402"/>
            <a:ext cx="10972120" cy="39772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33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1105875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321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1pPr>
    </p:titleStyle>
    <p:bodyStyle>
      <a:lvl1pPr marL="0" marR="0" lvl="0" indent="0" defTabSz="1105875" rtl="0" fontAlgn="auto" hangingPunct="0">
        <a:lnSpc>
          <a:spcPct val="100000"/>
        </a:lnSpc>
        <a:spcBef>
          <a:spcPts val="1711"/>
        </a:spcBef>
        <a:spcAft>
          <a:spcPts val="0"/>
        </a:spcAft>
        <a:buNone/>
        <a:tabLst/>
        <a:defRPr lang="en-US" sz="387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1pPr>
      <a:lvl2pPr marL="829407" marR="0" lvl="1" indent="-276469" algn="l" defTabSz="1105875" rtl="0" fontAlgn="auto" hangingPunct="1">
        <a:lnSpc>
          <a:spcPct val="90000"/>
        </a:lnSpc>
        <a:spcBef>
          <a:spcPts val="605"/>
        </a:spcBef>
        <a:spcAft>
          <a:spcPts val="0"/>
        </a:spcAft>
        <a:buSzPct val="100000"/>
        <a:buFont typeface="Arial" pitchFamily="34"/>
        <a:buChar char="•"/>
        <a:tabLst/>
        <a:defRPr lang="en-US" sz="2903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382344" marR="0" lvl="2" indent="-276469" algn="l" defTabSz="1105875" rtl="0" fontAlgn="auto" hangingPunct="1">
        <a:lnSpc>
          <a:spcPct val="90000"/>
        </a:lnSpc>
        <a:spcBef>
          <a:spcPts val="605"/>
        </a:spcBef>
        <a:spcAft>
          <a:spcPts val="0"/>
        </a:spcAft>
        <a:buSzPct val="100000"/>
        <a:buFont typeface="Arial" pitchFamily="34"/>
        <a:buChar char="•"/>
        <a:tabLst/>
        <a:defRPr lang="en-US" sz="2419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935282" marR="0" lvl="3" indent="-276469" algn="l" defTabSz="1105875" rtl="0" fontAlgn="auto" hangingPunct="1">
        <a:lnSpc>
          <a:spcPct val="90000"/>
        </a:lnSpc>
        <a:spcBef>
          <a:spcPts val="605"/>
        </a:spcBef>
        <a:spcAft>
          <a:spcPts val="0"/>
        </a:spcAft>
        <a:buSzPct val="100000"/>
        <a:buFont typeface="Arial" pitchFamily="34"/>
        <a:buChar char="•"/>
        <a:tabLst/>
        <a:defRPr lang="en-US" sz="2177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488220" marR="0" lvl="4" indent="-276469" algn="l" defTabSz="1105875" rtl="0" fontAlgn="auto" hangingPunct="1">
        <a:lnSpc>
          <a:spcPct val="90000"/>
        </a:lnSpc>
        <a:spcBef>
          <a:spcPts val="605"/>
        </a:spcBef>
        <a:spcAft>
          <a:spcPts val="0"/>
        </a:spcAft>
        <a:buSzPct val="100000"/>
        <a:buFont typeface="Arial" pitchFamily="34"/>
        <a:buChar char="•"/>
        <a:tabLst/>
        <a:defRPr lang="en-US" sz="2177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304115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594095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4147033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69997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3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875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13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75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68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626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564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50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perestoreswi.org/" TargetMode="External"/><Relationship Id="rId2" Type="http://schemas.openxmlformats.org/officeDocument/2006/relationships/hyperlink" Target="mailto:hoperestoreswi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perestoreswi.org/" TargetMode="External"/><Relationship Id="rId2" Type="http://schemas.openxmlformats.org/officeDocument/2006/relationships/hyperlink" Target="mailto:hoperestoreswi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4164F-D3AF-4C09-8784-DF51C91BC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8769" y="5579846"/>
            <a:ext cx="6607277" cy="1364324"/>
          </a:xfrm>
        </p:spPr>
        <p:txBody>
          <a:bodyPr anchor="t">
            <a:normAutofit/>
          </a:bodyPr>
          <a:lstStyle/>
          <a:p>
            <a:pPr algn="l"/>
            <a:r>
              <a:rPr lang="en-US" sz="3200">
                <a:latin typeface="Arial Rounded MT Bold" panose="020F0704030504030204" pitchFamily="34" charset="0"/>
              </a:rPr>
              <a:t>Fighting for Equality</a:t>
            </a:r>
            <a:br>
              <a:rPr lang="en-US" sz="3200">
                <a:latin typeface="Arial Rounded MT Bold" panose="020F0704030504030204" pitchFamily="34" charset="0"/>
              </a:rPr>
            </a:br>
            <a:r>
              <a:rPr lang="en-US" sz="3200">
                <a:latin typeface="Arial Rounded MT Bold" panose="020F0704030504030204" pitchFamily="34" charset="0"/>
              </a:rPr>
              <a:t>in Western Wisconsin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7BD5E-15FC-4E96-BD97-38E90F8D3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65" y="2677496"/>
            <a:ext cx="4681728" cy="928494"/>
          </a:xfrm>
        </p:spPr>
        <p:txBody>
          <a:bodyPr anchor="b">
            <a:noAutofit/>
          </a:bodyPr>
          <a:lstStyle/>
          <a:p>
            <a:pPr algn="l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231 Copeland Ave</a:t>
            </a:r>
          </a:p>
          <a:p>
            <a:pPr algn="l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La Crosse, WI 54603</a:t>
            </a:r>
          </a:p>
          <a:p>
            <a:pPr algn="l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(608) 881-6418</a:t>
            </a:r>
          </a:p>
          <a:p>
            <a:pPr algn="l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hlinkClick r:id="rId2"/>
              </a:rPr>
              <a:t>hoperestoreswi@gmail.com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algn="l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hlinkClick r:id="rId3"/>
              </a:rPr>
              <a:t>www.hoperestoreswi.org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algn="l"/>
            <a:endParaRPr lang="en-US" sz="5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6C833D6-93A2-40C1-ABF2-A8CCCD99ED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/>
          <a:stretch/>
        </p:blipFill>
        <p:spPr>
          <a:xfrm>
            <a:off x="6950821" y="595992"/>
            <a:ext cx="4492885" cy="4596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3209A2-5F86-4C64-A3C4-2865AD2EF7DA}"/>
              </a:ext>
            </a:extLst>
          </p:cNvPr>
          <p:cNvSpPr txBox="1"/>
          <p:nvPr/>
        </p:nvSpPr>
        <p:spPr>
          <a:xfrm>
            <a:off x="449565" y="4702683"/>
            <a:ext cx="4421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Co-Directors: </a:t>
            </a:r>
          </a:p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Shy Jackson</a:t>
            </a:r>
          </a:p>
          <a:p>
            <a:r>
              <a:rPr lang="en-US" sz="32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Shamawyah</a:t>
            </a: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Curtis</a:t>
            </a:r>
          </a:p>
        </p:txBody>
      </p:sp>
    </p:spTree>
    <p:extLst>
      <p:ext uri="{BB962C8B-B14F-4D97-AF65-F5344CB8AC3E}">
        <p14:creationId xmlns:p14="http://schemas.microsoft.com/office/powerpoint/2010/main" val="274250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9A41-46B2-45F8-BAED-0DE90EEC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91B95-541A-49B4-9B32-B8008BDA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0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1C3720-E158-46FD-910E-D283F5DC6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15" r="4503"/>
          <a:stretch/>
        </p:blipFill>
        <p:spPr>
          <a:xfrm>
            <a:off x="5906003" y="-208500"/>
            <a:ext cx="6394152" cy="6857990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81B3C78-1BC9-4E9F-A461-93F1EC72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208510"/>
            <a:ext cx="6184490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What is Hope Restores?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125900-354B-4333-9343-28B30C93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11" y="1602525"/>
            <a:ext cx="7069393" cy="44976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Resource Center for African Americans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Connection to services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Office and meeting space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Drop-in Childcare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Transportation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Mini-pantry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Support groups</a:t>
            </a:r>
          </a:p>
          <a:p>
            <a:pPr lvl="1"/>
            <a:endParaRPr lang="en-US" sz="3200" dirty="0">
              <a:solidFill>
                <a:srgbClr val="000000"/>
              </a:solidFill>
            </a:endParaRPr>
          </a:p>
          <a:p>
            <a:pPr lvl="1"/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6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231B52-E6CA-45FE-B420-7999F76C6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14" r="450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81B3C78-1BC9-4E9F-A461-93F1EC72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8" y="328742"/>
            <a:ext cx="7377539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Women of Melanin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Support Group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125900-354B-4333-9343-28B30C93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6" y="2094589"/>
            <a:ext cx="5930283" cy="3788830"/>
          </a:xfrm>
        </p:spPr>
        <p:txBody>
          <a:bodyPr anchor="ctr">
            <a:noAutofit/>
          </a:bodyPr>
          <a:lstStyle/>
          <a:p>
            <a:pPr lvl="1"/>
            <a:r>
              <a:rPr lang="en-US" sz="2800" dirty="0">
                <a:solidFill>
                  <a:srgbClr val="000000"/>
                </a:solidFill>
              </a:rPr>
              <a:t>Sisterhood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Mental health and wellness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Skills building education: financial literacy, business skills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Understanding and coping with trauma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Self-advocacy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6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231B52-E6CA-45FE-B420-7999F76C6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14" r="450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81B3C78-1BC9-4E9F-A461-93F1EC72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9" y="328742"/>
            <a:ext cx="6055784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Brothers Battling Barriers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Support Group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125900-354B-4333-9343-28B30C93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6" y="2094589"/>
            <a:ext cx="5930283" cy="3788830"/>
          </a:xfrm>
        </p:spPr>
        <p:txBody>
          <a:bodyPr anchor="ctr">
            <a:noAutofit/>
          </a:bodyPr>
          <a:lstStyle/>
          <a:p>
            <a:pPr lvl="1"/>
            <a:r>
              <a:rPr lang="en-US" sz="2800" dirty="0">
                <a:solidFill>
                  <a:srgbClr val="000000"/>
                </a:solidFill>
              </a:rPr>
              <a:t>Masculinity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Communication skills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Relationships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Parenting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Substance use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Aggression and stress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9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231B52-E6CA-45FE-B420-7999F76C6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14" r="450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81B3C78-1BC9-4E9F-A461-93F1EC72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9" y="328742"/>
            <a:ext cx="6055784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Black Student Leaders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Youth Mentoring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125900-354B-4333-9343-28B30C93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6" y="2094589"/>
            <a:ext cx="5930283" cy="3788830"/>
          </a:xfrm>
        </p:spPr>
        <p:txBody>
          <a:bodyPr anchor="ctr">
            <a:noAutofit/>
          </a:bodyPr>
          <a:lstStyle/>
          <a:p>
            <a:pPr lvl="1"/>
            <a:r>
              <a:rPr lang="en-US" sz="2800" dirty="0">
                <a:solidFill>
                  <a:srgbClr val="000000"/>
                </a:solidFill>
              </a:rPr>
              <a:t>Advocacy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Outreach to students of color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Black Excellence Celebration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Youth Closet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Life-skills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Fundraising for club activities and youth resilience building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9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231B52-E6CA-45FE-B420-7999F76C6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14" r="450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81B3C78-1BC9-4E9F-A461-93F1EC72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9" y="328742"/>
            <a:ext cx="6055784" cy="1311664"/>
          </a:xfrm>
        </p:spPr>
        <p:txBody>
          <a:bodyPr>
            <a:normAutofit/>
          </a:bodyPr>
          <a:lstStyle/>
          <a:p>
            <a:r>
              <a:rPr lang="en-US" b="1" dirty="0"/>
              <a:t>Diversity Training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125900-354B-4333-9343-28B30C93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03" y="1969138"/>
            <a:ext cx="5043676" cy="3788830"/>
          </a:xfrm>
        </p:spPr>
        <p:txBody>
          <a:bodyPr anchor="ctr">
            <a:noAutofit/>
          </a:bodyPr>
          <a:lstStyle/>
          <a:p>
            <a:r>
              <a:rPr lang="en-US" sz="3200" dirty="0"/>
              <a:t>Recognizing racism</a:t>
            </a:r>
          </a:p>
          <a:p>
            <a:r>
              <a:rPr lang="en-US" sz="3200" dirty="0"/>
              <a:t>Uncomfortable conversations</a:t>
            </a:r>
          </a:p>
          <a:p>
            <a:r>
              <a:rPr lang="en-US" sz="3200" dirty="0"/>
              <a:t>Being a white ally</a:t>
            </a:r>
          </a:p>
          <a:p>
            <a:r>
              <a:rPr lang="en-US" sz="3200" dirty="0"/>
              <a:t>Using your circles of influence to create change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566F3F-06D0-4B61-B7EF-DA5A75411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32" r="2" b="21435"/>
          <a:stretch/>
        </p:blipFill>
        <p:spPr>
          <a:xfrm>
            <a:off x="239" y="12"/>
            <a:ext cx="12191549" cy="46669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215" y="3542615"/>
            <a:ext cx="12191573" cy="331538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429" y="4388303"/>
            <a:ext cx="824061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5875"/>
            <a:endParaRPr lang="en-US" sz="217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8694F3-6F76-4B2B-B962-1B0324D0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83" y="4551037"/>
            <a:ext cx="5021607" cy="1509931"/>
          </a:xfrm>
        </p:spPr>
        <p:txBody>
          <a:bodyPr>
            <a:normAutofit/>
          </a:bodyPr>
          <a:lstStyle/>
          <a:p>
            <a:r>
              <a:rPr lang="en-US" sz="3386" b="1">
                <a:latin typeface="Calibri" panose="020F0502020204030204" pitchFamily="34" charset="0"/>
                <a:cs typeface="Calibri" panose="020F0502020204030204" pitchFamily="34" charset="0"/>
              </a:rPr>
              <a:t>Amplifying Black Voices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6849FF-C45D-44BD-BE09-29A55313E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249" y="4666938"/>
            <a:ext cx="4926239" cy="150993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19">
                <a:latin typeface="Calibri" panose="020F0502020204030204" pitchFamily="34" charset="0"/>
                <a:cs typeface="Calibri" panose="020F0502020204030204" pitchFamily="34" charset="0"/>
              </a:rPr>
              <a:t>Partnership with the Greater La Crosse Area Diversity Council</a:t>
            </a:r>
          </a:p>
          <a:p>
            <a:pPr>
              <a:lnSpc>
                <a:spcPct val="90000"/>
              </a:lnSpc>
            </a:pPr>
            <a:r>
              <a:rPr lang="en-US" sz="2419">
                <a:latin typeface="Calibri" panose="020F0502020204030204" pitchFamily="34" charset="0"/>
                <a:cs typeface="Calibri" panose="020F0502020204030204" pitchFamily="34" charset="0"/>
              </a:rPr>
              <a:t>Waking Up White Collaborative</a:t>
            </a:r>
          </a:p>
          <a:p>
            <a:pPr>
              <a:lnSpc>
                <a:spcPct val="90000"/>
              </a:lnSpc>
            </a:pPr>
            <a:r>
              <a:rPr lang="en-US" sz="2419">
                <a:latin typeface="Calibri" panose="020F0502020204030204" pitchFamily="34" charset="0"/>
                <a:cs typeface="Calibri" panose="020F0502020204030204" pitchFamily="34" charset="0"/>
              </a:rPr>
              <a:t>Better Together in La Crosse County</a:t>
            </a:r>
          </a:p>
          <a:p>
            <a:pPr>
              <a:lnSpc>
                <a:spcPct val="90000"/>
              </a:lnSpc>
            </a:pPr>
            <a:r>
              <a:rPr lang="en-US" sz="2419">
                <a:latin typeface="Calibri" panose="020F0502020204030204" pitchFamily="34" charset="0"/>
                <a:cs typeface="Calibri" panose="020F0502020204030204" pitchFamily="34" charset="0"/>
              </a:rPr>
              <a:t>Peter Cheng Moua Films</a:t>
            </a:r>
          </a:p>
        </p:txBody>
      </p:sp>
    </p:spTree>
    <p:extLst>
      <p:ext uri="{BB962C8B-B14F-4D97-AF65-F5344CB8AC3E}">
        <p14:creationId xmlns:p14="http://schemas.microsoft.com/office/powerpoint/2010/main" val="358514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4164F-D3AF-4C09-8784-DF51C91BC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8769" y="5579846"/>
            <a:ext cx="6607277" cy="1364324"/>
          </a:xfrm>
        </p:spPr>
        <p:txBody>
          <a:bodyPr anchor="t">
            <a:normAutofit/>
          </a:bodyPr>
          <a:lstStyle/>
          <a:p>
            <a:pPr algn="l"/>
            <a:r>
              <a:rPr lang="en-US" sz="3200">
                <a:latin typeface="Arial Rounded MT Bold" panose="020F0704030504030204" pitchFamily="34" charset="0"/>
              </a:rPr>
              <a:t>Fighting for Equality</a:t>
            </a:r>
            <a:br>
              <a:rPr lang="en-US" sz="3200">
                <a:latin typeface="Arial Rounded MT Bold" panose="020F0704030504030204" pitchFamily="34" charset="0"/>
              </a:rPr>
            </a:br>
            <a:r>
              <a:rPr lang="en-US" sz="3200">
                <a:latin typeface="Arial Rounded MT Bold" panose="020F0704030504030204" pitchFamily="34" charset="0"/>
              </a:rPr>
              <a:t>in Western Wisconsin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7BD5E-15FC-4E96-BD97-38E90F8D3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65" y="2677496"/>
            <a:ext cx="4681728" cy="928494"/>
          </a:xfrm>
        </p:spPr>
        <p:txBody>
          <a:bodyPr anchor="b">
            <a:noAutofit/>
          </a:bodyPr>
          <a:lstStyle/>
          <a:p>
            <a:pPr algn="l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231 Copeland Ave</a:t>
            </a:r>
          </a:p>
          <a:p>
            <a:pPr algn="l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La Crosse, WI 54603</a:t>
            </a:r>
          </a:p>
          <a:p>
            <a:pPr algn="l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(608) 881-6418</a:t>
            </a:r>
          </a:p>
          <a:p>
            <a:pPr algn="l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hlinkClick r:id="rId2"/>
              </a:rPr>
              <a:t>hoperestoreswi@gmail.com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algn="l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hlinkClick r:id="rId3"/>
              </a:rPr>
              <a:t>www.hoperestoreswi.org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algn="l"/>
            <a:endParaRPr lang="en-US" sz="5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6C833D6-93A2-40C1-ABF2-A8CCCD99ED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/>
          <a:stretch/>
        </p:blipFill>
        <p:spPr>
          <a:xfrm>
            <a:off x="6950821" y="595992"/>
            <a:ext cx="4492885" cy="4596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3209A2-5F86-4C64-A3C4-2865AD2EF7DA}"/>
              </a:ext>
            </a:extLst>
          </p:cNvPr>
          <p:cNvSpPr txBox="1"/>
          <p:nvPr/>
        </p:nvSpPr>
        <p:spPr>
          <a:xfrm>
            <a:off x="449565" y="4702683"/>
            <a:ext cx="4421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 Rounded MT Bold" panose="020F0704030504030204" pitchFamily="34" charset="0"/>
              </a:rPr>
              <a:t>Co-Directors: </a:t>
            </a:r>
          </a:p>
          <a:p>
            <a:r>
              <a:rPr lang="en-US" sz="3200">
                <a:solidFill>
                  <a:schemeClr val="bg1"/>
                </a:solidFill>
                <a:latin typeface="Arial Rounded MT Bold" panose="020F0704030504030204" pitchFamily="34" charset="0"/>
              </a:rPr>
              <a:t>Shy Jackson</a:t>
            </a:r>
          </a:p>
          <a:p>
            <a:r>
              <a:rPr lang="en-US" sz="3200">
                <a:solidFill>
                  <a:schemeClr val="bg1"/>
                </a:solidFill>
                <a:latin typeface="Arial Rounded MT Bold" panose="020F0704030504030204" pitchFamily="34" charset="0"/>
              </a:rPr>
              <a:t>Shamawyah Curtis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22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9C75-369E-4054-9BBC-526EB738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9AB4E-E3B6-4096-804F-35862578F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7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6280</TotalTime>
  <Words>209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Liberation Sans</vt:lpstr>
      <vt:lpstr>Liberation Serif</vt:lpstr>
      <vt:lpstr>Office Theme</vt:lpstr>
      <vt:lpstr>Blank Slide</vt:lpstr>
      <vt:lpstr>Fighting for Equality in Western Wisconsin</vt:lpstr>
      <vt:lpstr>What is Hope Restores?</vt:lpstr>
      <vt:lpstr>Women of Melanin  Support Group</vt:lpstr>
      <vt:lpstr>Brothers Battling Barriers  Support Group</vt:lpstr>
      <vt:lpstr>Black Student Leaders  Youth Mentoring</vt:lpstr>
      <vt:lpstr>Diversity Training</vt:lpstr>
      <vt:lpstr>Amplifying Black Voices</vt:lpstr>
      <vt:lpstr>Fighting for Equality in Western Wisconsin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DiazGranados</dc:creator>
  <cp:lastModifiedBy>Jamie O'Neill</cp:lastModifiedBy>
  <cp:revision>6</cp:revision>
  <dcterms:created xsi:type="dcterms:W3CDTF">2021-03-19T21:43:11Z</dcterms:created>
  <dcterms:modified xsi:type="dcterms:W3CDTF">2021-04-26T14:14:53Z</dcterms:modified>
</cp:coreProperties>
</file>