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32" r:id="rId3"/>
  </p:sldMasterIdLst>
  <p:notesMasterIdLst>
    <p:notesMasterId r:id="rId40"/>
  </p:notesMasterIdLst>
  <p:handoutMasterIdLst>
    <p:handoutMasterId r:id="rId41"/>
  </p:handoutMasterIdLst>
  <p:sldIdLst>
    <p:sldId id="256" r:id="rId4"/>
    <p:sldId id="271" r:id="rId5"/>
    <p:sldId id="272" r:id="rId6"/>
    <p:sldId id="287" r:id="rId7"/>
    <p:sldId id="286" r:id="rId8"/>
    <p:sldId id="273" r:id="rId9"/>
    <p:sldId id="276" r:id="rId10"/>
    <p:sldId id="292" r:id="rId11"/>
    <p:sldId id="288" r:id="rId12"/>
    <p:sldId id="277" r:id="rId13"/>
    <p:sldId id="289" r:id="rId14"/>
    <p:sldId id="294" r:id="rId15"/>
    <p:sldId id="304" r:id="rId16"/>
    <p:sldId id="278" r:id="rId17"/>
    <p:sldId id="298" r:id="rId18"/>
    <p:sldId id="305" r:id="rId19"/>
    <p:sldId id="279" r:id="rId20"/>
    <p:sldId id="290" r:id="rId21"/>
    <p:sldId id="285" r:id="rId22"/>
    <p:sldId id="299" r:id="rId23"/>
    <p:sldId id="280" r:id="rId24"/>
    <p:sldId id="291" r:id="rId25"/>
    <p:sldId id="293" r:id="rId26"/>
    <p:sldId id="306" r:id="rId27"/>
    <p:sldId id="310" r:id="rId28"/>
    <p:sldId id="281" r:id="rId29"/>
    <p:sldId id="282" r:id="rId30"/>
    <p:sldId id="311" r:id="rId31"/>
    <p:sldId id="295" r:id="rId32"/>
    <p:sldId id="283" r:id="rId33"/>
    <p:sldId id="300" r:id="rId34"/>
    <p:sldId id="301" r:id="rId35"/>
    <p:sldId id="302" r:id="rId36"/>
    <p:sldId id="284" r:id="rId37"/>
    <p:sldId id="296" r:id="rId38"/>
    <p:sldId id="297" r:id="rId3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DE2679"/>
    <a:srgbClr val="9E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7478" autoAdjust="0"/>
  </p:normalViewPr>
  <p:slideViewPr>
    <p:cSldViewPr snapToGrid="0">
      <p:cViewPr varScale="1">
        <p:scale>
          <a:sx n="157" d="100"/>
          <a:sy n="157" d="100"/>
        </p:scale>
        <p:origin x="156" y="2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1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56581C2-E745-49EF-8580-A0F7383716D3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00F1DE7-62B8-47CF-9729-A60422D72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61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57FCB59-2D15-46CA-871E-EEA7B8266E64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50F1930-1925-4E02-B3E0-935E5017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8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The </a:t>
            </a:r>
            <a:r>
              <a:rPr lang="en-US" b="1" i="1" dirty="0"/>
              <a:t>Boomerang Principle </a:t>
            </a:r>
            <a:r>
              <a:rPr lang="en-US" dirty="0"/>
              <a:t>is at the heart of everything we do at Festival Foods. </a:t>
            </a:r>
          </a:p>
          <a:p>
            <a:pPr algn="ctr"/>
            <a:r>
              <a:rPr lang="en-US" dirty="0"/>
              <a:t>Simply stated, we treat customers as guests, listen and respond to their needs so they want to come back.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Think of our 27 Boomerang Basics as our instruction guide to executing our vision, mission and values.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 Basics define how we relate to our guests, each other, and our communities. </a:t>
            </a:r>
          </a:p>
          <a:p>
            <a:pPr algn="ctr"/>
            <a:endParaRPr lang="en-US" dirty="0"/>
          </a:p>
          <a:p>
            <a:pPr algn="ctr"/>
            <a:r>
              <a:rPr lang="en-US" sz="1600" b="1" i="1" dirty="0">
                <a:solidFill>
                  <a:srgbClr val="FFC000"/>
                </a:solidFill>
                <a:latin typeface="Berlin Sans FB Demi" panose="020E0802020502020306" pitchFamily="34" charset="0"/>
              </a:rPr>
              <a:t>They’re </a:t>
            </a:r>
            <a:r>
              <a:rPr lang="en-US" sz="1600" b="1" i="1" u="sng" dirty="0">
                <a:solidFill>
                  <a:srgbClr val="FFC000"/>
                </a:solidFill>
                <a:latin typeface="Berlin Sans FB Demi" panose="020E0802020502020306" pitchFamily="34" charset="0"/>
              </a:rPr>
              <a:t>who</a:t>
            </a:r>
            <a:r>
              <a:rPr lang="en-US" sz="1600" b="1" i="1" dirty="0">
                <a:solidFill>
                  <a:srgbClr val="FFC000"/>
                </a:solidFill>
                <a:latin typeface="Berlin Sans FB Demi" panose="020E0802020502020306" pitchFamily="34" charset="0"/>
              </a:rPr>
              <a:t> we are and </a:t>
            </a:r>
            <a:r>
              <a:rPr lang="en-US" sz="1600" b="1" i="1" u="sng" dirty="0">
                <a:solidFill>
                  <a:srgbClr val="FFC000"/>
                </a:solidFill>
                <a:latin typeface="Berlin Sans FB Demi" panose="020E0802020502020306" pitchFamily="34" charset="0"/>
              </a:rPr>
              <a:t>what drive </a:t>
            </a:r>
            <a:r>
              <a:rPr lang="en-US" sz="1600" b="1" i="1" dirty="0">
                <a:solidFill>
                  <a:srgbClr val="FFC000"/>
                </a:solidFill>
                <a:latin typeface="Berlin Sans FB Demi" panose="020E0802020502020306" pitchFamily="34" charset="0"/>
              </a:rPr>
              <a:t>our extraordinary success.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F1930-1925-4E02-B3E0-935E501787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20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F1930-1925-4E02-B3E0-935E501787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8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500AA4A-8841-49DC-9B0A-D962455F391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ADDC070-D322-490F-9102-CA334DA6385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0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A4A-8841-49DC-9B0A-D962455F391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C070-D322-490F-9102-CA334DA63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7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A4A-8841-49DC-9B0A-D962455F391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C070-D322-490F-9102-CA334DA63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75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10/29/2019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16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10/29/2019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783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10/29/2019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67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10/29/2019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30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10/29/2019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2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10/29/2019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68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10/29/2019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83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10/29/2019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35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A4A-8841-49DC-9B0A-D962455F391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C070-D322-490F-9102-CA334DA63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85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10/29/2019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60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10/29/2019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48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10/29/2019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64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02D712-EB4D-405B-B6F9-F7128E52CAF6}" type="datetimeFigureOut">
              <a:rPr lang="en-US" smtClean="0"/>
              <a:pPr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FCA461-B7DC-4E20-9F68-56D387E13D2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265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D712-EB4D-405B-B6F9-F7128E52CAF6}" type="datetimeFigureOut">
              <a:rPr lang="en-US" smtClean="0">
                <a:solidFill>
                  <a:srgbClr val="4A66AC"/>
                </a:solidFill>
              </a:rPr>
              <a:pPr/>
              <a:t>10/29/2019</a:t>
            </a:fld>
            <a:endParaRPr lang="en-US">
              <a:solidFill>
                <a:srgbClr val="4A66A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A66A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461-B7DC-4E20-9F68-56D387E13D28}" type="slidenum">
              <a:rPr lang="en-US" smtClean="0">
                <a:solidFill>
                  <a:srgbClr val="4A66AC"/>
                </a:solidFill>
              </a:rPr>
              <a:pPr/>
              <a:t>‹#›</a:t>
            </a:fld>
            <a:endParaRPr lang="en-US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276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D712-EB4D-405B-B6F9-F7128E52CAF6}" type="datetimeFigureOut">
              <a:rPr lang="en-US" smtClean="0">
                <a:solidFill>
                  <a:srgbClr val="4A66AC"/>
                </a:solidFill>
              </a:rPr>
              <a:pPr/>
              <a:t>10/29/2019</a:t>
            </a:fld>
            <a:endParaRPr lang="en-US">
              <a:solidFill>
                <a:srgbClr val="4A66A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A66A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461-B7DC-4E20-9F68-56D387E13D28}" type="slidenum">
              <a:rPr lang="en-US" smtClean="0">
                <a:solidFill>
                  <a:srgbClr val="4A66AC"/>
                </a:solidFill>
              </a:rPr>
              <a:pPr/>
              <a:t>‹#›</a:t>
            </a:fld>
            <a:endParaRPr lang="en-US">
              <a:solidFill>
                <a:srgbClr val="4A66AC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155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D712-EB4D-405B-B6F9-F7128E52CAF6}" type="datetimeFigureOut">
              <a:rPr lang="en-US" smtClean="0">
                <a:solidFill>
                  <a:srgbClr val="4A66AC"/>
                </a:solidFill>
              </a:rPr>
              <a:pPr/>
              <a:t>10/29/2019</a:t>
            </a:fld>
            <a:endParaRPr lang="en-US">
              <a:solidFill>
                <a:srgbClr val="4A66A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A66A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461-B7DC-4E20-9F68-56D387E13D28}" type="slidenum">
              <a:rPr lang="en-US" smtClean="0">
                <a:solidFill>
                  <a:srgbClr val="4A66AC"/>
                </a:solidFill>
              </a:rPr>
              <a:pPr/>
              <a:t>‹#›</a:t>
            </a:fld>
            <a:endParaRPr lang="en-US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5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D712-EB4D-405B-B6F9-F7128E52CAF6}" type="datetimeFigureOut">
              <a:rPr lang="en-US" smtClean="0">
                <a:solidFill>
                  <a:srgbClr val="4A66AC"/>
                </a:solidFill>
              </a:rPr>
              <a:pPr/>
              <a:t>10/29/2019</a:t>
            </a:fld>
            <a:endParaRPr lang="en-US">
              <a:solidFill>
                <a:srgbClr val="4A66A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A66A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461-B7DC-4E20-9F68-56D387E13D28}" type="slidenum">
              <a:rPr lang="en-US" smtClean="0">
                <a:solidFill>
                  <a:srgbClr val="4A66AC"/>
                </a:solidFill>
              </a:rPr>
              <a:pPr/>
              <a:t>‹#›</a:t>
            </a:fld>
            <a:endParaRPr lang="en-US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15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D712-EB4D-405B-B6F9-F7128E52CAF6}" type="datetimeFigureOut">
              <a:rPr lang="en-US" smtClean="0">
                <a:solidFill>
                  <a:srgbClr val="4A66AC"/>
                </a:solidFill>
              </a:rPr>
              <a:pPr/>
              <a:t>10/29/2019</a:t>
            </a:fld>
            <a:endParaRPr lang="en-US">
              <a:solidFill>
                <a:srgbClr val="4A66A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A66A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461-B7DC-4E20-9F68-56D387E13D28}" type="slidenum">
              <a:rPr lang="en-US" smtClean="0">
                <a:solidFill>
                  <a:srgbClr val="4A66AC"/>
                </a:solidFill>
              </a:rPr>
              <a:pPr/>
              <a:t>‹#›</a:t>
            </a:fld>
            <a:endParaRPr lang="en-US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10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D712-EB4D-405B-B6F9-F7128E52CAF6}" type="datetimeFigureOut">
              <a:rPr lang="en-US" smtClean="0">
                <a:solidFill>
                  <a:srgbClr val="4A66AC"/>
                </a:solidFill>
              </a:rPr>
              <a:pPr/>
              <a:t>10/29/2019</a:t>
            </a:fld>
            <a:endParaRPr lang="en-US">
              <a:solidFill>
                <a:srgbClr val="4A66A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A66A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461-B7DC-4E20-9F68-56D387E13D28}" type="slidenum">
              <a:rPr lang="en-US" smtClean="0">
                <a:solidFill>
                  <a:srgbClr val="4A66AC"/>
                </a:solidFill>
              </a:rPr>
              <a:pPr/>
              <a:t>‹#›</a:t>
            </a:fld>
            <a:endParaRPr lang="en-US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738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A4A-8841-49DC-9B0A-D962455F391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C070-D322-490F-9102-CA334DA6385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432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D712-EB4D-405B-B6F9-F7128E52CAF6}" type="datetimeFigureOut">
              <a:rPr lang="en-US" smtClean="0">
                <a:solidFill>
                  <a:srgbClr val="4A66AC"/>
                </a:solidFill>
              </a:rPr>
              <a:pPr/>
              <a:t>10/29/2019</a:t>
            </a:fld>
            <a:endParaRPr lang="en-US">
              <a:solidFill>
                <a:srgbClr val="4A66A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A66A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461-B7DC-4E20-9F68-56D387E13D28}" type="slidenum">
              <a:rPr lang="en-US" smtClean="0">
                <a:solidFill>
                  <a:srgbClr val="4A66AC"/>
                </a:solidFill>
              </a:rPr>
              <a:pPr/>
              <a:t>‹#›</a:t>
            </a:fld>
            <a:endParaRPr lang="en-US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149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D712-EB4D-405B-B6F9-F7128E52CAF6}" type="datetimeFigureOut">
              <a:rPr lang="en-US" smtClean="0">
                <a:solidFill>
                  <a:srgbClr val="4A66AC"/>
                </a:solidFill>
              </a:rPr>
              <a:pPr/>
              <a:t>10/29/2019</a:t>
            </a:fld>
            <a:endParaRPr lang="en-US">
              <a:solidFill>
                <a:srgbClr val="4A66A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A66A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461-B7DC-4E20-9F68-56D387E13D28}" type="slidenum">
              <a:rPr lang="en-US" smtClean="0">
                <a:solidFill>
                  <a:srgbClr val="4A66AC"/>
                </a:solidFill>
              </a:rPr>
              <a:pPr/>
              <a:t>‹#›</a:t>
            </a:fld>
            <a:endParaRPr lang="en-US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26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D712-EB4D-405B-B6F9-F7128E52CAF6}" type="datetimeFigureOut">
              <a:rPr lang="en-US" smtClean="0">
                <a:solidFill>
                  <a:srgbClr val="4A66AC"/>
                </a:solidFill>
              </a:rPr>
              <a:pPr/>
              <a:t>10/29/2019</a:t>
            </a:fld>
            <a:endParaRPr lang="en-US">
              <a:solidFill>
                <a:srgbClr val="4A66A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A66A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461-B7DC-4E20-9F68-56D387E13D28}" type="slidenum">
              <a:rPr lang="en-US" smtClean="0">
                <a:solidFill>
                  <a:srgbClr val="4A66AC"/>
                </a:solidFill>
              </a:rPr>
              <a:pPr/>
              <a:t>‹#›</a:t>
            </a:fld>
            <a:endParaRPr lang="en-US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88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D712-EB4D-405B-B6F9-F7128E52CAF6}" type="datetimeFigureOut">
              <a:rPr lang="en-US" smtClean="0">
                <a:solidFill>
                  <a:srgbClr val="4A66AC"/>
                </a:solidFill>
              </a:rPr>
              <a:pPr/>
              <a:t>10/29/2019</a:t>
            </a:fld>
            <a:endParaRPr lang="en-US">
              <a:solidFill>
                <a:srgbClr val="4A66A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A66A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A461-B7DC-4E20-9F68-56D387E13D28}" type="slidenum">
              <a:rPr lang="en-US" smtClean="0">
                <a:solidFill>
                  <a:srgbClr val="4A66AC"/>
                </a:solidFill>
              </a:rPr>
              <a:pPr/>
              <a:t>‹#›</a:t>
            </a:fld>
            <a:endParaRPr lang="en-US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7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A4A-8841-49DC-9B0A-D962455F391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C070-D322-490F-9102-CA334DA63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84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A4A-8841-49DC-9B0A-D962455F391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C070-D322-490F-9102-CA334DA63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3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A4A-8841-49DC-9B0A-D962455F391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C070-D322-490F-9102-CA334DA63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44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A4A-8841-49DC-9B0A-D962455F391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C070-D322-490F-9102-CA334DA63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5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A4A-8841-49DC-9B0A-D962455F391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C070-D322-490F-9102-CA334DA63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A4A-8841-49DC-9B0A-D962455F391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C070-D322-490F-9102-CA334DA63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80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500AA4A-8841-49DC-9B0A-D962455F391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ADDC070-D322-490F-9102-CA334DA63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/>
            <a:fld id="{5586B75A-687E-405C-8A0B-8D00578BA2C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57200"/>
              <a:t>10/29/2019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srgbClr val="F0A22E"/>
                </a:solidFill>
              </a:rPr>
              <a:pPr defTabSz="457200"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8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E02D712-EB4D-405B-B6F9-F7128E52CAF6}" type="datetimeFigureOut">
              <a:rPr lang="en-US" smtClean="0">
                <a:solidFill>
                  <a:srgbClr val="4A66AC"/>
                </a:solidFill>
              </a:rPr>
              <a:pPr/>
              <a:t>10/29/2019</a:t>
            </a:fld>
            <a:endParaRPr lang="en-US">
              <a:solidFill>
                <a:srgbClr val="4A66A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4A66A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4FCA461-B7DC-4E20-9F68-56D387E13D28}" type="slidenum">
              <a:rPr lang="en-US" smtClean="0">
                <a:solidFill>
                  <a:srgbClr val="4A66AC"/>
                </a:solidFill>
              </a:rPr>
              <a:pPr/>
              <a:t>‹#›</a:t>
            </a:fld>
            <a:endParaRPr lang="en-US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3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022" y="2904425"/>
            <a:ext cx="3876675" cy="1276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449" y="3027891"/>
            <a:ext cx="3876675" cy="1276350"/>
          </a:xfrm>
          <a:prstGeom prst="rect">
            <a:avLst/>
          </a:prstGeom>
        </p:spPr>
      </p:pic>
      <p:pic>
        <p:nvPicPr>
          <p:cNvPr id="1026" name="Picture 2" descr="Image result for festival fo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358" y="1659583"/>
            <a:ext cx="7359457" cy="3766033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50945" y="301009"/>
            <a:ext cx="8577669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 smtClean="0">
                <a:ln w="0"/>
                <a:latin typeface="Gill Sans Ultra Bold Condensed" panose="020B0A06020104020203" pitchFamily="34" charset="0"/>
              </a:rPr>
              <a:t>Our </a:t>
            </a:r>
            <a:r>
              <a:rPr lang="en-US" sz="7000" b="1" dirty="0" smtClean="0">
                <a:ln w="0"/>
                <a:solidFill>
                  <a:srgbClr val="FFC000"/>
                </a:solidFill>
                <a:latin typeface="Gill Sans Ultra Bold Condensed" panose="020B0A06020104020203" pitchFamily="34" charset="0"/>
              </a:rPr>
              <a:t>Awesome</a:t>
            </a:r>
            <a:r>
              <a:rPr lang="en-US" sz="7000" b="1" dirty="0" smtClean="0">
                <a:ln w="0"/>
                <a:latin typeface="Gill Sans Ultra Bold Condensed" panose="020B0A06020104020203" pitchFamily="34" charset="0"/>
              </a:rPr>
              <a:t> Culture</a:t>
            </a:r>
            <a:endParaRPr lang="en-US" sz="7000" b="1" dirty="0">
              <a:ln w="0"/>
              <a:latin typeface="Gill Sans Ultra Bold Condensed" panose="020B0A060201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2383" y="5614639"/>
            <a:ext cx="970804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200" b="1" cap="none" spc="0" dirty="0" smtClean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Dani Stuhr– </a:t>
            </a:r>
            <a:r>
              <a:rPr lang="en-US" sz="3200" b="1" dirty="0" smtClean="0">
                <a:ln w="0"/>
                <a:latin typeface="Ink Free" panose="03080402000500000000" pitchFamily="66" charset="0"/>
              </a:rPr>
              <a:t>Assistant 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Director of HR</a:t>
            </a:r>
          </a:p>
          <a:p>
            <a:pPr algn="r"/>
            <a:r>
              <a:rPr lang="en-US" sz="3200" b="1" dirty="0" smtClean="0">
                <a:ln w="0"/>
                <a:latin typeface="Ink Free" panose="03080402000500000000" pitchFamily="66" charset="0"/>
              </a:rPr>
              <a:t>Festival Foods</a:t>
            </a:r>
            <a:endParaRPr lang="en-US" sz="3200" b="1" cap="none" spc="0" dirty="0">
              <a:ln w="0"/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469" y="43873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93" y="43982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304">
            <a:off x="245032" y="1524289"/>
            <a:ext cx="2626772" cy="1831235"/>
          </a:xfrm>
          <a:prstGeom prst="rect">
            <a:avLst/>
          </a:prstGeom>
          <a:noFill/>
          <a:ln w="76200">
            <a:solidFill>
              <a:srgbClr val="CC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841">
            <a:off x="1284604" y="4507583"/>
            <a:ext cx="2839508" cy="1888273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8907">
            <a:off x="242969" y="3304036"/>
            <a:ext cx="1963994" cy="1448447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0798">
            <a:off x="2211290" y="2536422"/>
            <a:ext cx="1714509" cy="145034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43718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483456" y="247193"/>
            <a:ext cx="5461276" cy="1631034"/>
          </a:xfrm>
          <a:prstGeom prst="rect">
            <a:avLst/>
          </a:prstGeom>
          <a:solidFill>
            <a:srgbClr val="C317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86972" y="3518055"/>
            <a:ext cx="5476132" cy="1554266"/>
          </a:xfrm>
          <a:prstGeom prst="rect">
            <a:avLst/>
          </a:prstGeom>
          <a:solidFill>
            <a:srgbClr val="07A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83457" y="1855316"/>
            <a:ext cx="5476132" cy="1662738"/>
          </a:xfrm>
          <a:prstGeom prst="rect">
            <a:avLst/>
          </a:prstGeom>
          <a:solidFill>
            <a:srgbClr val="8EC63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86973" y="5073834"/>
            <a:ext cx="5494502" cy="1534559"/>
          </a:xfrm>
          <a:prstGeom prst="rect">
            <a:avLst/>
          </a:prstGeom>
          <a:solidFill>
            <a:srgbClr val="E017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46714" y="192202"/>
            <a:ext cx="5461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FESTIVAL</a:t>
            </a:r>
            <a:endParaRPr lang="en-US" sz="4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8600" y="690529"/>
            <a:ext cx="5512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COLLEGE</a:t>
            </a:r>
            <a:endParaRPr lang="en-US" sz="66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83455" y="3707220"/>
            <a:ext cx="5446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THE  HUB</a:t>
            </a:r>
            <a:endParaRPr lang="en-US" sz="8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3455" y="5254915"/>
            <a:ext cx="5479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COUNTLESS LEADER</a:t>
            </a:r>
            <a:endParaRPr lang="en-US" sz="4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48408" y="1758670"/>
            <a:ext cx="4591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pc="-3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GOLD</a:t>
            </a:r>
            <a:endParaRPr lang="en-US" sz="6600" spc="-3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36941" y="2826818"/>
            <a:ext cx="3285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PROGRAM</a:t>
            </a:r>
            <a:endParaRPr lang="en-US" sz="4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38423" y="303058"/>
            <a:ext cx="449002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We Take 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Development 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Seriously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2050" name="Picture 2" descr="Image result for 3 in circ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5965">
            <a:off x="528265" y="962207"/>
            <a:ext cx="1128764" cy="112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2" y="3028656"/>
            <a:ext cx="5165251" cy="364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494400" y="5841113"/>
            <a:ext cx="547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DEVELOPMENT PROGRAMS</a:t>
            </a:r>
            <a:endParaRPr lang="en-US" sz="32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7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5695">
            <a:off x="1908668" y="3233251"/>
            <a:ext cx="1966595" cy="162179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995" y="4795423"/>
            <a:ext cx="1942465" cy="174117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4" y="4983587"/>
            <a:ext cx="4377055" cy="159639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7134414" y="4872258"/>
            <a:ext cx="4529455" cy="166433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9" y="316507"/>
            <a:ext cx="2017884" cy="168188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8063">
            <a:off x="671468" y="2249561"/>
            <a:ext cx="2235709" cy="993838"/>
          </a:xfrm>
          <a:prstGeom prst="rect">
            <a:avLst/>
          </a:prstGeom>
        </p:spPr>
      </p:pic>
      <p:pic>
        <p:nvPicPr>
          <p:cNvPr id="3074" name="856D3D0B-C433-4014-BDB4-DD90165F4D41" descr="856D3D0B-C433-4014-BDB4-DD90165F4D4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60" y="446989"/>
            <a:ext cx="1944433" cy="425327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C6DABF31-8B10-41B7-9660-F01E26402942" descr="C6DABF31-8B10-41B7-9660-F01E2640294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60" y="446989"/>
            <a:ext cx="1964841" cy="425327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238495E4-889B-4B40-8033-BF48A2B1EAB9" descr="238495E4-889B-4B40-8033-BF48A2B1EAB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51" y="446988"/>
            <a:ext cx="1964842" cy="425327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80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Leadership Philosophies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SERVANT LEADERSHIP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 leadership style in which the leader meets the legitimate needs of others to allow everyone to better focus on and accomplish the mission as a team.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COLLABORATIVE LEADERSHIP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Collaborative leadership is a leadership style that is focused on the leadership skills across functional and organizational boundaries.</a:t>
            </a:r>
          </a:p>
          <a:p>
            <a:endParaRPr lang="en-US" dirty="0"/>
          </a:p>
          <a:p>
            <a:r>
              <a:rPr lang="en-US" dirty="0" smtClean="0"/>
              <a:t>Collaboration develops when entities recognize that none can succeed without the others.</a:t>
            </a:r>
            <a:endParaRPr lang="en-US" dirty="0"/>
          </a:p>
        </p:txBody>
      </p:sp>
      <p:pic>
        <p:nvPicPr>
          <p:cNvPr id="2050" name="Picture 2" descr="Image result for leadersh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68" y="4928656"/>
            <a:ext cx="4361380" cy="168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35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593" y="1219611"/>
            <a:ext cx="9875520" cy="135636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tx1"/>
                </a:solidFill>
                <a:latin typeface="Ink Free" panose="03080402000500000000" pitchFamily="66" charset="0"/>
              </a:rPr>
              <a:t> </a:t>
            </a:r>
            <a:r>
              <a:rPr lang="en-US" sz="6600" dirty="0" smtClean="0">
                <a:solidFill>
                  <a:schemeClr val="tx1"/>
                </a:solidFill>
                <a:latin typeface="Ink Free" panose="03080402000500000000" pitchFamily="66" charset="0"/>
              </a:rPr>
              <a:t>                   College</a:t>
            </a:r>
            <a:endParaRPr lang="en-US" sz="6600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51" y="379625"/>
            <a:ext cx="3428713" cy="1229053"/>
          </a:xfrm>
        </p:spPr>
      </p:pic>
      <p:sp>
        <p:nvSpPr>
          <p:cNvPr id="5" name="Content Placeholder 7"/>
          <p:cNvSpPr txBox="1">
            <a:spLocks/>
          </p:cNvSpPr>
          <p:nvPr/>
        </p:nvSpPr>
        <p:spPr>
          <a:xfrm>
            <a:off x="233917" y="2646444"/>
            <a:ext cx="11685182" cy="2850589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400" b="1" dirty="0" smtClean="0">
                <a:solidFill>
                  <a:srgbClr val="CC0066"/>
                </a:solidFill>
                <a:latin typeface="Ink Free" panose="03080402000500000000" pitchFamily="66" charset="0"/>
              </a:rPr>
              <a:t>                          Established in 1996</a:t>
            </a:r>
          </a:p>
          <a:p>
            <a:pPr marL="45720" indent="0" algn="ctr">
              <a:buNone/>
            </a:pPr>
            <a:endParaRPr lang="en-US" sz="1050" dirty="0" smtClean="0"/>
          </a:p>
          <a:p>
            <a:pPr marL="45720" indent="0" algn="r">
              <a:buNone/>
            </a:pPr>
            <a:r>
              <a:rPr lang="en-US" sz="2400" b="1" dirty="0">
                <a:solidFill>
                  <a:srgbClr val="FFC000"/>
                </a:solidFill>
                <a:latin typeface="Ink Free" panose="03080402000500000000" pitchFamily="66" charset="0"/>
              </a:rPr>
              <a:t>Annual three day conference for all leaders</a:t>
            </a:r>
          </a:p>
          <a:p>
            <a:pPr marL="45720" indent="0" algn="ctr">
              <a:buNone/>
            </a:pPr>
            <a:endParaRPr lang="en-US" sz="1050" dirty="0" smtClean="0"/>
          </a:p>
          <a:p>
            <a:pPr marL="45720" indent="0">
              <a:buNone/>
            </a:pPr>
            <a:r>
              <a:rPr lang="en-US" sz="2400" b="1" dirty="0">
                <a:solidFill>
                  <a:srgbClr val="92D050"/>
                </a:solidFill>
                <a:latin typeface="Ink Free" panose="03080402000500000000" pitchFamily="66" charset="0"/>
              </a:rPr>
              <a:t>Held in the Wisconsin Dells</a:t>
            </a:r>
          </a:p>
          <a:p>
            <a:pPr marL="45720" indent="0" algn="ctr">
              <a:buNone/>
            </a:pPr>
            <a:endParaRPr lang="en-US" sz="1050" dirty="0" smtClean="0"/>
          </a:p>
          <a:p>
            <a:pPr marL="4572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>
                <a:latin typeface="Ink Free" panose="03080402000500000000" pitchFamily="66" charset="0"/>
              </a:rPr>
              <a:t>Leadership workshops, building expertise, making connections,</a:t>
            </a:r>
          </a:p>
          <a:p>
            <a:pPr marL="4572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>
                <a:latin typeface="Ink Free" panose="03080402000500000000" pitchFamily="66" charset="0"/>
              </a:rPr>
              <a:t> and notable key note speakers</a:t>
            </a:r>
          </a:p>
          <a:p>
            <a:pPr marL="45720" indent="0" algn="ctr">
              <a:buNone/>
            </a:pPr>
            <a:endParaRPr lang="en-US" sz="1050" dirty="0" smtClean="0"/>
          </a:p>
          <a:p>
            <a:pPr marL="45720" indent="0"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Ink Free" panose="03080402000500000000" pitchFamily="66" charset="0"/>
              </a:rPr>
              <a:t>Servant Leader Awards Ceremony</a:t>
            </a:r>
            <a:endParaRPr lang="en-US" sz="2400" b="1" dirty="0">
              <a:solidFill>
                <a:srgbClr val="7030A0"/>
              </a:solidFill>
              <a:latin typeface="Ink Free" panose="03080402000500000000" pitchFamily="66" charset="0"/>
            </a:endParaRPr>
          </a:p>
        </p:txBody>
      </p:sp>
      <p:pic>
        <p:nvPicPr>
          <p:cNvPr id="13316" name="Picture 4" descr="Image result for graduation cap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92" y="2099715"/>
            <a:ext cx="1341105" cy="84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graduation cap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8699">
            <a:off x="5663593" y="2921110"/>
            <a:ext cx="1341105" cy="84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graduation cap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6368" flipH="1">
            <a:off x="3204062" y="3858718"/>
            <a:ext cx="1341105" cy="84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graduation cap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621">
            <a:off x="10395096" y="4307382"/>
            <a:ext cx="1341105" cy="84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graduation cap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2369">
            <a:off x="1056230" y="5541105"/>
            <a:ext cx="1341105" cy="84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1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483456" y="247193"/>
            <a:ext cx="5494504" cy="1631034"/>
          </a:xfrm>
          <a:prstGeom prst="rect">
            <a:avLst/>
          </a:prstGeom>
          <a:solidFill>
            <a:srgbClr val="C317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86972" y="3518055"/>
            <a:ext cx="5476132" cy="1554266"/>
          </a:xfrm>
          <a:prstGeom prst="rect">
            <a:avLst/>
          </a:prstGeom>
          <a:solidFill>
            <a:srgbClr val="07A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83455" y="1853556"/>
            <a:ext cx="5479649" cy="1662738"/>
          </a:xfrm>
          <a:prstGeom prst="rect">
            <a:avLst/>
          </a:prstGeom>
          <a:solidFill>
            <a:srgbClr val="8EC63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86973" y="5073834"/>
            <a:ext cx="5494502" cy="1534559"/>
          </a:xfrm>
          <a:prstGeom prst="rect">
            <a:avLst/>
          </a:prstGeom>
          <a:solidFill>
            <a:srgbClr val="E017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68598" y="486370"/>
            <a:ext cx="5461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CULTURE</a:t>
            </a:r>
            <a:endParaRPr lang="en-US" sz="36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8599" y="917555"/>
            <a:ext cx="5512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MEETINGS</a:t>
            </a:r>
            <a:endParaRPr lang="en-US" sz="6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8408" y="3410733"/>
            <a:ext cx="5263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STARTS WITH</a:t>
            </a:r>
            <a:endParaRPr lang="en-US" sz="6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3456" y="5070312"/>
            <a:ext cx="5479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DEPARTMENT</a:t>
            </a:r>
            <a:endParaRPr lang="en-US" sz="4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1966" y="1823423"/>
            <a:ext cx="459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-3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ELIMINATING </a:t>
            </a:r>
            <a:endParaRPr lang="en-US" sz="4800" spc="-3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33638" y="2763658"/>
            <a:ext cx="4285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THE “REVIEW”</a:t>
            </a:r>
            <a:endParaRPr lang="en-US" sz="4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23322" y="4336396"/>
            <a:ext cx="4239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ONBOARDING</a:t>
            </a:r>
            <a:endParaRPr lang="en-US" sz="4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04822" y="5523100"/>
            <a:ext cx="3771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-3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HUDDLES</a:t>
            </a:r>
            <a:endParaRPr lang="en-US" sz="4800" spc="-3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2339" y="1348391"/>
            <a:ext cx="62205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We build relationships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3074" name="Picture 2" descr="Image result for 4 in circ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030" y="364187"/>
            <a:ext cx="1061199" cy="106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85" y="3228730"/>
            <a:ext cx="6178970" cy="346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77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227" y="0"/>
            <a:ext cx="530267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 rot="21397702">
            <a:off x="97536" y="674222"/>
            <a:ext cx="679249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</a:rPr>
              <a:t>Culture Building </a:t>
            </a:r>
          </a:p>
          <a:p>
            <a:pPr algn="ctr"/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</a:rPr>
              <a:t>Meetings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pic>
        <p:nvPicPr>
          <p:cNvPr id="4098" name="Picture 2" descr="Image result for team me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0" y="2780468"/>
            <a:ext cx="5145789" cy="385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57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firewor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2763">
            <a:off x="3517836" y="501521"/>
            <a:ext cx="2308504" cy="157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firewor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3758">
            <a:off x="362772" y="812727"/>
            <a:ext cx="1776305" cy="121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335029">
            <a:off x="719422" y="613203"/>
            <a:ext cx="4954712" cy="135636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“Reviews” Reinvented!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70" y="0"/>
            <a:ext cx="5590836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57" y="2594225"/>
            <a:ext cx="5396164" cy="3436706"/>
          </a:xfrm>
          <a:prstGeom prst="rect">
            <a:avLst/>
          </a:prstGeom>
        </p:spPr>
      </p:pic>
      <p:sp>
        <p:nvSpPr>
          <p:cNvPr id="8" name="&quot;No&quot; Symbol 7"/>
          <p:cNvSpPr/>
          <p:nvPr/>
        </p:nvSpPr>
        <p:spPr>
          <a:xfrm>
            <a:off x="2445249" y="3482939"/>
            <a:ext cx="1792841" cy="1782567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52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483456" y="247193"/>
            <a:ext cx="5461276" cy="1631034"/>
          </a:xfrm>
          <a:prstGeom prst="rect">
            <a:avLst/>
          </a:prstGeom>
          <a:solidFill>
            <a:srgbClr val="C317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86972" y="3518055"/>
            <a:ext cx="5476132" cy="1554266"/>
          </a:xfrm>
          <a:prstGeom prst="rect">
            <a:avLst/>
          </a:prstGeom>
          <a:solidFill>
            <a:srgbClr val="07A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83457" y="1855316"/>
            <a:ext cx="5476132" cy="1662738"/>
          </a:xfrm>
          <a:prstGeom prst="rect">
            <a:avLst/>
          </a:prstGeom>
          <a:solidFill>
            <a:srgbClr val="8EC63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86973" y="5073834"/>
            <a:ext cx="5494502" cy="1534559"/>
          </a:xfrm>
          <a:prstGeom prst="rect">
            <a:avLst/>
          </a:prstGeom>
          <a:solidFill>
            <a:srgbClr val="E017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68598" y="486370"/>
            <a:ext cx="5461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ANNUAL BAG OFF</a:t>
            </a:r>
            <a:endParaRPr lang="en-US" sz="36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8599" y="917555"/>
            <a:ext cx="5512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COMPETITION</a:t>
            </a:r>
            <a:endParaRPr lang="en-US" sz="6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8408" y="3410733"/>
            <a:ext cx="5263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FUN AT FESTY</a:t>
            </a:r>
            <a:endParaRPr lang="en-US" sz="6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3456" y="5153110"/>
            <a:ext cx="5479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BB #27</a:t>
            </a:r>
            <a:endParaRPr lang="en-US" sz="72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1966" y="1823423"/>
            <a:ext cx="459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-3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UNITED WAY</a:t>
            </a:r>
            <a:endParaRPr lang="en-US" sz="4800" spc="-3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37674" y="2763658"/>
            <a:ext cx="3881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FESTIVITIES</a:t>
            </a:r>
            <a:endParaRPr lang="en-US" sz="4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23322" y="4336396"/>
            <a:ext cx="4239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“FESTS”</a:t>
            </a:r>
            <a:endParaRPr lang="en-US" sz="4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8093" y="1511359"/>
            <a:ext cx="622050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We have fun!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4098" name="Picture 2" descr="Image result for 5 in circ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34" y="341145"/>
            <a:ext cx="1484555" cy="148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86" y="3073831"/>
            <a:ext cx="6232439" cy="3534562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80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270" y="352425"/>
            <a:ext cx="8218968" cy="6164226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99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021">
            <a:off x="603428" y="1418371"/>
            <a:ext cx="3805962" cy="285447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i've got that feeling justin timberla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291">
            <a:off x="8149224" y="2146045"/>
            <a:ext cx="3358632" cy="3358632"/>
          </a:xfrm>
          <a:prstGeom prst="rect">
            <a:avLst/>
          </a:prstGeom>
          <a:noFill/>
          <a:ln w="76200">
            <a:solidFill>
              <a:srgbClr val="9EDAD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271706">
            <a:off x="8220612" y="379824"/>
            <a:ext cx="36920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k Free" panose="03080402000500000000" pitchFamily="66" charset="0"/>
              </a:rPr>
              <a:t>Revamped </a:t>
            </a:r>
          </a:p>
          <a:p>
            <a:pPr algn="ctr"/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k Free" panose="03080402000500000000" pitchFamily="66" charset="0"/>
              </a:rPr>
              <a:t>Orientation!</a:t>
            </a:r>
          </a:p>
        </p:txBody>
      </p:sp>
      <p:sp>
        <p:nvSpPr>
          <p:cNvPr id="5" name="Rectangle 4"/>
          <p:cNvSpPr/>
          <p:nvPr/>
        </p:nvSpPr>
        <p:spPr>
          <a:xfrm rot="21192886">
            <a:off x="929695" y="451792"/>
            <a:ext cx="3153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CC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k Free" panose="03080402000500000000" pitchFamily="66" charset="0"/>
              </a:rPr>
              <a:t>Go Team!!</a:t>
            </a:r>
            <a:endParaRPr lang="en-US" sz="5400" b="1" dirty="0">
              <a:ln w="0"/>
              <a:solidFill>
                <a:srgbClr val="CC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95042">
            <a:off x="1630370" y="4021969"/>
            <a:ext cx="3485515" cy="2369442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  <p:pic>
        <p:nvPicPr>
          <p:cNvPr id="7" name="Picture 10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5835">
            <a:off x="4626127" y="3768760"/>
            <a:ext cx="3274977" cy="2430647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441054">
            <a:off x="4930818" y="2515590"/>
            <a:ext cx="2826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k Free" panose="03080402000500000000" pitchFamily="66" charset="0"/>
              </a:rPr>
              <a:t>Bag Off!</a:t>
            </a:r>
            <a:endParaRPr lang="en-US" sz="5400" b="1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4976037" y="637953"/>
            <a:ext cx="267006" cy="27550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6904074" y="1711886"/>
            <a:ext cx="267006" cy="27550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619187" y="4972507"/>
            <a:ext cx="267006" cy="27550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11667797" y="362449"/>
            <a:ext cx="267006" cy="27550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8413898" y="5820565"/>
            <a:ext cx="267006" cy="27550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886193" y="236812"/>
            <a:ext cx="267006" cy="27550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6440136" y="947351"/>
            <a:ext cx="267006" cy="27550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1167731" y="6124879"/>
            <a:ext cx="267006" cy="27550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5232331" y="6161577"/>
            <a:ext cx="267006" cy="27550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1370509" y="6124879"/>
            <a:ext cx="267006" cy="27550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5588803" y="1916410"/>
            <a:ext cx="267006" cy="27550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8205035" y="645027"/>
            <a:ext cx="267006" cy="27550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8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375881" y="4534192"/>
            <a:ext cx="3262670" cy="1836892"/>
          </a:xfrm>
          <a:prstGeom prst="rect">
            <a:avLst/>
          </a:prstGeom>
          <a:solidFill>
            <a:srgbClr val="8CB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910936" y="4534192"/>
            <a:ext cx="3309867" cy="1836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94931" y="2452007"/>
            <a:ext cx="2462570" cy="1738993"/>
          </a:xfrm>
          <a:prstGeom prst="rect">
            <a:avLst/>
          </a:prstGeom>
          <a:solidFill>
            <a:srgbClr val="7B2A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1753" y="1890349"/>
            <a:ext cx="28375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chemeClr val="bg1"/>
                </a:solidFill>
              </a:rPr>
              <a:t>32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6270" y="421058"/>
            <a:ext cx="4276298" cy="1938992"/>
          </a:xfrm>
          <a:prstGeom prst="rect">
            <a:avLst/>
          </a:prstGeom>
          <a:solidFill>
            <a:srgbClr val="C3178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THE BEGINNING</a:t>
            </a:r>
          </a:p>
          <a:p>
            <a:pPr algn="ctr"/>
            <a:r>
              <a:rPr lang="en-US" sz="8000" b="1" dirty="0" smtClean="0">
                <a:solidFill>
                  <a:schemeClr val="bg1"/>
                </a:solidFill>
              </a:rPr>
              <a:t>1946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06269" y="2639964"/>
            <a:ext cx="4276299" cy="3788132"/>
          </a:xfrm>
          <a:prstGeom prst="rect">
            <a:avLst/>
          </a:prstGeom>
          <a:solidFill>
            <a:srgbClr val="E017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46109" y="4570886"/>
            <a:ext cx="3374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CURRENT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            ASSOCIATES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298709" y="382137"/>
            <a:ext cx="0" cy="6045959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06269" y="2639964"/>
            <a:ext cx="4276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OUR VALUES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4930" y="326843"/>
            <a:ext cx="6723799" cy="19697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dirty="0" smtClean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en-US" sz="9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who WE are</a:t>
            </a:r>
            <a:endParaRPr lang="en-US" sz="9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7470159" y="2504130"/>
            <a:ext cx="4331459" cy="29854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94930" y="2360050"/>
            <a:ext cx="6732331" cy="1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228266" y="2452007"/>
            <a:ext cx="3890464" cy="1738993"/>
          </a:xfrm>
          <a:prstGeom prst="rect">
            <a:avLst/>
          </a:prstGeom>
          <a:solidFill>
            <a:srgbClr val="07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3020705" y="2356758"/>
            <a:ext cx="0" cy="1758042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358818" y="4363031"/>
            <a:ext cx="6732331" cy="1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33029" y="4551032"/>
            <a:ext cx="0" cy="1758042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85457" y="3700225"/>
            <a:ext cx="248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STORES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02672" y="4976271"/>
            <a:ext cx="31819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pc="-300" dirty="0" smtClean="0">
                <a:solidFill>
                  <a:schemeClr val="bg1"/>
                </a:solidFill>
              </a:rPr>
              <a:t>7,327 </a:t>
            </a:r>
            <a:endParaRPr lang="en-US" sz="8800" b="1" spc="-3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748" y="426686"/>
            <a:ext cx="2679441" cy="62695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506269" y="3294064"/>
            <a:ext cx="42762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Servant Leadership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Execution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Community Involvement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Associate Development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Service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228266" y="2452007"/>
            <a:ext cx="3890464" cy="1738993"/>
          </a:xfrm>
          <a:prstGeom prst="rect">
            <a:avLst/>
          </a:prstGeom>
          <a:solidFill>
            <a:srgbClr val="07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575" dirty="0" smtClean="0">
                <a:latin typeface="+mj-lt"/>
              </a:rPr>
              <a:t>To develop a team of associates dedicated to providing our guests with a clean store, friendly people, quality products, exceptional value and an enjoyable shipping experience.</a:t>
            </a:r>
            <a:endParaRPr lang="en-US" sz="1575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24485" y="2569959"/>
            <a:ext cx="4070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ONE</a:t>
            </a:r>
            <a:r>
              <a:rPr lang="en-US" sz="3200" dirty="0" smtClean="0">
                <a:solidFill>
                  <a:schemeClr val="bg1"/>
                </a:solidFill>
              </a:rPr>
              <a:t> MISSION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528">
            <a:off x="471132" y="4693101"/>
            <a:ext cx="2720596" cy="1229709"/>
          </a:xfrm>
          <a:prstGeom prst="rect">
            <a:avLst/>
          </a:prstGeom>
        </p:spPr>
      </p:pic>
      <p:pic>
        <p:nvPicPr>
          <p:cNvPr id="32" name="Picture 2" descr="Image result for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84" y="5308770"/>
            <a:ext cx="1023433" cy="10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39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664">
            <a:off x="657064" y="608835"/>
            <a:ext cx="5958663" cy="357519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festival foods pumpkin blow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315">
            <a:off x="7089996" y="776177"/>
            <a:ext cx="4208499" cy="5611332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1761" y="4742973"/>
            <a:ext cx="557396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rgbClr val="FFC000"/>
                </a:solidFill>
                <a:latin typeface="Ink Free" panose="03080402000500000000" pitchFamily="66" charset="0"/>
              </a:rPr>
              <a:t>We celebrate </a:t>
            </a:r>
          </a:p>
          <a:p>
            <a:pPr algn="ctr"/>
            <a:r>
              <a:rPr lang="en-US" sz="6000" b="1" cap="none" spc="0" dirty="0" smtClean="0">
                <a:ln w="0"/>
                <a:solidFill>
                  <a:srgbClr val="FFC000"/>
                </a:solidFill>
                <a:latin typeface="Ink Free" panose="03080402000500000000" pitchFamily="66" charset="0"/>
              </a:rPr>
              <a:t>with our guests!</a:t>
            </a:r>
            <a:endParaRPr lang="en-US" sz="6000" b="1" cap="none" spc="0" dirty="0">
              <a:ln w="0"/>
              <a:solidFill>
                <a:srgbClr val="FFC000"/>
              </a:solidFill>
              <a:latin typeface="Ink Free" panose="03080402000500000000" pitchFamily="66" charset="0"/>
            </a:endParaRPr>
          </a:p>
        </p:txBody>
      </p:sp>
      <p:pic>
        <p:nvPicPr>
          <p:cNvPr id="7174" name="Picture 6" descr="Image result for balloons clipart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5927">
            <a:off x="5151949" y="2895609"/>
            <a:ext cx="2116326" cy="313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50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483456" y="247193"/>
            <a:ext cx="5461276" cy="1631034"/>
          </a:xfrm>
          <a:prstGeom prst="rect">
            <a:avLst/>
          </a:prstGeom>
          <a:solidFill>
            <a:srgbClr val="C317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86972" y="3518055"/>
            <a:ext cx="5476132" cy="1554266"/>
          </a:xfrm>
          <a:prstGeom prst="rect">
            <a:avLst/>
          </a:prstGeom>
          <a:solidFill>
            <a:srgbClr val="07A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83457" y="1855316"/>
            <a:ext cx="5476132" cy="1662738"/>
          </a:xfrm>
          <a:prstGeom prst="rect">
            <a:avLst/>
          </a:prstGeom>
          <a:solidFill>
            <a:srgbClr val="8EC63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86973" y="5073834"/>
            <a:ext cx="5494502" cy="1534559"/>
          </a:xfrm>
          <a:prstGeom prst="rect">
            <a:avLst/>
          </a:prstGeom>
          <a:solidFill>
            <a:srgbClr val="E017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68599" y="341436"/>
            <a:ext cx="5461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EVOLVING</a:t>
            </a:r>
            <a:endParaRPr lang="en-US" sz="4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8599" y="917555"/>
            <a:ext cx="5512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BENEFIT PROGRAMS</a:t>
            </a:r>
            <a:endParaRPr lang="en-US" sz="4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8408" y="3410733"/>
            <a:ext cx="5263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INNOVATIVE</a:t>
            </a:r>
            <a:endParaRPr lang="en-US" sz="6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1966" y="1823423"/>
            <a:ext cx="459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-3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SUNSHINE</a:t>
            </a:r>
            <a:endParaRPr lang="en-US" sz="4800" spc="-3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26068" y="2582304"/>
            <a:ext cx="2333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FUND</a:t>
            </a:r>
            <a:endParaRPr lang="en-US" sz="6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23322" y="4336396"/>
            <a:ext cx="4239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PROCESSES</a:t>
            </a:r>
            <a:endParaRPr lang="en-US" sz="4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85215" y="5290497"/>
            <a:ext cx="5498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pc="-3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TEAMWORK</a:t>
            </a:r>
            <a:endParaRPr lang="en-US" sz="6000" spc="-3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351" y="1486356"/>
            <a:ext cx="622050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We </a:t>
            </a:r>
            <a:r>
              <a:rPr lang="en-US" sz="7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Care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1028" name="Picture 4" descr="Image result for 6 in cir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10" y="486370"/>
            <a:ext cx="1140988" cy="11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t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71" y="2813994"/>
            <a:ext cx="4729271" cy="392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77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122" y="606117"/>
            <a:ext cx="7563268" cy="56989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689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Take Care of Our Festival Family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9768" y="1984329"/>
            <a:ext cx="4754880" cy="777240"/>
          </a:xfrm>
        </p:spPr>
        <p:txBody>
          <a:bodyPr/>
          <a:lstStyle/>
          <a:p>
            <a:r>
              <a:rPr lang="en-US" dirty="0" smtClean="0">
                <a:solidFill>
                  <a:srgbClr val="CC0066"/>
                </a:solidFill>
              </a:rPr>
              <a:t>BENEFITS</a:t>
            </a:r>
            <a:endParaRPr lang="en-US" dirty="0">
              <a:solidFill>
                <a:srgbClr val="CC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6316" y="2726620"/>
            <a:ext cx="4754880" cy="338328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Unique Benefit Offerings</a:t>
            </a:r>
          </a:p>
          <a:p>
            <a:pPr lvl="1"/>
            <a:r>
              <a:rPr lang="en-US" dirty="0" smtClean="0"/>
              <a:t>Auto &amp; Home Insurance Discount</a:t>
            </a:r>
          </a:p>
          <a:p>
            <a:pPr lvl="1"/>
            <a:r>
              <a:rPr lang="en-US" dirty="0" smtClean="0"/>
              <a:t>Pet Insurance</a:t>
            </a:r>
          </a:p>
          <a:p>
            <a:pPr lvl="1"/>
            <a:endParaRPr lang="en-US" dirty="0"/>
          </a:p>
          <a:p>
            <a:r>
              <a:rPr lang="en-US" dirty="0" smtClean="0"/>
              <a:t>PTO donations for those in need</a:t>
            </a:r>
          </a:p>
          <a:p>
            <a:endParaRPr lang="en-US" dirty="0"/>
          </a:p>
          <a:p>
            <a:r>
              <a:rPr lang="en-US" dirty="0" smtClean="0"/>
              <a:t>Adding vision insurance for part-time associates</a:t>
            </a:r>
          </a:p>
          <a:p>
            <a:endParaRPr lang="en-US" dirty="0"/>
          </a:p>
          <a:p>
            <a:r>
              <a:rPr lang="en-US" dirty="0" smtClean="0"/>
              <a:t>Associate Discount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547744" y="1984329"/>
            <a:ext cx="4754880" cy="777240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SUNSHINE FUND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292" y="2703750"/>
            <a:ext cx="5943448" cy="340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3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91" y="660971"/>
            <a:ext cx="9875520" cy="1356360"/>
          </a:xfrm>
        </p:spPr>
        <p:txBody>
          <a:bodyPr/>
          <a:lstStyle/>
          <a:p>
            <a:r>
              <a:rPr lang="en-US" dirty="0" smtClean="0"/>
              <a:t>Family Involvement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618" y="2057400"/>
            <a:ext cx="4623371" cy="3891338"/>
          </a:xfrm>
        </p:spPr>
        <p:txBody>
          <a:bodyPr/>
          <a:lstStyle/>
          <a:p>
            <a:r>
              <a:rPr lang="en-US" dirty="0" smtClean="0"/>
              <a:t>Family members are invited to attend New Hire Orientation with their child and hear from our CEO</a:t>
            </a:r>
          </a:p>
          <a:p>
            <a:endParaRPr lang="en-US" dirty="0"/>
          </a:p>
          <a:p>
            <a:r>
              <a:rPr lang="en-US" dirty="0" smtClean="0"/>
              <a:t>Letters home!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921" y="488021"/>
            <a:ext cx="4978817" cy="56610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035" y="3685101"/>
            <a:ext cx="2758147" cy="294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76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a Name Badge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92182">
            <a:off x="662684" y="1977575"/>
            <a:ext cx="3520129" cy="2112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676" y="4103500"/>
            <a:ext cx="3719084" cy="238184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73919" y="1789150"/>
            <a:ext cx="2058000" cy="2631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12669" y="3900864"/>
            <a:ext cx="1909954" cy="25952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 descr="C:\Users\bwerner\Desktop\20170120_0858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6" t="24110" r="34997"/>
          <a:stretch/>
        </p:blipFill>
        <p:spPr bwMode="auto">
          <a:xfrm rot="336594">
            <a:off x="8444186" y="998724"/>
            <a:ext cx="2878179" cy="35107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031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483456" y="247193"/>
            <a:ext cx="5461276" cy="1631034"/>
          </a:xfrm>
          <a:prstGeom prst="rect">
            <a:avLst/>
          </a:prstGeom>
          <a:solidFill>
            <a:srgbClr val="C317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86972" y="3518055"/>
            <a:ext cx="5476132" cy="1554266"/>
          </a:xfrm>
          <a:prstGeom prst="rect">
            <a:avLst/>
          </a:prstGeom>
          <a:solidFill>
            <a:srgbClr val="07A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83457" y="1855316"/>
            <a:ext cx="5476132" cy="1662738"/>
          </a:xfrm>
          <a:prstGeom prst="rect">
            <a:avLst/>
          </a:prstGeom>
          <a:solidFill>
            <a:srgbClr val="8EC63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86973" y="5073834"/>
            <a:ext cx="5494502" cy="1534559"/>
          </a:xfrm>
          <a:prstGeom prst="rect">
            <a:avLst/>
          </a:prstGeom>
          <a:solidFill>
            <a:srgbClr val="E017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520198" y="335246"/>
            <a:ext cx="5461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ANNUAL  STORE</a:t>
            </a:r>
            <a:endParaRPr lang="en-US" sz="36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20199" y="766431"/>
            <a:ext cx="5512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INVESTMENTS</a:t>
            </a:r>
            <a:endParaRPr lang="en-US" sz="6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8408" y="3410733"/>
            <a:ext cx="5263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GUEST vs.</a:t>
            </a:r>
            <a:endParaRPr lang="en-US" sz="6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3456" y="5070312"/>
            <a:ext cx="5479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ENCOURAGE</a:t>
            </a:r>
            <a:endParaRPr lang="en-US" sz="4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86972" y="1823423"/>
            <a:ext cx="5509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EMPOWERMENT</a:t>
            </a:r>
            <a:endParaRPr lang="en-US" sz="4800" spc="-3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71782" y="2669797"/>
            <a:ext cx="3285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PROGRAM</a:t>
            </a:r>
            <a:endParaRPr lang="en-US" sz="4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23322" y="4336396"/>
            <a:ext cx="4239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CUSTOMER</a:t>
            </a:r>
            <a:endParaRPr lang="en-US" sz="4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20198" y="5523100"/>
            <a:ext cx="5424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pc="-3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INNOVATION</a:t>
            </a:r>
            <a:endParaRPr lang="en-US" sz="6000" spc="-3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370" y="1194154"/>
            <a:ext cx="622050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We create an experience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320" y="343499"/>
            <a:ext cx="1148112" cy="114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exper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83" y="3381761"/>
            <a:ext cx="6256657" cy="322663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25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483456" y="247193"/>
            <a:ext cx="5461276" cy="1631034"/>
          </a:xfrm>
          <a:prstGeom prst="rect">
            <a:avLst/>
          </a:prstGeom>
          <a:solidFill>
            <a:srgbClr val="C317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86972" y="3518055"/>
            <a:ext cx="5476132" cy="1554266"/>
          </a:xfrm>
          <a:prstGeom prst="rect">
            <a:avLst/>
          </a:prstGeom>
          <a:solidFill>
            <a:srgbClr val="07A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83457" y="1855316"/>
            <a:ext cx="5476132" cy="1662738"/>
          </a:xfrm>
          <a:prstGeom prst="rect">
            <a:avLst/>
          </a:prstGeom>
          <a:solidFill>
            <a:srgbClr val="8EC63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86973" y="5073834"/>
            <a:ext cx="5494502" cy="1534559"/>
          </a:xfrm>
          <a:prstGeom prst="rect">
            <a:avLst/>
          </a:prstGeom>
          <a:solidFill>
            <a:srgbClr val="E017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68598" y="486370"/>
            <a:ext cx="5461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THE ANSWER IS YES,</a:t>
            </a:r>
            <a:endParaRPr lang="en-US" sz="36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8599" y="917555"/>
            <a:ext cx="5512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NOW WHAT’S YOUR ?</a:t>
            </a:r>
            <a:endParaRPr lang="en-US" sz="4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8408" y="3410733"/>
            <a:ext cx="5263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EMPLOYER OF</a:t>
            </a:r>
            <a:endParaRPr lang="en-US" sz="6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3456" y="5070312"/>
            <a:ext cx="5479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FUSSY ABOUT THE</a:t>
            </a:r>
            <a:endParaRPr lang="en-US" sz="4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55369" y="1993854"/>
            <a:ext cx="5687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3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APPRECIATE  EFFORT,</a:t>
            </a:r>
            <a:endParaRPr lang="en-US" sz="3600" spc="-3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3171" y="2700162"/>
            <a:ext cx="5890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REWARD RESULTS</a:t>
            </a:r>
            <a:endParaRPr lang="en-US" sz="48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98627" y="4209897"/>
            <a:ext cx="5531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CHOICE</a:t>
            </a:r>
            <a:endParaRPr lang="en-US" sz="5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04822" y="5523100"/>
            <a:ext cx="3771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-3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DETAILS</a:t>
            </a:r>
            <a:endParaRPr lang="en-US" sz="4800" spc="-3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350" y="602265"/>
            <a:ext cx="622050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We </a:t>
            </a:r>
          </a:p>
          <a:p>
            <a:pPr algn="ctr"/>
            <a:r>
              <a:rPr lang="en-US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Execute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3074" name="Picture 2" descr="Image result for 8 in circ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8257">
            <a:off x="433090" y="486370"/>
            <a:ext cx="1051571" cy="105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winning t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35" y="2958601"/>
            <a:ext cx="6220735" cy="367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482">
            <a:off x="5161108" y="1998965"/>
            <a:ext cx="1011278" cy="106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375881" y="4534192"/>
            <a:ext cx="3262670" cy="1836892"/>
          </a:xfrm>
          <a:prstGeom prst="rect">
            <a:avLst/>
          </a:prstGeom>
          <a:solidFill>
            <a:srgbClr val="E98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038885" y="4534192"/>
            <a:ext cx="3082684" cy="1836892"/>
          </a:xfrm>
          <a:prstGeom prst="rect">
            <a:avLst/>
          </a:prstGeom>
          <a:solidFill>
            <a:srgbClr val="8CB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4931" y="2452007"/>
            <a:ext cx="2462570" cy="1738993"/>
          </a:xfrm>
          <a:prstGeom prst="rect">
            <a:avLst/>
          </a:prstGeom>
          <a:solidFill>
            <a:srgbClr val="7B2A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491" y="2449734"/>
            <a:ext cx="2837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</a:rPr>
              <a:t>26,104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6270" y="421058"/>
            <a:ext cx="4276298" cy="1938992"/>
          </a:xfrm>
          <a:prstGeom prst="rect">
            <a:avLst/>
          </a:prstGeom>
          <a:solidFill>
            <a:srgbClr val="C3178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white"/>
                </a:solidFill>
              </a:rPr>
              <a:t>Program Since </a:t>
            </a:r>
          </a:p>
          <a:p>
            <a:pPr algn="ctr"/>
            <a:r>
              <a:rPr lang="en-US" sz="8000" b="1" dirty="0" smtClean="0">
                <a:solidFill>
                  <a:prstClr val="white"/>
                </a:solidFill>
              </a:rPr>
              <a:t>July 2017</a:t>
            </a:r>
            <a:endParaRPr lang="en-US" sz="8000" b="1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2437" y="4745222"/>
            <a:ext cx="301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/>
                </a:solidFill>
              </a:rPr>
              <a:t>Top Reason</a:t>
            </a:r>
            <a:endParaRPr lang="en-US" sz="4000" b="1" dirty="0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298709" y="382137"/>
            <a:ext cx="0" cy="6045959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06269" y="2639964"/>
            <a:ext cx="4276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white"/>
                </a:solidFill>
              </a:rPr>
              <a:t>Top Stores</a:t>
            </a:r>
            <a:endParaRPr lang="en-US" sz="4400" b="1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4930" y="326843"/>
            <a:ext cx="6723799" cy="186204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prstClr val="white"/>
                </a:solidFill>
                <a:latin typeface="Bahnschrift SemiBold" panose="020B0502040204020203" pitchFamily="34" charset="0"/>
              </a:rPr>
              <a:t>the STATS</a:t>
            </a:r>
            <a:endParaRPr lang="en-US" sz="4800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7470159" y="2504130"/>
            <a:ext cx="4331459" cy="29854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94930" y="2360050"/>
            <a:ext cx="6732331" cy="1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228266" y="2452007"/>
            <a:ext cx="3890464" cy="1738993"/>
          </a:xfrm>
          <a:prstGeom prst="rect">
            <a:avLst/>
          </a:prstGeom>
          <a:solidFill>
            <a:srgbClr val="07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6088" y="2099207"/>
            <a:ext cx="40704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prstClr val="white"/>
                </a:solidFill>
              </a:rPr>
              <a:t>$140k</a:t>
            </a:r>
            <a:endParaRPr lang="en-US" sz="11500" dirty="0">
              <a:solidFill>
                <a:prstClr val="white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3020705" y="2356758"/>
            <a:ext cx="0" cy="1758042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358818" y="4363031"/>
            <a:ext cx="6732331" cy="1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33029" y="4551032"/>
            <a:ext cx="0" cy="1758042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29252" y="3486098"/>
            <a:ext cx="248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Days Made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52463" y="3654140"/>
            <a:ext cx="248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Dollars Given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38885" y="5255344"/>
            <a:ext cx="3181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-300" dirty="0" smtClean="0">
                <a:solidFill>
                  <a:prstClr val="white"/>
                </a:solidFill>
              </a:rPr>
              <a:t>QUALITY</a:t>
            </a:r>
            <a:endParaRPr lang="en-US" sz="1200" b="1" spc="-300" dirty="0">
              <a:solidFill>
                <a:prstClr val="white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29" y="3778485"/>
            <a:ext cx="2666999" cy="191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627" y="2862844"/>
            <a:ext cx="23288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 descr="Image result for empower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2" y="4591821"/>
            <a:ext cx="3780536" cy="182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61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67" y="707066"/>
            <a:ext cx="7378995" cy="5534246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1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005" y="312465"/>
            <a:ext cx="1170999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CULTURE:  </a:t>
            </a:r>
            <a:r>
              <a:rPr lang="en-US" sz="3200" dirty="0" smtClean="0"/>
              <a:t>The </a:t>
            </a:r>
            <a:r>
              <a:rPr lang="en-US" sz="3200" dirty="0"/>
              <a:t>commonly-held set of principles and values that show up in the everyday behavior and actions of our people.</a:t>
            </a:r>
          </a:p>
          <a:p>
            <a:pPr algn="ctr"/>
            <a:endParaRPr lang="en-US" sz="1600" b="1" dirty="0">
              <a:solidFill>
                <a:schemeClr val="accent3">
                  <a:lumMod val="75000"/>
                </a:schemeClr>
              </a:solidFill>
              <a:latin typeface="Segoe Script" panose="020B0504020000000003" pitchFamily="34" charset="0"/>
            </a:endParaRPr>
          </a:p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Ink Free" panose="03080402000500000000" pitchFamily="66" charset="0"/>
              </a:rPr>
              <a:t>Essentially, how </a:t>
            </a:r>
            <a:r>
              <a:rPr lang="en-US" sz="4400" b="1" dirty="0">
                <a:solidFill>
                  <a:srgbClr val="FFC000"/>
                </a:solidFill>
                <a:latin typeface="Ink Free" panose="03080402000500000000" pitchFamily="66" charset="0"/>
              </a:rPr>
              <a:t>we do things at Festival Foods</a:t>
            </a:r>
            <a:endParaRPr lang="en-US" sz="4800" b="1" dirty="0">
              <a:solidFill>
                <a:srgbClr val="FFC000"/>
              </a:solidFill>
              <a:latin typeface="Ink Free" panose="03080402000500000000" pitchFamily="66" charset="0"/>
            </a:endParaRPr>
          </a:p>
        </p:txBody>
      </p:sp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882" y="2664705"/>
            <a:ext cx="6410621" cy="3571475"/>
          </a:xfrm>
          <a:prstGeom prst="rect">
            <a:avLst/>
          </a:prstGeom>
          <a:noFill/>
          <a:ln w="762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982" y="1215046"/>
            <a:ext cx="221061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244" y="1215045"/>
            <a:ext cx="221061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6756">
            <a:off x="452959" y="3095453"/>
            <a:ext cx="3484647" cy="2494427"/>
          </a:xfrm>
          <a:prstGeom prst="rect">
            <a:avLst/>
          </a:prstGeom>
          <a:noFill/>
          <a:ln w="76200">
            <a:solidFill>
              <a:srgbClr val="DE267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7018">
            <a:off x="8727896" y="3147966"/>
            <a:ext cx="2974192" cy="281081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2234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483456" y="247193"/>
            <a:ext cx="5461276" cy="1631034"/>
          </a:xfrm>
          <a:prstGeom prst="rect">
            <a:avLst/>
          </a:prstGeom>
          <a:solidFill>
            <a:srgbClr val="C317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86972" y="3518055"/>
            <a:ext cx="5476132" cy="1554266"/>
          </a:xfrm>
          <a:prstGeom prst="rect">
            <a:avLst/>
          </a:prstGeom>
          <a:solidFill>
            <a:srgbClr val="07A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83457" y="1855316"/>
            <a:ext cx="5476132" cy="1662738"/>
          </a:xfrm>
          <a:prstGeom prst="rect">
            <a:avLst/>
          </a:prstGeom>
          <a:solidFill>
            <a:srgbClr val="8EC63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86973" y="5073834"/>
            <a:ext cx="5494502" cy="1534559"/>
          </a:xfrm>
          <a:prstGeom prst="rect">
            <a:avLst/>
          </a:prstGeom>
          <a:solidFill>
            <a:srgbClr val="E017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68598" y="486370"/>
            <a:ext cx="5461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VOLUNTEER</a:t>
            </a:r>
            <a:endParaRPr lang="en-US" sz="36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8599" y="917555"/>
            <a:ext cx="5512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OPPORTUNITIES</a:t>
            </a:r>
            <a:endParaRPr lang="en-US" sz="5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8408" y="3410733"/>
            <a:ext cx="5263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PART OF OUR</a:t>
            </a:r>
            <a:endParaRPr lang="en-US" sz="6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3456" y="5070312"/>
            <a:ext cx="5479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PROUD TO BE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WISCONSIN</a:t>
            </a:r>
            <a:endParaRPr lang="en-US" sz="6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1966" y="1823423"/>
            <a:ext cx="459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-3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PROGRAMS</a:t>
            </a:r>
            <a:endParaRPr lang="en-US" sz="4800" spc="-3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69842" y="2763658"/>
            <a:ext cx="4349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TO GIVE BACK</a:t>
            </a:r>
            <a:endParaRPr lang="en-US" sz="4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68598" y="4336396"/>
            <a:ext cx="5494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VALUES</a:t>
            </a:r>
            <a:endParaRPr lang="en-US" sz="4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753" y="470666"/>
            <a:ext cx="622050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We Love Community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4098" name="Picture 2" descr="Image result for 9 in circ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2745">
            <a:off x="251069" y="544517"/>
            <a:ext cx="1398004" cy="139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764" y="2617055"/>
            <a:ext cx="3921708" cy="39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648925" y="6262576"/>
            <a:ext cx="889361" cy="7974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2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662" y="885937"/>
            <a:ext cx="5619859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</a:rPr>
              <a:t>Not just in your community, but </a:t>
            </a:r>
          </a:p>
          <a:p>
            <a:pPr algn="ctr"/>
            <a:r>
              <a:rPr lang="en-US" sz="7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</a:rPr>
              <a:t>part of it</a:t>
            </a:r>
            <a:r>
              <a:rPr lang="en-US" sz="720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</a:rPr>
              <a:t>.</a:t>
            </a:r>
            <a:endParaRPr lang="en-US" sz="72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33377" y="6996223"/>
            <a:ext cx="9280636" cy="4040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7" y="-366881"/>
            <a:ext cx="2857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026" y="-375041"/>
            <a:ext cx="2857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052" y="-375041"/>
            <a:ext cx="2857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01" y="-384546"/>
            <a:ext cx="2857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9" y="-394051"/>
            <a:ext cx="2680292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24222" y="1053708"/>
            <a:ext cx="2857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24222" y="3534806"/>
            <a:ext cx="2857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3244" y="4782897"/>
            <a:ext cx="2695544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17274" y="1061870"/>
            <a:ext cx="2857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17274" y="3542968"/>
            <a:ext cx="2857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2332" y="4786979"/>
            <a:ext cx="2687384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7" y="6101258"/>
            <a:ext cx="2857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026" y="6093098"/>
            <a:ext cx="2857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052" y="6093098"/>
            <a:ext cx="2857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01" y="6083593"/>
            <a:ext cx="2857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9" y="6074088"/>
            <a:ext cx="2680292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commun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521" y="514046"/>
            <a:ext cx="5934075" cy="590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0653">
            <a:off x="6983753" y="3197723"/>
            <a:ext cx="3183826" cy="74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festival foods community involv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2553">
            <a:off x="450309" y="953769"/>
            <a:ext cx="4018181" cy="235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festival foods community involv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267" y="3304717"/>
            <a:ext cx="4010025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festival foods community involve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156" y="778750"/>
            <a:ext cx="3293317" cy="192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result for festival foods community involve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82" y="2432052"/>
            <a:ext cx="3007336" cy="174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Image result for united w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369" y="4424639"/>
            <a:ext cx="3840565" cy="164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Paw Away Hunger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40" y="897508"/>
            <a:ext cx="2913724" cy="16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71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Image result for festival foods commun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71" y="317619"/>
            <a:ext cx="4476750" cy="3048001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festival foods commun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98" y="490760"/>
            <a:ext cx="5206483" cy="3904862"/>
          </a:xfrm>
          <a:prstGeom prst="rect">
            <a:avLst/>
          </a:prstGeom>
          <a:noFill/>
          <a:ln w="76200">
            <a:solidFill>
              <a:srgbClr val="9EDAD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media.graytvinc.com/images/810*540/Eau-Claire_0505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88" y="2748637"/>
            <a:ext cx="5630382" cy="3753588"/>
          </a:xfrm>
          <a:prstGeom prst="rect">
            <a:avLst/>
          </a:prstGeom>
          <a:noFill/>
          <a:ln w="76200">
            <a:solidFill>
              <a:srgbClr val="DE267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 result for festival foods community suppo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904" y="3731755"/>
            <a:ext cx="3510862" cy="2632246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Image result for festival foods community involvem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45" y="1247259"/>
            <a:ext cx="3649106" cy="2484496"/>
          </a:xfrm>
          <a:prstGeom prst="rect">
            <a:avLst/>
          </a:prstGeom>
          <a:noFill/>
          <a:ln w="762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74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05340" y="247193"/>
            <a:ext cx="5439392" cy="1631034"/>
          </a:xfrm>
          <a:prstGeom prst="rect">
            <a:avLst/>
          </a:prstGeom>
          <a:solidFill>
            <a:srgbClr val="C317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05342" y="3517050"/>
            <a:ext cx="5476132" cy="1554266"/>
          </a:xfrm>
          <a:prstGeom prst="rect">
            <a:avLst/>
          </a:prstGeom>
          <a:solidFill>
            <a:srgbClr val="07A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505341" y="1855316"/>
            <a:ext cx="5454248" cy="1662738"/>
          </a:xfrm>
          <a:prstGeom prst="rect">
            <a:avLst/>
          </a:prstGeom>
          <a:solidFill>
            <a:srgbClr val="8EC63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05341" y="5073834"/>
            <a:ext cx="5476134" cy="1534559"/>
          </a:xfrm>
          <a:prstGeom prst="rect">
            <a:avLst/>
          </a:prstGeom>
          <a:solidFill>
            <a:srgbClr val="E017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539253" y="461497"/>
            <a:ext cx="5461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PRIDE.</a:t>
            </a:r>
            <a:endParaRPr lang="en-US" sz="66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54734" y="3715667"/>
            <a:ext cx="5263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OWNERSHIP.</a:t>
            </a:r>
            <a:endParaRPr lang="en-US" sz="6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3456" y="5070312"/>
            <a:ext cx="5479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SHARE IN THE </a:t>
            </a:r>
            <a:endParaRPr lang="en-US" sz="4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1966" y="1823423"/>
            <a:ext cx="459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-3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THIS IS </a:t>
            </a:r>
            <a:r>
              <a:rPr lang="en-US" sz="6000" u="sng" spc="-3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OUR</a:t>
            </a:r>
            <a:endParaRPr lang="en-US" sz="4800" u="sng" spc="-3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86042" y="2774717"/>
            <a:ext cx="3285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COMPANY</a:t>
            </a:r>
            <a:endParaRPr lang="en-US" sz="4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747" y="1305558"/>
            <a:ext cx="622050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We’re Owners.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90" y="359345"/>
            <a:ext cx="1116420" cy="111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39" y="2533250"/>
            <a:ext cx="3195636" cy="2287543"/>
          </a:xfrm>
          <a:prstGeom prst="rect">
            <a:avLst/>
          </a:prstGeom>
          <a:noFill/>
          <a:ln w="76200">
            <a:solidFill>
              <a:srgbClr val="DE267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366" y="4820793"/>
            <a:ext cx="2165129" cy="1410943"/>
          </a:xfrm>
          <a:prstGeom prst="rect">
            <a:avLst/>
          </a:prstGeom>
          <a:noFill/>
          <a:ln w="762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3090">
            <a:off x="631878" y="2796359"/>
            <a:ext cx="2791046" cy="1823211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201">
            <a:off x="550764" y="3914628"/>
            <a:ext cx="1408672" cy="2563098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19591">
            <a:off x="4537563" y="5004934"/>
            <a:ext cx="1791825" cy="131965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6539252" y="5556587"/>
            <a:ext cx="5442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SUCCESS</a:t>
            </a:r>
            <a:endParaRPr lang="en-US" sz="72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218" y="520994"/>
            <a:ext cx="7627089" cy="5720317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56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C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Related image">
            <a:extLst>
              <a:ext uri="{FF2B5EF4-FFF2-40B4-BE49-F238E27FC236}">
                <a16:creationId xmlns:a16="http://schemas.microsoft.com/office/drawing/2014/main" xmlns="" id="{A9C411E4-935D-44DA-8203-B9AD4F994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7" y="95793"/>
            <a:ext cx="11991371" cy="667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xmlns="" id="{4C2A675A-9DE7-4BA2-B3B3-E894D0DFC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9026">
            <a:off x="3000500" y="1407474"/>
            <a:ext cx="6221865" cy="360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3EACBA3-7BCC-4616-99C3-3BA8C31F193F}"/>
              </a:ext>
            </a:extLst>
          </p:cNvPr>
          <p:cNvSpPr/>
          <p:nvPr/>
        </p:nvSpPr>
        <p:spPr>
          <a:xfrm rot="20999465">
            <a:off x="7329925" y="3841592"/>
            <a:ext cx="1837509" cy="426720"/>
          </a:xfrm>
          <a:prstGeom prst="roundRect">
            <a:avLst/>
          </a:prstGeom>
          <a:solidFill>
            <a:srgbClr val="4DC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60" y="423656"/>
            <a:ext cx="6235710" cy="145907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028700" y="4745463"/>
            <a:ext cx="10001249" cy="1381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en-US" sz="2800" dirty="0" smtClean="0">
                <a:solidFill>
                  <a:prstClr val="white"/>
                </a:solidFill>
              </a:rPr>
              <a:t>Dani Stuhr</a:t>
            </a:r>
          </a:p>
          <a:p>
            <a:pPr algn="r" defTabSz="457200"/>
            <a:r>
              <a:rPr lang="en-US" sz="2800" dirty="0" smtClean="0">
                <a:solidFill>
                  <a:prstClr val="white"/>
                </a:solidFill>
              </a:rPr>
              <a:t>dstuhr@festfoods.com</a:t>
            </a:r>
          </a:p>
          <a:p>
            <a:pPr algn="r" defTabSz="457200"/>
            <a:r>
              <a:rPr lang="en-US" sz="2800" dirty="0" smtClean="0">
                <a:solidFill>
                  <a:prstClr val="white"/>
                </a:solidFill>
              </a:rPr>
              <a:t>(608) 779-2775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3076" name="Picture 4" descr="Image result for contact 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94" y="4883807"/>
            <a:ext cx="4449688" cy="110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e-mail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1923">
            <a:off x="5999192" y="5181684"/>
            <a:ext cx="64135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phone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004" y="5711566"/>
            <a:ext cx="419393" cy="41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55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5330"/>
            <a:ext cx="12191999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k Free" panose="03080402000500000000" pitchFamily="66" charset="0"/>
              </a:rPr>
              <a:t>We’re in the </a:t>
            </a:r>
            <a:r>
              <a:rPr lang="en-US" sz="9600" b="1" dirty="0" smtClean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k Free" panose="03080402000500000000" pitchFamily="66" charset="0"/>
              </a:rPr>
              <a:t>people </a:t>
            </a:r>
            <a:endParaRPr lang="en-US" sz="8000" b="1" dirty="0" smtClean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nk Free" panose="03080402000500000000" pitchFamily="66" charset="0"/>
            </a:endParaRPr>
          </a:p>
          <a:p>
            <a:pPr algn="ctr"/>
            <a:r>
              <a:rPr lang="en-US" sz="8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k Free" panose="03080402000500000000" pitchFamily="66" charset="0"/>
              </a:rPr>
              <a:t>business, we just </a:t>
            </a:r>
          </a:p>
          <a:p>
            <a:pPr algn="ctr"/>
            <a:r>
              <a:rPr lang="en-US" sz="8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k Free" panose="03080402000500000000" pitchFamily="66" charset="0"/>
              </a:rPr>
              <a:t>happen to sell groceries. </a:t>
            </a:r>
            <a:endParaRPr lang="en-US" sz="8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4" name="Picture 4" descr="Image result for diverse employees clipart 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548" y="4306186"/>
            <a:ext cx="9126465" cy="299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33377" y="6996223"/>
            <a:ext cx="9280636" cy="4040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9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10deadsimplescript-01-01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2816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 rot="20730368">
            <a:off x="909132" y="2192987"/>
            <a:ext cx="8896402" cy="13262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20774257">
            <a:off x="307665" y="2305005"/>
            <a:ext cx="99708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Top     Reasons I love Festival’s</a:t>
            </a:r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 rot="20713432">
            <a:off x="6788854" y="3205437"/>
            <a:ext cx="3518651" cy="600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5173">
            <a:off x="2123266" y="3223644"/>
            <a:ext cx="625045" cy="62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0653">
            <a:off x="6546735" y="3190434"/>
            <a:ext cx="3352036" cy="78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468602" y="247193"/>
            <a:ext cx="5476132" cy="1631034"/>
          </a:xfrm>
          <a:prstGeom prst="rect">
            <a:avLst/>
          </a:prstGeom>
          <a:solidFill>
            <a:srgbClr val="C317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86972" y="3518055"/>
            <a:ext cx="5457761" cy="1554266"/>
          </a:xfrm>
          <a:prstGeom prst="rect">
            <a:avLst/>
          </a:prstGeom>
          <a:solidFill>
            <a:srgbClr val="07A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68601" y="1855316"/>
            <a:ext cx="5476132" cy="1662738"/>
          </a:xfrm>
          <a:prstGeom prst="rect">
            <a:avLst/>
          </a:prstGeom>
          <a:solidFill>
            <a:srgbClr val="8EC63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86973" y="5073834"/>
            <a:ext cx="5457760" cy="1534559"/>
          </a:xfrm>
          <a:prstGeom prst="rect">
            <a:avLst/>
          </a:prstGeom>
          <a:solidFill>
            <a:srgbClr val="E017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71732" y="544274"/>
            <a:ext cx="5420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BIRTHDAY AND ANNIVERSARY</a:t>
            </a:r>
            <a:endParaRPr lang="en-US" sz="28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94474" y="923236"/>
            <a:ext cx="5819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CARDS &amp; HUDDLES</a:t>
            </a:r>
            <a:endParaRPr lang="en-US" sz="48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8600" y="3410733"/>
            <a:ext cx="57428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NICE GOING</a:t>
            </a:r>
            <a:endParaRPr lang="en-US" sz="66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6971" y="5469656"/>
            <a:ext cx="5457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CULTURE WINS</a:t>
            </a:r>
            <a:endParaRPr lang="en-US" sz="5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1441" y="2024982"/>
            <a:ext cx="5476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SILVER AND GOLD</a:t>
            </a:r>
            <a:endParaRPr lang="en-US" sz="4400" spc="-3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36245" y="2787380"/>
            <a:ext cx="4730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BOOMERANGS</a:t>
            </a:r>
            <a:endParaRPr lang="en-US" sz="4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86972" y="4336396"/>
            <a:ext cx="5766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CARDS</a:t>
            </a:r>
            <a:endParaRPr lang="en-US" sz="4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3076" name="Picture 4" descr="Image result for 1 in circ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569" y="395982"/>
            <a:ext cx="942752" cy="94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8094" y="1202331"/>
            <a:ext cx="622050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We Know How </a:t>
            </a:r>
          </a:p>
          <a:p>
            <a:pPr algn="ctr"/>
            <a:r>
              <a:rPr lang="en-U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to Celebrate!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98" y="3717964"/>
            <a:ext cx="5564372" cy="277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1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483456" y="247193"/>
            <a:ext cx="5461276" cy="1631034"/>
          </a:xfrm>
          <a:prstGeom prst="rect">
            <a:avLst/>
          </a:prstGeom>
          <a:solidFill>
            <a:srgbClr val="C317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86972" y="3518055"/>
            <a:ext cx="5476132" cy="1554266"/>
          </a:xfrm>
          <a:prstGeom prst="rect">
            <a:avLst/>
          </a:prstGeom>
          <a:solidFill>
            <a:srgbClr val="07A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83457" y="1855316"/>
            <a:ext cx="5476132" cy="1662738"/>
          </a:xfrm>
          <a:prstGeom prst="rect">
            <a:avLst/>
          </a:prstGeom>
          <a:solidFill>
            <a:srgbClr val="8EC63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86973" y="5073834"/>
            <a:ext cx="5494502" cy="1534559"/>
          </a:xfrm>
          <a:prstGeom prst="rect">
            <a:avLst/>
          </a:prstGeom>
          <a:solidFill>
            <a:srgbClr val="E017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46714" y="253763"/>
            <a:ext cx="5461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ALL  LEADER</a:t>
            </a:r>
            <a:endParaRPr lang="en-US" sz="36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05343" y="777356"/>
            <a:ext cx="5454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MEETINGS</a:t>
            </a:r>
            <a:endParaRPr lang="en-US" sz="72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8408" y="3410733"/>
            <a:ext cx="5263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INSIDER LOOK</a:t>
            </a:r>
            <a:endParaRPr lang="en-US" sz="6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3456" y="5070312"/>
            <a:ext cx="5479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DEPARTMENT</a:t>
            </a:r>
            <a:endParaRPr lang="en-US" sz="4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1966" y="1823423"/>
            <a:ext cx="459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-3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SR. LEADER</a:t>
            </a:r>
            <a:endParaRPr lang="en-US" sz="4800" spc="-3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33098" y="2763658"/>
            <a:ext cx="3285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ACCESS</a:t>
            </a:r>
            <a:endParaRPr lang="en-US" sz="4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23322" y="4336396"/>
            <a:ext cx="4239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AT FINANCIALS</a:t>
            </a:r>
            <a:endParaRPr lang="en-US" sz="4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46713" y="5523100"/>
            <a:ext cx="5461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pc="-3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HUDDLES</a:t>
            </a:r>
            <a:endParaRPr lang="en-US" sz="4800" spc="-3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8094" y="1202331"/>
            <a:ext cx="622050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We Share</a:t>
            </a:r>
          </a:p>
          <a:p>
            <a:pPr algn="ctr"/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Information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1026" name="Picture 2" descr="Image result for 2 IN CIRC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370" y="395588"/>
            <a:ext cx="934518" cy="93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63" y="3546906"/>
            <a:ext cx="6254066" cy="276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72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Meetings with a Purpose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43001" y="2390132"/>
            <a:ext cx="4754880" cy="77724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ASM’s and ISM’s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143001" y="3110104"/>
            <a:ext cx="4754880" cy="3383280"/>
          </a:xfrm>
        </p:spPr>
        <p:txBody>
          <a:bodyPr/>
          <a:lstStyle/>
          <a:p>
            <a:r>
              <a:rPr lang="en-US" dirty="0" smtClean="0"/>
              <a:t>ISM:  Weekly leadership meetings in the stores</a:t>
            </a:r>
          </a:p>
          <a:p>
            <a:endParaRPr lang="en-US" dirty="0"/>
          </a:p>
          <a:p>
            <a:r>
              <a:rPr lang="en-US" dirty="0" smtClean="0"/>
              <a:t>ASM:  All leaders participate in a company wide leadership meeting every other week hosted by our CEO or another member of our Senior Leadership Team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69174" y="2387653"/>
            <a:ext cx="4754880" cy="77724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92D050"/>
                </a:solidFill>
              </a:rPr>
              <a:t>Daily Huddles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269174" y="3107943"/>
            <a:ext cx="4754880" cy="3383280"/>
          </a:xfrm>
        </p:spPr>
        <p:txBody>
          <a:bodyPr/>
          <a:lstStyle/>
          <a:p>
            <a:r>
              <a:rPr lang="en-US" dirty="0" smtClean="0"/>
              <a:t>Every store, every department, every day!</a:t>
            </a:r>
          </a:p>
          <a:p>
            <a:r>
              <a:rPr lang="en-US" dirty="0" smtClean="0"/>
              <a:t>Review Boomerang Basic of the day</a:t>
            </a:r>
          </a:p>
          <a:p>
            <a:r>
              <a:rPr lang="en-US" dirty="0" smtClean="0"/>
              <a:t>Share critical team updates</a:t>
            </a:r>
          </a:p>
          <a:p>
            <a:r>
              <a:rPr lang="en-US" dirty="0" smtClean="0"/>
              <a:t>Celebrate Good Times!</a:t>
            </a:r>
          </a:p>
          <a:p>
            <a:pPr lvl="1"/>
            <a:r>
              <a:rPr lang="en-US" dirty="0" smtClean="0"/>
              <a:t>Store Success</a:t>
            </a:r>
          </a:p>
          <a:p>
            <a:pPr lvl="1"/>
            <a:r>
              <a:rPr lang="en-US" dirty="0" smtClean="0"/>
              <a:t>Birthdays</a:t>
            </a:r>
          </a:p>
          <a:p>
            <a:pPr lvl="1"/>
            <a:r>
              <a:rPr lang="en-US" dirty="0" smtClean="0"/>
              <a:t>Anniversaries</a:t>
            </a:r>
            <a:endParaRPr lang="en-US" dirty="0"/>
          </a:p>
        </p:txBody>
      </p:sp>
      <p:pic>
        <p:nvPicPr>
          <p:cNvPr id="12294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437">
            <a:off x="8688836" y="460117"/>
            <a:ext cx="3104954" cy="232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6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1831" y="403531"/>
            <a:ext cx="19514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Fest TV:</a:t>
            </a:r>
            <a:endParaRPr lang="en-US" sz="4000" b="1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0001" y="4943723"/>
            <a:ext cx="50193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Company Newsletter: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14359">
            <a:off x="1850881" y="1250693"/>
            <a:ext cx="4683957" cy="2644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9060" y="5613945"/>
            <a:ext cx="9353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 still invest in a traditional newsletter to all associates homes, complete with a </a:t>
            </a:r>
          </a:p>
          <a:p>
            <a:r>
              <a:rPr lang="en-US" sz="2000" dirty="0" smtClean="0"/>
              <a:t>coupon for associates to enjoy a product on us while becoming an expert for our guests!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8664995" y="2456027"/>
            <a:ext cx="18653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Survey:</a:t>
            </a:r>
            <a:endParaRPr lang="en-US" sz="4000" b="1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37451" y="3002369"/>
            <a:ext cx="29204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Associates have the opportunity</a:t>
            </a:r>
          </a:p>
          <a:p>
            <a:pPr algn="ctr"/>
            <a:r>
              <a:rPr lang="en-US" sz="2000" dirty="0" smtClean="0"/>
              <a:t>to share with us in our Annual Engagement Survey!</a:t>
            </a:r>
            <a:endParaRPr lang="en-US" sz="2000" dirty="0"/>
          </a:p>
        </p:txBody>
      </p:sp>
      <p:pic>
        <p:nvPicPr>
          <p:cNvPr id="3074" name="Picture 2" descr="Image result for surve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27" y="1253859"/>
            <a:ext cx="2670853" cy="134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16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Fra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1_Basis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2828</TotalTime>
  <Words>716</Words>
  <Application>Microsoft Office PowerPoint</Application>
  <PresentationFormat>Widescreen</PresentationFormat>
  <Paragraphs>206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Bahnschrift SemiBold</vt:lpstr>
      <vt:lpstr>Berlin Sans FB</vt:lpstr>
      <vt:lpstr>Berlin Sans FB Demi</vt:lpstr>
      <vt:lpstr>Calibri</vt:lpstr>
      <vt:lpstr>Corbel</vt:lpstr>
      <vt:lpstr>Gill Sans Ultra Bold Condensed</vt:lpstr>
      <vt:lpstr>Ink Free</vt:lpstr>
      <vt:lpstr>Segoe Script</vt:lpstr>
      <vt:lpstr>Wingdings 2</vt:lpstr>
      <vt:lpstr>Basis</vt:lpstr>
      <vt:lpstr>Frame</vt:lpstr>
      <vt:lpstr>1_Basis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Meetings with a Purpose</vt:lpstr>
      <vt:lpstr>PowerPoint Presentation</vt:lpstr>
      <vt:lpstr>PowerPoint Presentation</vt:lpstr>
      <vt:lpstr>PowerPoint Presentation</vt:lpstr>
      <vt:lpstr>Our Leadership Philosophies</vt:lpstr>
      <vt:lpstr>                    College</vt:lpstr>
      <vt:lpstr>PowerPoint Presentation</vt:lpstr>
      <vt:lpstr>PowerPoint Presentation</vt:lpstr>
      <vt:lpstr>“Reviews” Reinvented!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Take Care of Our Festival Family</vt:lpstr>
      <vt:lpstr>Family Involvement</vt:lpstr>
      <vt:lpstr>More Than a Name Badge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Van Gheem</dc:creator>
  <cp:lastModifiedBy>Dani Stuhr</cp:lastModifiedBy>
  <cp:revision>135</cp:revision>
  <cp:lastPrinted>2019-09-10T18:42:16Z</cp:lastPrinted>
  <dcterms:created xsi:type="dcterms:W3CDTF">2019-09-09T11:56:05Z</dcterms:created>
  <dcterms:modified xsi:type="dcterms:W3CDTF">2019-10-29T19:54:51Z</dcterms:modified>
</cp:coreProperties>
</file>