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90" r:id="rId6"/>
    <p:sldId id="262" r:id="rId7"/>
    <p:sldId id="278" r:id="rId8"/>
    <p:sldId id="265" r:id="rId9"/>
    <p:sldId id="266" r:id="rId10"/>
    <p:sldId id="267" r:id="rId11"/>
    <p:sldId id="268" r:id="rId12"/>
    <p:sldId id="270" r:id="rId13"/>
    <p:sldId id="272" r:id="rId14"/>
    <p:sldId id="291" r:id="rId15"/>
    <p:sldId id="273" r:id="rId16"/>
    <p:sldId id="275" r:id="rId17"/>
    <p:sldId id="277" r:id="rId18"/>
    <p:sldId id="279" r:id="rId19"/>
    <p:sldId id="281" r:id="rId20"/>
    <p:sldId id="282" r:id="rId21"/>
    <p:sldId id="283" r:id="rId22"/>
    <p:sldId id="285" r:id="rId23"/>
    <p:sldId id="286" r:id="rId24"/>
    <p:sldId id="292" r:id="rId25"/>
    <p:sldId id="287" r:id="rId26"/>
    <p:sldId id="288" r:id="rId27"/>
    <p:sldId id="289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6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5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8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0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6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6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66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6751-7DE3-4676-8389-BEA100CDE05A}" type="datetimeFigureOut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242E8-AD69-48F5-8434-CCB639C2A3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1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Walk Down Memory Lane</a:t>
            </a:r>
            <a:endParaRPr lang="en-US" dirty="0"/>
          </a:p>
        </p:txBody>
      </p:sp>
      <p:pic>
        <p:nvPicPr>
          <p:cNvPr id="1036" name="Picture 12" descr="C:\Users\jlhougom\AppData\Local\Microsoft\Windows\Temporary Internet Files\Content.IE5\J296NJDS\Unknown-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14" y="3036337"/>
            <a:ext cx="1077186" cy="8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49" y="4287844"/>
            <a:ext cx="1739809" cy="244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4724400" cy="276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800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Jerry Arndt Classification Talk</a:t>
            </a:r>
          </a:p>
          <a:p>
            <a:r>
              <a:rPr lang="en-US" sz="2400" b="1" dirty="0" smtClean="0"/>
              <a:t>November 16, 2017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456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Activities and 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Family</a:t>
            </a:r>
          </a:p>
          <a:p>
            <a:r>
              <a:rPr lang="en-US" dirty="0" smtClean="0"/>
              <a:t>Faith</a:t>
            </a:r>
          </a:p>
          <a:p>
            <a:r>
              <a:rPr lang="en-US" dirty="0" smtClean="0"/>
              <a:t>Spectator sports – avid fan of Badgers, Packers, Brewers, and especially Grandkids teams</a:t>
            </a:r>
          </a:p>
          <a:p>
            <a:r>
              <a:rPr lang="en-US" dirty="0" smtClean="0"/>
              <a:t>Hunting, fishing, hiking, cross-country skiing and almost any outdoor physical activity</a:t>
            </a:r>
          </a:p>
          <a:p>
            <a:r>
              <a:rPr lang="en-US" dirty="0" smtClean="0"/>
              <a:t>Recreational property in Richland Center</a:t>
            </a:r>
          </a:p>
          <a:p>
            <a:r>
              <a:rPr lang="en-US" dirty="0" smtClean="0"/>
              <a:t>Yard work</a:t>
            </a:r>
          </a:p>
          <a:p>
            <a:r>
              <a:rPr lang="en-US" dirty="0" smtClean="0"/>
              <a:t>Music and theater</a:t>
            </a:r>
          </a:p>
          <a:p>
            <a:r>
              <a:rPr lang="en-US" dirty="0" smtClean="0"/>
              <a:t>Seasonal decorating of our home and yard</a:t>
            </a:r>
          </a:p>
          <a:p>
            <a:r>
              <a:rPr lang="en-US" dirty="0" smtClean="0"/>
              <a:t>Travel</a:t>
            </a:r>
          </a:p>
          <a:p>
            <a:r>
              <a:rPr lang="en-US" dirty="0" smtClean="0"/>
              <a:t>Community Service</a:t>
            </a:r>
          </a:p>
          <a:p>
            <a:r>
              <a:rPr lang="en-US" dirty="0" smtClean="0"/>
              <a:t>Service on several Boards</a:t>
            </a:r>
          </a:p>
          <a:p>
            <a:r>
              <a:rPr lang="en-US" dirty="0" smtClean="0"/>
              <a:t>Being “Santa’s Helper”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Richland Center Recreational Property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866137" cy="260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80" y="3542826"/>
            <a:ext cx="3986040" cy="26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35586"/>
            <a:ext cx="4137310" cy="250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0" y="3614097"/>
            <a:ext cx="4133850" cy="256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05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Hunting and Fishing – A Family Affair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61678"/>
            <a:ext cx="4105275" cy="261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2" y="838200"/>
            <a:ext cx="4342478" cy="28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1999"/>
            <a:ext cx="2261444" cy="329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30587"/>
            <a:ext cx="201648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2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Hunting and Fishing – A Family Affair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2914"/>
            <a:ext cx="3581400" cy="535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600200"/>
            <a:ext cx="498956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9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Fond Travel 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Extensive travel in 5 continents</a:t>
            </a:r>
          </a:p>
          <a:p>
            <a:r>
              <a:rPr lang="en-US" dirty="0" smtClean="0"/>
              <a:t>Travelled for business, education, pleasure</a:t>
            </a:r>
          </a:p>
          <a:p>
            <a:r>
              <a:rPr lang="en-US" dirty="0" smtClean="0"/>
              <a:t>Our travel “in a nutshell”</a:t>
            </a:r>
          </a:p>
          <a:p>
            <a:pPr lvl="1"/>
            <a:r>
              <a:rPr lang="en-US" dirty="0" smtClean="0"/>
              <a:t>Our world is amazing, but there is no place like home</a:t>
            </a:r>
          </a:p>
          <a:p>
            <a:pPr lvl="1"/>
            <a:r>
              <a:rPr lang="en-US" dirty="0" smtClean="0"/>
              <a:t>The many places we have been, the many thousands of pictures and all the memories are overwhelming</a:t>
            </a:r>
          </a:p>
          <a:p>
            <a:pPr lvl="1"/>
            <a:r>
              <a:rPr lang="en-US" dirty="0" smtClean="0"/>
              <a:t>What makes travel special?  The </a:t>
            </a:r>
            <a:r>
              <a:rPr lang="en-US" u="sng" dirty="0" smtClean="0"/>
              <a:t>PEOPLE</a:t>
            </a:r>
            <a:r>
              <a:rPr lang="en-US" dirty="0" smtClean="0"/>
              <a:t> and the </a:t>
            </a:r>
            <a:r>
              <a:rPr lang="en-US" u="sng" dirty="0" smtClean="0"/>
              <a:t>CULTURES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199554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Many Fond Travel Experiences - Tanzania</a:t>
            </a:r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4" y="838200"/>
            <a:ext cx="4378506" cy="28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6" y="3624646"/>
            <a:ext cx="4508115" cy="284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97" y="1022830"/>
            <a:ext cx="4481203" cy="259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8" y="3657600"/>
            <a:ext cx="4306047" cy="283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Many Fond Travel Experiences - Tanzania</a:t>
            </a:r>
            <a:endParaRPr 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7480"/>
            <a:ext cx="4343400" cy="272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14" y="3562703"/>
            <a:ext cx="4407180" cy="29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07" y="821675"/>
            <a:ext cx="4602296" cy="275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9" y="3562702"/>
            <a:ext cx="4486275" cy="285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Many Fond Travel Experiences - Tanzania</a:t>
            </a:r>
            <a:endParaRPr lang="en-US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181600" cy="288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5124450" cy="326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2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Fond Travel Memories - India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4646"/>
            <a:ext cx="3928676" cy="273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28" y="3787721"/>
            <a:ext cx="4314825" cy="280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24646"/>
            <a:ext cx="4308579" cy="285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5489"/>
            <a:ext cx="4038600" cy="293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2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Many Fond Travel Experiences - Europe</a:t>
            </a:r>
            <a:endParaRPr lang="en-US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4981575" cy="283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10" y="3733800"/>
            <a:ext cx="4600575" cy="302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9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Family Background and Childhood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2590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Gerald Earl Arndt born July 29, 1948 in Wisconsin Rapids, WI</a:t>
            </a:r>
          </a:p>
          <a:p>
            <a:r>
              <a:rPr lang="en-US" sz="1800" dirty="0" smtClean="0"/>
              <a:t>Parents:  Earl and Marion (Schroeder) Arndt</a:t>
            </a:r>
          </a:p>
          <a:p>
            <a:r>
              <a:rPr lang="en-US" sz="1800" dirty="0" smtClean="0"/>
              <a:t>Siblings:  2 younger sisters, Judy and Linda</a:t>
            </a:r>
          </a:p>
          <a:p>
            <a:r>
              <a:rPr lang="en-US" sz="1800" dirty="0" smtClean="0"/>
              <a:t>Family and extended family has always had huge impact on my life</a:t>
            </a:r>
          </a:p>
          <a:p>
            <a:r>
              <a:rPr lang="en-US" sz="1800" dirty="0" smtClean="0"/>
              <a:t>Maternal and paternal family tree has deep German roots</a:t>
            </a:r>
          </a:p>
          <a:p>
            <a:pPr lvl="1"/>
            <a:r>
              <a:rPr lang="en-US" sz="1600" dirty="0" smtClean="0"/>
              <a:t>Maternal grandparents were German immigrants</a:t>
            </a:r>
          </a:p>
          <a:p>
            <a:pPr lvl="1"/>
            <a:r>
              <a:rPr lang="en-US" sz="1600" dirty="0" smtClean="0"/>
              <a:t>Strong German influence especially during pre-school years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5029200" cy="331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22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Veteran Advocacy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37242"/>
            <a:ext cx="3838148" cy="549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85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Santa’s Helper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25" y="1201563"/>
            <a:ext cx="6728975" cy="48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0" y="6006488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‘Tis the Season!</a:t>
            </a:r>
            <a:endParaRPr lang="en-US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3058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 is VACATION my only VOCATION?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72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Strong work ethic since very early childhood</a:t>
            </a:r>
          </a:p>
          <a:p>
            <a:pPr lvl="1"/>
            <a:r>
              <a:rPr lang="en-US" dirty="0" smtClean="0"/>
              <a:t>Chores and responsibilities at home</a:t>
            </a:r>
          </a:p>
          <a:p>
            <a:pPr lvl="1"/>
            <a:r>
              <a:rPr lang="en-US" dirty="0" smtClean="0"/>
              <a:t>Tasks to help neighbors – got the idea of how to make a little money</a:t>
            </a:r>
          </a:p>
          <a:p>
            <a:pPr lvl="1"/>
            <a:r>
              <a:rPr lang="en-US" dirty="0" smtClean="0"/>
              <a:t>Lemonade stands and the typical kid attempts to make money</a:t>
            </a:r>
          </a:p>
          <a:p>
            <a:pPr lvl="1"/>
            <a:r>
              <a:rPr lang="en-US" dirty="0" smtClean="0"/>
              <a:t>Volunteer work – parents emphasized doing the right things for the right reasons in the right way.  Not just about the money</a:t>
            </a:r>
          </a:p>
          <a:p>
            <a:r>
              <a:rPr lang="en-US" dirty="0" smtClean="0"/>
              <a:t>Great opportunities to learn about business</a:t>
            </a:r>
          </a:p>
          <a:p>
            <a:pPr lvl="1"/>
            <a:r>
              <a:rPr lang="en-US" dirty="0" smtClean="0"/>
              <a:t>Family owned and operated Arndt’s Restaurant</a:t>
            </a:r>
          </a:p>
          <a:p>
            <a:pPr lvl="1"/>
            <a:r>
              <a:rPr lang="en-US" dirty="0" smtClean="0"/>
              <a:t>Helped dad manage his small contracting businesses</a:t>
            </a:r>
          </a:p>
          <a:p>
            <a:r>
              <a:rPr lang="en-US" dirty="0" smtClean="0"/>
              <a:t>Summer jobs and learning opportunities throughout school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Trane and Gundersen Years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76600"/>
            <a:ext cx="7848600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 smtClean="0"/>
              <a:t>Trane:  June 1970 – April 2005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 smtClean="0"/>
              <a:t>Gundersen:  April 2005 – December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4795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Trane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Joined Trane in 1970 as a Manufacturing Engineer immediately after graduation from Michigan Tech</a:t>
            </a:r>
          </a:p>
          <a:p>
            <a:r>
              <a:rPr lang="en-US" dirty="0" smtClean="0"/>
              <a:t>Was absolutely blessed with opportunities to gain broad technical, business and management experience</a:t>
            </a:r>
          </a:p>
          <a:p>
            <a:pPr lvl="1"/>
            <a:r>
              <a:rPr lang="en-US" dirty="0" smtClean="0"/>
              <a:t>Multiple plants, multiple products, multiple roles (Manufacturing Engineering, Quality Control, Development Engineering, Supply Chain, Operations Management, General Management, Executive Management)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2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Trane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Had a lead role in development and manufacture of some flagship products (CenTraVac, scroll </a:t>
            </a:r>
            <a:r>
              <a:rPr lang="en-US" dirty="0"/>
              <a:t>c</a:t>
            </a:r>
            <a:r>
              <a:rPr lang="en-US" dirty="0" smtClean="0"/>
              <a:t>ompressor, screw compressor, new chiller lines, many more)</a:t>
            </a:r>
          </a:p>
          <a:p>
            <a:r>
              <a:rPr lang="en-US" dirty="0" smtClean="0"/>
              <a:t>Had strong support from many awesome people</a:t>
            </a:r>
          </a:p>
          <a:p>
            <a:pPr lvl="1"/>
            <a:r>
              <a:rPr lang="en-US" dirty="0" smtClean="0"/>
              <a:t>Trane leaders that took a chance on me</a:t>
            </a:r>
          </a:p>
          <a:p>
            <a:pPr lvl="1"/>
            <a:r>
              <a:rPr lang="en-US" dirty="0" smtClean="0"/>
              <a:t>Teams of people that I led were loyal and supportive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Trane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Some of the most memorable highlights</a:t>
            </a:r>
          </a:p>
          <a:p>
            <a:pPr lvl="1"/>
            <a:r>
              <a:rPr lang="en-US" dirty="0" smtClean="0"/>
              <a:t>My First project</a:t>
            </a:r>
          </a:p>
          <a:p>
            <a:pPr lvl="2"/>
            <a:r>
              <a:rPr lang="en-US" dirty="0" smtClean="0"/>
              <a:t>No clue what to do</a:t>
            </a:r>
          </a:p>
          <a:p>
            <a:pPr lvl="2"/>
            <a:r>
              <a:rPr lang="en-US" dirty="0" smtClean="0"/>
              <a:t>Learned that I needed the people I was leading in the project much more than they needed me</a:t>
            </a:r>
          </a:p>
          <a:p>
            <a:pPr lvl="2"/>
            <a:r>
              <a:rPr lang="en-US" dirty="0" smtClean="0"/>
              <a:t>Relationships built during that project became the model for my whole career</a:t>
            </a:r>
          </a:p>
          <a:p>
            <a:pPr lvl="1"/>
            <a:r>
              <a:rPr lang="en-US" dirty="0" smtClean="0"/>
              <a:t>Learning about “chain of command”</a:t>
            </a:r>
          </a:p>
          <a:p>
            <a:pPr lvl="1"/>
            <a:r>
              <a:rPr lang="en-US" dirty="0" smtClean="0"/>
              <a:t>Getting fired and re-hired the same day</a:t>
            </a:r>
          </a:p>
          <a:p>
            <a:pPr lvl="1"/>
            <a:r>
              <a:rPr lang="en-US" dirty="0" smtClean="0"/>
              <a:t>Relationships</a:t>
            </a:r>
          </a:p>
          <a:p>
            <a:pPr lvl="2"/>
            <a:r>
              <a:rPr lang="en-US" dirty="0" smtClean="0"/>
              <a:t>Employees</a:t>
            </a:r>
          </a:p>
          <a:p>
            <a:pPr lvl="2"/>
            <a:r>
              <a:rPr lang="en-US" dirty="0" smtClean="0"/>
              <a:t>Labor/Management</a:t>
            </a:r>
          </a:p>
          <a:p>
            <a:pPr lvl="2"/>
            <a:r>
              <a:rPr lang="en-US" dirty="0" smtClean="0"/>
              <a:t>Suppliers</a:t>
            </a:r>
          </a:p>
          <a:p>
            <a:pPr lvl="2"/>
            <a:r>
              <a:rPr lang="en-US" dirty="0" smtClean="0"/>
              <a:t>Business Partners</a:t>
            </a:r>
          </a:p>
          <a:p>
            <a:pPr lvl="1"/>
            <a:r>
              <a:rPr lang="en-US" dirty="0" smtClean="0"/>
              <a:t>Doing deals</a:t>
            </a:r>
          </a:p>
          <a:p>
            <a:pPr lvl="1"/>
            <a:r>
              <a:rPr lang="en-US" dirty="0" smtClean="0"/>
              <a:t>Making a positive difference</a:t>
            </a:r>
          </a:p>
          <a:p>
            <a:r>
              <a:rPr lang="en-US" dirty="0" smtClean="0"/>
              <a:t>Retired from Trane in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7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590800"/>
            <a:ext cx="8382000" cy="1219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/>
              <a:t>MANUFACTURING TO HEALTHCARE</a:t>
            </a:r>
            <a:br>
              <a:rPr lang="en-US" sz="3200" dirty="0" smtClean="0"/>
            </a:br>
            <a:endParaRPr lang="en-US" sz="2800" dirty="0" smtClean="0"/>
          </a:p>
        </p:txBody>
      </p:sp>
      <p:pic>
        <p:nvPicPr>
          <p:cNvPr id="3075" name="Picture 6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5486400"/>
            <a:ext cx="3581400" cy="93027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C:\Documents and Settings\jlhougom\Application Data\Microsoft\Media Catalog\Downloaded Clips\cl4\BD10625_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1447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C:\Documents and Settings\jlhougom\Application Data\Microsoft\Media Catalog\Downloaded Clips\cl8\BD20120_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76800"/>
            <a:ext cx="27432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C:\WINNT\Temp\notes6B3039\~27867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23622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 descr="C:\Documents and Settings\jlhougom\My Documents\My Pictures\Trane logo (meatball in color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"/>
            <a:ext cx="35814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9" descr="C:\WINNT\Temp\notes6B3039\Arndt-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37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My Migration Path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848600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Long-standing curiosity and interest in healthcare.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Intensified interest in healthcare as healthcare costs became an increasingly important factor in the competitiveness of U.S. business and industry.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Personal engagement as a business leader in collaboration with Healthcare providers to address healthcare quality and cost issues.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Some joint projects between Trane and our healthcare providers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A “Business Partner” in the WCHQ (Wisconsin Collaborative for Healthcare Quality)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An invitation to join Gundersen Lutheran as an employee.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A new career in healthcare began April 19, 2005.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Jerry Through The Ages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68" y="1304534"/>
            <a:ext cx="1852582" cy="25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6" y="1793535"/>
            <a:ext cx="1785939" cy="27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43" y="1793535"/>
            <a:ext cx="1877046" cy="270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2645"/>
            <a:ext cx="1905000" cy="26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026" y="392212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 months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8889" y="4500137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 years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0573" y="3922127"/>
            <a:ext cx="1152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 years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55604" y="4669413"/>
            <a:ext cx="1905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School graduation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266584"/>
            <a:ext cx="60960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What the heck happened to that cute kid ???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7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82000" cy="7016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Some Key Healthcare Issues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Improvement of quality and cost-effectiveness in healthcare delivery.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More enlightened and responsible healthcare consumption.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More understanding and collaboration between healthcare providers, consumers, payers and government.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More proactive approach to healthcare – focus on wellness and proactive disease management.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800" dirty="0" smtClean="0"/>
          </a:p>
          <a:p>
            <a:pPr lvl="2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And the list goes on…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1"/>
            <a:ext cx="7772400" cy="1066799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My Healthcare Career Objectives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1"/>
            <a:ext cx="8229600" cy="4267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Learn about and understand the opportunities.</a:t>
            </a:r>
          </a:p>
          <a:p>
            <a:pPr eaLnBrk="1" hangingPunct="1">
              <a:defRPr/>
            </a:pPr>
            <a:r>
              <a:rPr lang="en-US" dirty="0" smtClean="0"/>
              <a:t>Bring the perspective of the healthcare consumer and payer into clearer focus (former outsider now inside healthcare).</a:t>
            </a:r>
          </a:p>
          <a:p>
            <a:pPr eaLnBrk="1" hangingPunct="1">
              <a:defRPr/>
            </a:pPr>
            <a:r>
              <a:rPr lang="en-US" dirty="0" smtClean="0"/>
              <a:t>Find ways to apply manufacturing and business experience to healthcare improvement.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6248400"/>
            <a:ext cx="7162800" cy="4127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Arial Black" pitchFamily="34" charset="0"/>
              </a:rPr>
              <a:t>Just make a positive difference in anyway I can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Gundersen Years – An unplanned second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How did I get to Gundersen?</a:t>
            </a:r>
          </a:p>
          <a:p>
            <a:pPr lvl="1"/>
            <a:r>
              <a:rPr lang="en-US" dirty="0" smtClean="0"/>
              <a:t>Long-standing relationship with Gundersen through my Trane role</a:t>
            </a:r>
          </a:p>
          <a:p>
            <a:pPr lvl="1"/>
            <a:r>
              <a:rPr lang="en-US" dirty="0" smtClean="0"/>
              <a:t>Served as business partner with Jeff Thompson on Wisconsin Collaborative for Healthcare Quality</a:t>
            </a:r>
          </a:p>
          <a:p>
            <a:pPr lvl="1"/>
            <a:r>
              <a:rPr lang="en-US" dirty="0" smtClean="0"/>
              <a:t>Constantly challenged Gundersen about high cost of healthcare and the need for better business practices</a:t>
            </a:r>
          </a:p>
          <a:p>
            <a:pPr lvl="1"/>
            <a:r>
              <a:rPr lang="en-US" dirty="0" smtClean="0"/>
              <a:t>Dr. Thompson asked me if I would come over to Gundersen for “a while” to help with the stuff I had been fussing about</a:t>
            </a:r>
          </a:p>
          <a:p>
            <a:pPr lvl="1"/>
            <a:r>
              <a:rPr lang="en-US" dirty="0" smtClean="0"/>
              <a:t>I committed to 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385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Gundersen Years – An unplanned second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was my position description and role?</a:t>
            </a:r>
          </a:p>
          <a:p>
            <a:pPr lvl="1"/>
            <a:r>
              <a:rPr lang="en-US" dirty="0" smtClean="0"/>
              <a:t>TBD.  Whatever is needed</a:t>
            </a:r>
          </a:p>
          <a:p>
            <a:pPr lvl="1"/>
            <a:r>
              <a:rPr lang="en-US" dirty="0" smtClean="0"/>
              <a:t>Dr. Jeff Thompson (CEO) and Kathy Klock (VP HR and Clinical Operations), Dr. Julio Bird (EVP and CMO) and I (SVP Business Services) served as the Senior Leadership Team</a:t>
            </a:r>
          </a:p>
          <a:p>
            <a:pPr lvl="1"/>
            <a:r>
              <a:rPr lang="en-US" dirty="0" smtClean="0"/>
              <a:t>Sorted out the roles and I came away with – Finance, Revenue Cycle, Marketing &amp; Business Development, Supply Chain, Facilities, Government Relations &amp; External Affairs, Process Improvement, Health Plan…</a:t>
            </a:r>
          </a:p>
          <a:p>
            <a:pPr lvl="1"/>
            <a:r>
              <a:rPr lang="en-US" dirty="0" smtClean="0"/>
              <a:t>Initially had 19 direct reports.  Reorganized that into a very high functioning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57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Gundersen Years – An unplanned second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The “table was set” with challenges and opportunities</a:t>
            </a:r>
          </a:p>
          <a:p>
            <a:r>
              <a:rPr lang="en-US" dirty="0" smtClean="0"/>
              <a:t>A few highlights</a:t>
            </a:r>
          </a:p>
          <a:p>
            <a:pPr lvl="1"/>
            <a:r>
              <a:rPr lang="en-US" dirty="0" smtClean="0"/>
              <a:t>Built the organization and infrastructure for Business Services</a:t>
            </a:r>
          </a:p>
          <a:p>
            <a:pPr lvl="1"/>
            <a:r>
              <a:rPr lang="en-US" dirty="0" smtClean="0"/>
              <a:t>Healthcare cost containment</a:t>
            </a:r>
          </a:p>
          <a:p>
            <a:pPr lvl="1"/>
            <a:r>
              <a:rPr lang="en-US" dirty="0" smtClean="0"/>
              <a:t>Campus Renewal:  Regional clinics, new hospital, new in-patient Behavioral Health, ICE House, Gund Loft Apartments, parking structures, major renovations and remodels..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31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Gundersen Years – An unplanned second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Government Relations and External Affairs</a:t>
            </a:r>
          </a:p>
          <a:p>
            <a:pPr lvl="1"/>
            <a:r>
              <a:rPr lang="en-US" dirty="0" smtClean="0"/>
              <a:t>Community and neighborhood relationships</a:t>
            </a:r>
          </a:p>
          <a:p>
            <a:pPr lvl="1"/>
            <a:r>
              <a:rPr lang="en-US" dirty="0" smtClean="0"/>
              <a:t>Envision</a:t>
            </a:r>
          </a:p>
          <a:p>
            <a:pPr lvl="1"/>
            <a:r>
              <a:rPr lang="en-US" dirty="0" smtClean="0"/>
              <a:t>Insurance and payment transformation</a:t>
            </a:r>
          </a:p>
          <a:p>
            <a:pPr lvl="1"/>
            <a:r>
              <a:rPr lang="en-US" dirty="0" smtClean="0"/>
              <a:t>Mergers and acquisitions</a:t>
            </a:r>
          </a:p>
          <a:p>
            <a:pPr lvl="1"/>
            <a:r>
              <a:rPr lang="en-US" dirty="0" smtClean="0"/>
              <a:t>Partnerships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….</a:t>
            </a:r>
          </a:p>
          <a:p>
            <a:r>
              <a:rPr lang="en-US" dirty="0" smtClean="0"/>
              <a:t>Blessed with opportune timing to make a difference</a:t>
            </a:r>
          </a:p>
          <a:p>
            <a:r>
              <a:rPr lang="en-US" dirty="0" smtClean="0"/>
              <a:t>“Retired” at the end of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93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Key Learnings From My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It’s all about relationships</a:t>
            </a:r>
          </a:p>
          <a:p>
            <a:r>
              <a:rPr lang="en-US" dirty="0" smtClean="0"/>
              <a:t>A connection between people and processes</a:t>
            </a:r>
          </a:p>
          <a:p>
            <a:r>
              <a:rPr lang="en-US" dirty="0" smtClean="0"/>
              <a:t>Recognize and pursue opportunities when they happen; they don’t last forever</a:t>
            </a:r>
          </a:p>
          <a:p>
            <a:r>
              <a:rPr lang="en-US" dirty="0" smtClean="0"/>
              <a:t>You don’t have to be the strongest technical individual contributor to be the best leader</a:t>
            </a:r>
          </a:p>
          <a:p>
            <a:pPr lvl="1"/>
            <a:r>
              <a:rPr lang="en-US" dirty="0" smtClean="0"/>
              <a:t>I was “blessed to not be the best”.  I needed my people and teammates more than they needed me</a:t>
            </a:r>
          </a:p>
          <a:p>
            <a:pPr lvl="1"/>
            <a:r>
              <a:rPr lang="en-US" dirty="0" smtClean="0"/>
              <a:t>Creating the environment for individuals and teams to be as good as they can be is the work of a good leader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43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Rotary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Member of Downtown Rotary about 11 years</a:t>
            </a:r>
          </a:p>
          <a:p>
            <a:r>
              <a:rPr lang="en-US" dirty="0" smtClean="0"/>
              <a:t>Chuck Hanson was my sponsor and easily convinced me about why I should be a Rotarian. Opportunity to serve and give back</a:t>
            </a:r>
          </a:p>
          <a:p>
            <a:r>
              <a:rPr lang="en-US" dirty="0" smtClean="0"/>
              <a:t>Joined with the right intentions and still have them</a:t>
            </a:r>
          </a:p>
          <a:p>
            <a:r>
              <a:rPr lang="en-US" dirty="0" smtClean="0"/>
              <a:t>My self-assessment as a member: Mediocre to Poor</a:t>
            </a:r>
          </a:p>
          <a:p>
            <a:pPr lvl="1"/>
            <a:r>
              <a:rPr lang="en-US" dirty="0" smtClean="0"/>
              <a:t>Spotty attendance</a:t>
            </a:r>
          </a:p>
          <a:p>
            <a:pPr lvl="1"/>
            <a:r>
              <a:rPr lang="en-US" dirty="0" smtClean="0"/>
              <a:t>Weak participation in club activities</a:t>
            </a:r>
          </a:p>
          <a:p>
            <a:pPr lvl="1"/>
            <a:r>
              <a:rPr lang="en-US" dirty="0" smtClean="0"/>
              <a:t>Under-performance vs. my potential</a:t>
            </a:r>
          </a:p>
          <a:p>
            <a:r>
              <a:rPr lang="en-US" dirty="0" smtClean="0"/>
              <a:t>The many reasons for past performance are irrelevant to future involvement</a:t>
            </a:r>
          </a:p>
          <a:p>
            <a:r>
              <a:rPr lang="en-US" dirty="0" smtClean="0"/>
              <a:t>“Giving back” is my priority at this stage of life</a:t>
            </a:r>
          </a:p>
          <a:p>
            <a:r>
              <a:rPr lang="en-US" dirty="0" smtClean="0"/>
              <a:t>Rotary provides the perfect venue to do that</a:t>
            </a:r>
          </a:p>
          <a:p>
            <a:r>
              <a:rPr lang="en-US" dirty="0" smtClean="0"/>
              <a:t>As Karen and Richard Carpenter said in one of their 1970’s hits “We’ve Only Just Begun”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87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Childhood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1"/>
            <a:ext cx="8229600" cy="7619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Born and raised in Wisconsin Rapids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Typical little boy – note to my grandson for a school project says it well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14" y="1371600"/>
            <a:ext cx="4119985" cy="537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School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 smtClean="0"/>
              <a:t>Elementary School:  Immanuel Lutheran</a:t>
            </a:r>
          </a:p>
          <a:p>
            <a:r>
              <a:rPr lang="en-US" dirty="0" smtClean="0"/>
              <a:t>High School:  Lincoln High School</a:t>
            </a:r>
          </a:p>
          <a:p>
            <a:r>
              <a:rPr lang="en-US" dirty="0" smtClean="0"/>
              <a:t>College:  Michigan Technological University (BSME)</a:t>
            </a:r>
          </a:p>
          <a:p>
            <a:r>
              <a:rPr lang="en-US" dirty="0" smtClean="0"/>
              <a:t>Continuing education in business and management through many educational institutions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8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Family – A High Priority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Married Marilyn Hicks September 21, 1974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Two children:  Brenda and Brian</a:t>
            </a:r>
          </a:p>
          <a:p>
            <a:endParaRPr lang="en-US" sz="1600" b="1" dirty="0"/>
          </a:p>
          <a:p>
            <a:endParaRPr lang="en-US" sz="16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  <a:p>
            <a:pPr lvl="1"/>
            <a:endParaRPr lang="en-US" sz="14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94" y="990599"/>
            <a:ext cx="2599006" cy="318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2109787" cy="277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7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Family – A High Priority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Brenda lives in Onalaska, works as an MA at Gundersen and has two adopted sons ages 11 and 12 from Guatemala</a:t>
            </a:r>
          </a:p>
          <a:p>
            <a:pPr lvl="1"/>
            <a:endParaRPr lang="en-US" sz="1600" b="1" dirty="0" smtClean="0"/>
          </a:p>
          <a:p>
            <a:pPr lvl="1"/>
            <a:endParaRPr lang="en-US" sz="1600" b="1" dirty="0" smtClean="0"/>
          </a:p>
          <a:p>
            <a:pPr lvl="1"/>
            <a:endParaRPr lang="en-US" sz="1600" b="1" dirty="0" smtClean="0"/>
          </a:p>
          <a:p>
            <a:pPr lvl="1"/>
            <a:endParaRPr lang="en-US" sz="1600" b="1" dirty="0"/>
          </a:p>
          <a:p>
            <a:pPr lvl="1"/>
            <a:endParaRPr lang="en-US" sz="1600" b="1" dirty="0" smtClean="0"/>
          </a:p>
          <a:p>
            <a:r>
              <a:rPr lang="en-US" sz="1800" b="1" dirty="0" smtClean="0"/>
              <a:t>Brian and his wife Kim live in Middleton, both are</a:t>
            </a:r>
          </a:p>
          <a:p>
            <a:pPr marL="0" indent="0">
              <a:buNone/>
            </a:pPr>
            <a:r>
              <a:rPr lang="en-US" sz="1800" b="1" dirty="0" smtClean="0"/>
              <a:t>       physicians at UW-Health, and they have three daughters</a:t>
            </a:r>
          </a:p>
          <a:p>
            <a:pPr marL="0" indent="0">
              <a:buNone/>
            </a:pPr>
            <a:r>
              <a:rPr lang="en-US" sz="1800" b="1" dirty="0" smtClean="0"/>
              <a:t>       ages 6 and twin 3-year-olds</a:t>
            </a:r>
          </a:p>
          <a:p>
            <a:pPr lvl="1"/>
            <a:endParaRPr lang="en-US" sz="1800" b="1" dirty="0" smtClean="0"/>
          </a:p>
          <a:p>
            <a:pPr lvl="1"/>
            <a:endParaRPr lang="en-US" sz="1800" b="1" dirty="0" smtClean="0"/>
          </a:p>
          <a:p>
            <a:pPr lvl="1"/>
            <a:endParaRPr lang="en-US" sz="1800" b="1" dirty="0" smtClean="0"/>
          </a:p>
          <a:p>
            <a:pPr lvl="1"/>
            <a:endParaRPr lang="en-US" sz="1800" b="1" dirty="0" smtClean="0"/>
          </a:p>
          <a:p>
            <a:endParaRPr lang="en-US" sz="1800" b="1" dirty="0"/>
          </a:p>
          <a:p>
            <a:endParaRPr lang="en-US" sz="1800" b="1" dirty="0" smtClean="0"/>
          </a:p>
          <a:p>
            <a:r>
              <a:rPr lang="en-US" sz="2000" b="1" dirty="0" smtClean="0"/>
              <a:t>Our kids and grandkids have always been and continue to be our priority.</a:t>
            </a:r>
            <a:endParaRPr lang="en-US" sz="2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1798733" cy="231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799"/>
            <a:ext cx="3200400" cy="1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Five Wonderful Grandchildren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42999"/>
            <a:ext cx="4921519" cy="31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08996"/>
            <a:ext cx="3429000" cy="47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3884" y="427217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593407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recent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Grandkids are Special</a:t>
            </a:r>
            <a:endParaRPr lang="en-US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4953000" cy="31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54" y="3657600"/>
            <a:ext cx="4845196" cy="309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9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1446</Words>
  <Application>Microsoft Office PowerPoint</Application>
  <PresentationFormat>On-screen Show (4:3)</PresentationFormat>
  <Paragraphs>204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Berlin Sans FB</vt:lpstr>
      <vt:lpstr>Calibri</vt:lpstr>
      <vt:lpstr>Office Theme</vt:lpstr>
      <vt:lpstr>A Walk Down Memory Lane</vt:lpstr>
      <vt:lpstr>Family Background and Childhood</vt:lpstr>
      <vt:lpstr>Jerry Through The Ages</vt:lpstr>
      <vt:lpstr>My Childhood</vt:lpstr>
      <vt:lpstr>The School Years</vt:lpstr>
      <vt:lpstr>Family – A High Priority</vt:lpstr>
      <vt:lpstr>Family – A High Priority</vt:lpstr>
      <vt:lpstr>Five Wonderful Grandchildren</vt:lpstr>
      <vt:lpstr>Grandkids are Special</vt:lpstr>
      <vt:lpstr>Activities and Interests</vt:lpstr>
      <vt:lpstr>Richland Center Recreational Property</vt:lpstr>
      <vt:lpstr>Hunting and Fishing – A Family Affair</vt:lpstr>
      <vt:lpstr>Hunting and Fishing – A Family Affair</vt:lpstr>
      <vt:lpstr>Many Fond Travel Experiences</vt:lpstr>
      <vt:lpstr>Many Fond Travel Experiences - Tanzania</vt:lpstr>
      <vt:lpstr>Many Fond Travel Experiences - Tanzania</vt:lpstr>
      <vt:lpstr>Many Fond Travel Experiences - Tanzania</vt:lpstr>
      <vt:lpstr>Many Fond Travel Memories - India</vt:lpstr>
      <vt:lpstr>Many Fond Travel Experiences - Europe</vt:lpstr>
      <vt:lpstr>Veteran Advocacy</vt:lpstr>
      <vt:lpstr>Santa’s Helper</vt:lpstr>
      <vt:lpstr>So is VACATION my only VOCATION?</vt:lpstr>
      <vt:lpstr>Work Experience</vt:lpstr>
      <vt:lpstr>The Trane and Gundersen Years</vt:lpstr>
      <vt:lpstr>The Trane Years</vt:lpstr>
      <vt:lpstr>The Trane Years</vt:lpstr>
      <vt:lpstr>The Trane Years</vt:lpstr>
      <vt:lpstr>MANUFACTURING TO HEALTHCARE </vt:lpstr>
      <vt:lpstr>My Migration Path</vt:lpstr>
      <vt:lpstr>Some Key Healthcare Issues</vt:lpstr>
      <vt:lpstr>My Healthcare Career Objectives</vt:lpstr>
      <vt:lpstr>The Gundersen Years – An unplanned second career</vt:lpstr>
      <vt:lpstr>The Gundersen Years – An unplanned second career</vt:lpstr>
      <vt:lpstr>The Gundersen Years – An unplanned second career</vt:lpstr>
      <vt:lpstr>The Gundersen Years – An unplanned second career</vt:lpstr>
      <vt:lpstr>Key Learnings From My Career</vt:lpstr>
      <vt:lpstr>Rotary Experience</vt:lpstr>
    </vt:vector>
  </TitlesOfParts>
  <Company>Gundersen Health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Hougom, Jean L</dc:creator>
  <cp:lastModifiedBy>Gerald Arndt</cp:lastModifiedBy>
  <cp:revision>46</cp:revision>
  <cp:lastPrinted>2017-11-13T15:46:00Z</cp:lastPrinted>
  <dcterms:created xsi:type="dcterms:W3CDTF">2017-11-10T16:36:05Z</dcterms:created>
  <dcterms:modified xsi:type="dcterms:W3CDTF">2017-11-14T15:11:36Z</dcterms:modified>
</cp:coreProperties>
</file>