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4" r:id="rId4"/>
    <p:sldId id="265" r:id="rId5"/>
    <p:sldId id="267" r:id="rId6"/>
    <p:sldId id="268" r:id="rId7"/>
    <p:sldId id="258" r:id="rId8"/>
    <p:sldId id="270" r:id="rId9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826"/>
    <a:srgbClr val="B70F20"/>
    <a:srgbClr val="046D53"/>
    <a:srgbClr val="60B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9047" autoAdjust="0"/>
  </p:normalViewPr>
  <p:slideViewPr>
    <p:cSldViewPr>
      <p:cViewPr>
        <p:scale>
          <a:sx n="155" d="100"/>
          <a:sy n="155" d="100"/>
        </p:scale>
        <p:origin x="-2856" y="-16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D7A8F-E39D-B646-B02E-B2B7336C06C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CD120-01AA-6746-8A85-07825E5C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rgbClr val="60BDE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7848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019544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4/24/18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307848" y="2343150"/>
            <a:ext cx="6477000" cy="2038350"/>
          </a:xfrm>
        </p:spPr>
        <p:txBody>
          <a:bodyPr rtlCol="0" anchor="b"/>
          <a:lstStyle>
            <a:lvl1pPr>
              <a:defRPr b="1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PP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5"/>
            <a:ext cx="9144000" cy="15771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AC82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t"/>
          <a:lstStyle>
            <a:lvl1pPr>
              <a:defRPr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046D53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rgbClr val="60BDE0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solidFill>
            <a:srgbClr val="046D5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alibri"/>
                <a:cs typeface="Calibri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3335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rgbClr val="60BDE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V="1">
            <a:off x="609600" y="133350"/>
            <a:ext cx="8534400" cy="99060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781695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4/24/18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781550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133350"/>
            <a:ext cx="533400" cy="990600"/>
          </a:xfrm>
          <a:prstGeom prst="rect">
            <a:avLst/>
          </a:prstGeom>
          <a:solidFill>
            <a:srgbClr val="60BDE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559593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3335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Strokes-b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150"/>
            <a:ext cx="8001000" cy="26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Calibri"/>
          <a:ea typeface="+mj-ea"/>
          <a:cs typeface="Calibri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rgbClr val="046D53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80" indent="-274320" algn="l" rtl="0" eaLnBrk="1" latinLnBrk="0" hangingPunct="1">
        <a:spcBef>
          <a:spcPts val="550"/>
        </a:spcBef>
        <a:buClr>
          <a:srgbClr val="B70F20"/>
        </a:buClr>
        <a:buSzPct val="70000"/>
        <a:buFont typeface="Wingdings" charset="2"/>
        <a:buChar char=""/>
        <a:defRPr sz="26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400" indent="-228600" algn="l" rtl="0" eaLnBrk="1" latinLnBrk="0" hangingPunct="1">
        <a:spcBef>
          <a:spcPts val="500"/>
        </a:spcBef>
        <a:buClr>
          <a:srgbClr val="FAC826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Calibri"/>
          <a:ea typeface="+mn-ea"/>
          <a:cs typeface="Calibri"/>
        </a:defRPr>
      </a:lvl3pPr>
      <a:lvl4pPr marL="1371600" indent="-228600" algn="l" rtl="0" eaLnBrk="1" latinLnBrk="0" hangingPunct="1">
        <a:spcBef>
          <a:spcPts val="400"/>
        </a:spcBef>
        <a:buClr>
          <a:srgbClr val="60BDE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828800" indent="-228600" algn="l" rtl="0" eaLnBrk="1" latinLnBrk="0" hangingPunct="1">
        <a:spcBef>
          <a:spcPts val="400"/>
        </a:spcBef>
        <a:buClr>
          <a:schemeClr val="tx1">
            <a:lumMod val="50000"/>
            <a:lumOff val="50000"/>
          </a:schemeClr>
        </a:buClr>
        <a:buSzPct val="65000"/>
        <a:buFont typeface="Wingdings" charset="2"/>
        <a:buChar char="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HEARTS</a:t>
            </a:r>
            <a:br>
              <a:rPr lang="en-US" dirty="0"/>
            </a:br>
            <a:r>
              <a:rPr lang="en-US" dirty="0"/>
              <a:t>ACROSS THE WORLD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Celebrating 100 years of Rotary in the Region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Service to Our Region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924800" cy="335279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In 1919, the first area Rotary Club was founded…the Rotary Club of La Crosse.</a:t>
            </a:r>
          </a:p>
          <a:p>
            <a:r>
              <a:rPr lang="en-US" sz="2400" dirty="0"/>
              <a:t>Today, we have eight more area Rotary Clubs…La Crosse East, </a:t>
            </a:r>
            <a:br>
              <a:rPr lang="en-US" sz="2400" dirty="0"/>
            </a:br>
            <a:r>
              <a:rPr lang="en-US" sz="2400" dirty="0"/>
              <a:t>La Crosse Valley View, La Crosse After Hours, La Crescent, Caledonia, Onalaska, Onalaska Hilltoppers and Holmen…more than 520 members.</a:t>
            </a:r>
          </a:p>
          <a:p>
            <a:r>
              <a:rPr lang="en-US" sz="2400" dirty="0"/>
              <a:t>Seven high School Interact Clubs (Central, Logan, Aquinas, Onalaska, Holmen, West Salem and Caledonia) with more than 140 active members.</a:t>
            </a:r>
          </a:p>
          <a:p>
            <a:r>
              <a:rPr lang="en-US" sz="2400" dirty="0"/>
              <a:t>Independent Clubs, with combined efforts through the Rotary Works Foundation.</a:t>
            </a:r>
          </a:p>
          <a:p>
            <a:r>
              <a:rPr lang="en-US" sz="2400" dirty="0"/>
              <a:t>All are committed to Service Above Self!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Serving Community and Across the World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924800" cy="35051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 sample of local projects include: Rotary Lights, Kids Coulee, Moon Tunes, The Brain Game, </a:t>
            </a:r>
            <a:r>
              <a:rPr lang="en-US" sz="2400" dirty="0" err="1"/>
              <a:t>iFeed</a:t>
            </a:r>
            <a:r>
              <a:rPr lang="en-US" sz="2400" dirty="0"/>
              <a:t> and numerous scholarship and charitable events!</a:t>
            </a:r>
          </a:p>
          <a:p>
            <a:r>
              <a:rPr lang="en-US" sz="2400" dirty="0"/>
              <a:t>On the global stage: Polio Plus as well as projects in Russia, Brazil, Central and South America, Uganda, Romania, India and Cameroon </a:t>
            </a:r>
          </a:p>
          <a:p>
            <a:r>
              <a:rPr lang="en-US" sz="2400" dirty="0"/>
              <a:t>Nearly 200 international student exchanges, representing more than 30 nations.</a:t>
            </a:r>
          </a:p>
          <a:p>
            <a:r>
              <a:rPr lang="en-US" sz="2400" dirty="0"/>
              <a:t>It is not possible to adequately list the centennial impact of Rotary!</a:t>
            </a:r>
          </a:p>
        </p:txBody>
      </p:sp>
    </p:spTree>
    <p:extLst>
      <p:ext uri="{BB962C8B-B14F-4D97-AF65-F5344CB8AC3E}">
        <p14:creationId xmlns:p14="http://schemas.microsoft.com/office/powerpoint/2010/main" val="260891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8153400" cy="762000"/>
          </a:xfrm>
        </p:spPr>
        <p:txBody>
          <a:bodyPr>
            <a:noAutofit/>
          </a:bodyPr>
          <a:lstStyle/>
          <a:p>
            <a:r>
              <a:rPr lang="en-US" sz="3000" dirty="0"/>
              <a:t>Growing Hearts Across the World…a Collaboration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924800" cy="35051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Develop a garden to honor the Sister City relationship between La Crosse and </a:t>
            </a:r>
            <a:r>
              <a:rPr lang="en-US" sz="2400" dirty="0" err="1"/>
              <a:t>Kumbo</a:t>
            </a:r>
            <a:r>
              <a:rPr lang="en-US" sz="2400" dirty="0"/>
              <a:t>, Cameroon.</a:t>
            </a:r>
          </a:p>
          <a:p>
            <a:r>
              <a:rPr lang="en-US" sz="2400" dirty="0"/>
              <a:t>A Collaboration…Partnering with the International Friendship Gardens, the La Crosse Friends of Cameroon and the City of La Crosse.</a:t>
            </a:r>
          </a:p>
          <a:p>
            <a:r>
              <a:rPr lang="en-US" sz="2400" dirty="0"/>
              <a:t>Located in Riverside Park, La Crosse, adjacent to the International Friendship Gardens…a prominent location where the Mississippi, Black and La Crosse Rivers meet.</a:t>
            </a:r>
          </a:p>
          <a:p>
            <a:r>
              <a:rPr lang="en-US" sz="2400" dirty="0"/>
              <a:t>An attractive, visitor-friendly garden design with ample seating in an overlook setting</a:t>
            </a:r>
            <a:r>
              <a:rPr lang="en-US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53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EROON GARDEN  E1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073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8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8153400" cy="762000"/>
          </a:xfrm>
        </p:spPr>
        <p:txBody>
          <a:bodyPr>
            <a:noAutofit/>
          </a:bodyPr>
          <a:lstStyle/>
          <a:p>
            <a:r>
              <a:rPr lang="en-US" sz="3000" dirty="0"/>
              <a:t>Hearts To Schools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924800" cy="3505199"/>
          </a:xfrm>
        </p:spPr>
        <p:txBody>
          <a:bodyPr>
            <a:normAutofit/>
          </a:bodyPr>
          <a:lstStyle/>
          <a:p>
            <a:r>
              <a:rPr lang="en-US" sz="2400" dirty="0"/>
              <a:t>Community donors will help to fund the Growing Hearts Across the World garden.</a:t>
            </a:r>
          </a:p>
          <a:p>
            <a:r>
              <a:rPr lang="en-US" sz="2400" dirty="0"/>
              <a:t>Donors will have an option of supporting schools in Cameroon, called Hearts To Schools.</a:t>
            </a:r>
          </a:p>
          <a:p>
            <a:r>
              <a:rPr lang="en-US" sz="2400" dirty="0"/>
              <a:t>Donations received for Hearts To Schools will have 10% allocated for maintenance of the garden…and 90% allocated for books, </a:t>
            </a:r>
            <a:r>
              <a:rPr lang="en-US" sz="2400" dirty="0" err="1"/>
              <a:t>iPads</a:t>
            </a:r>
            <a:r>
              <a:rPr lang="en-US" sz="2400" dirty="0"/>
              <a:t> and laptops for schools in Cameroon</a:t>
            </a:r>
          </a:p>
        </p:txBody>
      </p:sp>
    </p:spTree>
    <p:extLst>
      <p:ext uri="{BB962C8B-B14F-4D97-AF65-F5344CB8AC3E}">
        <p14:creationId xmlns:p14="http://schemas.microsoft.com/office/powerpoint/2010/main" val="389049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on_badge_tag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10049" r="27080" b="10049"/>
          <a:stretch/>
        </p:blipFill>
        <p:spPr>
          <a:xfrm>
            <a:off x="5105400" y="1517381"/>
            <a:ext cx="3213508" cy="3128362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Help Is Needed!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4343400" cy="3268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Donations to Growing Hearts Across the World can be made to:</a:t>
            </a:r>
          </a:p>
          <a:p>
            <a:pPr marL="0" indent="0">
              <a:buNone/>
            </a:pPr>
            <a:r>
              <a:rPr lang="en-US" sz="2500" dirty="0"/>
              <a:t>Rotary Works Foundation, </a:t>
            </a:r>
            <a:br>
              <a:rPr lang="en-US" sz="2500" dirty="0"/>
            </a:br>
            <a:r>
              <a:rPr lang="en-US" sz="2500" dirty="0"/>
              <a:t>P.O. Box 1571, </a:t>
            </a:r>
            <a:br>
              <a:rPr lang="en-US" sz="2500" dirty="0"/>
            </a:br>
            <a:r>
              <a:rPr lang="en-US" sz="2500" dirty="0"/>
              <a:t>La Crosse, WI 54602-1571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eroon_badge_tag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9"/>
            <a:ext cx="9144000" cy="51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99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318</Words>
  <Application>Microsoft Office PowerPoint</Application>
  <PresentationFormat>On-screen Show (16:9)</PresentationFormat>
  <Paragraphs>31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Widescreen Presentation</vt:lpstr>
      <vt:lpstr>GROWING HEARTS ACROSS THE WORLD</vt:lpstr>
      <vt:lpstr>Rotary Service to Our Region</vt:lpstr>
      <vt:lpstr>Serving Community and Across the World</vt:lpstr>
      <vt:lpstr>Growing Hearts Across the World…a Collaboration</vt:lpstr>
      <vt:lpstr>PowerPoint Presentation</vt:lpstr>
      <vt:lpstr>Hearts To Schools</vt:lpstr>
      <vt:lpstr>Your Help Is Needed!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HEARTS ACROSS THE WORLD</dc:title>
  <dc:creator/>
  <cp:lastModifiedBy/>
  <cp:revision>3</cp:revision>
  <dcterms:created xsi:type="dcterms:W3CDTF">2010-04-19T20:53:40Z</dcterms:created>
  <dcterms:modified xsi:type="dcterms:W3CDTF">2018-04-24T20:50:02Z</dcterms:modified>
</cp:coreProperties>
</file>