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13"/>
  </p:notesMasterIdLst>
  <p:sldIdLst>
    <p:sldId id="347" r:id="rId3"/>
    <p:sldId id="284" r:id="rId4"/>
    <p:sldId id="336" r:id="rId5"/>
    <p:sldId id="337" r:id="rId6"/>
    <p:sldId id="339" r:id="rId7"/>
    <p:sldId id="340" r:id="rId8"/>
    <p:sldId id="348" r:id="rId9"/>
    <p:sldId id="341" r:id="rId10"/>
    <p:sldId id="342" r:id="rId11"/>
    <p:sldId id="34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913"/>
    <a:srgbClr val="16468F"/>
    <a:srgbClr val="06B4E6"/>
    <a:srgbClr val="48595D"/>
    <a:srgbClr val="FFFFFF"/>
    <a:srgbClr val="D9185C"/>
    <a:srgbClr val="15458F"/>
    <a:srgbClr val="DA1A5A"/>
    <a:srgbClr val="00B4E6"/>
    <a:srgbClr val="00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380" autoAdjust="0"/>
    <p:restoredTop sz="97866" autoAdjust="0"/>
  </p:normalViewPr>
  <p:slideViewPr>
    <p:cSldViewPr snapToGrid="0" showGuides="1">
      <p:cViewPr varScale="1">
        <p:scale>
          <a:sx n="74" d="100"/>
          <a:sy n="74" d="100"/>
        </p:scale>
        <p:origin x="811" y="43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5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https://pixabay.com/illustrations/ai-generated-man-business-suit-7849612/</a:t>
            </a:r>
          </a:p>
          <a:p>
            <a:r>
              <a:rPr lang="en-US" dirty="0"/>
              <a:t>https://pixabay.com/photos/woman-white-headshot-blonde-female-1460150/</a:t>
            </a:r>
          </a:p>
          <a:p>
            <a:r>
              <a:rPr lang="en-US" dirty="0"/>
              <a:t>https://pixabay.com/photos/woman-smiling-portrait-7338402/</a:t>
            </a:r>
          </a:p>
          <a:p>
            <a:r>
              <a:rPr lang="en-US" dirty="0"/>
              <a:t>https://pixabay.com/photos/woman-business-fashion-young-3060784/</a:t>
            </a:r>
          </a:p>
          <a:p>
            <a:r>
              <a:rPr lang="en-US" dirty="0"/>
              <a:t>https://pixabay.com/photos/woman-portrait-headshot-female-4525646/</a:t>
            </a:r>
          </a:p>
          <a:p>
            <a:r>
              <a:rPr lang="en-US" dirty="0"/>
              <a:t>https://pixabay.com/photos/young-clever-faces-people-happy-4549901/</a:t>
            </a:r>
          </a:p>
          <a:p>
            <a:r>
              <a:rPr lang="en-US" dirty="0"/>
              <a:t>https://pixabay.com/photos/business-man-man-portrait-male-805770/</a:t>
            </a:r>
          </a:p>
          <a:p>
            <a:r>
              <a:rPr lang="en-US" dirty="0"/>
              <a:t>https://pixabay.com/photos/startup-person-man-business-4859737/</a:t>
            </a:r>
          </a:p>
          <a:p>
            <a:r>
              <a:rPr lang="en-US" dirty="0"/>
              <a:t>https://pixabay.com/photos/black-man-portrait-kenya-headshot-7368384/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https://pixabay.com/illustrations/ai-generated-man-business-suit-7849612/</a:t>
            </a:r>
          </a:p>
          <a:p>
            <a:r>
              <a:rPr lang="en-US" dirty="0"/>
              <a:t>https://pixabay.com/photos/woman-white-headshot-blonde-female-1460150/</a:t>
            </a:r>
          </a:p>
          <a:p>
            <a:r>
              <a:rPr lang="en-US" dirty="0"/>
              <a:t>https://pixabay.com/photos/woman-smiling-portrait-7338402/</a:t>
            </a:r>
          </a:p>
          <a:p>
            <a:r>
              <a:rPr lang="en-US" dirty="0"/>
              <a:t>https://pixabay.com/photos/woman-business-fashion-young-3060784/</a:t>
            </a:r>
          </a:p>
          <a:p>
            <a:r>
              <a:rPr lang="en-US" dirty="0"/>
              <a:t>https://pixabay.com/photos/woman-portrait-headshot-female-4525646/</a:t>
            </a:r>
          </a:p>
          <a:p>
            <a:r>
              <a:rPr lang="en-US" dirty="0"/>
              <a:t>https://pixabay.com/photos/young-clever-faces-people-happy-4549901/</a:t>
            </a:r>
          </a:p>
          <a:p>
            <a:r>
              <a:rPr lang="en-US" dirty="0"/>
              <a:t>https://pixabay.com/photos/business-man-man-portrait-male-805770/</a:t>
            </a:r>
          </a:p>
          <a:p>
            <a:r>
              <a:rPr lang="en-US" dirty="0"/>
              <a:t>https://pixabay.com/photos/startup-person-man-business-4859737/</a:t>
            </a:r>
          </a:p>
          <a:p>
            <a:r>
              <a:rPr lang="en-US" dirty="0"/>
              <a:t>https://pixabay.com/photos/black-man-portrait-kenya-headshot-7368384/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https://pixabay.com/illustrations/ai-generated-man-business-suit-7849612/</a:t>
            </a:r>
          </a:p>
          <a:p>
            <a:r>
              <a:rPr lang="en-US" dirty="0"/>
              <a:t>https://pixabay.com/photos/woman-white-headshot-blonde-female-1460150/</a:t>
            </a:r>
          </a:p>
          <a:p>
            <a:r>
              <a:rPr lang="en-US" dirty="0"/>
              <a:t>https://pixabay.com/photos/woman-smiling-portrait-7338402/</a:t>
            </a:r>
          </a:p>
          <a:p>
            <a:r>
              <a:rPr lang="en-US" dirty="0"/>
              <a:t>https://pixabay.com/photos/woman-business-fashion-young-3060784/</a:t>
            </a:r>
          </a:p>
          <a:p>
            <a:r>
              <a:rPr lang="en-US" dirty="0"/>
              <a:t>https://pixabay.com/photos/woman-portrait-headshot-female-4525646/</a:t>
            </a:r>
          </a:p>
          <a:p>
            <a:r>
              <a:rPr lang="en-US" dirty="0"/>
              <a:t>https://pixabay.com/photos/young-clever-faces-people-happy-4549901/</a:t>
            </a:r>
          </a:p>
          <a:p>
            <a:r>
              <a:rPr lang="en-US" dirty="0"/>
              <a:t>https://pixabay.com/photos/business-man-man-portrait-male-805770/</a:t>
            </a:r>
          </a:p>
          <a:p>
            <a:r>
              <a:rPr lang="en-US" dirty="0"/>
              <a:t>https://pixabay.com/photos/startup-person-man-business-4859737/</a:t>
            </a:r>
          </a:p>
          <a:p>
            <a:r>
              <a:rPr lang="en-US" dirty="0"/>
              <a:t>https://pixabay.com/photos/black-man-portrait-kenya-headshot-7368384/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https://unsplash.com/photos/7aakZdIl4vg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24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https://unsplash.com/photos/7aakZdIl4vg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54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https://unsplash.com/photos/7aakZdIl4vg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326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https://unsplash.com/photos/7aakZdIl4vg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522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https://unsplash.com/photos/7aakZdIl4vg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26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https://unsplash.com/photos/7aakZdIl4vg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99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4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A469C1-10AF-6DFB-F181-227B31B44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4" y="0"/>
            <a:ext cx="12176974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8850" y="4108599"/>
            <a:ext cx="5465476" cy="134536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lang="en-US" sz="9600" b="1" kern="12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8849" y="5409600"/>
            <a:ext cx="5474034" cy="539681"/>
          </a:xfrm>
        </p:spPr>
        <p:txBody>
          <a:bodyPr>
            <a:normAutofit/>
          </a:bodyPr>
          <a:lstStyle>
            <a:lvl1pPr marL="0" indent="0" algn="l">
              <a:buNone/>
              <a:defRPr lang="en-US" sz="2800" kern="12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66456AD-3E6C-9BD9-2FE3-C3D8B116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43104" y="4373062"/>
            <a:ext cx="3859795" cy="268568"/>
          </a:xfrm>
        </p:spPr>
        <p:txBody>
          <a:bodyPr/>
          <a:lstStyle>
            <a:lvl1pPr algn="l">
              <a:defRPr sz="14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F18CF85-E757-839C-2A19-0671852F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484" y="444774"/>
            <a:ext cx="467917" cy="365125"/>
          </a:xfrm>
        </p:spPr>
        <p:txBody>
          <a:bodyPr tIns="0" bIns="0"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24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06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DD2387F-07C0-50A0-1236-172A215E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43104" y="4373062"/>
            <a:ext cx="3859795" cy="268568"/>
          </a:xfrm>
        </p:spPr>
        <p:txBody>
          <a:bodyPr/>
          <a:lstStyle>
            <a:lvl1pPr algn="l">
              <a:defRPr sz="14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3190560-6C59-E5EE-893F-1A3B6762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484" y="444774"/>
            <a:ext cx="467917" cy="365125"/>
          </a:xfrm>
        </p:spPr>
        <p:txBody>
          <a:bodyPr tIns="0" bIns="0"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453592-BC86-9EF6-F7BE-44C301E3B5AD}"/>
              </a:ext>
            </a:extLst>
          </p:cNvPr>
          <p:cNvCxnSpPr>
            <a:cxnSpLocks/>
          </p:cNvCxnSpPr>
          <p:nvPr userDrawn="1"/>
        </p:nvCxnSpPr>
        <p:spPr>
          <a:xfrm>
            <a:off x="11570033" y="420758"/>
            <a:ext cx="0" cy="60164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549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433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758CAE-9044-DABC-A847-EDB242E8DE98}"/>
              </a:ext>
            </a:extLst>
          </p:cNvPr>
          <p:cNvSpPr/>
          <p:nvPr userDrawn="1"/>
        </p:nvSpPr>
        <p:spPr>
          <a:xfrm>
            <a:off x="0" y="0"/>
            <a:ext cx="4727491" cy="6858000"/>
          </a:xfrm>
          <a:prstGeom prst="rect">
            <a:avLst/>
          </a:prstGeom>
          <a:solidFill>
            <a:srgbClr val="E889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461E77-A986-27EC-7894-56A716A08732}"/>
              </a:ext>
            </a:extLst>
          </p:cNvPr>
          <p:cNvSpPr/>
          <p:nvPr userDrawn="1"/>
        </p:nvSpPr>
        <p:spPr>
          <a:xfrm>
            <a:off x="0" y="0"/>
            <a:ext cx="38930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9943104" y="4373062"/>
            <a:ext cx="3859795" cy="268568"/>
          </a:xfrm>
        </p:spPr>
        <p:txBody>
          <a:bodyPr/>
          <a:lstStyle>
            <a:lvl1pPr algn="l">
              <a:defRPr sz="14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4484" y="444774"/>
            <a:ext cx="467917" cy="365125"/>
          </a:xfrm>
        </p:spPr>
        <p:txBody>
          <a:bodyPr tIns="0" bIns="0"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500494-CD35-A4D2-9365-E48A7C04F4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2501" y="2"/>
            <a:ext cx="5081807" cy="4571999"/>
          </a:xfrm>
          <a:custGeom>
            <a:avLst/>
            <a:gdLst>
              <a:gd name="connsiteX0" fmla="*/ 0 w 5080484"/>
              <a:gd name="connsiteY0" fmla="*/ 0 h 4571999"/>
              <a:gd name="connsiteX1" fmla="*/ 5080484 w 5080484"/>
              <a:gd name="connsiteY1" fmla="*/ 0 h 4571999"/>
              <a:gd name="connsiteX2" fmla="*/ 5080484 w 5080484"/>
              <a:gd name="connsiteY2" fmla="*/ 4571999 h 4571999"/>
              <a:gd name="connsiteX3" fmla="*/ 0 w 5080484"/>
              <a:gd name="connsiteY3" fmla="*/ 4571999 h 45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484" h="4571999">
                <a:moveTo>
                  <a:pt x="0" y="0"/>
                </a:moveTo>
                <a:lnTo>
                  <a:pt x="5080484" y="0"/>
                </a:lnTo>
                <a:lnTo>
                  <a:pt x="5080484" y="4571999"/>
                </a:lnTo>
                <a:lnTo>
                  <a:pt x="0" y="4571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682ABD-7E31-B994-16AC-4AEC9D01D301}"/>
              </a:ext>
            </a:extLst>
          </p:cNvPr>
          <p:cNvCxnSpPr>
            <a:cxnSpLocks/>
          </p:cNvCxnSpPr>
          <p:nvPr userDrawn="1"/>
        </p:nvCxnSpPr>
        <p:spPr>
          <a:xfrm>
            <a:off x="11570033" y="420758"/>
            <a:ext cx="0" cy="60164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316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CC6A89-DD8C-CA10-5E29-E8EECE6D643F}"/>
              </a:ext>
            </a:extLst>
          </p:cNvPr>
          <p:cNvSpPr/>
          <p:nvPr userDrawn="1"/>
        </p:nvSpPr>
        <p:spPr>
          <a:xfrm>
            <a:off x="3647090" y="3645024"/>
            <a:ext cx="8544910" cy="3212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758CAE-9044-DABC-A847-EDB242E8DE98}"/>
              </a:ext>
            </a:extLst>
          </p:cNvPr>
          <p:cNvSpPr/>
          <p:nvPr userDrawn="1"/>
        </p:nvSpPr>
        <p:spPr>
          <a:xfrm>
            <a:off x="0" y="0"/>
            <a:ext cx="47274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9943104" y="4373062"/>
            <a:ext cx="3859795" cy="268568"/>
          </a:xfrm>
        </p:spPr>
        <p:txBody>
          <a:bodyPr/>
          <a:lstStyle>
            <a:lvl1pPr algn="l">
              <a:defRPr sz="14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4484" y="444774"/>
            <a:ext cx="467917" cy="365125"/>
          </a:xfrm>
        </p:spPr>
        <p:txBody>
          <a:bodyPr tIns="0" bIns="0"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500494-CD35-A4D2-9365-E48A7C04F4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2501" y="2286002"/>
            <a:ext cx="5081807" cy="4571999"/>
          </a:xfrm>
          <a:custGeom>
            <a:avLst/>
            <a:gdLst>
              <a:gd name="connsiteX0" fmla="*/ 0 w 5080484"/>
              <a:gd name="connsiteY0" fmla="*/ 0 h 4571999"/>
              <a:gd name="connsiteX1" fmla="*/ 5080484 w 5080484"/>
              <a:gd name="connsiteY1" fmla="*/ 0 h 4571999"/>
              <a:gd name="connsiteX2" fmla="*/ 5080484 w 5080484"/>
              <a:gd name="connsiteY2" fmla="*/ 4571999 h 4571999"/>
              <a:gd name="connsiteX3" fmla="*/ 0 w 5080484"/>
              <a:gd name="connsiteY3" fmla="*/ 4571999 h 45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484" h="4571999">
                <a:moveTo>
                  <a:pt x="0" y="0"/>
                </a:moveTo>
                <a:lnTo>
                  <a:pt x="5080484" y="0"/>
                </a:lnTo>
                <a:lnTo>
                  <a:pt x="5080484" y="4571999"/>
                </a:lnTo>
                <a:lnTo>
                  <a:pt x="0" y="4571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682ABD-7E31-B994-16AC-4AEC9D01D301}"/>
              </a:ext>
            </a:extLst>
          </p:cNvPr>
          <p:cNvCxnSpPr>
            <a:cxnSpLocks/>
          </p:cNvCxnSpPr>
          <p:nvPr userDrawn="1"/>
        </p:nvCxnSpPr>
        <p:spPr>
          <a:xfrm>
            <a:off x="11570033" y="420758"/>
            <a:ext cx="0" cy="60164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36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3501BF3D-D91D-71A5-E4A3-B94EC366A9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943104" y="4373062"/>
            <a:ext cx="3859795" cy="268568"/>
          </a:xfrm>
        </p:spPr>
        <p:txBody>
          <a:bodyPr/>
          <a:lstStyle>
            <a:lvl1pPr algn="l">
              <a:defRPr sz="14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9A88460-EB61-886A-7F20-D7A1164F57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44484" y="444774"/>
            <a:ext cx="467917" cy="365125"/>
          </a:xfrm>
        </p:spPr>
        <p:txBody>
          <a:bodyPr tIns="0" bIns="0"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AB61AF-B6DB-1B73-F652-8D669A5A9D63}"/>
              </a:ext>
            </a:extLst>
          </p:cNvPr>
          <p:cNvCxnSpPr>
            <a:cxnSpLocks/>
          </p:cNvCxnSpPr>
          <p:nvPr userDrawn="1"/>
        </p:nvCxnSpPr>
        <p:spPr>
          <a:xfrm>
            <a:off x="11570033" y="420758"/>
            <a:ext cx="0" cy="60164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A43B3A1F-F60B-3699-7FF2-C76114FBE4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15598" y="650604"/>
            <a:ext cx="1633053" cy="1632628"/>
          </a:xfrm>
          <a:custGeom>
            <a:avLst/>
            <a:gdLst>
              <a:gd name="connsiteX0" fmla="*/ 816314 w 1632628"/>
              <a:gd name="connsiteY0" fmla="*/ 0 h 1632628"/>
              <a:gd name="connsiteX1" fmla="*/ 1632628 w 1632628"/>
              <a:gd name="connsiteY1" fmla="*/ 816314 h 1632628"/>
              <a:gd name="connsiteX2" fmla="*/ 816314 w 1632628"/>
              <a:gd name="connsiteY2" fmla="*/ 1632628 h 1632628"/>
              <a:gd name="connsiteX3" fmla="*/ 0 w 1632628"/>
              <a:gd name="connsiteY3" fmla="*/ 816314 h 1632628"/>
              <a:gd name="connsiteX4" fmla="*/ 816314 w 1632628"/>
              <a:gd name="connsiteY4" fmla="*/ 0 h 163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628" h="1632628">
                <a:moveTo>
                  <a:pt x="816314" y="0"/>
                </a:moveTo>
                <a:cubicBezTo>
                  <a:pt x="1267152" y="0"/>
                  <a:pt x="1632628" y="365476"/>
                  <a:pt x="1632628" y="816314"/>
                </a:cubicBezTo>
                <a:cubicBezTo>
                  <a:pt x="1632628" y="1267152"/>
                  <a:pt x="1267152" y="1632628"/>
                  <a:pt x="816314" y="1632628"/>
                </a:cubicBezTo>
                <a:cubicBezTo>
                  <a:pt x="365476" y="1632628"/>
                  <a:pt x="0" y="1267152"/>
                  <a:pt x="0" y="816314"/>
                </a:cubicBezTo>
                <a:cubicBezTo>
                  <a:pt x="0" y="365476"/>
                  <a:pt x="365476" y="0"/>
                  <a:pt x="816314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AB1E4D5D-ED78-08EB-2534-9A77A8D9C3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97002" y="650604"/>
            <a:ext cx="1633053" cy="1632628"/>
          </a:xfrm>
          <a:custGeom>
            <a:avLst/>
            <a:gdLst>
              <a:gd name="connsiteX0" fmla="*/ 816314 w 1632628"/>
              <a:gd name="connsiteY0" fmla="*/ 0 h 1632628"/>
              <a:gd name="connsiteX1" fmla="*/ 1632628 w 1632628"/>
              <a:gd name="connsiteY1" fmla="*/ 816314 h 1632628"/>
              <a:gd name="connsiteX2" fmla="*/ 816314 w 1632628"/>
              <a:gd name="connsiteY2" fmla="*/ 1632628 h 1632628"/>
              <a:gd name="connsiteX3" fmla="*/ 0 w 1632628"/>
              <a:gd name="connsiteY3" fmla="*/ 816314 h 1632628"/>
              <a:gd name="connsiteX4" fmla="*/ 816314 w 1632628"/>
              <a:gd name="connsiteY4" fmla="*/ 0 h 163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628" h="1632628">
                <a:moveTo>
                  <a:pt x="816314" y="0"/>
                </a:moveTo>
                <a:cubicBezTo>
                  <a:pt x="1267152" y="0"/>
                  <a:pt x="1632628" y="365476"/>
                  <a:pt x="1632628" y="816314"/>
                </a:cubicBezTo>
                <a:cubicBezTo>
                  <a:pt x="1632628" y="1267152"/>
                  <a:pt x="1267152" y="1632628"/>
                  <a:pt x="816314" y="1632628"/>
                </a:cubicBezTo>
                <a:cubicBezTo>
                  <a:pt x="365476" y="1632628"/>
                  <a:pt x="0" y="1267152"/>
                  <a:pt x="0" y="816314"/>
                </a:cubicBezTo>
                <a:cubicBezTo>
                  <a:pt x="0" y="365476"/>
                  <a:pt x="365476" y="0"/>
                  <a:pt x="816314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AD75F203-1DD8-F241-D1DD-73A6437D22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91604" y="650604"/>
            <a:ext cx="1633053" cy="1632628"/>
          </a:xfrm>
          <a:custGeom>
            <a:avLst/>
            <a:gdLst>
              <a:gd name="connsiteX0" fmla="*/ 816314 w 1632628"/>
              <a:gd name="connsiteY0" fmla="*/ 0 h 1632628"/>
              <a:gd name="connsiteX1" fmla="*/ 1632628 w 1632628"/>
              <a:gd name="connsiteY1" fmla="*/ 816314 h 1632628"/>
              <a:gd name="connsiteX2" fmla="*/ 816314 w 1632628"/>
              <a:gd name="connsiteY2" fmla="*/ 1632628 h 1632628"/>
              <a:gd name="connsiteX3" fmla="*/ 0 w 1632628"/>
              <a:gd name="connsiteY3" fmla="*/ 816314 h 1632628"/>
              <a:gd name="connsiteX4" fmla="*/ 816314 w 1632628"/>
              <a:gd name="connsiteY4" fmla="*/ 0 h 163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628" h="1632628">
                <a:moveTo>
                  <a:pt x="816314" y="0"/>
                </a:moveTo>
                <a:cubicBezTo>
                  <a:pt x="1267152" y="0"/>
                  <a:pt x="1632628" y="365476"/>
                  <a:pt x="1632628" y="816314"/>
                </a:cubicBezTo>
                <a:cubicBezTo>
                  <a:pt x="1632628" y="1267152"/>
                  <a:pt x="1267152" y="1632628"/>
                  <a:pt x="816314" y="1632628"/>
                </a:cubicBezTo>
                <a:cubicBezTo>
                  <a:pt x="365476" y="1632628"/>
                  <a:pt x="0" y="1267152"/>
                  <a:pt x="0" y="816314"/>
                </a:cubicBezTo>
                <a:cubicBezTo>
                  <a:pt x="0" y="365476"/>
                  <a:pt x="365476" y="0"/>
                  <a:pt x="816314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B2D275E1-C19E-9034-79D5-2E93DAC3D6A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5598" y="2594820"/>
            <a:ext cx="1633053" cy="1632628"/>
          </a:xfrm>
          <a:custGeom>
            <a:avLst/>
            <a:gdLst>
              <a:gd name="connsiteX0" fmla="*/ 816314 w 1632628"/>
              <a:gd name="connsiteY0" fmla="*/ 0 h 1632628"/>
              <a:gd name="connsiteX1" fmla="*/ 1632628 w 1632628"/>
              <a:gd name="connsiteY1" fmla="*/ 816314 h 1632628"/>
              <a:gd name="connsiteX2" fmla="*/ 816314 w 1632628"/>
              <a:gd name="connsiteY2" fmla="*/ 1632628 h 1632628"/>
              <a:gd name="connsiteX3" fmla="*/ 0 w 1632628"/>
              <a:gd name="connsiteY3" fmla="*/ 816314 h 1632628"/>
              <a:gd name="connsiteX4" fmla="*/ 816314 w 1632628"/>
              <a:gd name="connsiteY4" fmla="*/ 0 h 163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628" h="1632628">
                <a:moveTo>
                  <a:pt x="816314" y="0"/>
                </a:moveTo>
                <a:cubicBezTo>
                  <a:pt x="1267152" y="0"/>
                  <a:pt x="1632628" y="365476"/>
                  <a:pt x="1632628" y="816314"/>
                </a:cubicBezTo>
                <a:cubicBezTo>
                  <a:pt x="1632628" y="1267152"/>
                  <a:pt x="1267152" y="1632628"/>
                  <a:pt x="816314" y="1632628"/>
                </a:cubicBezTo>
                <a:cubicBezTo>
                  <a:pt x="365476" y="1632628"/>
                  <a:pt x="0" y="1267152"/>
                  <a:pt x="0" y="816314"/>
                </a:cubicBezTo>
                <a:cubicBezTo>
                  <a:pt x="0" y="365476"/>
                  <a:pt x="365476" y="0"/>
                  <a:pt x="816314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EFAA381-6943-E902-E9FE-EA9C72041E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97002" y="2594820"/>
            <a:ext cx="1633053" cy="1632628"/>
          </a:xfrm>
          <a:custGeom>
            <a:avLst/>
            <a:gdLst>
              <a:gd name="connsiteX0" fmla="*/ 816314 w 1632628"/>
              <a:gd name="connsiteY0" fmla="*/ 0 h 1632628"/>
              <a:gd name="connsiteX1" fmla="*/ 1632628 w 1632628"/>
              <a:gd name="connsiteY1" fmla="*/ 816314 h 1632628"/>
              <a:gd name="connsiteX2" fmla="*/ 816314 w 1632628"/>
              <a:gd name="connsiteY2" fmla="*/ 1632628 h 1632628"/>
              <a:gd name="connsiteX3" fmla="*/ 0 w 1632628"/>
              <a:gd name="connsiteY3" fmla="*/ 816314 h 1632628"/>
              <a:gd name="connsiteX4" fmla="*/ 816314 w 1632628"/>
              <a:gd name="connsiteY4" fmla="*/ 0 h 163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628" h="1632628">
                <a:moveTo>
                  <a:pt x="816314" y="0"/>
                </a:moveTo>
                <a:cubicBezTo>
                  <a:pt x="1267152" y="0"/>
                  <a:pt x="1632628" y="365476"/>
                  <a:pt x="1632628" y="816314"/>
                </a:cubicBezTo>
                <a:cubicBezTo>
                  <a:pt x="1632628" y="1267152"/>
                  <a:pt x="1267152" y="1632628"/>
                  <a:pt x="816314" y="1632628"/>
                </a:cubicBezTo>
                <a:cubicBezTo>
                  <a:pt x="365476" y="1632628"/>
                  <a:pt x="0" y="1267152"/>
                  <a:pt x="0" y="816314"/>
                </a:cubicBezTo>
                <a:cubicBezTo>
                  <a:pt x="0" y="365476"/>
                  <a:pt x="365476" y="0"/>
                  <a:pt x="816314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20AE0121-6896-7E88-FAFA-31BA1AC190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91604" y="2594820"/>
            <a:ext cx="1633053" cy="1632628"/>
          </a:xfrm>
          <a:custGeom>
            <a:avLst/>
            <a:gdLst>
              <a:gd name="connsiteX0" fmla="*/ 816314 w 1632628"/>
              <a:gd name="connsiteY0" fmla="*/ 0 h 1632628"/>
              <a:gd name="connsiteX1" fmla="*/ 1632628 w 1632628"/>
              <a:gd name="connsiteY1" fmla="*/ 816314 h 1632628"/>
              <a:gd name="connsiteX2" fmla="*/ 816314 w 1632628"/>
              <a:gd name="connsiteY2" fmla="*/ 1632628 h 1632628"/>
              <a:gd name="connsiteX3" fmla="*/ 0 w 1632628"/>
              <a:gd name="connsiteY3" fmla="*/ 816314 h 1632628"/>
              <a:gd name="connsiteX4" fmla="*/ 816314 w 1632628"/>
              <a:gd name="connsiteY4" fmla="*/ 0 h 163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628" h="1632628">
                <a:moveTo>
                  <a:pt x="816314" y="0"/>
                </a:moveTo>
                <a:cubicBezTo>
                  <a:pt x="1267152" y="0"/>
                  <a:pt x="1632628" y="365476"/>
                  <a:pt x="1632628" y="816314"/>
                </a:cubicBezTo>
                <a:cubicBezTo>
                  <a:pt x="1632628" y="1267152"/>
                  <a:pt x="1267152" y="1632628"/>
                  <a:pt x="816314" y="1632628"/>
                </a:cubicBezTo>
                <a:cubicBezTo>
                  <a:pt x="365476" y="1632628"/>
                  <a:pt x="0" y="1267152"/>
                  <a:pt x="0" y="816314"/>
                </a:cubicBezTo>
                <a:cubicBezTo>
                  <a:pt x="0" y="365476"/>
                  <a:pt x="365476" y="0"/>
                  <a:pt x="816314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9BDE70D2-6732-864A-4F89-7A0A2305E1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15598" y="4576218"/>
            <a:ext cx="1633053" cy="1632628"/>
          </a:xfrm>
          <a:custGeom>
            <a:avLst/>
            <a:gdLst>
              <a:gd name="connsiteX0" fmla="*/ 816314 w 1632628"/>
              <a:gd name="connsiteY0" fmla="*/ 0 h 1632628"/>
              <a:gd name="connsiteX1" fmla="*/ 1632628 w 1632628"/>
              <a:gd name="connsiteY1" fmla="*/ 816314 h 1632628"/>
              <a:gd name="connsiteX2" fmla="*/ 816314 w 1632628"/>
              <a:gd name="connsiteY2" fmla="*/ 1632628 h 1632628"/>
              <a:gd name="connsiteX3" fmla="*/ 0 w 1632628"/>
              <a:gd name="connsiteY3" fmla="*/ 816314 h 1632628"/>
              <a:gd name="connsiteX4" fmla="*/ 816314 w 1632628"/>
              <a:gd name="connsiteY4" fmla="*/ 0 h 163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628" h="1632628">
                <a:moveTo>
                  <a:pt x="816314" y="0"/>
                </a:moveTo>
                <a:cubicBezTo>
                  <a:pt x="1267152" y="0"/>
                  <a:pt x="1632628" y="365476"/>
                  <a:pt x="1632628" y="816314"/>
                </a:cubicBezTo>
                <a:cubicBezTo>
                  <a:pt x="1632628" y="1267152"/>
                  <a:pt x="1267152" y="1632628"/>
                  <a:pt x="816314" y="1632628"/>
                </a:cubicBezTo>
                <a:cubicBezTo>
                  <a:pt x="365476" y="1632628"/>
                  <a:pt x="0" y="1267152"/>
                  <a:pt x="0" y="816314"/>
                </a:cubicBezTo>
                <a:cubicBezTo>
                  <a:pt x="0" y="365476"/>
                  <a:pt x="365476" y="0"/>
                  <a:pt x="816314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94FA601B-05EB-C984-40DA-4305EB0BB45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97002" y="4576218"/>
            <a:ext cx="1633053" cy="1632628"/>
          </a:xfrm>
          <a:custGeom>
            <a:avLst/>
            <a:gdLst>
              <a:gd name="connsiteX0" fmla="*/ 816314 w 1632628"/>
              <a:gd name="connsiteY0" fmla="*/ 0 h 1632628"/>
              <a:gd name="connsiteX1" fmla="*/ 1632628 w 1632628"/>
              <a:gd name="connsiteY1" fmla="*/ 816314 h 1632628"/>
              <a:gd name="connsiteX2" fmla="*/ 816314 w 1632628"/>
              <a:gd name="connsiteY2" fmla="*/ 1632628 h 1632628"/>
              <a:gd name="connsiteX3" fmla="*/ 0 w 1632628"/>
              <a:gd name="connsiteY3" fmla="*/ 816314 h 1632628"/>
              <a:gd name="connsiteX4" fmla="*/ 816314 w 1632628"/>
              <a:gd name="connsiteY4" fmla="*/ 0 h 163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628" h="1632628">
                <a:moveTo>
                  <a:pt x="816314" y="0"/>
                </a:moveTo>
                <a:cubicBezTo>
                  <a:pt x="1267152" y="0"/>
                  <a:pt x="1632628" y="365476"/>
                  <a:pt x="1632628" y="816314"/>
                </a:cubicBezTo>
                <a:cubicBezTo>
                  <a:pt x="1632628" y="1267152"/>
                  <a:pt x="1267152" y="1632628"/>
                  <a:pt x="816314" y="1632628"/>
                </a:cubicBezTo>
                <a:cubicBezTo>
                  <a:pt x="365476" y="1632628"/>
                  <a:pt x="0" y="1267152"/>
                  <a:pt x="0" y="816314"/>
                </a:cubicBezTo>
                <a:cubicBezTo>
                  <a:pt x="0" y="365476"/>
                  <a:pt x="365476" y="0"/>
                  <a:pt x="816314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82761B6F-2D86-44FA-8844-FA78740794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91604" y="4576218"/>
            <a:ext cx="1633053" cy="1632628"/>
          </a:xfrm>
          <a:custGeom>
            <a:avLst/>
            <a:gdLst>
              <a:gd name="connsiteX0" fmla="*/ 816314 w 1632628"/>
              <a:gd name="connsiteY0" fmla="*/ 0 h 1632628"/>
              <a:gd name="connsiteX1" fmla="*/ 1632628 w 1632628"/>
              <a:gd name="connsiteY1" fmla="*/ 816314 h 1632628"/>
              <a:gd name="connsiteX2" fmla="*/ 816314 w 1632628"/>
              <a:gd name="connsiteY2" fmla="*/ 1632628 h 1632628"/>
              <a:gd name="connsiteX3" fmla="*/ 0 w 1632628"/>
              <a:gd name="connsiteY3" fmla="*/ 816314 h 1632628"/>
              <a:gd name="connsiteX4" fmla="*/ 816314 w 1632628"/>
              <a:gd name="connsiteY4" fmla="*/ 0 h 163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628" h="1632628">
                <a:moveTo>
                  <a:pt x="816314" y="0"/>
                </a:moveTo>
                <a:cubicBezTo>
                  <a:pt x="1267152" y="0"/>
                  <a:pt x="1632628" y="365476"/>
                  <a:pt x="1632628" y="816314"/>
                </a:cubicBezTo>
                <a:cubicBezTo>
                  <a:pt x="1632628" y="1267152"/>
                  <a:pt x="1267152" y="1632628"/>
                  <a:pt x="816314" y="1632628"/>
                </a:cubicBezTo>
                <a:cubicBezTo>
                  <a:pt x="365476" y="1632628"/>
                  <a:pt x="0" y="1267152"/>
                  <a:pt x="0" y="816314"/>
                </a:cubicBezTo>
                <a:cubicBezTo>
                  <a:pt x="0" y="365476"/>
                  <a:pt x="365476" y="0"/>
                  <a:pt x="816314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C706A8A6-1806-73FE-4ED8-3C473C18D0F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324" y="4270988"/>
            <a:ext cx="1938364" cy="1937859"/>
          </a:xfrm>
          <a:custGeom>
            <a:avLst/>
            <a:gdLst>
              <a:gd name="connsiteX0" fmla="*/ 816314 w 1632628"/>
              <a:gd name="connsiteY0" fmla="*/ 0 h 1632628"/>
              <a:gd name="connsiteX1" fmla="*/ 1632628 w 1632628"/>
              <a:gd name="connsiteY1" fmla="*/ 816314 h 1632628"/>
              <a:gd name="connsiteX2" fmla="*/ 816314 w 1632628"/>
              <a:gd name="connsiteY2" fmla="*/ 1632628 h 1632628"/>
              <a:gd name="connsiteX3" fmla="*/ 0 w 1632628"/>
              <a:gd name="connsiteY3" fmla="*/ 816314 h 1632628"/>
              <a:gd name="connsiteX4" fmla="*/ 816314 w 1632628"/>
              <a:gd name="connsiteY4" fmla="*/ 0 h 163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628" h="1632628">
                <a:moveTo>
                  <a:pt x="816314" y="0"/>
                </a:moveTo>
                <a:cubicBezTo>
                  <a:pt x="1267152" y="0"/>
                  <a:pt x="1632628" y="365476"/>
                  <a:pt x="1632628" y="816314"/>
                </a:cubicBezTo>
                <a:cubicBezTo>
                  <a:pt x="1632628" y="1267152"/>
                  <a:pt x="1267152" y="1632628"/>
                  <a:pt x="816314" y="1632628"/>
                </a:cubicBezTo>
                <a:cubicBezTo>
                  <a:pt x="365476" y="1632628"/>
                  <a:pt x="0" y="1267152"/>
                  <a:pt x="0" y="816314"/>
                </a:cubicBezTo>
                <a:cubicBezTo>
                  <a:pt x="0" y="365476"/>
                  <a:pt x="365476" y="0"/>
                  <a:pt x="816314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363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5B6BE0-B738-A0AC-280E-7A05A3301B94}"/>
              </a:ext>
            </a:extLst>
          </p:cNvPr>
          <p:cNvSpPr/>
          <p:nvPr userDrawn="1"/>
        </p:nvSpPr>
        <p:spPr>
          <a:xfrm>
            <a:off x="9337204" y="0"/>
            <a:ext cx="285479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DD2387F-07C0-50A0-1236-172A215E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43104" y="4373062"/>
            <a:ext cx="3859795" cy="268568"/>
          </a:xfrm>
        </p:spPr>
        <p:txBody>
          <a:bodyPr/>
          <a:lstStyle>
            <a:lvl1pPr algn="l">
              <a:defRPr sz="14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3190560-6C59-E5EE-893F-1A3B6762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484" y="444774"/>
            <a:ext cx="467917" cy="365125"/>
          </a:xfrm>
        </p:spPr>
        <p:txBody>
          <a:bodyPr tIns="0" bIns="0"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D6E21-ED3C-BBA4-DADC-991C3C82F2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8160" y="-1"/>
            <a:ext cx="5663840" cy="4725144"/>
          </a:xfrm>
          <a:custGeom>
            <a:avLst/>
            <a:gdLst>
              <a:gd name="connsiteX0" fmla="*/ 0 w 5662365"/>
              <a:gd name="connsiteY0" fmla="*/ 0 h 4725144"/>
              <a:gd name="connsiteX1" fmla="*/ 5662365 w 5662365"/>
              <a:gd name="connsiteY1" fmla="*/ 0 h 4725144"/>
              <a:gd name="connsiteX2" fmla="*/ 5662365 w 5662365"/>
              <a:gd name="connsiteY2" fmla="*/ 4725144 h 4725144"/>
              <a:gd name="connsiteX3" fmla="*/ 0 w 5662365"/>
              <a:gd name="connsiteY3" fmla="*/ 4725144 h 47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2365" h="4725144">
                <a:moveTo>
                  <a:pt x="0" y="0"/>
                </a:moveTo>
                <a:lnTo>
                  <a:pt x="5662365" y="0"/>
                </a:lnTo>
                <a:lnTo>
                  <a:pt x="5662365" y="4725144"/>
                </a:lnTo>
                <a:lnTo>
                  <a:pt x="0" y="472514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3189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EA3CB8-ED8B-1308-7FEA-E33019546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8161" y="2996952"/>
            <a:ext cx="5663840" cy="3861048"/>
          </a:xfrm>
          <a:custGeom>
            <a:avLst/>
            <a:gdLst>
              <a:gd name="connsiteX0" fmla="*/ 0 w 5662365"/>
              <a:gd name="connsiteY0" fmla="*/ 0 h 3861048"/>
              <a:gd name="connsiteX1" fmla="*/ 5662365 w 5662365"/>
              <a:gd name="connsiteY1" fmla="*/ 0 h 3861048"/>
              <a:gd name="connsiteX2" fmla="*/ 5662365 w 5662365"/>
              <a:gd name="connsiteY2" fmla="*/ 3861048 h 3861048"/>
              <a:gd name="connsiteX3" fmla="*/ 0 w 5662365"/>
              <a:gd name="connsiteY3" fmla="*/ 3861048 h 386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2365" h="3861048">
                <a:moveTo>
                  <a:pt x="0" y="0"/>
                </a:moveTo>
                <a:lnTo>
                  <a:pt x="5662365" y="0"/>
                </a:lnTo>
                <a:lnTo>
                  <a:pt x="5662365" y="3861048"/>
                </a:lnTo>
                <a:lnTo>
                  <a:pt x="0" y="38610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DD2387F-07C0-50A0-1236-172A215E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43104" y="4373062"/>
            <a:ext cx="3859795" cy="268568"/>
          </a:xfrm>
        </p:spPr>
        <p:txBody>
          <a:bodyPr/>
          <a:lstStyle>
            <a:lvl1pPr algn="l">
              <a:defRPr sz="14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3190560-6C59-E5EE-893F-1A3B6762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484" y="444774"/>
            <a:ext cx="467917" cy="365125"/>
          </a:xfrm>
        </p:spPr>
        <p:txBody>
          <a:bodyPr tIns="0" bIns="0"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77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EA3CB8-ED8B-1308-7FEA-E33019546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0207" y="0"/>
            <a:ext cx="10921793" cy="6858000"/>
          </a:xfrm>
          <a:custGeom>
            <a:avLst/>
            <a:gdLst>
              <a:gd name="connsiteX0" fmla="*/ 0 w 5662365"/>
              <a:gd name="connsiteY0" fmla="*/ 0 h 3861048"/>
              <a:gd name="connsiteX1" fmla="*/ 5662365 w 5662365"/>
              <a:gd name="connsiteY1" fmla="*/ 0 h 3861048"/>
              <a:gd name="connsiteX2" fmla="*/ 5662365 w 5662365"/>
              <a:gd name="connsiteY2" fmla="*/ 3861048 h 3861048"/>
              <a:gd name="connsiteX3" fmla="*/ 0 w 5662365"/>
              <a:gd name="connsiteY3" fmla="*/ 3861048 h 386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2365" h="3861048">
                <a:moveTo>
                  <a:pt x="0" y="0"/>
                </a:moveTo>
                <a:lnTo>
                  <a:pt x="5662365" y="0"/>
                </a:lnTo>
                <a:lnTo>
                  <a:pt x="5662365" y="3861048"/>
                </a:lnTo>
                <a:lnTo>
                  <a:pt x="0" y="38610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DD2387F-07C0-50A0-1236-172A215E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43104" y="4373062"/>
            <a:ext cx="3859795" cy="268568"/>
          </a:xfrm>
        </p:spPr>
        <p:txBody>
          <a:bodyPr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3190560-6C59-E5EE-893F-1A3B6762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484" y="444774"/>
            <a:ext cx="467917" cy="365125"/>
          </a:xfrm>
        </p:spPr>
        <p:txBody>
          <a:bodyPr tIns="0" bIns="0"/>
          <a:lstStyle>
            <a:lvl1pPr algn="ctr">
              <a:defRPr sz="2800" b="1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07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1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8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8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5.xml"/><Relationship Id="rId11" Type="http://schemas.openxmlformats.org/officeDocument/2006/relationships/image" Target="../media/image8.png"/><Relationship Id="rId5" Type="http://schemas.openxmlformats.org/officeDocument/2006/relationships/slide" Target="slide4.xml"/><Relationship Id="rId10" Type="http://schemas.openxmlformats.org/officeDocument/2006/relationships/image" Target="../media/image7.jpg"/><Relationship Id="rId4" Type="http://schemas.openxmlformats.org/officeDocument/2006/relationships/slide" Target="slide3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4.jpeg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6.xml"/><Relationship Id="rId11" Type="http://schemas.openxmlformats.org/officeDocument/2006/relationships/image" Target="../media/image12.jpeg"/><Relationship Id="rId5" Type="http://schemas.openxmlformats.org/officeDocument/2006/relationships/slide" Target="slide5.xml"/><Relationship Id="rId15" Type="http://schemas.openxmlformats.org/officeDocument/2006/relationships/image" Target="../media/image16.jpg"/><Relationship Id="rId10" Type="http://schemas.openxmlformats.org/officeDocument/2006/relationships/image" Target="../media/image11.jpeg"/><Relationship Id="rId4" Type="http://schemas.openxmlformats.org/officeDocument/2006/relationships/slide" Target="slide4.xml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2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1, 2024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&amp; committee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A5CDED-B4C7-DAD6-27F4-514A31F05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221" y="5713220"/>
            <a:ext cx="2655510" cy="916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4C63C3-DBE1-48F8-D18A-EF9316027C3A}"/>
              </a:ext>
            </a:extLst>
          </p:cNvPr>
          <p:cNvGrpSpPr/>
          <p:nvPr/>
        </p:nvGrpSpPr>
        <p:grpSpPr>
          <a:xfrm>
            <a:off x="582848" y="560891"/>
            <a:ext cx="611412" cy="503706"/>
            <a:chOff x="591053" y="585927"/>
            <a:chExt cx="797282" cy="65683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96DA0-617F-0345-1CCF-02A3C2A39F11}"/>
                </a:ext>
              </a:extLst>
            </p:cNvPr>
            <p:cNvSpPr/>
            <p:nvPr/>
          </p:nvSpPr>
          <p:spPr>
            <a:xfrm>
              <a:off x="923818" y="794290"/>
              <a:ext cx="464517" cy="448471"/>
            </a:xfrm>
            <a:custGeom>
              <a:avLst/>
              <a:gdLst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201787 w 671260"/>
                <a:gd name="connsiteY6" fmla="*/ 301976 h 648072"/>
                <a:gd name="connsiteX7" fmla="*/ 385166 w 671260"/>
                <a:gd name="connsiteY7" fmla="*/ 0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333924 w 671260"/>
                <a:gd name="connsiteY7" fmla="*/ 434113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385166 w 671260"/>
                <a:gd name="connsiteY6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385166 w 671260"/>
                <a:gd name="connsiteY7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263575 w 671260"/>
                <a:gd name="connsiteY7" fmla="*/ 203944 h 648072"/>
                <a:gd name="connsiteX8" fmla="*/ 385166 w 671260"/>
                <a:gd name="connsiteY8" fmla="*/ 0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8" fmla="*/ 395712 w 671260"/>
                <a:gd name="connsiteY8" fmla="*/ 336081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60" h="648072">
                  <a:moveTo>
                    <a:pt x="385166" y="0"/>
                  </a:moveTo>
                  <a:lnTo>
                    <a:pt x="563246" y="0"/>
                  </a:lnTo>
                  <a:cubicBezTo>
                    <a:pt x="622901" y="0"/>
                    <a:pt x="671260" y="48360"/>
                    <a:pt x="671260" y="108015"/>
                  </a:cubicBezTo>
                  <a:lnTo>
                    <a:pt x="671260" y="540058"/>
                  </a:lnTo>
                  <a:cubicBezTo>
                    <a:pt x="671261" y="599712"/>
                    <a:pt x="622900" y="648072"/>
                    <a:pt x="563246" y="648072"/>
                  </a:cubicBezTo>
                  <a:lnTo>
                    <a:pt x="0" y="648072"/>
                  </a:lnTo>
                  <a:lnTo>
                    <a:pt x="100302" y="46973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962D66-1A19-4A6B-67CA-AD6D2937D341}"/>
                </a:ext>
              </a:extLst>
            </p:cNvPr>
            <p:cNvSpPr/>
            <p:nvPr/>
          </p:nvSpPr>
          <p:spPr>
            <a:xfrm>
              <a:off x="591053" y="585927"/>
              <a:ext cx="541336" cy="577724"/>
            </a:xfrm>
            <a:custGeom>
              <a:avLst/>
              <a:gdLst>
                <a:gd name="connsiteX0" fmla="*/ 782268 w 782268"/>
                <a:gd name="connsiteY0" fmla="*/ 0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0" fmla="*/ 782268 w 782268"/>
                <a:gd name="connsiteY0" fmla="*/ 0 h 834852"/>
                <a:gd name="connsiteX1" fmla="*/ 558388 w 782268"/>
                <a:gd name="connsiteY1" fmla="*/ 362827 h 834852"/>
                <a:gd name="connsiteX2" fmla="*/ 397101 w 782268"/>
                <a:gd name="connsiteY2" fmla="*/ 648073 h 834852"/>
                <a:gd name="connsiteX3" fmla="*/ 350031 w 782268"/>
                <a:gd name="connsiteY3" fmla="*/ 648072 h 834852"/>
                <a:gd name="connsiteX4" fmla="*/ 139396 w 782268"/>
                <a:gd name="connsiteY4" fmla="*/ 834852 h 834852"/>
                <a:gd name="connsiteX5" fmla="*/ 177618 w 782268"/>
                <a:gd name="connsiteY5" fmla="*/ 648073 h 834852"/>
                <a:gd name="connsiteX6" fmla="*/ 108013 w 782268"/>
                <a:gd name="connsiteY6" fmla="*/ 648072 h 834852"/>
                <a:gd name="connsiteX7" fmla="*/ 0 w 782268"/>
                <a:gd name="connsiteY7" fmla="*/ 540059 h 834852"/>
                <a:gd name="connsiteX8" fmla="*/ 0 w 782268"/>
                <a:gd name="connsiteY8" fmla="*/ 108014 h 834852"/>
                <a:gd name="connsiteX9" fmla="*/ 108013 w 782268"/>
                <a:gd name="connsiteY9" fmla="*/ 1 h 834852"/>
                <a:gd name="connsiteX10" fmla="*/ 782268 w 782268"/>
                <a:gd name="connsiteY10" fmla="*/ 0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90525 w 782268"/>
                <a:gd name="connsiteY10" fmla="*/ 494964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397101 w 782268"/>
                <a:gd name="connsiteY9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397101 w 782268"/>
                <a:gd name="connsiteY10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501432 w 782268"/>
                <a:gd name="connsiteY10" fmla="*/ 459479 h 834852"/>
                <a:gd name="connsiteX11" fmla="*/ 397101 w 782268"/>
                <a:gd name="connsiteY11" fmla="*/ 648073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11" fmla="*/ 633569 w 782268"/>
                <a:gd name="connsiteY11" fmla="*/ 591616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268" h="834852">
                  <a:moveTo>
                    <a:pt x="397101" y="648073"/>
                  </a:moveTo>
                  <a:lnTo>
                    <a:pt x="350031" y="648072"/>
                  </a:lnTo>
                  <a:lnTo>
                    <a:pt x="139396" y="834852"/>
                  </a:lnTo>
                  <a:lnTo>
                    <a:pt x="177618" y="648073"/>
                  </a:lnTo>
                  <a:lnTo>
                    <a:pt x="108013" y="648072"/>
                  </a:lnTo>
                  <a:cubicBezTo>
                    <a:pt x="48360" y="648073"/>
                    <a:pt x="-1" y="599712"/>
                    <a:pt x="0" y="540059"/>
                  </a:cubicBezTo>
                  <a:lnTo>
                    <a:pt x="0" y="108014"/>
                  </a:lnTo>
                  <a:cubicBezTo>
                    <a:pt x="-1" y="48361"/>
                    <a:pt x="48360" y="0"/>
                    <a:pt x="108013" y="1"/>
                  </a:cubicBezTo>
                  <a:lnTo>
                    <a:pt x="782268" y="0"/>
                  </a:lnTo>
                  <a:lnTo>
                    <a:pt x="679894" y="16330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FC28F4-8927-F5D5-9DB6-389A0801E38F}"/>
                </a:ext>
              </a:extLst>
            </p:cNvPr>
            <p:cNvSpPr/>
            <p:nvPr/>
          </p:nvSpPr>
          <p:spPr>
            <a:xfrm>
              <a:off x="736223" y="758096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AB3336-2109-6649-BF19-8776EC4310DE}"/>
                </a:ext>
              </a:extLst>
            </p:cNvPr>
            <p:cNvSpPr/>
            <p:nvPr/>
          </p:nvSpPr>
          <p:spPr>
            <a:xfrm>
              <a:off x="1110645" y="968389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C623A4-4683-285C-5DCA-CD768809AE0D}"/>
                </a:ext>
              </a:extLst>
            </p:cNvPr>
            <p:cNvSpPr/>
            <p:nvPr/>
          </p:nvSpPr>
          <p:spPr>
            <a:xfrm>
              <a:off x="923435" y="758096"/>
              <a:ext cx="100272" cy="100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0075A1-05CB-4E8A-90EA-77AB0C0DF485}"/>
              </a:ext>
            </a:extLst>
          </p:cNvPr>
          <p:cNvSpPr txBox="1"/>
          <p:nvPr/>
        </p:nvSpPr>
        <p:spPr>
          <a:xfrm>
            <a:off x="1055440" y="5373216"/>
            <a:ext cx="2808312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3600" b="1" kern="0" dirty="0">
                <a:solidFill>
                  <a:prstClr val="white"/>
                </a:solidFill>
                <a:latin typeface="Segoe UI"/>
                <a:cs typeface="Arial" pitchFamily="34" charset="0"/>
              </a:rPr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CF4D8-5D0E-9042-DB35-96AF7CAB799F}"/>
              </a:ext>
            </a:extLst>
          </p:cNvPr>
          <p:cNvSpPr/>
          <p:nvPr/>
        </p:nvSpPr>
        <p:spPr>
          <a:xfrm>
            <a:off x="1588" y="0"/>
            <a:ext cx="177393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 dirty="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9A250A-FBA3-A25D-2A80-54D808BC69F9}"/>
              </a:ext>
            </a:extLst>
          </p:cNvPr>
          <p:cNvGrpSpPr/>
          <p:nvPr/>
        </p:nvGrpSpPr>
        <p:grpSpPr>
          <a:xfrm>
            <a:off x="582848" y="560891"/>
            <a:ext cx="611412" cy="503706"/>
            <a:chOff x="591053" y="585927"/>
            <a:chExt cx="797282" cy="65683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A4A4CD-C25B-E051-5DBF-F7974F3D0072}"/>
                </a:ext>
              </a:extLst>
            </p:cNvPr>
            <p:cNvSpPr/>
            <p:nvPr/>
          </p:nvSpPr>
          <p:spPr>
            <a:xfrm>
              <a:off x="923818" y="794290"/>
              <a:ext cx="464517" cy="448471"/>
            </a:xfrm>
            <a:custGeom>
              <a:avLst/>
              <a:gdLst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201787 w 671260"/>
                <a:gd name="connsiteY6" fmla="*/ 301976 h 648072"/>
                <a:gd name="connsiteX7" fmla="*/ 385166 w 671260"/>
                <a:gd name="connsiteY7" fmla="*/ 0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333924 w 671260"/>
                <a:gd name="connsiteY7" fmla="*/ 434113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385166 w 671260"/>
                <a:gd name="connsiteY6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385166 w 671260"/>
                <a:gd name="connsiteY7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263575 w 671260"/>
                <a:gd name="connsiteY7" fmla="*/ 203944 h 648072"/>
                <a:gd name="connsiteX8" fmla="*/ 385166 w 671260"/>
                <a:gd name="connsiteY8" fmla="*/ 0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8" fmla="*/ 395712 w 671260"/>
                <a:gd name="connsiteY8" fmla="*/ 336081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60" h="648072">
                  <a:moveTo>
                    <a:pt x="385166" y="0"/>
                  </a:moveTo>
                  <a:lnTo>
                    <a:pt x="563246" y="0"/>
                  </a:lnTo>
                  <a:cubicBezTo>
                    <a:pt x="622901" y="0"/>
                    <a:pt x="671260" y="48360"/>
                    <a:pt x="671260" y="108015"/>
                  </a:cubicBezTo>
                  <a:lnTo>
                    <a:pt x="671260" y="540058"/>
                  </a:lnTo>
                  <a:cubicBezTo>
                    <a:pt x="671261" y="599712"/>
                    <a:pt x="622900" y="648072"/>
                    <a:pt x="563246" y="648072"/>
                  </a:cubicBezTo>
                  <a:lnTo>
                    <a:pt x="0" y="648072"/>
                  </a:lnTo>
                  <a:lnTo>
                    <a:pt x="100302" y="46973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CBD5AA-FBA9-44D9-EFA3-FBF9F6CACAD6}"/>
                </a:ext>
              </a:extLst>
            </p:cNvPr>
            <p:cNvSpPr/>
            <p:nvPr/>
          </p:nvSpPr>
          <p:spPr>
            <a:xfrm>
              <a:off x="591053" y="585927"/>
              <a:ext cx="541336" cy="577724"/>
            </a:xfrm>
            <a:custGeom>
              <a:avLst/>
              <a:gdLst>
                <a:gd name="connsiteX0" fmla="*/ 782268 w 782268"/>
                <a:gd name="connsiteY0" fmla="*/ 0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0" fmla="*/ 782268 w 782268"/>
                <a:gd name="connsiteY0" fmla="*/ 0 h 834852"/>
                <a:gd name="connsiteX1" fmla="*/ 558388 w 782268"/>
                <a:gd name="connsiteY1" fmla="*/ 362827 h 834852"/>
                <a:gd name="connsiteX2" fmla="*/ 397101 w 782268"/>
                <a:gd name="connsiteY2" fmla="*/ 648073 h 834852"/>
                <a:gd name="connsiteX3" fmla="*/ 350031 w 782268"/>
                <a:gd name="connsiteY3" fmla="*/ 648072 h 834852"/>
                <a:gd name="connsiteX4" fmla="*/ 139396 w 782268"/>
                <a:gd name="connsiteY4" fmla="*/ 834852 h 834852"/>
                <a:gd name="connsiteX5" fmla="*/ 177618 w 782268"/>
                <a:gd name="connsiteY5" fmla="*/ 648073 h 834852"/>
                <a:gd name="connsiteX6" fmla="*/ 108013 w 782268"/>
                <a:gd name="connsiteY6" fmla="*/ 648072 h 834852"/>
                <a:gd name="connsiteX7" fmla="*/ 0 w 782268"/>
                <a:gd name="connsiteY7" fmla="*/ 540059 h 834852"/>
                <a:gd name="connsiteX8" fmla="*/ 0 w 782268"/>
                <a:gd name="connsiteY8" fmla="*/ 108014 h 834852"/>
                <a:gd name="connsiteX9" fmla="*/ 108013 w 782268"/>
                <a:gd name="connsiteY9" fmla="*/ 1 h 834852"/>
                <a:gd name="connsiteX10" fmla="*/ 782268 w 782268"/>
                <a:gd name="connsiteY10" fmla="*/ 0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90525 w 782268"/>
                <a:gd name="connsiteY10" fmla="*/ 494964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397101 w 782268"/>
                <a:gd name="connsiteY9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397101 w 782268"/>
                <a:gd name="connsiteY10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501432 w 782268"/>
                <a:gd name="connsiteY10" fmla="*/ 459479 h 834852"/>
                <a:gd name="connsiteX11" fmla="*/ 397101 w 782268"/>
                <a:gd name="connsiteY11" fmla="*/ 648073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11" fmla="*/ 633569 w 782268"/>
                <a:gd name="connsiteY11" fmla="*/ 591616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268" h="834852">
                  <a:moveTo>
                    <a:pt x="397101" y="648073"/>
                  </a:moveTo>
                  <a:lnTo>
                    <a:pt x="350031" y="648072"/>
                  </a:lnTo>
                  <a:lnTo>
                    <a:pt x="139396" y="834852"/>
                  </a:lnTo>
                  <a:lnTo>
                    <a:pt x="177618" y="648073"/>
                  </a:lnTo>
                  <a:lnTo>
                    <a:pt x="108013" y="648072"/>
                  </a:lnTo>
                  <a:cubicBezTo>
                    <a:pt x="48360" y="648073"/>
                    <a:pt x="-1" y="599712"/>
                    <a:pt x="0" y="540059"/>
                  </a:cubicBezTo>
                  <a:lnTo>
                    <a:pt x="0" y="108014"/>
                  </a:lnTo>
                  <a:cubicBezTo>
                    <a:pt x="-1" y="48361"/>
                    <a:pt x="48360" y="0"/>
                    <a:pt x="108013" y="1"/>
                  </a:cubicBezTo>
                  <a:lnTo>
                    <a:pt x="782268" y="0"/>
                  </a:lnTo>
                  <a:lnTo>
                    <a:pt x="679894" y="16330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CDAF79-21F9-52DD-671D-24929745B41A}"/>
                </a:ext>
              </a:extLst>
            </p:cNvPr>
            <p:cNvSpPr/>
            <p:nvPr/>
          </p:nvSpPr>
          <p:spPr>
            <a:xfrm>
              <a:off x="736223" y="758096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260500-3065-2748-3000-A53CF522E89A}"/>
                </a:ext>
              </a:extLst>
            </p:cNvPr>
            <p:cNvSpPr/>
            <p:nvPr/>
          </p:nvSpPr>
          <p:spPr>
            <a:xfrm>
              <a:off x="1110645" y="968389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C60634-AF32-25F3-5318-E046C329FF3C}"/>
                </a:ext>
              </a:extLst>
            </p:cNvPr>
            <p:cNvSpPr/>
            <p:nvPr/>
          </p:nvSpPr>
          <p:spPr>
            <a:xfrm>
              <a:off x="923435" y="758096"/>
              <a:ext cx="100272" cy="100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DF0C4F-0689-28E5-243D-50B173C2428A}"/>
              </a:ext>
            </a:extLst>
          </p:cNvPr>
          <p:cNvSpPr txBox="1"/>
          <p:nvPr/>
        </p:nvSpPr>
        <p:spPr>
          <a:xfrm>
            <a:off x="2250101" y="-37477"/>
            <a:ext cx="5260836" cy="114259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2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  <a:cs typeface="Arial" pitchFamily="34" charset="0"/>
              </a:rPr>
              <a:t>Committee Overview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CE9AA74-0C89-8FA0-5AE8-57E3F5632F8E}"/>
              </a:ext>
            </a:extLst>
          </p:cNvPr>
          <p:cNvGrpSpPr/>
          <p:nvPr/>
        </p:nvGrpSpPr>
        <p:grpSpPr>
          <a:xfrm>
            <a:off x="5427543" y="1056311"/>
            <a:ext cx="2865322" cy="4726065"/>
            <a:chOff x="8436961" y="1358437"/>
            <a:chExt cx="2865322" cy="472606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462F4CA-8F31-512C-BF9E-9FC96E2DBD8F}"/>
                </a:ext>
              </a:extLst>
            </p:cNvPr>
            <p:cNvGrpSpPr/>
            <p:nvPr/>
          </p:nvGrpSpPr>
          <p:grpSpPr>
            <a:xfrm>
              <a:off x="8436961" y="1358437"/>
              <a:ext cx="2717459" cy="648072"/>
              <a:chOff x="2250101" y="1628071"/>
              <a:chExt cx="2717459" cy="648072"/>
            </a:xfrm>
            <a:solidFill>
              <a:srgbClr val="DF7913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ACC7883-C53D-6E25-DFE6-2FFB47165E57}"/>
                  </a:ext>
                </a:extLst>
              </p:cNvPr>
              <p:cNvSpPr/>
              <p:nvPr/>
            </p:nvSpPr>
            <p:spPr>
              <a:xfrm>
                <a:off x="2250101" y="1628071"/>
                <a:ext cx="2717459" cy="6480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240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790F5DA-C301-E276-60EA-D076AE74A7A8}"/>
                  </a:ext>
                </a:extLst>
              </p:cNvPr>
              <p:cNvSpPr txBox="1"/>
              <p:nvPr/>
            </p:nvSpPr>
            <p:spPr>
              <a:xfrm>
                <a:off x="2361977" y="1821266"/>
                <a:ext cx="2475864" cy="23801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218987">
                  <a:lnSpc>
                    <a:spcPct val="110000"/>
                  </a:lnSpc>
                </a:pPr>
                <a:r>
                  <a:rPr lang="en-US" b="1" kern="0" dirty="0">
                    <a:solidFill>
                      <a:prstClr val="white"/>
                    </a:solidFill>
                    <a:latin typeface="Segoe UI"/>
                    <a:cs typeface="Arial" pitchFamily="34" charset="0"/>
                  </a:rPr>
                  <a:t>Technology &amp; Innovation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1F9B200-6DBA-2167-B14F-2B7975668E8B}"/>
                </a:ext>
              </a:extLst>
            </p:cNvPr>
            <p:cNvGrpSpPr/>
            <p:nvPr/>
          </p:nvGrpSpPr>
          <p:grpSpPr>
            <a:xfrm>
              <a:off x="8548837" y="2222878"/>
              <a:ext cx="2753446" cy="3861624"/>
              <a:chOff x="2250101" y="2633468"/>
              <a:chExt cx="2753446" cy="3861624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FB2EF49-A63E-D75B-EE1B-C7F0B32DA396}"/>
                  </a:ext>
                </a:extLst>
              </p:cNvPr>
              <p:cNvGrpSpPr/>
              <p:nvPr/>
            </p:nvGrpSpPr>
            <p:grpSpPr>
              <a:xfrm>
                <a:off x="2265597" y="3464438"/>
                <a:ext cx="2737950" cy="3030654"/>
                <a:chOff x="2306321" y="3211619"/>
                <a:chExt cx="2737950" cy="3030654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CCB3994C-DD88-5108-0C9D-B61BB0359F12}"/>
                    </a:ext>
                  </a:extLst>
                </p:cNvPr>
                <p:cNvSpPr txBox="1"/>
                <p:nvPr/>
              </p:nvSpPr>
              <p:spPr>
                <a:xfrm>
                  <a:off x="2306321" y="3567219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marR="0" lvl="0">
                    <a:spcBef>
                      <a:spcPts val="0"/>
                    </a:spcBef>
                    <a:spcAft>
                      <a:spcPts val="0"/>
                    </a:spcAft>
                    <a:buSzPts val="1000"/>
                    <a:tabLst>
                      <a:tab pos="457200" algn="l"/>
                    </a:tabLst>
                  </a:pPr>
                  <a:r>
                    <a:rPr lang="en-US" sz="1600" dirty="0">
                      <a:effectLst/>
                      <a:ea typeface="Times New Roman" panose="02020603050405020304" pitchFamily="18" charset="0"/>
                    </a:rPr>
                    <a:t>Enhance the club's use of technology.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E495E14B-507A-A05A-00D9-7574765721B8}"/>
                    </a:ext>
                  </a:extLst>
                </p:cNvPr>
                <p:cNvSpPr txBox="1"/>
                <p:nvPr/>
              </p:nvSpPr>
              <p:spPr>
                <a:xfrm>
                  <a:off x="2306321" y="3211619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DF7913"/>
                      </a:solidFill>
                      <a:cs typeface="Arial" pitchFamily="34" charset="0"/>
                    </a:rPr>
                    <a:t>Primary Goal: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402B86B-FB23-ECB5-BA63-0CE990B0A13C}"/>
                    </a:ext>
                  </a:extLst>
                </p:cNvPr>
                <p:cNvSpPr txBox="1"/>
                <p:nvPr/>
              </p:nvSpPr>
              <p:spPr>
                <a:xfrm>
                  <a:off x="2306321" y="4650849"/>
                  <a:ext cx="2712720" cy="15914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marR="0" lvl="0">
                    <a:spcBef>
                      <a:spcPts val="0"/>
                    </a:spcBef>
                    <a:spcAft>
                      <a:spcPts val="0"/>
                    </a:spcAft>
                    <a:buSzPts val="1000"/>
                    <a:tabLst>
                      <a:tab pos="457200" algn="l"/>
                    </a:tabLst>
                  </a:pPr>
                  <a:r>
                    <a:rPr lang="en-US" sz="1600" dirty="0">
                      <a:effectLst/>
                      <a:ea typeface="Times New Roman" panose="02020603050405020304" pitchFamily="18" charset="0"/>
                    </a:rPr>
                    <a:t>Leveraging technology improves communication, streamlines operations, and ensures the club remains current and efficient in the digital age.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0E97CA5-4514-1850-FCF9-D90767F0F96F}"/>
                    </a:ext>
                  </a:extLst>
                </p:cNvPr>
                <p:cNvSpPr txBox="1"/>
                <p:nvPr/>
              </p:nvSpPr>
              <p:spPr>
                <a:xfrm>
                  <a:off x="2331551" y="4332777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DF7913"/>
                      </a:solidFill>
                      <a:cs typeface="Arial" pitchFamily="34" charset="0"/>
                    </a:rPr>
                    <a:t>Importance:</a:t>
                  </a: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D53D615-72B5-C99F-A419-55F763AC28C2}"/>
                  </a:ext>
                </a:extLst>
              </p:cNvPr>
              <p:cNvSpPr txBox="1"/>
              <p:nvPr/>
            </p:nvSpPr>
            <p:spPr>
              <a:xfrm>
                <a:off x="2250101" y="2989068"/>
                <a:ext cx="2712720" cy="533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pitchFamily="34" charset="0"/>
                  </a:rPr>
                  <a:t>Kyle Davis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A3C1D0-0DBE-717C-DC68-649DE4DA94DD}"/>
                  </a:ext>
                </a:extLst>
              </p:cNvPr>
              <p:cNvSpPr txBox="1"/>
              <p:nvPr/>
            </p:nvSpPr>
            <p:spPr>
              <a:xfrm>
                <a:off x="2250101" y="2633468"/>
                <a:ext cx="2712720" cy="209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b="1" kern="0" dirty="0">
                    <a:solidFill>
                      <a:srgbClr val="DF7913"/>
                    </a:solidFill>
                    <a:cs typeface="Arial" pitchFamily="34" charset="0"/>
                  </a:rPr>
                  <a:t>Chairperson: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13CFB5-33EA-6F7C-7896-F3E0B194DB1D}"/>
              </a:ext>
            </a:extLst>
          </p:cNvPr>
          <p:cNvGrpSpPr/>
          <p:nvPr/>
        </p:nvGrpSpPr>
        <p:grpSpPr>
          <a:xfrm>
            <a:off x="8512009" y="1045920"/>
            <a:ext cx="2728216" cy="4980138"/>
            <a:chOff x="2250101" y="1358437"/>
            <a:chExt cx="2728216" cy="4980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ED5006-B57D-221A-8E64-5D2F2C5A599C}"/>
                </a:ext>
              </a:extLst>
            </p:cNvPr>
            <p:cNvGrpSpPr/>
            <p:nvPr/>
          </p:nvGrpSpPr>
          <p:grpSpPr>
            <a:xfrm>
              <a:off x="2250101" y="1358437"/>
              <a:ext cx="2717459" cy="648072"/>
              <a:chOff x="2250101" y="1628071"/>
              <a:chExt cx="2717459" cy="64807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688B63F-772A-3C91-095F-E713230EF344}"/>
                  </a:ext>
                </a:extLst>
              </p:cNvPr>
              <p:cNvSpPr/>
              <p:nvPr/>
            </p:nvSpPr>
            <p:spPr>
              <a:xfrm>
                <a:off x="2250101" y="1628071"/>
                <a:ext cx="2717459" cy="64807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240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9A06EA-8A21-68E6-4AE3-3181AC15729F}"/>
                  </a:ext>
                </a:extLst>
              </p:cNvPr>
              <p:cNvSpPr txBox="1"/>
              <p:nvPr/>
            </p:nvSpPr>
            <p:spPr>
              <a:xfrm>
                <a:off x="2361977" y="1821266"/>
                <a:ext cx="2475864" cy="238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218987">
                  <a:lnSpc>
                    <a:spcPct val="110000"/>
                  </a:lnSpc>
                </a:pPr>
                <a:r>
                  <a:rPr lang="en-US" b="1" kern="0" dirty="0">
                    <a:solidFill>
                      <a:prstClr val="white"/>
                    </a:solidFill>
                    <a:latin typeface="Segoe UI"/>
                    <a:cs typeface="Arial" pitchFamily="34" charset="0"/>
                  </a:rPr>
                  <a:t>Youth Services &amp; Literacy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169F637-41FA-52C5-509A-EC9E8206C99B}"/>
                </a:ext>
              </a:extLst>
            </p:cNvPr>
            <p:cNvGrpSpPr/>
            <p:nvPr/>
          </p:nvGrpSpPr>
          <p:grpSpPr>
            <a:xfrm>
              <a:off x="2250101" y="2259392"/>
              <a:ext cx="2728216" cy="4079183"/>
              <a:chOff x="2250101" y="2633468"/>
              <a:chExt cx="2728216" cy="407918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C948349-44A3-B145-0A3F-4CC3A7A359CE}"/>
                  </a:ext>
                </a:extLst>
              </p:cNvPr>
              <p:cNvGrpSpPr/>
              <p:nvPr/>
            </p:nvGrpSpPr>
            <p:grpSpPr>
              <a:xfrm>
                <a:off x="2265597" y="3661210"/>
                <a:ext cx="2712720" cy="3051441"/>
                <a:chOff x="2306321" y="3408391"/>
                <a:chExt cx="2712720" cy="3051441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70DA4A6-98F6-CE9C-DD17-0750D7AEBCB1}"/>
                    </a:ext>
                  </a:extLst>
                </p:cNvPr>
                <p:cNvSpPr txBox="1"/>
                <p:nvPr/>
              </p:nvSpPr>
              <p:spPr>
                <a:xfrm>
                  <a:off x="2306321" y="3763991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effectLst/>
                      <a:ea typeface="Times New Roman" panose="02020603050405020304" pitchFamily="18" charset="0"/>
                    </a:rPr>
                    <a:t>Engage and support young people in the community.</a:t>
                  </a: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CD3BA9C-E9B0-463C-93E4-B79FB605D131}"/>
                    </a:ext>
                  </a:extLst>
                </p:cNvPr>
                <p:cNvSpPr txBox="1"/>
                <p:nvPr/>
              </p:nvSpPr>
              <p:spPr>
                <a:xfrm>
                  <a:off x="2306321" y="3408391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7030A0"/>
                      </a:solidFill>
                      <a:cs typeface="Arial" pitchFamily="34" charset="0"/>
                    </a:rPr>
                    <a:t>Primary Goal: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B58FE98-4A2B-E189-AF81-7A9EB9AEC215}"/>
                    </a:ext>
                  </a:extLst>
                </p:cNvPr>
                <p:cNvSpPr txBox="1"/>
                <p:nvPr/>
              </p:nvSpPr>
              <p:spPr>
                <a:xfrm>
                  <a:off x="2306321" y="4868408"/>
                  <a:ext cx="2712720" cy="15914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ea typeface="Times New Roman" panose="02020603050405020304" pitchFamily="18" charset="0"/>
                    </a:rPr>
                    <a:t>Focusing on youth services and literacy invests in the future, empowering the next generation and fostering a culture of learning and service.</a:t>
                  </a: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EBD355B-8617-654B-9972-CF0DE6BC696E}"/>
                    </a:ext>
                  </a:extLst>
                </p:cNvPr>
                <p:cNvSpPr txBox="1"/>
                <p:nvPr/>
              </p:nvSpPr>
              <p:spPr>
                <a:xfrm>
                  <a:off x="2306321" y="4512808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7030A0"/>
                      </a:solidFill>
                      <a:cs typeface="Arial" pitchFamily="34" charset="0"/>
                    </a:rPr>
                    <a:t>Importance: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6E5C56-3CA6-CB89-2EAD-185C44EEAC09}"/>
                  </a:ext>
                </a:extLst>
              </p:cNvPr>
              <p:cNvSpPr txBox="1"/>
              <p:nvPr/>
            </p:nvSpPr>
            <p:spPr>
              <a:xfrm>
                <a:off x="2250101" y="2989068"/>
                <a:ext cx="2712720" cy="533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kern="0" dirty="0">
                    <a:effectLst/>
                    <a:ea typeface="Times New Roman" panose="02020603050405020304" pitchFamily="18" charset="0"/>
                  </a:rPr>
                  <a:t>Donna Miller, Susan Schino, Rick Rogers</a:t>
                </a:r>
                <a:endParaRPr lang="en-US" sz="14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B97C66F-00C7-1DC5-9B5B-D24999E495C4}"/>
                  </a:ext>
                </a:extLst>
              </p:cNvPr>
              <p:cNvSpPr txBox="1"/>
              <p:nvPr/>
            </p:nvSpPr>
            <p:spPr>
              <a:xfrm>
                <a:off x="2250101" y="2633468"/>
                <a:ext cx="2712720" cy="209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b="1" kern="0" dirty="0">
                    <a:solidFill>
                      <a:srgbClr val="7030A0"/>
                    </a:solidFill>
                    <a:cs typeface="Arial" pitchFamily="34" charset="0"/>
                  </a:rPr>
                  <a:t>Chairperson: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B63D04-5FE6-2AB0-D8A6-4BE5B41C79DB}"/>
              </a:ext>
            </a:extLst>
          </p:cNvPr>
          <p:cNvGrpSpPr/>
          <p:nvPr/>
        </p:nvGrpSpPr>
        <p:grpSpPr>
          <a:xfrm>
            <a:off x="2372330" y="1060008"/>
            <a:ext cx="2824596" cy="5599525"/>
            <a:chOff x="2372330" y="1060008"/>
            <a:chExt cx="2824596" cy="559952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AC5386B-3054-34CC-023C-DCBB0F656506}"/>
                </a:ext>
              </a:extLst>
            </p:cNvPr>
            <p:cNvGrpSpPr/>
            <p:nvPr/>
          </p:nvGrpSpPr>
          <p:grpSpPr>
            <a:xfrm>
              <a:off x="2372330" y="1060008"/>
              <a:ext cx="2824596" cy="4973049"/>
              <a:chOff x="5381748" y="1372525"/>
              <a:chExt cx="2824596" cy="497304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D9EBDF-FA87-95C0-0571-DC79DA6F2BF1}"/>
                  </a:ext>
                </a:extLst>
              </p:cNvPr>
              <p:cNvSpPr txBox="1"/>
              <p:nvPr/>
            </p:nvSpPr>
            <p:spPr>
              <a:xfrm>
                <a:off x="5454457" y="2049855"/>
                <a:ext cx="2475864" cy="238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b="1" kern="0" dirty="0">
                    <a:solidFill>
                      <a:prstClr val="white"/>
                    </a:solidFill>
                    <a:latin typeface="Segoe UI"/>
                    <a:cs typeface="Arial" pitchFamily="34" charset="0"/>
                  </a:rPr>
                  <a:t>Senior Accountants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E0E1EB-B4A6-C688-E1E7-30BA9F3188E7}"/>
                  </a:ext>
                </a:extLst>
              </p:cNvPr>
              <p:cNvGrpSpPr/>
              <p:nvPr/>
            </p:nvGrpSpPr>
            <p:grpSpPr>
              <a:xfrm>
                <a:off x="5381748" y="1372525"/>
                <a:ext cx="2717459" cy="648072"/>
                <a:chOff x="2250101" y="1628071"/>
                <a:chExt cx="2717459" cy="648072"/>
              </a:xfrm>
              <a:solidFill>
                <a:srgbClr val="002060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F6D98A0-8CFC-97E9-5FD5-E15114D66A74}"/>
                    </a:ext>
                  </a:extLst>
                </p:cNvPr>
                <p:cNvSpPr/>
                <p:nvPr/>
              </p:nvSpPr>
              <p:spPr>
                <a:xfrm>
                  <a:off x="2250101" y="1628071"/>
                  <a:ext cx="2717459" cy="6480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87"/>
                  <a:endParaRPr lang="en-IN" sz="2400"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5D5E9F4-230A-31C2-68B9-086803D75BC2}"/>
                    </a:ext>
                  </a:extLst>
                </p:cNvPr>
                <p:cNvSpPr txBox="1"/>
                <p:nvPr/>
              </p:nvSpPr>
              <p:spPr>
                <a:xfrm>
                  <a:off x="2361977" y="1821266"/>
                  <a:ext cx="2475864" cy="238010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218987">
                    <a:lnSpc>
                      <a:spcPct val="110000"/>
                    </a:lnSpc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Segoe UI"/>
                      <a:cs typeface="Arial" pitchFamily="34" charset="0"/>
                    </a:rPr>
                    <a:t>Sunshine Outreach &amp; Senior Engagement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BB65193-3E2B-B122-7D39-151C2018B2CB}"/>
                  </a:ext>
                </a:extLst>
              </p:cNvPr>
              <p:cNvGrpSpPr/>
              <p:nvPr/>
            </p:nvGrpSpPr>
            <p:grpSpPr>
              <a:xfrm>
                <a:off x="5452898" y="2244957"/>
                <a:ext cx="2753446" cy="4100617"/>
                <a:chOff x="2250101" y="2633468"/>
                <a:chExt cx="2753446" cy="4100617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7D44957E-2764-CB2B-B53B-EC345B209E1B}"/>
                    </a:ext>
                  </a:extLst>
                </p:cNvPr>
                <p:cNvGrpSpPr/>
                <p:nvPr/>
              </p:nvGrpSpPr>
              <p:grpSpPr>
                <a:xfrm>
                  <a:off x="2265597" y="3464438"/>
                  <a:ext cx="2737950" cy="3269647"/>
                  <a:chOff x="2306321" y="3211619"/>
                  <a:chExt cx="2737950" cy="3269647"/>
                </a:xfrm>
              </p:grpSpPr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0D102A7D-4388-7D4E-49BC-49BA17168D38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567219"/>
                    <a:ext cx="2712720" cy="5337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r>
                      <a:rPr lang="en-US" sz="1600" dirty="0">
                        <a:effectLst/>
                        <a:ea typeface="Times New Roman" panose="02020603050405020304" pitchFamily="18" charset="0"/>
                      </a:rPr>
                      <a:t>Support members during times of illness, loss, or personal challenges.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DC092DF6-7566-D322-FBB3-BB11E336DD28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211619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002060"/>
                        </a:solidFill>
                        <a:cs typeface="Arial" pitchFamily="34" charset="0"/>
                      </a:rPr>
                      <a:t>Primary Goal: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98FF599B-5667-6A06-7DF2-DE146F590CD2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889842"/>
                    <a:ext cx="2712720" cy="15914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r>
                      <a:rPr lang="en-US" sz="1600" dirty="0">
                        <a:effectLst/>
                        <a:ea typeface="Times New Roman" panose="02020603050405020304" pitchFamily="18" charset="0"/>
                      </a:rPr>
                      <a:t>Providing emotional support strengthens the club’s community, fostering a sense of care and solidarity among members.</a:t>
                    </a: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8770ACB1-49DA-223D-F167-4506A4FB07A8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551" y="4571770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002060"/>
                        </a:solidFill>
                        <a:cs typeface="Arial" pitchFamily="34" charset="0"/>
                      </a:rPr>
                      <a:t>Importance:</a:t>
                    </a:r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33E443D-1D82-EF9B-05B4-7328818A5AFE}"/>
                    </a:ext>
                  </a:extLst>
                </p:cNvPr>
                <p:cNvSpPr txBox="1"/>
                <p:nvPr/>
              </p:nvSpPr>
              <p:spPr>
                <a:xfrm>
                  <a:off x="2250101" y="2989068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pitchFamily="34" charset="0"/>
                    </a:rPr>
                    <a:t>Mick Pettrucci 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9BB1CB6-5B69-E907-F7FB-BA445B4C4C8C}"/>
                    </a:ext>
                  </a:extLst>
                </p:cNvPr>
                <p:cNvSpPr txBox="1"/>
                <p:nvPr/>
              </p:nvSpPr>
              <p:spPr>
                <a:xfrm>
                  <a:off x="2250101" y="2633468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002060"/>
                      </a:solidFill>
                      <a:cs typeface="Arial" pitchFamily="34" charset="0"/>
                    </a:rPr>
                    <a:t>Chairperson:</a:t>
                  </a:r>
                </a:p>
              </p:txBody>
            </p: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A25A232-5E57-CB1A-2B42-5205D7C814C4}"/>
                </a:ext>
              </a:extLst>
            </p:cNvPr>
            <p:cNvSpPr txBox="1"/>
            <p:nvPr/>
          </p:nvSpPr>
          <p:spPr>
            <a:xfrm>
              <a:off x="2484206" y="5793941"/>
              <a:ext cx="2712720" cy="209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b="1" kern="0" dirty="0">
                  <a:solidFill>
                    <a:srgbClr val="002060"/>
                  </a:solidFill>
                  <a:cs typeface="Arial" pitchFamily="34" charset="0"/>
                </a:rPr>
                <a:t>Members: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AB5841-D127-6252-5AC4-44937293E886}"/>
                </a:ext>
              </a:extLst>
            </p:cNvPr>
            <p:cNvSpPr txBox="1"/>
            <p:nvPr/>
          </p:nvSpPr>
          <p:spPr>
            <a:xfrm>
              <a:off x="2392083" y="6046737"/>
              <a:ext cx="2697706" cy="6127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Bindu Agarwal, Ryan </a:t>
              </a:r>
              <a:r>
                <a:rPr lang="en-US" sz="1600" kern="0" dirty="0" err="1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Krocke</a:t>
              </a:r>
              <a:r>
                <a: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 (Senior Engagement)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53268"/>
            <a:ext cx="3895350" cy="711081"/>
          </a:xfrm>
        </p:spPr>
        <p:txBody>
          <a:bodyPr/>
          <a:lstStyle/>
          <a:p>
            <a:r>
              <a:rPr lang="en-IN" sz="2400" dirty="0"/>
              <a:t>Board Members – Titled Positions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1CB872-8408-1715-6FAA-1981B31203EB}"/>
              </a:ext>
            </a:extLst>
          </p:cNvPr>
          <p:cNvGrpSpPr/>
          <p:nvPr/>
        </p:nvGrpSpPr>
        <p:grpSpPr>
          <a:xfrm>
            <a:off x="1565655" y="2668201"/>
            <a:ext cx="9060691" cy="3787390"/>
            <a:chOff x="582073" y="1712059"/>
            <a:chExt cx="6943652" cy="34830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3D92F5-CE2E-DC89-5376-D805388B9310}"/>
                </a:ext>
              </a:extLst>
            </p:cNvPr>
            <p:cNvGrpSpPr/>
            <p:nvPr/>
          </p:nvGrpSpPr>
          <p:grpSpPr>
            <a:xfrm>
              <a:off x="611032" y="1712059"/>
              <a:ext cx="6914693" cy="711081"/>
              <a:chOff x="609441" y="1988840"/>
              <a:chExt cx="8145897" cy="71108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E5B0F4-BC85-051F-9F61-3F165B528265}"/>
                  </a:ext>
                </a:extLst>
              </p:cNvPr>
              <p:cNvSpPr/>
              <p:nvPr/>
            </p:nvSpPr>
            <p:spPr>
              <a:xfrm>
                <a:off x="609441" y="1988840"/>
                <a:ext cx="1452523" cy="71108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President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B086BB-61FF-9283-98AC-55EE5EF2D1F2}"/>
                  </a:ext>
                </a:extLst>
              </p:cNvPr>
              <p:cNvSpPr/>
              <p:nvPr/>
            </p:nvSpPr>
            <p:spPr>
              <a:xfrm>
                <a:off x="2277988" y="1988840"/>
                <a:ext cx="1452523" cy="711081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Treasurer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3F3C5F-FC0C-4430-7752-B3BAE3ACBC9A}"/>
                  </a:ext>
                </a:extLst>
              </p:cNvPr>
              <p:cNvSpPr/>
              <p:nvPr/>
            </p:nvSpPr>
            <p:spPr>
              <a:xfrm>
                <a:off x="3946535" y="1988840"/>
                <a:ext cx="1452523" cy="71108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Secretary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ECEEA2-0F63-F258-8721-F9B12B4A1379}"/>
                  </a:ext>
                </a:extLst>
              </p:cNvPr>
              <p:cNvSpPr/>
              <p:nvPr/>
            </p:nvSpPr>
            <p:spPr>
              <a:xfrm>
                <a:off x="5628794" y="1988840"/>
                <a:ext cx="1452523" cy="711081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President Elect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F61F540-782B-504E-242F-9931A6555049}"/>
                  </a:ext>
                </a:extLst>
              </p:cNvPr>
              <p:cNvSpPr/>
              <p:nvPr/>
            </p:nvSpPr>
            <p:spPr>
              <a:xfrm>
                <a:off x="7302815" y="1988840"/>
                <a:ext cx="1452523" cy="711081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Next Gen Director</a:t>
                </a:r>
              </a:p>
            </p:txBody>
          </p:sp>
        </p:grp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8A4EDBF1-4788-D9B0-A9EE-DA132911F99B}"/>
                </a:ext>
              </a:extLst>
            </p:cNvPr>
            <p:cNvSpPr/>
            <p:nvPr/>
          </p:nvSpPr>
          <p:spPr>
            <a:xfrm>
              <a:off x="619594" y="4003562"/>
              <a:ext cx="1210294" cy="1160540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3">
              <a:hlinkClick r:id="rId3" action="ppaction://hlinksldjump"/>
              <a:extLst>
                <a:ext uri="{FF2B5EF4-FFF2-40B4-BE49-F238E27FC236}">
                  <a16:creationId xmlns:a16="http://schemas.microsoft.com/office/drawing/2014/main" id="{530FDAC7-EE21-0DDF-B752-C810B5341EFB}"/>
                </a:ext>
              </a:extLst>
            </p:cNvPr>
            <p:cNvSpPr/>
            <p:nvPr/>
          </p:nvSpPr>
          <p:spPr>
            <a:xfrm>
              <a:off x="639622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Debra Porter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91F89A3-8E1E-80A1-EAD2-47C225F364CF}"/>
                </a:ext>
              </a:extLst>
            </p:cNvPr>
            <p:cNvSpPr txBox="1"/>
            <p:nvPr/>
          </p:nvSpPr>
          <p:spPr>
            <a:xfrm>
              <a:off x="582073" y="4053030"/>
              <a:ext cx="12814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Lead the club's activities, initiatives, and meetings, ensuring alignment with Rotary's mission and goals</a:t>
              </a:r>
              <a:endPara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FF797740-2AAE-327E-0394-2FAFA5E7394C}"/>
                </a:ext>
              </a:extLst>
            </p:cNvPr>
            <p:cNvSpPr/>
            <p:nvPr/>
          </p:nvSpPr>
          <p:spPr>
            <a:xfrm>
              <a:off x="2039394" y="4003561"/>
              <a:ext cx="1210294" cy="1160541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3">
              <a:hlinkClick r:id="rId3" action="ppaction://hlinksldjump"/>
              <a:extLst>
                <a:ext uri="{FF2B5EF4-FFF2-40B4-BE49-F238E27FC236}">
                  <a16:creationId xmlns:a16="http://schemas.microsoft.com/office/drawing/2014/main" id="{007095F3-403E-7E42-BEEB-740A6994DF65}"/>
                </a:ext>
              </a:extLst>
            </p:cNvPr>
            <p:cNvSpPr/>
            <p:nvPr/>
          </p:nvSpPr>
          <p:spPr>
            <a:xfrm>
              <a:off x="2059422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Ginny Kownurko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4884E2FD-0DD5-2C0E-0ABD-FF4A034BC08E}"/>
                </a:ext>
              </a:extLst>
            </p:cNvPr>
            <p:cNvSpPr txBox="1"/>
            <p:nvPr/>
          </p:nvSpPr>
          <p:spPr>
            <a:xfrm>
              <a:off x="2002389" y="4033919"/>
              <a:ext cx="1281419" cy="110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Manage the club's finances, ensuring accurate financial records, budgeting, and compliance with financial policies </a:t>
              </a:r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218390FE-F1EE-192D-E257-726DC35FE193}"/>
                </a:ext>
              </a:extLst>
            </p:cNvPr>
            <p:cNvSpPr/>
            <p:nvPr/>
          </p:nvSpPr>
          <p:spPr>
            <a:xfrm>
              <a:off x="3473033" y="4003561"/>
              <a:ext cx="1210294" cy="1160541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3">
              <a:hlinkClick r:id="rId4" action="ppaction://hlinksldjump"/>
              <a:extLst>
                <a:ext uri="{FF2B5EF4-FFF2-40B4-BE49-F238E27FC236}">
                  <a16:creationId xmlns:a16="http://schemas.microsoft.com/office/drawing/2014/main" id="{D3CDA55C-AE96-2870-AE58-387BA59840D3}"/>
                </a:ext>
              </a:extLst>
            </p:cNvPr>
            <p:cNvSpPr/>
            <p:nvPr/>
          </p:nvSpPr>
          <p:spPr>
            <a:xfrm>
              <a:off x="3493061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Jennifer Ceslak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6C146D6-1BF1-0F5B-A030-67C6C84B5278}"/>
                </a:ext>
              </a:extLst>
            </p:cNvPr>
            <p:cNvSpPr txBox="1"/>
            <p:nvPr/>
          </p:nvSpPr>
          <p:spPr>
            <a:xfrm>
              <a:off x="3447305" y="4070995"/>
              <a:ext cx="1274851" cy="934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Maintain records, club communication, newsletter, website, and ensuring compliance with Rotary's policies </a:t>
              </a:r>
              <a:endPara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BDF52198-6026-6043-3832-E9F199B2DD01}"/>
                </a:ext>
              </a:extLst>
            </p:cNvPr>
            <p:cNvSpPr/>
            <p:nvPr/>
          </p:nvSpPr>
          <p:spPr>
            <a:xfrm>
              <a:off x="4864259" y="4003561"/>
              <a:ext cx="1210294" cy="1160541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Rectangle 3">
              <a:hlinkClick r:id="rId5" action="ppaction://hlinksldjump"/>
              <a:extLst>
                <a:ext uri="{FF2B5EF4-FFF2-40B4-BE49-F238E27FC236}">
                  <a16:creationId xmlns:a16="http://schemas.microsoft.com/office/drawing/2014/main" id="{77A09D78-FAA4-1B32-2537-1DC90BAA3C09}"/>
                </a:ext>
              </a:extLst>
            </p:cNvPr>
            <p:cNvSpPr/>
            <p:nvPr/>
          </p:nvSpPr>
          <p:spPr>
            <a:xfrm>
              <a:off x="4884287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Steve Sabel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7C6FD69-2C47-0BF5-BFC1-76456C7F3CD9}"/>
                </a:ext>
              </a:extLst>
            </p:cNvPr>
            <p:cNvSpPr txBox="1"/>
            <p:nvPr/>
          </p:nvSpPr>
          <p:spPr>
            <a:xfrm>
              <a:off x="4884287" y="4091256"/>
              <a:ext cx="1232982" cy="110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Prepare for upcoming term by learning about club operations, participating in training, and planning initiatives</a:t>
              </a:r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9007801F-78C5-93E7-C87E-C687691B7F2F}"/>
                </a:ext>
              </a:extLst>
            </p:cNvPr>
            <p:cNvSpPr/>
            <p:nvPr/>
          </p:nvSpPr>
          <p:spPr>
            <a:xfrm>
              <a:off x="6295473" y="4003561"/>
              <a:ext cx="1210294" cy="1160541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3">
              <a:hlinkClick r:id="rId6" action="ppaction://hlinksldjump"/>
              <a:extLst>
                <a:ext uri="{FF2B5EF4-FFF2-40B4-BE49-F238E27FC236}">
                  <a16:creationId xmlns:a16="http://schemas.microsoft.com/office/drawing/2014/main" id="{46EFBFBE-2C7C-4F84-3020-D4CE413AD392}"/>
                </a:ext>
              </a:extLst>
            </p:cNvPr>
            <p:cNvSpPr/>
            <p:nvPr/>
          </p:nvSpPr>
          <p:spPr>
            <a:xfrm>
              <a:off x="6315501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Nathan Breece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2C16519-9CD8-04A8-EFEF-677E2892ED3D}"/>
                </a:ext>
              </a:extLst>
            </p:cNvPr>
            <p:cNvSpPr txBox="1"/>
            <p:nvPr/>
          </p:nvSpPr>
          <p:spPr>
            <a:xfrm>
              <a:off x="6290044" y="4091256"/>
              <a:ext cx="1210295" cy="934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Engage younger members, foster leadership development, and to drive club growth</a:t>
              </a:r>
              <a:endPara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E2A9235E-CF21-1709-26E8-0E634E59B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422" y="261014"/>
            <a:ext cx="2655510" cy="91671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139AD56-0A3A-A94A-0861-46C97E71BD77}"/>
              </a:ext>
            </a:extLst>
          </p:cNvPr>
          <p:cNvGrpSpPr/>
          <p:nvPr/>
        </p:nvGrpSpPr>
        <p:grpSpPr>
          <a:xfrm>
            <a:off x="4725732" y="336509"/>
            <a:ext cx="2961317" cy="693938"/>
            <a:chOff x="5186090" y="393257"/>
            <a:chExt cx="2105458" cy="626368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005BE7-2A61-8F70-CE02-70F1E004D919}"/>
                </a:ext>
              </a:extLst>
            </p:cNvPr>
            <p:cNvSpPr/>
            <p:nvPr/>
          </p:nvSpPr>
          <p:spPr>
            <a:xfrm>
              <a:off x="5186090" y="393257"/>
              <a:ext cx="2105457" cy="626368"/>
            </a:xfrm>
            <a:prstGeom prst="roundRect">
              <a:avLst>
                <a:gd name="adj" fmla="val 2222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B86E933-E6AC-3C68-AE7F-2CD6CDFBC49A}"/>
                </a:ext>
              </a:extLst>
            </p:cNvPr>
            <p:cNvSpPr txBox="1"/>
            <p:nvPr/>
          </p:nvSpPr>
          <p:spPr>
            <a:xfrm>
              <a:off x="5797704" y="483208"/>
              <a:ext cx="1493844" cy="25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Mick Petrucci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2319A9C-E456-17D2-B582-9170525CD905}"/>
                </a:ext>
              </a:extLst>
            </p:cNvPr>
            <p:cNvSpPr txBox="1"/>
            <p:nvPr/>
          </p:nvSpPr>
          <p:spPr>
            <a:xfrm>
              <a:off x="5631851" y="688194"/>
              <a:ext cx="1603421" cy="25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Chairman of the Board</a:t>
              </a:r>
            </a:p>
          </p:txBody>
        </p:sp>
      </p:grpSp>
      <p:pic>
        <p:nvPicPr>
          <p:cNvPr id="64" name="Picture 2" descr="Magisterial District Judge Petrucci ...">
            <a:extLst>
              <a:ext uri="{FF2B5EF4-FFF2-40B4-BE49-F238E27FC236}">
                <a16:creationId xmlns:a16="http://schemas.microsoft.com/office/drawing/2014/main" id="{DF4E8245-50E7-3CFF-64AE-4C5FBFA6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31" y="234531"/>
            <a:ext cx="983921" cy="897895"/>
          </a:xfrm>
          <a:prstGeom prst="ellipse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39B9469C-805D-F004-BA3B-7EED23F85707}"/>
              </a:ext>
            </a:extLst>
          </p:cNvPr>
          <p:cNvSpPr/>
          <p:nvPr/>
        </p:nvSpPr>
        <p:spPr>
          <a:xfrm>
            <a:off x="5404062" y="1133159"/>
            <a:ext cx="1516792" cy="996548"/>
          </a:xfrm>
          <a:prstGeom prst="roundRect">
            <a:avLst>
              <a:gd name="adj" fmla="val 11376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927378-8E66-19BE-2D79-A37B4FAB5DA8}"/>
              </a:ext>
            </a:extLst>
          </p:cNvPr>
          <p:cNvSpPr txBox="1"/>
          <p:nvPr/>
        </p:nvSpPr>
        <p:spPr>
          <a:xfrm>
            <a:off x="5431845" y="1288963"/>
            <a:ext cx="145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Provides strategic leadership and oversight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  <a:latin typeface="Aptos Narrow" panose="020B0004020202020204" pitchFamily="34" charset="0"/>
            </a:endParaRPr>
          </a:p>
        </p:txBody>
      </p:sp>
      <p:pic>
        <p:nvPicPr>
          <p:cNvPr id="1030" name="Picture 6" descr="Debra Lynn Porter - Homewatch CareGivers | LinkedIn">
            <a:extLst>
              <a:ext uri="{FF2B5EF4-FFF2-40B4-BE49-F238E27FC236}">
                <a16:creationId xmlns:a16="http://schemas.microsoft.com/office/drawing/2014/main" id="{EE4F3ADC-6FAF-8D78-50BF-E3A7AF3FC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94" y="3498482"/>
            <a:ext cx="977566" cy="977566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64BE46A-6788-CCB9-078C-5337E6F74A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01" y="3503678"/>
            <a:ext cx="995002" cy="995002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D0191AA-3094-A734-0ACF-3C9B94841B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0805" y="3529853"/>
            <a:ext cx="1003294" cy="1003294"/>
          </a:xfrm>
          <a:prstGeom prst="flowChartConnector">
            <a:avLst/>
          </a:prstGeom>
          <a:ln>
            <a:solidFill>
              <a:schemeClr val="accent3"/>
            </a:solidFill>
          </a:ln>
        </p:spPr>
      </p:pic>
      <p:pic>
        <p:nvPicPr>
          <p:cNvPr id="1038" name="Picture 14" descr="Nathan Breece (@natebreece_insurance) • Instagram photos and videos">
            <a:extLst>
              <a:ext uri="{FF2B5EF4-FFF2-40B4-BE49-F238E27FC236}">
                <a16:creationId xmlns:a16="http://schemas.microsoft.com/office/drawing/2014/main" id="{9EBA00E6-B922-F8BA-FAD8-BCB7064E8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001" y="3515098"/>
            <a:ext cx="999785" cy="999785"/>
          </a:xfrm>
          <a:prstGeom prst="flowChartConnector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2405FA66-F784-CCC3-6A6A-B2B08660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48" y="3479120"/>
            <a:ext cx="1054714" cy="1069498"/>
          </a:xfrm>
          <a:prstGeom prst="flowChartConnector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7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3268"/>
            <a:ext cx="5486399" cy="711081"/>
          </a:xfrm>
        </p:spPr>
        <p:txBody>
          <a:bodyPr/>
          <a:lstStyle/>
          <a:p>
            <a:r>
              <a:rPr lang="en-IN" sz="2400" dirty="0"/>
              <a:t>Board Members – Members at Large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0C5D65-F157-E183-284D-FC50DF60E74E}"/>
              </a:ext>
            </a:extLst>
          </p:cNvPr>
          <p:cNvGrpSpPr/>
          <p:nvPr/>
        </p:nvGrpSpPr>
        <p:grpSpPr>
          <a:xfrm>
            <a:off x="868701" y="1732844"/>
            <a:ext cx="10454599" cy="3322123"/>
            <a:chOff x="3442596" y="1712059"/>
            <a:chExt cx="8342039" cy="33221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3D92F5-CE2E-DC89-5376-D805388B9310}"/>
                </a:ext>
              </a:extLst>
            </p:cNvPr>
            <p:cNvGrpSpPr/>
            <p:nvPr/>
          </p:nvGrpSpPr>
          <p:grpSpPr>
            <a:xfrm>
              <a:off x="3443744" y="1712059"/>
              <a:ext cx="8340891" cy="711081"/>
              <a:chOff x="3946535" y="1988840"/>
              <a:chExt cx="9826038" cy="71108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3F3C5F-FC0C-4430-7752-B3BAE3ACBC9A}"/>
                  </a:ext>
                </a:extLst>
              </p:cNvPr>
              <p:cNvSpPr/>
              <p:nvPr/>
            </p:nvSpPr>
            <p:spPr>
              <a:xfrm>
                <a:off x="3946535" y="1988840"/>
                <a:ext cx="1452523" cy="71108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Public Image Director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ECEEA2-0F63-F258-8721-F9B12B4A1379}"/>
                  </a:ext>
                </a:extLst>
              </p:cNvPr>
              <p:cNvSpPr/>
              <p:nvPr/>
            </p:nvSpPr>
            <p:spPr>
              <a:xfrm>
                <a:off x="5628794" y="1988840"/>
                <a:ext cx="1452523" cy="711081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Grants &amp; Fundraising Director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F61F540-782B-504E-242F-9931A6555049}"/>
                  </a:ext>
                </a:extLst>
              </p:cNvPr>
              <p:cNvSpPr/>
              <p:nvPr/>
            </p:nvSpPr>
            <p:spPr>
              <a:xfrm>
                <a:off x="7302815" y="1988840"/>
                <a:ext cx="1452523" cy="711081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Sergeant at Arms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693BB5-3B94-44CD-E6BE-8CA73BF3A148}"/>
                  </a:ext>
                </a:extLst>
              </p:cNvPr>
              <p:cNvSpPr/>
              <p:nvPr/>
            </p:nvSpPr>
            <p:spPr>
              <a:xfrm>
                <a:off x="8976836" y="1988840"/>
                <a:ext cx="1452523" cy="711081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Club Growth Officer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C40173E-AABE-57A3-7363-0881528A15CC}"/>
                  </a:ext>
                </a:extLst>
              </p:cNvPr>
              <p:cNvSpPr/>
              <p:nvPr/>
            </p:nvSpPr>
            <p:spPr>
              <a:xfrm>
                <a:off x="10650857" y="1988840"/>
                <a:ext cx="1452523" cy="711081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Corporate Sponsorship Director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ACFE52-DADD-99EA-D756-971D4B09A249}"/>
                  </a:ext>
                </a:extLst>
              </p:cNvPr>
              <p:cNvSpPr/>
              <p:nvPr/>
            </p:nvSpPr>
            <p:spPr>
              <a:xfrm>
                <a:off x="12320050" y="1988840"/>
                <a:ext cx="1452523" cy="71108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Finance Director</a:t>
                </a:r>
              </a:p>
            </p:txBody>
          </p:sp>
        </p:grp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218390FE-F1EE-192D-E257-726DC35FE193}"/>
                </a:ext>
              </a:extLst>
            </p:cNvPr>
            <p:cNvSpPr/>
            <p:nvPr/>
          </p:nvSpPr>
          <p:spPr>
            <a:xfrm>
              <a:off x="3473033" y="4003562"/>
              <a:ext cx="1210294" cy="996548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3">
              <a:hlinkClick r:id="rId3" action="ppaction://hlinksldjump"/>
              <a:extLst>
                <a:ext uri="{FF2B5EF4-FFF2-40B4-BE49-F238E27FC236}">
                  <a16:creationId xmlns:a16="http://schemas.microsoft.com/office/drawing/2014/main" id="{D3CDA55C-AE96-2870-AE58-387BA59840D3}"/>
                </a:ext>
              </a:extLst>
            </p:cNvPr>
            <p:cNvSpPr/>
            <p:nvPr/>
          </p:nvSpPr>
          <p:spPr>
            <a:xfrm>
              <a:off x="3493061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Stephanie Eubanks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6C146D6-1BF1-0F5B-A030-67C6C84B5278}"/>
                </a:ext>
              </a:extLst>
            </p:cNvPr>
            <p:cNvSpPr txBox="1"/>
            <p:nvPr/>
          </p:nvSpPr>
          <p:spPr>
            <a:xfrm>
              <a:off x="3442596" y="4091256"/>
              <a:ext cx="1274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Public Image and </a:t>
              </a:r>
            </a:p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Signature Fundraising Event (Hope on the Vine)</a:t>
              </a:r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BDF52198-6026-6043-3832-E9F199B2DD01}"/>
                </a:ext>
              </a:extLst>
            </p:cNvPr>
            <p:cNvSpPr/>
            <p:nvPr/>
          </p:nvSpPr>
          <p:spPr>
            <a:xfrm>
              <a:off x="4864259" y="4003562"/>
              <a:ext cx="1210294" cy="996548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Rectangle 3">
              <a:hlinkClick r:id="rId4" action="ppaction://hlinksldjump"/>
              <a:extLst>
                <a:ext uri="{FF2B5EF4-FFF2-40B4-BE49-F238E27FC236}">
                  <a16:creationId xmlns:a16="http://schemas.microsoft.com/office/drawing/2014/main" id="{77A09D78-FAA4-1B32-2537-1DC90BAA3C09}"/>
                </a:ext>
              </a:extLst>
            </p:cNvPr>
            <p:cNvSpPr/>
            <p:nvPr/>
          </p:nvSpPr>
          <p:spPr>
            <a:xfrm>
              <a:off x="4884287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Charlie Quattrone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7C6FD69-2C47-0BF5-BFC1-76456C7F3CD9}"/>
                </a:ext>
              </a:extLst>
            </p:cNvPr>
            <p:cNvSpPr txBox="1"/>
            <p:nvPr/>
          </p:nvSpPr>
          <p:spPr>
            <a:xfrm>
              <a:off x="4884287" y="4091256"/>
              <a:ext cx="1168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Grants &amp;   Fundraising Leadership</a:t>
              </a:r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9007801F-78C5-93E7-C87E-C687691B7F2F}"/>
                </a:ext>
              </a:extLst>
            </p:cNvPr>
            <p:cNvSpPr/>
            <p:nvPr/>
          </p:nvSpPr>
          <p:spPr>
            <a:xfrm>
              <a:off x="6295473" y="4003562"/>
              <a:ext cx="1210294" cy="996548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3">
              <a:hlinkClick r:id="rId5" action="ppaction://hlinksldjump"/>
              <a:extLst>
                <a:ext uri="{FF2B5EF4-FFF2-40B4-BE49-F238E27FC236}">
                  <a16:creationId xmlns:a16="http://schemas.microsoft.com/office/drawing/2014/main" id="{46EFBFBE-2C7C-4F84-3020-D4CE413AD392}"/>
                </a:ext>
              </a:extLst>
            </p:cNvPr>
            <p:cNvSpPr/>
            <p:nvPr/>
          </p:nvSpPr>
          <p:spPr>
            <a:xfrm>
              <a:off x="6315501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Jeff Saperstein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2C16519-9CD8-04A8-EFEF-677E2892ED3D}"/>
                </a:ext>
              </a:extLst>
            </p:cNvPr>
            <p:cNvSpPr txBox="1"/>
            <p:nvPr/>
          </p:nvSpPr>
          <p:spPr>
            <a:xfrm>
              <a:off x="6315501" y="4091256"/>
              <a:ext cx="11689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Club Promotional Materials, Attendance Management</a:t>
              </a:r>
            </a:p>
          </p:txBody>
        </p:sp>
        <p:sp>
          <p:nvSpPr>
            <p:cNvPr id="169" name="Rectangle: Rounded Corners 168">
              <a:extLst>
                <a:ext uri="{FF2B5EF4-FFF2-40B4-BE49-F238E27FC236}">
                  <a16:creationId xmlns:a16="http://schemas.microsoft.com/office/drawing/2014/main" id="{1E4A77A5-3CE2-39EE-58C1-64AD172EA5B4}"/>
                </a:ext>
              </a:extLst>
            </p:cNvPr>
            <p:cNvSpPr/>
            <p:nvPr/>
          </p:nvSpPr>
          <p:spPr>
            <a:xfrm>
              <a:off x="7706659" y="4003562"/>
              <a:ext cx="1210294" cy="996548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Rectangle 3">
              <a:hlinkClick r:id="rId6" action="ppaction://hlinksldjump"/>
              <a:extLst>
                <a:ext uri="{FF2B5EF4-FFF2-40B4-BE49-F238E27FC236}">
                  <a16:creationId xmlns:a16="http://schemas.microsoft.com/office/drawing/2014/main" id="{17874B08-2B04-5016-DD62-2CD71C8CFB3E}"/>
                </a:ext>
              </a:extLst>
            </p:cNvPr>
            <p:cNvSpPr/>
            <p:nvPr/>
          </p:nvSpPr>
          <p:spPr>
            <a:xfrm>
              <a:off x="7726687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Mark Craig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15AA6FC9-06BF-76B6-1AF1-23BD13BE640C}"/>
                </a:ext>
              </a:extLst>
            </p:cNvPr>
            <p:cNvSpPr txBox="1"/>
            <p:nvPr/>
          </p:nvSpPr>
          <p:spPr>
            <a:xfrm>
              <a:off x="7726687" y="4091256"/>
              <a:ext cx="1168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New member recruiting &amp; onboarding</a:t>
              </a:r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32627FEA-636E-A812-2706-F75F477DE5C5}"/>
                </a:ext>
              </a:extLst>
            </p:cNvPr>
            <p:cNvSpPr/>
            <p:nvPr/>
          </p:nvSpPr>
          <p:spPr>
            <a:xfrm>
              <a:off x="9146754" y="4003562"/>
              <a:ext cx="1210294" cy="996548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3">
              <a:hlinkClick r:id="rId7" action="ppaction://hlinksldjump"/>
              <a:extLst>
                <a:ext uri="{FF2B5EF4-FFF2-40B4-BE49-F238E27FC236}">
                  <a16:creationId xmlns:a16="http://schemas.microsoft.com/office/drawing/2014/main" id="{076D1588-08AA-F8CF-D8BE-108786DDACE8}"/>
                </a:ext>
              </a:extLst>
            </p:cNvPr>
            <p:cNvSpPr/>
            <p:nvPr/>
          </p:nvSpPr>
          <p:spPr>
            <a:xfrm>
              <a:off x="9166782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Paul Salvatore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30A0E45C-3DAB-B7E7-ED96-4B11A487F27D}"/>
                </a:ext>
              </a:extLst>
            </p:cNvPr>
            <p:cNvSpPr txBox="1"/>
            <p:nvPr/>
          </p:nvSpPr>
          <p:spPr>
            <a:xfrm>
              <a:off x="9166782" y="4018519"/>
              <a:ext cx="11689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kern="0" dirty="0">
                  <a:effectLst/>
                  <a:latin typeface="Aptos Narrow" panose="020B0004020202020204" pitchFamily="34" charset="0"/>
                  <a:ea typeface="Times New Roman" panose="02020603050405020304" pitchFamily="18" charset="0"/>
                </a:rPr>
                <a:t>Donation requests, Corporate Engagement, Community Outreach</a:t>
              </a:r>
              <a:endParaRPr lang="en-US" sz="700" dirty="0">
                <a:latin typeface="Aptos Narrow" panose="020B0004020202020204" pitchFamily="34" charset="0"/>
              </a:endParaRPr>
            </a:p>
          </p:txBody>
        </p:sp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32C525F6-D339-0F25-5DC7-63760E1D2EC4}"/>
                </a:ext>
              </a:extLst>
            </p:cNvPr>
            <p:cNvSpPr/>
            <p:nvPr/>
          </p:nvSpPr>
          <p:spPr>
            <a:xfrm>
              <a:off x="10531624" y="4003562"/>
              <a:ext cx="1210294" cy="996548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3">
              <a:hlinkClick r:id="rId8" action="ppaction://hlinksldjump"/>
              <a:extLst>
                <a:ext uri="{FF2B5EF4-FFF2-40B4-BE49-F238E27FC236}">
                  <a16:creationId xmlns:a16="http://schemas.microsoft.com/office/drawing/2014/main" id="{F352785C-51FB-8DE4-CB50-4E8E37BD6397}"/>
                </a:ext>
              </a:extLst>
            </p:cNvPr>
            <p:cNvSpPr/>
            <p:nvPr/>
          </p:nvSpPr>
          <p:spPr>
            <a:xfrm>
              <a:off x="10551652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Rick Rogers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EB44EF3-F55A-6212-AB63-6506F3D51D2C}"/>
                </a:ext>
              </a:extLst>
            </p:cNvPr>
            <p:cNvSpPr txBox="1"/>
            <p:nvPr/>
          </p:nvSpPr>
          <p:spPr>
            <a:xfrm>
              <a:off x="10551652" y="4091256"/>
              <a:ext cx="11689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Oversee Specific Projects &amp; Committees, Interact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E2A9235E-CF21-1709-26E8-0E634E59B6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2422" y="261014"/>
            <a:ext cx="2655510" cy="916714"/>
          </a:xfrm>
          <a:prstGeom prst="rect">
            <a:avLst/>
          </a:prstGeom>
        </p:spPr>
      </p:pic>
      <p:pic>
        <p:nvPicPr>
          <p:cNvPr id="2052" name="Picture 4" descr="Stephanie Eubanks - Marketing and Development Manager - The Newtown Theatre  | LinkedIn">
            <a:extLst>
              <a:ext uri="{FF2B5EF4-FFF2-40B4-BE49-F238E27FC236}">
                <a16:creationId xmlns:a16="http://schemas.microsoft.com/office/drawing/2014/main" id="{E89E4E71-3688-979F-CA34-D8BE7EB04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19" y="2472268"/>
            <a:ext cx="977566" cy="977566"/>
          </a:xfrm>
          <a:prstGeom prst="ellipse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file photo of Charles J. Quattrone">
            <a:extLst>
              <a:ext uri="{FF2B5EF4-FFF2-40B4-BE49-F238E27FC236}">
                <a16:creationId xmlns:a16="http://schemas.microsoft.com/office/drawing/2014/main" id="{C4BD4BC7-EB92-28E0-81CE-7845C504A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42" y="2493780"/>
            <a:ext cx="973253" cy="973253"/>
          </a:xfrm>
          <a:prstGeom prst="flowChartConnector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effrey Saperstein - Sales Director - Sterling Limousine &amp; Transportation  Services | LinkedIn">
            <a:extLst>
              <a:ext uri="{FF2B5EF4-FFF2-40B4-BE49-F238E27FC236}">
                <a16:creationId xmlns:a16="http://schemas.microsoft.com/office/drawing/2014/main" id="{49241615-2628-0221-CE89-F9108A73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30" y="2476297"/>
            <a:ext cx="977566" cy="977566"/>
          </a:xfrm>
          <a:prstGeom prst="flowChartConnector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ul Salvatore for Newtown Borough">
            <a:extLst>
              <a:ext uri="{FF2B5EF4-FFF2-40B4-BE49-F238E27FC236}">
                <a16:creationId xmlns:a16="http://schemas.microsoft.com/office/drawing/2014/main" id="{F5E95329-C694-C855-D44B-C191FED99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63" y="2495702"/>
            <a:ext cx="908895" cy="908895"/>
          </a:xfrm>
          <a:prstGeom prst="flowChartConnector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chard &quot;Rick&quot; Rogers - Newtown, PA | UBS">
            <a:extLst>
              <a:ext uri="{FF2B5EF4-FFF2-40B4-BE49-F238E27FC236}">
                <a16:creationId xmlns:a16="http://schemas.microsoft.com/office/drawing/2014/main" id="{400D6319-CAD7-D1CC-4234-6C431CA0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770" y="2482659"/>
            <a:ext cx="1001536" cy="946907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CF5D5FCA-CB65-BCE8-2601-A92B4B5E685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0" t="16415" r="18309" b="23941"/>
          <a:stretch/>
        </p:blipFill>
        <p:spPr>
          <a:xfrm>
            <a:off x="6480106" y="2472268"/>
            <a:ext cx="865901" cy="981595"/>
          </a:xfrm>
          <a:prstGeom prst="flowChartConnector">
            <a:avLst/>
          </a:prstGeom>
          <a:ln>
            <a:solidFill>
              <a:srgbClr val="DF7913"/>
            </a:solidFill>
          </a:ln>
        </p:spPr>
      </p:pic>
    </p:spTree>
    <p:extLst>
      <p:ext uri="{BB962C8B-B14F-4D97-AF65-F5344CB8AC3E}">
        <p14:creationId xmlns:p14="http://schemas.microsoft.com/office/powerpoint/2010/main" val="425235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53268"/>
            <a:ext cx="5572990" cy="711081"/>
          </a:xfrm>
        </p:spPr>
        <p:txBody>
          <a:bodyPr/>
          <a:lstStyle/>
          <a:p>
            <a:r>
              <a:rPr lang="en-IN" sz="2400" dirty="0"/>
              <a:t>Board Members – NextGen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1CB872-8408-1715-6FAA-1981B31203EB}"/>
              </a:ext>
            </a:extLst>
          </p:cNvPr>
          <p:cNvGrpSpPr/>
          <p:nvPr/>
        </p:nvGrpSpPr>
        <p:grpSpPr>
          <a:xfrm>
            <a:off x="2484594" y="1618718"/>
            <a:ext cx="7206440" cy="3787390"/>
            <a:chOff x="582073" y="1712059"/>
            <a:chExt cx="5522649" cy="34830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3D92F5-CE2E-DC89-5376-D805388B9310}"/>
                </a:ext>
              </a:extLst>
            </p:cNvPr>
            <p:cNvGrpSpPr/>
            <p:nvPr/>
          </p:nvGrpSpPr>
          <p:grpSpPr>
            <a:xfrm>
              <a:off x="611032" y="1712059"/>
              <a:ext cx="5493690" cy="711081"/>
              <a:chOff x="609441" y="1988840"/>
              <a:chExt cx="6471876" cy="71108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E5B0F4-BC85-051F-9F61-3F165B528265}"/>
                  </a:ext>
                </a:extLst>
              </p:cNvPr>
              <p:cNvSpPr/>
              <p:nvPr/>
            </p:nvSpPr>
            <p:spPr>
              <a:xfrm>
                <a:off x="609441" y="1988840"/>
                <a:ext cx="1452523" cy="71108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President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B086BB-61FF-9283-98AC-55EE5EF2D1F2}"/>
                  </a:ext>
                </a:extLst>
              </p:cNvPr>
              <p:cNvSpPr/>
              <p:nvPr/>
            </p:nvSpPr>
            <p:spPr>
              <a:xfrm>
                <a:off x="2277988" y="1988840"/>
                <a:ext cx="1452523" cy="711081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Treasurer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3F3C5F-FC0C-4430-7752-B3BAE3ACBC9A}"/>
                  </a:ext>
                </a:extLst>
              </p:cNvPr>
              <p:cNvSpPr/>
              <p:nvPr/>
            </p:nvSpPr>
            <p:spPr>
              <a:xfrm>
                <a:off x="3946535" y="1988840"/>
                <a:ext cx="1452523" cy="71108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Secretary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ECEEA2-0F63-F258-8721-F9B12B4A1379}"/>
                  </a:ext>
                </a:extLst>
              </p:cNvPr>
              <p:cNvSpPr/>
              <p:nvPr/>
            </p:nvSpPr>
            <p:spPr>
              <a:xfrm>
                <a:off x="5628794" y="1988840"/>
                <a:ext cx="1452523" cy="711081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Vice President</a:t>
                </a:r>
              </a:p>
            </p:txBody>
          </p:sp>
        </p:grp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8A4EDBF1-4788-D9B0-A9EE-DA132911F99B}"/>
                </a:ext>
              </a:extLst>
            </p:cNvPr>
            <p:cNvSpPr/>
            <p:nvPr/>
          </p:nvSpPr>
          <p:spPr>
            <a:xfrm>
              <a:off x="619594" y="4003562"/>
              <a:ext cx="1210294" cy="996548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3">
              <a:hlinkClick r:id="rId3" action="ppaction://hlinksldjump"/>
              <a:extLst>
                <a:ext uri="{FF2B5EF4-FFF2-40B4-BE49-F238E27FC236}">
                  <a16:creationId xmlns:a16="http://schemas.microsoft.com/office/drawing/2014/main" id="{530FDAC7-EE21-0DDF-B752-C810B5341EFB}"/>
                </a:ext>
              </a:extLst>
            </p:cNvPr>
            <p:cNvSpPr/>
            <p:nvPr/>
          </p:nvSpPr>
          <p:spPr>
            <a:xfrm>
              <a:off x="639622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Kira Altomari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91F89A3-8E1E-80A1-EAD2-47C225F364CF}"/>
                </a:ext>
              </a:extLst>
            </p:cNvPr>
            <p:cNvSpPr txBox="1"/>
            <p:nvPr/>
          </p:nvSpPr>
          <p:spPr>
            <a:xfrm>
              <a:off x="582073" y="4053030"/>
              <a:ext cx="12814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Lead the club's activities, initiatives, and meetings, ensuring alignment with Rotary's mission and goals</a:t>
              </a:r>
              <a:endPara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FF797740-2AAE-327E-0394-2FAFA5E7394C}"/>
                </a:ext>
              </a:extLst>
            </p:cNvPr>
            <p:cNvSpPr/>
            <p:nvPr/>
          </p:nvSpPr>
          <p:spPr>
            <a:xfrm>
              <a:off x="2039394" y="4003561"/>
              <a:ext cx="1210294" cy="1160541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3">
              <a:hlinkClick r:id="rId3" action="ppaction://hlinksldjump"/>
              <a:extLst>
                <a:ext uri="{FF2B5EF4-FFF2-40B4-BE49-F238E27FC236}">
                  <a16:creationId xmlns:a16="http://schemas.microsoft.com/office/drawing/2014/main" id="{007095F3-403E-7E42-BEEB-740A6994DF65}"/>
                </a:ext>
              </a:extLst>
            </p:cNvPr>
            <p:cNvSpPr/>
            <p:nvPr/>
          </p:nvSpPr>
          <p:spPr>
            <a:xfrm>
              <a:off x="2059422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Nathan Breece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4884E2FD-0DD5-2C0E-0ABD-FF4A034BC08E}"/>
                </a:ext>
              </a:extLst>
            </p:cNvPr>
            <p:cNvSpPr txBox="1"/>
            <p:nvPr/>
          </p:nvSpPr>
          <p:spPr>
            <a:xfrm>
              <a:off x="2002389" y="4033919"/>
              <a:ext cx="1281419" cy="110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Manage the club's finances, ensuring accurate financial records, budgeting, and compliance with financial policies </a:t>
              </a:r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218390FE-F1EE-192D-E257-726DC35FE193}"/>
                </a:ext>
              </a:extLst>
            </p:cNvPr>
            <p:cNvSpPr/>
            <p:nvPr/>
          </p:nvSpPr>
          <p:spPr>
            <a:xfrm>
              <a:off x="3473033" y="4003561"/>
              <a:ext cx="1210294" cy="1160541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3">
              <a:hlinkClick r:id="rId4" action="ppaction://hlinksldjump"/>
              <a:extLst>
                <a:ext uri="{FF2B5EF4-FFF2-40B4-BE49-F238E27FC236}">
                  <a16:creationId xmlns:a16="http://schemas.microsoft.com/office/drawing/2014/main" id="{D3CDA55C-AE96-2870-AE58-387BA59840D3}"/>
                </a:ext>
              </a:extLst>
            </p:cNvPr>
            <p:cNvSpPr/>
            <p:nvPr/>
          </p:nvSpPr>
          <p:spPr>
            <a:xfrm>
              <a:off x="3493061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Ria Agarwal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6C146D6-1BF1-0F5B-A030-67C6C84B5278}"/>
                </a:ext>
              </a:extLst>
            </p:cNvPr>
            <p:cNvSpPr txBox="1"/>
            <p:nvPr/>
          </p:nvSpPr>
          <p:spPr>
            <a:xfrm>
              <a:off x="3447305" y="4070995"/>
              <a:ext cx="1274851" cy="934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Maintain records, club communication, newsletter, website, and ensuring compliance with Rotary's policies </a:t>
              </a:r>
              <a:endParaRPr lang="en-US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BDF52198-6026-6043-3832-E9F199B2DD01}"/>
                </a:ext>
              </a:extLst>
            </p:cNvPr>
            <p:cNvSpPr/>
            <p:nvPr/>
          </p:nvSpPr>
          <p:spPr>
            <a:xfrm>
              <a:off x="4864259" y="4003561"/>
              <a:ext cx="1210294" cy="1160541"/>
            </a:xfrm>
            <a:prstGeom prst="roundRect">
              <a:avLst>
                <a:gd name="adj" fmla="val 11376"/>
              </a:avLst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Rectangle 3">
              <a:hlinkClick r:id="rId5" action="ppaction://hlinksldjump"/>
              <a:extLst>
                <a:ext uri="{FF2B5EF4-FFF2-40B4-BE49-F238E27FC236}">
                  <a16:creationId xmlns:a16="http://schemas.microsoft.com/office/drawing/2014/main" id="{77A09D78-FAA4-1B32-2537-1DC90BAA3C09}"/>
                </a:ext>
              </a:extLst>
            </p:cNvPr>
            <p:cNvSpPr/>
            <p:nvPr/>
          </p:nvSpPr>
          <p:spPr>
            <a:xfrm>
              <a:off x="4884287" y="3460234"/>
              <a:ext cx="1168912" cy="534340"/>
            </a:xfrm>
            <a:prstGeom prst="round2SameRect">
              <a:avLst>
                <a:gd name="adj1" fmla="val 23982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Joe Adelmann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7C6FD69-2C47-0BF5-BFC1-76456C7F3CD9}"/>
                </a:ext>
              </a:extLst>
            </p:cNvPr>
            <p:cNvSpPr txBox="1"/>
            <p:nvPr/>
          </p:nvSpPr>
          <p:spPr>
            <a:xfrm>
              <a:off x="4796694" y="4091256"/>
              <a:ext cx="1232982" cy="110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8275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ptos Narrow" panose="020B0004020202020204" pitchFamily="34" charset="0"/>
                  <a:ea typeface="Times New Roman" panose="02020603050405020304" pitchFamily="18" charset="0"/>
                </a:rPr>
                <a:t>Support the president in leading the club, and often overseeing specific projects or committees.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E2A9235E-CF21-1709-26E8-0E634E59B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422" y="261014"/>
            <a:ext cx="2655510" cy="916714"/>
          </a:xfrm>
          <a:prstGeom prst="rect">
            <a:avLst/>
          </a:prstGeom>
        </p:spPr>
      </p:pic>
      <p:pic>
        <p:nvPicPr>
          <p:cNvPr id="3074" name="Picture 2" descr="Home | Rotary Club of Newtown">
            <a:extLst>
              <a:ext uri="{FF2B5EF4-FFF2-40B4-BE49-F238E27FC236}">
                <a16:creationId xmlns:a16="http://schemas.microsoft.com/office/drawing/2014/main" id="{86829E88-5F15-AD0A-6FC4-961DEF943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r="6831" b="40206"/>
          <a:stretch/>
        </p:blipFill>
        <p:spPr bwMode="auto">
          <a:xfrm>
            <a:off x="2796130" y="2464943"/>
            <a:ext cx="1040304" cy="981664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a Agarwal - Philadelphia, Pennsylvania, United States | Professional  Profile | LinkedIn">
            <a:extLst>
              <a:ext uri="{FF2B5EF4-FFF2-40B4-BE49-F238E27FC236}">
                <a16:creationId xmlns:a16="http://schemas.microsoft.com/office/drawing/2014/main" id="{F36CC041-1DC9-5961-96F3-F1714988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68" y="2466991"/>
            <a:ext cx="972678" cy="977566"/>
          </a:xfrm>
          <a:prstGeom prst="flowChartConnector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ofile photo of Joseph Adelmann, MBA">
            <a:extLst>
              <a:ext uri="{FF2B5EF4-FFF2-40B4-BE49-F238E27FC236}">
                <a16:creationId xmlns:a16="http://schemas.microsoft.com/office/drawing/2014/main" id="{2C2569A0-4239-AE0E-A58F-2FF51C01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51" y="2437545"/>
            <a:ext cx="1036460" cy="1036460"/>
          </a:xfrm>
          <a:prstGeom prst="flowChartConnector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Nathan Breece (@natebreece_insurance) • Instagram photos and videos">
            <a:extLst>
              <a:ext uri="{FF2B5EF4-FFF2-40B4-BE49-F238E27FC236}">
                <a16:creationId xmlns:a16="http://schemas.microsoft.com/office/drawing/2014/main" id="{B52D6AD4-22AA-BF44-5F03-2DC8F960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65" y="2446400"/>
            <a:ext cx="999785" cy="999785"/>
          </a:xfrm>
          <a:prstGeom prst="flowChartConnector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0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4C63C3-DBE1-48F8-D18A-EF9316027C3A}"/>
              </a:ext>
            </a:extLst>
          </p:cNvPr>
          <p:cNvGrpSpPr/>
          <p:nvPr/>
        </p:nvGrpSpPr>
        <p:grpSpPr>
          <a:xfrm>
            <a:off x="582848" y="560891"/>
            <a:ext cx="611412" cy="503706"/>
            <a:chOff x="591053" y="585927"/>
            <a:chExt cx="797282" cy="65683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96DA0-617F-0345-1CCF-02A3C2A39F11}"/>
                </a:ext>
              </a:extLst>
            </p:cNvPr>
            <p:cNvSpPr/>
            <p:nvPr/>
          </p:nvSpPr>
          <p:spPr>
            <a:xfrm>
              <a:off x="923818" y="794290"/>
              <a:ext cx="464517" cy="448471"/>
            </a:xfrm>
            <a:custGeom>
              <a:avLst/>
              <a:gdLst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201787 w 671260"/>
                <a:gd name="connsiteY6" fmla="*/ 301976 h 648072"/>
                <a:gd name="connsiteX7" fmla="*/ 385166 w 671260"/>
                <a:gd name="connsiteY7" fmla="*/ 0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333924 w 671260"/>
                <a:gd name="connsiteY7" fmla="*/ 434113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385166 w 671260"/>
                <a:gd name="connsiteY6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385166 w 671260"/>
                <a:gd name="connsiteY7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263575 w 671260"/>
                <a:gd name="connsiteY7" fmla="*/ 203944 h 648072"/>
                <a:gd name="connsiteX8" fmla="*/ 385166 w 671260"/>
                <a:gd name="connsiteY8" fmla="*/ 0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8" fmla="*/ 395712 w 671260"/>
                <a:gd name="connsiteY8" fmla="*/ 336081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60" h="648072">
                  <a:moveTo>
                    <a:pt x="385166" y="0"/>
                  </a:moveTo>
                  <a:lnTo>
                    <a:pt x="563246" y="0"/>
                  </a:lnTo>
                  <a:cubicBezTo>
                    <a:pt x="622901" y="0"/>
                    <a:pt x="671260" y="48360"/>
                    <a:pt x="671260" y="108015"/>
                  </a:cubicBezTo>
                  <a:lnTo>
                    <a:pt x="671260" y="540058"/>
                  </a:lnTo>
                  <a:cubicBezTo>
                    <a:pt x="671261" y="599712"/>
                    <a:pt x="622900" y="648072"/>
                    <a:pt x="563246" y="648072"/>
                  </a:cubicBezTo>
                  <a:lnTo>
                    <a:pt x="0" y="648072"/>
                  </a:lnTo>
                  <a:lnTo>
                    <a:pt x="100302" y="46973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962D66-1A19-4A6B-67CA-AD6D2937D341}"/>
                </a:ext>
              </a:extLst>
            </p:cNvPr>
            <p:cNvSpPr/>
            <p:nvPr/>
          </p:nvSpPr>
          <p:spPr>
            <a:xfrm>
              <a:off x="591053" y="585927"/>
              <a:ext cx="541336" cy="577724"/>
            </a:xfrm>
            <a:custGeom>
              <a:avLst/>
              <a:gdLst>
                <a:gd name="connsiteX0" fmla="*/ 782268 w 782268"/>
                <a:gd name="connsiteY0" fmla="*/ 0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0" fmla="*/ 782268 w 782268"/>
                <a:gd name="connsiteY0" fmla="*/ 0 h 834852"/>
                <a:gd name="connsiteX1" fmla="*/ 558388 w 782268"/>
                <a:gd name="connsiteY1" fmla="*/ 362827 h 834852"/>
                <a:gd name="connsiteX2" fmla="*/ 397101 w 782268"/>
                <a:gd name="connsiteY2" fmla="*/ 648073 h 834852"/>
                <a:gd name="connsiteX3" fmla="*/ 350031 w 782268"/>
                <a:gd name="connsiteY3" fmla="*/ 648072 h 834852"/>
                <a:gd name="connsiteX4" fmla="*/ 139396 w 782268"/>
                <a:gd name="connsiteY4" fmla="*/ 834852 h 834852"/>
                <a:gd name="connsiteX5" fmla="*/ 177618 w 782268"/>
                <a:gd name="connsiteY5" fmla="*/ 648073 h 834852"/>
                <a:gd name="connsiteX6" fmla="*/ 108013 w 782268"/>
                <a:gd name="connsiteY6" fmla="*/ 648072 h 834852"/>
                <a:gd name="connsiteX7" fmla="*/ 0 w 782268"/>
                <a:gd name="connsiteY7" fmla="*/ 540059 h 834852"/>
                <a:gd name="connsiteX8" fmla="*/ 0 w 782268"/>
                <a:gd name="connsiteY8" fmla="*/ 108014 h 834852"/>
                <a:gd name="connsiteX9" fmla="*/ 108013 w 782268"/>
                <a:gd name="connsiteY9" fmla="*/ 1 h 834852"/>
                <a:gd name="connsiteX10" fmla="*/ 782268 w 782268"/>
                <a:gd name="connsiteY10" fmla="*/ 0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90525 w 782268"/>
                <a:gd name="connsiteY10" fmla="*/ 494964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397101 w 782268"/>
                <a:gd name="connsiteY9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397101 w 782268"/>
                <a:gd name="connsiteY10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501432 w 782268"/>
                <a:gd name="connsiteY10" fmla="*/ 459479 h 834852"/>
                <a:gd name="connsiteX11" fmla="*/ 397101 w 782268"/>
                <a:gd name="connsiteY11" fmla="*/ 648073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11" fmla="*/ 633569 w 782268"/>
                <a:gd name="connsiteY11" fmla="*/ 591616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268" h="834852">
                  <a:moveTo>
                    <a:pt x="397101" y="648073"/>
                  </a:moveTo>
                  <a:lnTo>
                    <a:pt x="350031" y="648072"/>
                  </a:lnTo>
                  <a:lnTo>
                    <a:pt x="139396" y="834852"/>
                  </a:lnTo>
                  <a:lnTo>
                    <a:pt x="177618" y="648073"/>
                  </a:lnTo>
                  <a:lnTo>
                    <a:pt x="108013" y="648072"/>
                  </a:lnTo>
                  <a:cubicBezTo>
                    <a:pt x="48360" y="648073"/>
                    <a:pt x="-1" y="599712"/>
                    <a:pt x="0" y="540059"/>
                  </a:cubicBezTo>
                  <a:lnTo>
                    <a:pt x="0" y="108014"/>
                  </a:lnTo>
                  <a:cubicBezTo>
                    <a:pt x="-1" y="48361"/>
                    <a:pt x="48360" y="0"/>
                    <a:pt x="108013" y="1"/>
                  </a:cubicBezTo>
                  <a:lnTo>
                    <a:pt x="782268" y="0"/>
                  </a:lnTo>
                  <a:lnTo>
                    <a:pt x="679894" y="16330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FC28F4-8927-F5D5-9DB6-389A0801E38F}"/>
                </a:ext>
              </a:extLst>
            </p:cNvPr>
            <p:cNvSpPr/>
            <p:nvPr/>
          </p:nvSpPr>
          <p:spPr>
            <a:xfrm>
              <a:off x="736223" y="758096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AB3336-2109-6649-BF19-8776EC4310DE}"/>
                </a:ext>
              </a:extLst>
            </p:cNvPr>
            <p:cNvSpPr/>
            <p:nvPr/>
          </p:nvSpPr>
          <p:spPr>
            <a:xfrm>
              <a:off x="1110645" y="968389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C623A4-4683-285C-5DCA-CD768809AE0D}"/>
                </a:ext>
              </a:extLst>
            </p:cNvPr>
            <p:cNvSpPr/>
            <p:nvPr/>
          </p:nvSpPr>
          <p:spPr>
            <a:xfrm>
              <a:off x="923435" y="758096"/>
              <a:ext cx="100272" cy="100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0075A1-05CB-4E8A-90EA-77AB0C0DF485}"/>
              </a:ext>
            </a:extLst>
          </p:cNvPr>
          <p:cNvSpPr txBox="1"/>
          <p:nvPr/>
        </p:nvSpPr>
        <p:spPr>
          <a:xfrm>
            <a:off x="1055440" y="5373216"/>
            <a:ext cx="2808312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3600" b="1" kern="0" dirty="0">
                <a:solidFill>
                  <a:prstClr val="white"/>
                </a:solidFill>
                <a:latin typeface="Segoe UI"/>
                <a:cs typeface="Arial" pitchFamily="34" charset="0"/>
              </a:rPr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CF4D8-5D0E-9042-DB35-96AF7CAB799F}"/>
              </a:ext>
            </a:extLst>
          </p:cNvPr>
          <p:cNvSpPr/>
          <p:nvPr/>
        </p:nvSpPr>
        <p:spPr>
          <a:xfrm>
            <a:off x="1588" y="0"/>
            <a:ext cx="177393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 dirty="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9A250A-FBA3-A25D-2A80-54D808BC69F9}"/>
              </a:ext>
            </a:extLst>
          </p:cNvPr>
          <p:cNvGrpSpPr/>
          <p:nvPr/>
        </p:nvGrpSpPr>
        <p:grpSpPr>
          <a:xfrm>
            <a:off x="582848" y="560891"/>
            <a:ext cx="611412" cy="503706"/>
            <a:chOff x="591053" y="585927"/>
            <a:chExt cx="797282" cy="65683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A4A4CD-C25B-E051-5DBF-F7974F3D0072}"/>
                </a:ext>
              </a:extLst>
            </p:cNvPr>
            <p:cNvSpPr/>
            <p:nvPr/>
          </p:nvSpPr>
          <p:spPr>
            <a:xfrm>
              <a:off x="923818" y="794290"/>
              <a:ext cx="464517" cy="448471"/>
            </a:xfrm>
            <a:custGeom>
              <a:avLst/>
              <a:gdLst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201787 w 671260"/>
                <a:gd name="connsiteY6" fmla="*/ 301976 h 648072"/>
                <a:gd name="connsiteX7" fmla="*/ 385166 w 671260"/>
                <a:gd name="connsiteY7" fmla="*/ 0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333924 w 671260"/>
                <a:gd name="connsiteY7" fmla="*/ 434113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385166 w 671260"/>
                <a:gd name="connsiteY6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385166 w 671260"/>
                <a:gd name="connsiteY7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263575 w 671260"/>
                <a:gd name="connsiteY7" fmla="*/ 203944 h 648072"/>
                <a:gd name="connsiteX8" fmla="*/ 385166 w 671260"/>
                <a:gd name="connsiteY8" fmla="*/ 0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8" fmla="*/ 395712 w 671260"/>
                <a:gd name="connsiteY8" fmla="*/ 336081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60" h="648072">
                  <a:moveTo>
                    <a:pt x="385166" y="0"/>
                  </a:moveTo>
                  <a:lnTo>
                    <a:pt x="563246" y="0"/>
                  </a:lnTo>
                  <a:cubicBezTo>
                    <a:pt x="622901" y="0"/>
                    <a:pt x="671260" y="48360"/>
                    <a:pt x="671260" y="108015"/>
                  </a:cubicBezTo>
                  <a:lnTo>
                    <a:pt x="671260" y="540058"/>
                  </a:lnTo>
                  <a:cubicBezTo>
                    <a:pt x="671261" y="599712"/>
                    <a:pt x="622900" y="648072"/>
                    <a:pt x="563246" y="648072"/>
                  </a:cubicBezTo>
                  <a:lnTo>
                    <a:pt x="0" y="648072"/>
                  </a:lnTo>
                  <a:lnTo>
                    <a:pt x="100302" y="46973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CBD5AA-FBA9-44D9-EFA3-FBF9F6CACAD6}"/>
                </a:ext>
              </a:extLst>
            </p:cNvPr>
            <p:cNvSpPr/>
            <p:nvPr/>
          </p:nvSpPr>
          <p:spPr>
            <a:xfrm>
              <a:off x="591053" y="585927"/>
              <a:ext cx="541336" cy="577724"/>
            </a:xfrm>
            <a:custGeom>
              <a:avLst/>
              <a:gdLst>
                <a:gd name="connsiteX0" fmla="*/ 782268 w 782268"/>
                <a:gd name="connsiteY0" fmla="*/ 0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0" fmla="*/ 782268 w 782268"/>
                <a:gd name="connsiteY0" fmla="*/ 0 h 834852"/>
                <a:gd name="connsiteX1" fmla="*/ 558388 w 782268"/>
                <a:gd name="connsiteY1" fmla="*/ 362827 h 834852"/>
                <a:gd name="connsiteX2" fmla="*/ 397101 w 782268"/>
                <a:gd name="connsiteY2" fmla="*/ 648073 h 834852"/>
                <a:gd name="connsiteX3" fmla="*/ 350031 w 782268"/>
                <a:gd name="connsiteY3" fmla="*/ 648072 h 834852"/>
                <a:gd name="connsiteX4" fmla="*/ 139396 w 782268"/>
                <a:gd name="connsiteY4" fmla="*/ 834852 h 834852"/>
                <a:gd name="connsiteX5" fmla="*/ 177618 w 782268"/>
                <a:gd name="connsiteY5" fmla="*/ 648073 h 834852"/>
                <a:gd name="connsiteX6" fmla="*/ 108013 w 782268"/>
                <a:gd name="connsiteY6" fmla="*/ 648072 h 834852"/>
                <a:gd name="connsiteX7" fmla="*/ 0 w 782268"/>
                <a:gd name="connsiteY7" fmla="*/ 540059 h 834852"/>
                <a:gd name="connsiteX8" fmla="*/ 0 w 782268"/>
                <a:gd name="connsiteY8" fmla="*/ 108014 h 834852"/>
                <a:gd name="connsiteX9" fmla="*/ 108013 w 782268"/>
                <a:gd name="connsiteY9" fmla="*/ 1 h 834852"/>
                <a:gd name="connsiteX10" fmla="*/ 782268 w 782268"/>
                <a:gd name="connsiteY10" fmla="*/ 0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90525 w 782268"/>
                <a:gd name="connsiteY10" fmla="*/ 494964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397101 w 782268"/>
                <a:gd name="connsiteY9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397101 w 782268"/>
                <a:gd name="connsiteY10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501432 w 782268"/>
                <a:gd name="connsiteY10" fmla="*/ 459479 h 834852"/>
                <a:gd name="connsiteX11" fmla="*/ 397101 w 782268"/>
                <a:gd name="connsiteY11" fmla="*/ 648073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11" fmla="*/ 633569 w 782268"/>
                <a:gd name="connsiteY11" fmla="*/ 591616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268" h="834852">
                  <a:moveTo>
                    <a:pt x="397101" y="648073"/>
                  </a:moveTo>
                  <a:lnTo>
                    <a:pt x="350031" y="648072"/>
                  </a:lnTo>
                  <a:lnTo>
                    <a:pt x="139396" y="834852"/>
                  </a:lnTo>
                  <a:lnTo>
                    <a:pt x="177618" y="648073"/>
                  </a:lnTo>
                  <a:lnTo>
                    <a:pt x="108013" y="648072"/>
                  </a:lnTo>
                  <a:cubicBezTo>
                    <a:pt x="48360" y="648073"/>
                    <a:pt x="-1" y="599712"/>
                    <a:pt x="0" y="540059"/>
                  </a:cubicBezTo>
                  <a:lnTo>
                    <a:pt x="0" y="108014"/>
                  </a:lnTo>
                  <a:cubicBezTo>
                    <a:pt x="-1" y="48361"/>
                    <a:pt x="48360" y="0"/>
                    <a:pt x="108013" y="1"/>
                  </a:cubicBezTo>
                  <a:lnTo>
                    <a:pt x="782268" y="0"/>
                  </a:lnTo>
                  <a:lnTo>
                    <a:pt x="679894" y="16330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CDAF79-21F9-52DD-671D-24929745B41A}"/>
                </a:ext>
              </a:extLst>
            </p:cNvPr>
            <p:cNvSpPr/>
            <p:nvPr/>
          </p:nvSpPr>
          <p:spPr>
            <a:xfrm>
              <a:off x="736223" y="758096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260500-3065-2748-3000-A53CF522E89A}"/>
                </a:ext>
              </a:extLst>
            </p:cNvPr>
            <p:cNvSpPr/>
            <p:nvPr/>
          </p:nvSpPr>
          <p:spPr>
            <a:xfrm>
              <a:off x="1110645" y="968389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C60634-AF32-25F3-5318-E046C329FF3C}"/>
                </a:ext>
              </a:extLst>
            </p:cNvPr>
            <p:cNvSpPr/>
            <p:nvPr/>
          </p:nvSpPr>
          <p:spPr>
            <a:xfrm>
              <a:off x="923435" y="758096"/>
              <a:ext cx="100272" cy="100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DF0C4F-0689-28E5-243D-50B173C2428A}"/>
              </a:ext>
            </a:extLst>
          </p:cNvPr>
          <p:cNvSpPr txBox="1"/>
          <p:nvPr/>
        </p:nvSpPr>
        <p:spPr>
          <a:xfrm>
            <a:off x="2250101" y="321339"/>
            <a:ext cx="5260836" cy="114259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2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  <a:cs typeface="Arial" pitchFamily="34" charset="0"/>
              </a:rPr>
              <a:t>Committee Overview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B6DBE31-7B29-A38E-DD1D-B64D70694DB8}"/>
              </a:ext>
            </a:extLst>
          </p:cNvPr>
          <p:cNvGrpSpPr/>
          <p:nvPr/>
        </p:nvGrpSpPr>
        <p:grpSpPr>
          <a:xfrm>
            <a:off x="2250101" y="1358437"/>
            <a:ext cx="2728216" cy="4804148"/>
            <a:chOff x="2250101" y="1358437"/>
            <a:chExt cx="2728216" cy="48041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8AAE7E6-667C-8BEE-C6B8-4550A58EF328}"/>
                </a:ext>
              </a:extLst>
            </p:cNvPr>
            <p:cNvGrpSpPr/>
            <p:nvPr/>
          </p:nvGrpSpPr>
          <p:grpSpPr>
            <a:xfrm>
              <a:off x="2250101" y="1358437"/>
              <a:ext cx="2717459" cy="648072"/>
              <a:chOff x="2250101" y="1628071"/>
              <a:chExt cx="2717459" cy="64807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8F52041-091A-90D1-B0B1-370169360F0D}"/>
                  </a:ext>
                </a:extLst>
              </p:cNvPr>
              <p:cNvSpPr/>
              <p:nvPr/>
            </p:nvSpPr>
            <p:spPr>
              <a:xfrm>
                <a:off x="2250101" y="1628071"/>
                <a:ext cx="2717459" cy="64807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240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4EFD1D-0CA3-9ABD-DD41-D4B57B05681C}"/>
                  </a:ext>
                </a:extLst>
              </p:cNvPr>
              <p:cNvSpPr txBox="1"/>
              <p:nvPr/>
            </p:nvSpPr>
            <p:spPr>
              <a:xfrm>
                <a:off x="2361977" y="1821266"/>
                <a:ext cx="2475864" cy="238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218987">
                  <a:lnSpc>
                    <a:spcPct val="110000"/>
                  </a:lnSpc>
                </a:pPr>
                <a:r>
                  <a:rPr lang="en-US" b="1" kern="0" dirty="0">
                    <a:solidFill>
                      <a:prstClr val="white"/>
                    </a:solidFill>
                    <a:latin typeface="Segoe UI"/>
                    <a:cs typeface="Arial" pitchFamily="34" charset="0"/>
                  </a:rPr>
                  <a:t>Diversity, Equity &amp; Inclusion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7DDE64-5335-9FFE-A813-1FB68FF10B4F}"/>
                </a:ext>
              </a:extLst>
            </p:cNvPr>
            <p:cNvGrpSpPr/>
            <p:nvPr/>
          </p:nvGrpSpPr>
          <p:grpSpPr>
            <a:xfrm>
              <a:off x="2250101" y="2259392"/>
              <a:ext cx="2728216" cy="3903193"/>
              <a:chOff x="2250101" y="2633468"/>
              <a:chExt cx="2728216" cy="3903193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32E6055-14DA-654B-5914-F98845E8D1F0}"/>
                  </a:ext>
                </a:extLst>
              </p:cNvPr>
              <p:cNvGrpSpPr/>
              <p:nvPr/>
            </p:nvGrpSpPr>
            <p:grpSpPr>
              <a:xfrm>
                <a:off x="2265597" y="3464438"/>
                <a:ext cx="2712720" cy="3072223"/>
                <a:chOff x="2306321" y="3211619"/>
                <a:chExt cx="2712720" cy="307222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362D65E-840A-32C3-317D-9597796A9E93}"/>
                    </a:ext>
                  </a:extLst>
                </p:cNvPr>
                <p:cNvSpPr txBox="1"/>
                <p:nvPr/>
              </p:nvSpPr>
              <p:spPr>
                <a:xfrm>
                  <a:off x="2306321" y="3567219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effectLst/>
                      <a:ea typeface="Times New Roman" panose="02020603050405020304" pitchFamily="18" charset="0"/>
                    </a:rPr>
                    <a:t>Ensure the club is inclusive and welcoming</a:t>
                  </a: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90C3FEA-1221-1D3C-B3D2-529601748FBD}"/>
                    </a:ext>
                  </a:extLst>
                </p:cNvPr>
                <p:cNvSpPr txBox="1"/>
                <p:nvPr/>
              </p:nvSpPr>
              <p:spPr>
                <a:xfrm>
                  <a:off x="2306321" y="3211619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7030A0"/>
                      </a:solidFill>
                      <a:cs typeface="Arial" pitchFamily="34" charset="0"/>
                    </a:rPr>
                    <a:t>Primary Goal: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C3A075E-6312-A37B-02BF-89FE49EE4B8B}"/>
                    </a:ext>
                  </a:extLst>
                </p:cNvPr>
                <p:cNvSpPr txBox="1"/>
                <p:nvPr/>
              </p:nvSpPr>
              <p:spPr>
                <a:xfrm>
                  <a:off x="2306321" y="4692418"/>
                  <a:ext cx="2712720" cy="15914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effectLst/>
                      <a:ea typeface="Times New Roman" panose="02020603050405020304" pitchFamily="18" charset="0"/>
                    </a:rPr>
                    <a:t>Creating a welcoming and inclusive environment attracts a diverse membership, fostering a rich exchange of ideas and perspectives which strengthens the club’s community impact.</a:t>
                  </a:r>
                  <a:endPara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6B57D65-F213-CC21-0636-3D829361D478}"/>
                    </a:ext>
                  </a:extLst>
                </p:cNvPr>
                <p:cNvSpPr txBox="1"/>
                <p:nvPr/>
              </p:nvSpPr>
              <p:spPr>
                <a:xfrm>
                  <a:off x="2306321" y="4336818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7030A0"/>
                      </a:solidFill>
                      <a:cs typeface="Arial" pitchFamily="34" charset="0"/>
                    </a:rPr>
                    <a:t>Importance: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F25A68-28F0-84C1-49DD-3644247B073B}"/>
                  </a:ext>
                </a:extLst>
              </p:cNvPr>
              <p:cNvSpPr txBox="1"/>
              <p:nvPr/>
            </p:nvSpPr>
            <p:spPr>
              <a:xfrm>
                <a:off x="2250101" y="2989068"/>
                <a:ext cx="2712720" cy="533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kern="0" dirty="0">
                    <a:effectLst/>
                    <a:ea typeface="Times New Roman" panose="02020603050405020304" pitchFamily="18" charset="0"/>
                  </a:rPr>
                  <a:t>Shikha Prashar </a:t>
                </a:r>
                <a:endParaRPr lang="en-US" sz="14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D8D9BF-6396-40FC-DE16-FE37F459A536}"/>
                  </a:ext>
                </a:extLst>
              </p:cNvPr>
              <p:cNvSpPr txBox="1"/>
              <p:nvPr/>
            </p:nvSpPr>
            <p:spPr>
              <a:xfrm>
                <a:off x="2250101" y="2633468"/>
                <a:ext cx="2712720" cy="209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b="1" kern="0" dirty="0">
                    <a:solidFill>
                      <a:srgbClr val="7030A0"/>
                    </a:solidFill>
                    <a:cs typeface="Arial" pitchFamily="34" charset="0"/>
                  </a:rPr>
                  <a:t>Chairperson: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AC5386B-3054-34CC-023C-DCBB0F656506}"/>
              </a:ext>
            </a:extLst>
          </p:cNvPr>
          <p:cNvGrpSpPr/>
          <p:nvPr/>
        </p:nvGrpSpPr>
        <p:grpSpPr>
          <a:xfrm>
            <a:off x="5381748" y="1372525"/>
            <a:ext cx="2824596" cy="4754838"/>
            <a:chOff x="5381748" y="1372525"/>
            <a:chExt cx="2824596" cy="475483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D9EBDF-FA87-95C0-0571-DC79DA6F2BF1}"/>
                </a:ext>
              </a:extLst>
            </p:cNvPr>
            <p:cNvSpPr txBox="1"/>
            <p:nvPr/>
          </p:nvSpPr>
          <p:spPr>
            <a:xfrm>
              <a:off x="5454457" y="2049855"/>
              <a:ext cx="2475864" cy="2380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b="1" kern="0" dirty="0">
                  <a:solidFill>
                    <a:prstClr val="white"/>
                  </a:solidFill>
                  <a:latin typeface="Segoe UI"/>
                  <a:cs typeface="Arial" pitchFamily="34" charset="0"/>
                </a:rPr>
                <a:t>Senior Accountants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5E0E1EB-B4A6-C688-E1E7-30BA9F3188E7}"/>
                </a:ext>
              </a:extLst>
            </p:cNvPr>
            <p:cNvGrpSpPr/>
            <p:nvPr/>
          </p:nvGrpSpPr>
          <p:grpSpPr>
            <a:xfrm>
              <a:off x="5381748" y="1372525"/>
              <a:ext cx="2717459" cy="648072"/>
              <a:chOff x="2250101" y="1628071"/>
              <a:chExt cx="2717459" cy="648072"/>
            </a:xfrm>
            <a:solidFill>
              <a:srgbClr val="002060"/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F6D98A0-8CFC-97E9-5FD5-E15114D66A74}"/>
                  </a:ext>
                </a:extLst>
              </p:cNvPr>
              <p:cNvSpPr/>
              <p:nvPr/>
            </p:nvSpPr>
            <p:spPr>
              <a:xfrm>
                <a:off x="2250101" y="1628071"/>
                <a:ext cx="2717459" cy="6480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240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D5E9F4-230A-31C2-68B9-086803D75BC2}"/>
                  </a:ext>
                </a:extLst>
              </p:cNvPr>
              <p:cNvSpPr txBox="1"/>
              <p:nvPr/>
            </p:nvSpPr>
            <p:spPr>
              <a:xfrm>
                <a:off x="2361977" y="1821266"/>
                <a:ext cx="2475864" cy="23801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218987">
                  <a:lnSpc>
                    <a:spcPct val="110000"/>
                  </a:lnSpc>
                </a:pPr>
                <a:r>
                  <a:rPr lang="en-US" b="1" kern="0" dirty="0">
                    <a:solidFill>
                      <a:prstClr val="white"/>
                    </a:solidFill>
                    <a:latin typeface="Segoe UI"/>
                    <a:cs typeface="Arial" pitchFamily="34" charset="0"/>
                  </a:rPr>
                  <a:t>Environmental Sustainability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BB65193-3E2B-B122-7D39-151C2018B2CB}"/>
                </a:ext>
              </a:extLst>
            </p:cNvPr>
            <p:cNvGrpSpPr/>
            <p:nvPr/>
          </p:nvGrpSpPr>
          <p:grpSpPr>
            <a:xfrm>
              <a:off x="5452898" y="2244957"/>
              <a:ext cx="2753446" cy="3882406"/>
              <a:chOff x="2250101" y="2633468"/>
              <a:chExt cx="2753446" cy="388240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D44957E-2764-CB2B-B53B-EC345B209E1B}"/>
                  </a:ext>
                </a:extLst>
              </p:cNvPr>
              <p:cNvGrpSpPr/>
              <p:nvPr/>
            </p:nvGrpSpPr>
            <p:grpSpPr>
              <a:xfrm>
                <a:off x="2265597" y="3464438"/>
                <a:ext cx="2737950" cy="3051436"/>
                <a:chOff x="2306321" y="3211619"/>
                <a:chExt cx="2737950" cy="3051436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D102A7D-4388-7D4E-49BC-49BA17168D38}"/>
                    </a:ext>
                  </a:extLst>
                </p:cNvPr>
                <p:cNvSpPr txBox="1"/>
                <p:nvPr/>
              </p:nvSpPr>
              <p:spPr>
                <a:xfrm>
                  <a:off x="2306321" y="3567219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marR="0" lvl="0">
                    <a:spcBef>
                      <a:spcPts val="0"/>
                    </a:spcBef>
                    <a:spcAft>
                      <a:spcPts val="0"/>
                    </a:spcAft>
                    <a:buSzPts val="1000"/>
                    <a:tabLst>
                      <a:tab pos="457200" algn="l"/>
                    </a:tabLst>
                  </a:pPr>
                  <a:r>
                    <a:rPr lang="en-US" sz="1600" dirty="0">
                      <a:effectLst/>
                      <a:ea typeface="Times New Roman" panose="02020603050405020304" pitchFamily="18" charset="0"/>
                    </a:rPr>
                    <a:t>Focus on environmental conservation efforts.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C092DF6-7566-D322-FBB3-BB11E336DD28}"/>
                    </a:ext>
                  </a:extLst>
                </p:cNvPr>
                <p:cNvSpPr txBox="1"/>
                <p:nvPr/>
              </p:nvSpPr>
              <p:spPr>
                <a:xfrm>
                  <a:off x="2306321" y="3211619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002060"/>
                      </a:solidFill>
                      <a:cs typeface="Arial" pitchFamily="34" charset="0"/>
                    </a:rPr>
                    <a:t>Primary Goal: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8FF599B-5667-6A06-7DF2-DE146F590CD2}"/>
                    </a:ext>
                  </a:extLst>
                </p:cNvPr>
                <p:cNvSpPr txBox="1"/>
                <p:nvPr/>
              </p:nvSpPr>
              <p:spPr>
                <a:xfrm>
                  <a:off x="2306321" y="4671631"/>
                  <a:ext cx="2712720" cy="15914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marR="0" lvl="0">
                    <a:spcBef>
                      <a:spcPts val="0"/>
                    </a:spcBef>
                    <a:spcAft>
                      <a:spcPts val="0"/>
                    </a:spcAft>
                    <a:buSzPts val="1000"/>
                    <a:tabLst>
                      <a:tab pos="457200" algn="l"/>
                    </a:tabLst>
                  </a:pPr>
                  <a:r>
                    <a:rPr lang="en-US" sz="1600" dirty="0">
                      <a:effectLst/>
                      <a:ea typeface="Times New Roman" panose="02020603050405020304" pitchFamily="18" charset="0"/>
                    </a:rPr>
                    <a:t>Addressing environmental issues helps preserve the planet for future generations, aligns with global sustainability goals, and positions the club as a leader in eco-friendly initiatives.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770ACB1-49DA-223D-F167-4506A4FB07A8}"/>
                    </a:ext>
                  </a:extLst>
                </p:cNvPr>
                <p:cNvSpPr txBox="1"/>
                <p:nvPr/>
              </p:nvSpPr>
              <p:spPr>
                <a:xfrm>
                  <a:off x="2331551" y="4353559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002060"/>
                      </a:solidFill>
                      <a:cs typeface="Arial" pitchFamily="34" charset="0"/>
                    </a:rPr>
                    <a:t>Importance:</a:t>
                  </a:r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3E443D-1D82-EF9B-05B4-7328818A5AFE}"/>
                  </a:ext>
                </a:extLst>
              </p:cNvPr>
              <p:cNvSpPr txBox="1"/>
              <p:nvPr/>
            </p:nvSpPr>
            <p:spPr>
              <a:xfrm>
                <a:off x="2250101" y="2989068"/>
                <a:ext cx="2712720" cy="533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kern="0" dirty="0">
                    <a:solidFill>
                      <a:srgbClr val="FF0000"/>
                    </a:solidFill>
                    <a:cs typeface="Arial" pitchFamily="34" charset="0"/>
                  </a:rPr>
                  <a:t>Vacant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9BB1CB6-5B69-E907-F7FB-BA445B4C4C8C}"/>
                  </a:ext>
                </a:extLst>
              </p:cNvPr>
              <p:cNvSpPr txBox="1"/>
              <p:nvPr/>
            </p:nvSpPr>
            <p:spPr>
              <a:xfrm>
                <a:off x="2250101" y="2633468"/>
                <a:ext cx="2712720" cy="209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b="1" kern="0" dirty="0">
                    <a:solidFill>
                      <a:srgbClr val="002060"/>
                    </a:solidFill>
                    <a:cs typeface="Arial" pitchFamily="34" charset="0"/>
                  </a:rPr>
                  <a:t>Chairperson:</a:t>
                </a: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CE9AA74-0C89-8FA0-5AE8-57E3F5632F8E}"/>
              </a:ext>
            </a:extLst>
          </p:cNvPr>
          <p:cNvGrpSpPr/>
          <p:nvPr/>
        </p:nvGrpSpPr>
        <p:grpSpPr>
          <a:xfrm>
            <a:off x="8436961" y="1368828"/>
            <a:ext cx="2865322" cy="5100141"/>
            <a:chOff x="8436961" y="1358437"/>
            <a:chExt cx="2865322" cy="510014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462F4CA-8F31-512C-BF9E-9FC96E2DBD8F}"/>
                </a:ext>
              </a:extLst>
            </p:cNvPr>
            <p:cNvGrpSpPr/>
            <p:nvPr/>
          </p:nvGrpSpPr>
          <p:grpSpPr>
            <a:xfrm>
              <a:off x="8436961" y="1358437"/>
              <a:ext cx="2717459" cy="648072"/>
              <a:chOff x="2250101" y="1628071"/>
              <a:chExt cx="2717459" cy="648072"/>
            </a:xfrm>
            <a:solidFill>
              <a:srgbClr val="DF7913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ACC7883-C53D-6E25-DFE6-2FFB47165E57}"/>
                  </a:ext>
                </a:extLst>
              </p:cNvPr>
              <p:cNvSpPr/>
              <p:nvPr/>
            </p:nvSpPr>
            <p:spPr>
              <a:xfrm>
                <a:off x="2250101" y="1628071"/>
                <a:ext cx="2717459" cy="6480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240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790F5DA-C301-E276-60EA-D076AE74A7A8}"/>
                  </a:ext>
                </a:extLst>
              </p:cNvPr>
              <p:cNvSpPr txBox="1"/>
              <p:nvPr/>
            </p:nvSpPr>
            <p:spPr>
              <a:xfrm>
                <a:off x="2361977" y="1821266"/>
                <a:ext cx="2475864" cy="23801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218987">
                  <a:lnSpc>
                    <a:spcPct val="110000"/>
                  </a:lnSpc>
                </a:pPr>
                <a:r>
                  <a:rPr lang="en-US" b="1" kern="0" dirty="0">
                    <a:solidFill>
                      <a:prstClr val="white"/>
                    </a:solidFill>
                    <a:latin typeface="Segoe UI"/>
                    <a:cs typeface="Arial" pitchFamily="34" charset="0"/>
                  </a:rPr>
                  <a:t>Fellowship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1F9B200-6DBA-2167-B14F-2B7975668E8B}"/>
                </a:ext>
              </a:extLst>
            </p:cNvPr>
            <p:cNvGrpSpPr/>
            <p:nvPr/>
          </p:nvGrpSpPr>
          <p:grpSpPr>
            <a:xfrm>
              <a:off x="8548837" y="2222878"/>
              <a:ext cx="2753446" cy="4235700"/>
              <a:chOff x="2250101" y="2633468"/>
              <a:chExt cx="2753446" cy="423570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FB2EF49-A63E-D75B-EE1B-C7F0B32DA396}"/>
                  </a:ext>
                </a:extLst>
              </p:cNvPr>
              <p:cNvGrpSpPr/>
              <p:nvPr/>
            </p:nvGrpSpPr>
            <p:grpSpPr>
              <a:xfrm>
                <a:off x="2265597" y="3464438"/>
                <a:ext cx="2737950" cy="3404730"/>
                <a:chOff x="2306321" y="3211619"/>
                <a:chExt cx="2737950" cy="3404730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CCB3994C-DD88-5108-0C9D-B61BB0359F12}"/>
                    </a:ext>
                  </a:extLst>
                </p:cNvPr>
                <p:cNvSpPr txBox="1"/>
                <p:nvPr/>
              </p:nvSpPr>
              <p:spPr>
                <a:xfrm>
                  <a:off x="2306321" y="3567219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marR="0" lvl="0">
                    <a:spcBef>
                      <a:spcPts val="0"/>
                    </a:spcBef>
                    <a:spcAft>
                      <a:spcPts val="0"/>
                    </a:spcAft>
                    <a:buSzPts val="1000"/>
                    <a:tabLst>
                      <a:tab pos="457200" algn="l"/>
                    </a:tabLst>
                  </a:pPr>
                  <a:r>
                    <a:rPr lang="en-US" sz="1600" dirty="0">
                      <a:effectLst/>
                      <a:ea typeface="Times New Roman" panose="02020603050405020304" pitchFamily="18" charset="0"/>
                    </a:rPr>
                    <a:t>Create fellowship interest groups based on members' hobbies and interests  to foster club camaraderie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E495E14B-507A-A05A-00D9-7574765721B8}"/>
                    </a:ext>
                  </a:extLst>
                </p:cNvPr>
                <p:cNvSpPr txBox="1"/>
                <p:nvPr/>
              </p:nvSpPr>
              <p:spPr>
                <a:xfrm>
                  <a:off x="2306321" y="3211619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DF7913"/>
                      </a:solidFill>
                      <a:cs typeface="Arial" pitchFamily="34" charset="0"/>
                    </a:rPr>
                    <a:t>Primary Goal: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402B86B-FB23-ECB5-BA63-0CE990B0A13C}"/>
                    </a:ext>
                  </a:extLst>
                </p:cNvPr>
                <p:cNvSpPr txBox="1"/>
                <p:nvPr/>
              </p:nvSpPr>
              <p:spPr>
                <a:xfrm>
                  <a:off x="2306321" y="5024925"/>
                  <a:ext cx="2712720" cy="15914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marR="0" lvl="0">
                    <a:spcBef>
                      <a:spcPts val="0"/>
                    </a:spcBef>
                    <a:spcAft>
                      <a:spcPts val="0"/>
                    </a:spcAft>
                    <a:buSzPts val="1000"/>
                    <a:tabLst>
                      <a:tab pos="457200" algn="l"/>
                    </a:tabLst>
                  </a:pPr>
                  <a:r>
                    <a:rPr lang="en-US" sz="1600" dirty="0">
                      <a:effectLst/>
                      <a:ea typeface="Times New Roman" panose="02020603050405020304" pitchFamily="18" charset="0"/>
                    </a:rPr>
                    <a:t>Strong fellowship bonds enhance member retention and engagement, creating a supportive network that makes club activities more enjoyable and effective.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0E97CA5-4514-1850-FCF9-D90767F0F96F}"/>
                    </a:ext>
                  </a:extLst>
                </p:cNvPr>
                <p:cNvSpPr txBox="1"/>
                <p:nvPr/>
              </p:nvSpPr>
              <p:spPr>
                <a:xfrm>
                  <a:off x="2331551" y="4706853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DF7913"/>
                      </a:solidFill>
                      <a:cs typeface="Arial" pitchFamily="34" charset="0"/>
                    </a:rPr>
                    <a:t>Importance:</a:t>
                  </a: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D53D615-72B5-C99F-A419-55F763AC28C2}"/>
                  </a:ext>
                </a:extLst>
              </p:cNvPr>
              <p:cNvSpPr txBox="1"/>
              <p:nvPr/>
            </p:nvSpPr>
            <p:spPr>
              <a:xfrm>
                <a:off x="2250101" y="2989068"/>
                <a:ext cx="2712720" cy="533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kern="0" dirty="0">
                    <a:cs typeface="Arial" pitchFamily="34" charset="0"/>
                  </a:rPr>
                  <a:t>Landen Swain &amp; </a:t>
                </a:r>
                <a:r>
                  <a:rPr lang="en-US" sz="1600" kern="0" dirty="0">
                    <a:solidFill>
                      <a:srgbClr val="FF0000"/>
                    </a:solidFill>
                    <a:cs typeface="Arial" pitchFamily="34" charset="0"/>
                  </a:rPr>
                  <a:t>Vacant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A3C1D0-0DBE-717C-DC68-649DE4DA94DD}"/>
                  </a:ext>
                </a:extLst>
              </p:cNvPr>
              <p:cNvSpPr txBox="1"/>
              <p:nvPr/>
            </p:nvSpPr>
            <p:spPr>
              <a:xfrm>
                <a:off x="2250101" y="2633468"/>
                <a:ext cx="2712720" cy="209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b="1" kern="0" dirty="0">
                    <a:solidFill>
                      <a:srgbClr val="DF7913"/>
                    </a:solidFill>
                    <a:cs typeface="Arial" pitchFamily="34" charset="0"/>
                  </a:rPr>
                  <a:t>Chairperson: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99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4C63C3-DBE1-48F8-D18A-EF9316027C3A}"/>
              </a:ext>
            </a:extLst>
          </p:cNvPr>
          <p:cNvGrpSpPr/>
          <p:nvPr/>
        </p:nvGrpSpPr>
        <p:grpSpPr>
          <a:xfrm>
            <a:off x="582848" y="560891"/>
            <a:ext cx="611412" cy="503706"/>
            <a:chOff x="591053" y="585927"/>
            <a:chExt cx="797282" cy="65683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96DA0-617F-0345-1CCF-02A3C2A39F11}"/>
                </a:ext>
              </a:extLst>
            </p:cNvPr>
            <p:cNvSpPr/>
            <p:nvPr/>
          </p:nvSpPr>
          <p:spPr>
            <a:xfrm>
              <a:off x="923818" y="794290"/>
              <a:ext cx="464517" cy="448471"/>
            </a:xfrm>
            <a:custGeom>
              <a:avLst/>
              <a:gdLst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201787 w 671260"/>
                <a:gd name="connsiteY6" fmla="*/ 301976 h 648072"/>
                <a:gd name="connsiteX7" fmla="*/ 385166 w 671260"/>
                <a:gd name="connsiteY7" fmla="*/ 0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333924 w 671260"/>
                <a:gd name="connsiteY7" fmla="*/ 434113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385166 w 671260"/>
                <a:gd name="connsiteY6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385166 w 671260"/>
                <a:gd name="connsiteY7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263575 w 671260"/>
                <a:gd name="connsiteY7" fmla="*/ 203944 h 648072"/>
                <a:gd name="connsiteX8" fmla="*/ 385166 w 671260"/>
                <a:gd name="connsiteY8" fmla="*/ 0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8" fmla="*/ 395712 w 671260"/>
                <a:gd name="connsiteY8" fmla="*/ 336081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60" h="648072">
                  <a:moveTo>
                    <a:pt x="385166" y="0"/>
                  </a:moveTo>
                  <a:lnTo>
                    <a:pt x="563246" y="0"/>
                  </a:lnTo>
                  <a:cubicBezTo>
                    <a:pt x="622901" y="0"/>
                    <a:pt x="671260" y="48360"/>
                    <a:pt x="671260" y="108015"/>
                  </a:cubicBezTo>
                  <a:lnTo>
                    <a:pt x="671260" y="540058"/>
                  </a:lnTo>
                  <a:cubicBezTo>
                    <a:pt x="671261" y="599712"/>
                    <a:pt x="622900" y="648072"/>
                    <a:pt x="563246" y="648072"/>
                  </a:cubicBezTo>
                  <a:lnTo>
                    <a:pt x="0" y="648072"/>
                  </a:lnTo>
                  <a:lnTo>
                    <a:pt x="100302" y="46973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962D66-1A19-4A6B-67CA-AD6D2937D341}"/>
                </a:ext>
              </a:extLst>
            </p:cNvPr>
            <p:cNvSpPr/>
            <p:nvPr/>
          </p:nvSpPr>
          <p:spPr>
            <a:xfrm>
              <a:off x="591053" y="585927"/>
              <a:ext cx="541336" cy="577724"/>
            </a:xfrm>
            <a:custGeom>
              <a:avLst/>
              <a:gdLst>
                <a:gd name="connsiteX0" fmla="*/ 782268 w 782268"/>
                <a:gd name="connsiteY0" fmla="*/ 0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0" fmla="*/ 782268 w 782268"/>
                <a:gd name="connsiteY0" fmla="*/ 0 h 834852"/>
                <a:gd name="connsiteX1" fmla="*/ 558388 w 782268"/>
                <a:gd name="connsiteY1" fmla="*/ 362827 h 834852"/>
                <a:gd name="connsiteX2" fmla="*/ 397101 w 782268"/>
                <a:gd name="connsiteY2" fmla="*/ 648073 h 834852"/>
                <a:gd name="connsiteX3" fmla="*/ 350031 w 782268"/>
                <a:gd name="connsiteY3" fmla="*/ 648072 h 834852"/>
                <a:gd name="connsiteX4" fmla="*/ 139396 w 782268"/>
                <a:gd name="connsiteY4" fmla="*/ 834852 h 834852"/>
                <a:gd name="connsiteX5" fmla="*/ 177618 w 782268"/>
                <a:gd name="connsiteY5" fmla="*/ 648073 h 834852"/>
                <a:gd name="connsiteX6" fmla="*/ 108013 w 782268"/>
                <a:gd name="connsiteY6" fmla="*/ 648072 h 834852"/>
                <a:gd name="connsiteX7" fmla="*/ 0 w 782268"/>
                <a:gd name="connsiteY7" fmla="*/ 540059 h 834852"/>
                <a:gd name="connsiteX8" fmla="*/ 0 w 782268"/>
                <a:gd name="connsiteY8" fmla="*/ 108014 h 834852"/>
                <a:gd name="connsiteX9" fmla="*/ 108013 w 782268"/>
                <a:gd name="connsiteY9" fmla="*/ 1 h 834852"/>
                <a:gd name="connsiteX10" fmla="*/ 782268 w 782268"/>
                <a:gd name="connsiteY10" fmla="*/ 0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90525 w 782268"/>
                <a:gd name="connsiteY10" fmla="*/ 494964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397101 w 782268"/>
                <a:gd name="connsiteY9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397101 w 782268"/>
                <a:gd name="connsiteY10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501432 w 782268"/>
                <a:gd name="connsiteY10" fmla="*/ 459479 h 834852"/>
                <a:gd name="connsiteX11" fmla="*/ 397101 w 782268"/>
                <a:gd name="connsiteY11" fmla="*/ 648073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11" fmla="*/ 633569 w 782268"/>
                <a:gd name="connsiteY11" fmla="*/ 591616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268" h="834852">
                  <a:moveTo>
                    <a:pt x="397101" y="648073"/>
                  </a:moveTo>
                  <a:lnTo>
                    <a:pt x="350031" y="648072"/>
                  </a:lnTo>
                  <a:lnTo>
                    <a:pt x="139396" y="834852"/>
                  </a:lnTo>
                  <a:lnTo>
                    <a:pt x="177618" y="648073"/>
                  </a:lnTo>
                  <a:lnTo>
                    <a:pt x="108013" y="648072"/>
                  </a:lnTo>
                  <a:cubicBezTo>
                    <a:pt x="48360" y="648073"/>
                    <a:pt x="-1" y="599712"/>
                    <a:pt x="0" y="540059"/>
                  </a:cubicBezTo>
                  <a:lnTo>
                    <a:pt x="0" y="108014"/>
                  </a:lnTo>
                  <a:cubicBezTo>
                    <a:pt x="-1" y="48361"/>
                    <a:pt x="48360" y="0"/>
                    <a:pt x="108013" y="1"/>
                  </a:cubicBezTo>
                  <a:lnTo>
                    <a:pt x="782268" y="0"/>
                  </a:lnTo>
                  <a:lnTo>
                    <a:pt x="679894" y="16330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FC28F4-8927-F5D5-9DB6-389A0801E38F}"/>
                </a:ext>
              </a:extLst>
            </p:cNvPr>
            <p:cNvSpPr/>
            <p:nvPr/>
          </p:nvSpPr>
          <p:spPr>
            <a:xfrm>
              <a:off x="736223" y="758096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AB3336-2109-6649-BF19-8776EC4310DE}"/>
                </a:ext>
              </a:extLst>
            </p:cNvPr>
            <p:cNvSpPr/>
            <p:nvPr/>
          </p:nvSpPr>
          <p:spPr>
            <a:xfrm>
              <a:off x="1110645" y="968389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C623A4-4683-285C-5DCA-CD768809AE0D}"/>
                </a:ext>
              </a:extLst>
            </p:cNvPr>
            <p:cNvSpPr/>
            <p:nvPr/>
          </p:nvSpPr>
          <p:spPr>
            <a:xfrm>
              <a:off x="923435" y="758096"/>
              <a:ext cx="100272" cy="100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0075A1-05CB-4E8A-90EA-77AB0C0DF485}"/>
              </a:ext>
            </a:extLst>
          </p:cNvPr>
          <p:cNvSpPr txBox="1"/>
          <p:nvPr/>
        </p:nvSpPr>
        <p:spPr>
          <a:xfrm>
            <a:off x="1055440" y="5373216"/>
            <a:ext cx="2808312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3600" b="1" kern="0" dirty="0">
                <a:solidFill>
                  <a:prstClr val="white"/>
                </a:solidFill>
                <a:latin typeface="Segoe UI"/>
                <a:cs typeface="Arial" pitchFamily="34" charset="0"/>
              </a:rPr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CF4D8-5D0E-9042-DB35-96AF7CAB799F}"/>
              </a:ext>
            </a:extLst>
          </p:cNvPr>
          <p:cNvSpPr/>
          <p:nvPr/>
        </p:nvSpPr>
        <p:spPr>
          <a:xfrm>
            <a:off x="1588" y="0"/>
            <a:ext cx="177393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 dirty="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9A250A-FBA3-A25D-2A80-54D808BC69F9}"/>
              </a:ext>
            </a:extLst>
          </p:cNvPr>
          <p:cNvGrpSpPr/>
          <p:nvPr/>
        </p:nvGrpSpPr>
        <p:grpSpPr>
          <a:xfrm>
            <a:off x="582848" y="560891"/>
            <a:ext cx="611412" cy="503706"/>
            <a:chOff x="591053" y="585927"/>
            <a:chExt cx="797282" cy="65683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A4A4CD-C25B-E051-5DBF-F7974F3D0072}"/>
                </a:ext>
              </a:extLst>
            </p:cNvPr>
            <p:cNvSpPr/>
            <p:nvPr/>
          </p:nvSpPr>
          <p:spPr>
            <a:xfrm>
              <a:off x="923818" y="794290"/>
              <a:ext cx="464517" cy="448471"/>
            </a:xfrm>
            <a:custGeom>
              <a:avLst/>
              <a:gdLst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201787 w 671260"/>
                <a:gd name="connsiteY6" fmla="*/ 301976 h 648072"/>
                <a:gd name="connsiteX7" fmla="*/ 385166 w 671260"/>
                <a:gd name="connsiteY7" fmla="*/ 0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333924 w 671260"/>
                <a:gd name="connsiteY7" fmla="*/ 434113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385166 w 671260"/>
                <a:gd name="connsiteY6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385166 w 671260"/>
                <a:gd name="connsiteY7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263575 w 671260"/>
                <a:gd name="connsiteY7" fmla="*/ 203944 h 648072"/>
                <a:gd name="connsiteX8" fmla="*/ 385166 w 671260"/>
                <a:gd name="connsiteY8" fmla="*/ 0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8" fmla="*/ 395712 w 671260"/>
                <a:gd name="connsiteY8" fmla="*/ 336081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60" h="648072">
                  <a:moveTo>
                    <a:pt x="385166" y="0"/>
                  </a:moveTo>
                  <a:lnTo>
                    <a:pt x="563246" y="0"/>
                  </a:lnTo>
                  <a:cubicBezTo>
                    <a:pt x="622901" y="0"/>
                    <a:pt x="671260" y="48360"/>
                    <a:pt x="671260" y="108015"/>
                  </a:cubicBezTo>
                  <a:lnTo>
                    <a:pt x="671260" y="540058"/>
                  </a:lnTo>
                  <a:cubicBezTo>
                    <a:pt x="671261" y="599712"/>
                    <a:pt x="622900" y="648072"/>
                    <a:pt x="563246" y="648072"/>
                  </a:cubicBezTo>
                  <a:lnTo>
                    <a:pt x="0" y="648072"/>
                  </a:lnTo>
                  <a:lnTo>
                    <a:pt x="100302" y="46973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CBD5AA-FBA9-44D9-EFA3-FBF9F6CACAD6}"/>
                </a:ext>
              </a:extLst>
            </p:cNvPr>
            <p:cNvSpPr/>
            <p:nvPr/>
          </p:nvSpPr>
          <p:spPr>
            <a:xfrm>
              <a:off x="591053" y="585927"/>
              <a:ext cx="541336" cy="577724"/>
            </a:xfrm>
            <a:custGeom>
              <a:avLst/>
              <a:gdLst>
                <a:gd name="connsiteX0" fmla="*/ 782268 w 782268"/>
                <a:gd name="connsiteY0" fmla="*/ 0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0" fmla="*/ 782268 w 782268"/>
                <a:gd name="connsiteY0" fmla="*/ 0 h 834852"/>
                <a:gd name="connsiteX1" fmla="*/ 558388 w 782268"/>
                <a:gd name="connsiteY1" fmla="*/ 362827 h 834852"/>
                <a:gd name="connsiteX2" fmla="*/ 397101 w 782268"/>
                <a:gd name="connsiteY2" fmla="*/ 648073 h 834852"/>
                <a:gd name="connsiteX3" fmla="*/ 350031 w 782268"/>
                <a:gd name="connsiteY3" fmla="*/ 648072 h 834852"/>
                <a:gd name="connsiteX4" fmla="*/ 139396 w 782268"/>
                <a:gd name="connsiteY4" fmla="*/ 834852 h 834852"/>
                <a:gd name="connsiteX5" fmla="*/ 177618 w 782268"/>
                <a:gd name="connsiteY5" fmla="*/ 648073 h 834852"/>
                <a:gd name="connsiteX6" fmla="*/ 108013 w 782268"/>
                <a:gd name="connsiteY6" fmla="*/ 648072 h 834852"/>
                <a:gd name="connsiteX7" fmla="*/ 0 w 782268"/>
                <a:gd name="connsiteY7" fmla="*/ 540059 h 834852"/>
                <a:gd name="connsiteX8" fmla="*/ 0 w 782268"/>
                <a:gd name="connsiteY8" fmla="*/ 108014 h 834852"/>
                <a:gd name="connsiteX9" fmla="*/ 108013 w 782268"/>
                <a:gd name="connsiteY9" fmla="*/ 1 h 834852"/>
                <a:gd name="connsiteX10" fmla="*/ 782268 w 782268"/>
                <a:gd name="connsiteY10" fmla="*/ 0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90525 w 782268"/>
                <a:gd name="connsiteY10" fmla="*/ 494964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397101 w 782268"/>
                <a:gd name="connsiteY9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397101 w 782268"/>
                <a:gd name="connsiteY10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501432 w 782268"/>
                <a:gd name="connsiteY10" fmla="*/ 459479 h 834852"/>
                <a:gd name="connsiteX11" fmla="*/ 397101 w 782268"/>
                <a:gd name="connsiteY11" fmla="*/ 648073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11" fmla="*/ 633569 w 782268"/>
                <a:gd name="connsiteY11" fmla="*/ 591616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268" h="834852">
                  <a:moveTo>
                    <a:pt x="397101" y="648073"/>
                  </a:moveTo>
                  <a:lnTo>
                    <a:pt x="350031" y="648072"/>
                  </a:lnTo>
                  <a:lnTo>
                    <a:pt x="139396" y="834852"/>
                  </a:lnTo>
                  <a:lnTo>
                    <a:pt x="177618" y="648073"/>
                  </a:lnTo>
                  <a:lnTo>
                    <a:pt x="108013" y="648072"/>
                  </a:lnTo>
                  <a:cubicBezTo>
                    <a:pt x="48360" y="648073"/>
                    <a:pt x="-1" y="599712"/>
                    <a:pt x="0" y="540059"/>
                  </a:cubicBezTo>
                  <a:lnTo>
                    <a:pt x="0" y="108014"/>
                  </a:lnTo>
                  <a:cubicBezTo>
                    <a:pt x="-1" y="48361"/>
                    <a:pt x="48360" y="0"/>
                    <a:pt x="108013" y="1"/>
                  </a:cubicBezTo>
                  <a:lnTo>
                    <a:pt x="782268" y="0"/>
                  </a:lnTo>
                  <a:lnTo>
                    <a:pt x="679894" y="16330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CDAF79-21F9-52DD-671D-24929745B41A}"/>
                </a:ext>
              </a:extLst>
            </p:cNvPr>
            <p:cNvSpPr/>
            <p:nvPr/>
          </p:nvSpPr>
          <p:spPr>
            <a:xfrm>
              <a:off x="736223" y="758096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260500-3065-2748-3000-A53CF522E89A}"/>
                </a:ext>
              </a:extLst>
            </p:cNvPr>
            <p:cNvSpPr/>
            <p:nvPr/>
          </p:nvSpPr>
          <p:spPr>
            <a:xfrm>
              <a:off x="1110645" y="968389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C60634-AF32-25F3-5318-E046C329FF3C}"/>
                </a:ext>
              </a:extLst>
            </p:cNvPr>
            <p:cNvSpPr/>
            <p:nvPr/>
          </p:nvSpPr>
          <p:spPr>
            <a:xfrm>
              <a:off x="923435" y="758096"/>
              <a:ext cx="100272" cy="100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DF0C4F-0689-28E5-243D-50B173C2428A}"/>
              </a:ext>
            </a:extLst>
          </p:cNvPr>
          <p:cNvSpPr txBox="1"/>
          <p:nvPr/>
        </p:nvSpPr>
        <p:spPr>
          <a:xfrm>
            <a:off x="2250101" y="-72200"/>
            <a:ext cx="5260836" cy="114259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2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  <a:cs typeface="Arial" pitchFamily="34" charset="0"/>
              </a:rPr>
              <a:t>Committee Overview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2042546-6417-0B12-988F-765F0770714F}"/>
              </a:ext>
            </a:extLst>
          </p:cNvPr>
          <p:cNvGrpSpPr/>
          <p:nvPr/>
        </p:nvGrpSpPr>
        <p:grpSpPr>
          <a:xfrm>
            <a:off x="8322196" y="2612132"/>
            <a:ext cx="6685346" cy="2615537"/>
            <a:chOff x="8322196" y="2600557"/>
            <a:chExt cx="6685346" cy="2615537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0FCC4A5A-3A8D-C9CD-7DE7-87612C1B0CB8}"/>
                </a:ext>
              </a:extLst>
            </p:cNvPr>
            <p:cNvSpPr/>
            <p:nvPr/>
          </p:nvSpPr>
          <p:spPr>
            <a:xfrm rot="5400000">
              <a:off x="7187673" y="3735080"/>
              <a:ext cx="2592729" cy="32368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61C21C5-8858-DA10-E2AE-ABCE6C031505}"/>
                </a:ext>
              </a:extLst>
            </p:cNvPr>
            <p:cNvGrpSpPr/>
            <p:nvPr/>
          </p:nvGrpSpPr>
          <p:grpSpPr>
            <a:xfrm>
              <a:off x="8866992" y="2610342"/>
              <a:ext cx="6140550" cy="2605752"/>
              <a:chOff x="9098485" y="2320970"/>
              <a:chExt cx="6140550" cy="260575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B6CCA71-0082-5E56-D463-12FCCF318F85}"/>
                  </a:ext>
                </a:extLst>
              </p:cNvPr>
              <p:cNvSpPr txBox="1"/>
              <p:nvPr/>
            </p:nvSpPr>
            <p:spPr>
              <a:xfrm>
                <a:off x="9144965" y="2320970"/>
                <a:ext cx="6094070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b="1" kern="0" dirty="0">
                    <a:solidFill>
                      <a:srgbClr val="002060"/>
                    </a:solidFill>
                    <a:cs typeface="Arial" pitchFamily="34" charset="0"/>
                  </a:rPr>
                  <a:t>Hope on the Vine:</a:t>
                </a:r>
              </a:p>
              <a:p>
                <a:pPr defTabSz="1218987">
                  <a:lnSpc>
                    <a:spcPct val="110000"/>
                  </a:lnSpc>
                </a:pPr>
                <a:endParaRPr lang="en-US" sz="1600" b="1" kern="0" dirty="0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7BF59F-8876-91CA-4E41-DD3B85718AFB}"/>
                  </a:ext>
                </a:extLst>
              </p:cNvPr>
              <p:cNvSpPr txBox="1"/>
              <p:nvPr/>
            </p:nvSpPr>
            <p:spPr>
              <a:xfrm>
                <a:off x="9144965" y="2713485"/>
                <a:ext cx="2364532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kern="0" dirty="0">
                    <a:cs typeface="Arial" pitchFamily="34" charset="0"/>
                  </a:rPr>
                  <a:t>Stephanie Eubanks  &amp; Danielle Witting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2B43579-BE15-0893-AF62-02048FDD2039}"/>
                  </a:ext>
                </a:extLst>
              </p:cNvPr>
              <p:cNvSpPr txBox="1"/>
              <p:nvPr/>
            </p:nvSpPr>
            <p:spPr>
              <a:xfrm>
                <a:off x="9098485" y="3783814"/>
                <a:ext cx="2364532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b="1" kern="0" dirty="0">
                    <a:solidFill>
                      <a:srgbClr val="002060"/>
                    </a:solidFill>
                    <a:cs typeface="Arial" pitchFamily="34" charset="0"/>
                  </a:rPr>
                  <a:t>Corporate Outreach   &amp; Engagement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971426B-AD83-7E78-B456-910AEFB7440F}"/>
                  </a:ext>
                </a:extLst>
              </p:cNvPr>
              <p:cNvSpPr txBox="1"/>
              <p:nvPr/>
            </p:nvSpPr>
            <p:spPr>
              <a:xfrm>
                <a:off x="9151684" y="4584769"/>
                <a:ext cx="2364532" cy="341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kern="0" dirty="0">
                    <a:cs typeface="Arial" pitchFamily="34" charset="0"/>
                  </a:rPr>
                  <a:t>Paul Salvatore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8B5B579-96D9-4A18-250C-7DE4074FC96A}"/>
              </a:ext>
            </a:extLst>
          </p:cNvPr>
          <p:cNvGrpSpPr/>
          <p:nvPr/>
        </p:nvGrpSpPr>
        <p:grpSpPr>
          <a:xfrm>
            <a:off x="5381748" y="1106300"/>
            <a:ext cx="2824596" cy="4569639"/>
            <a:chOff x="5381748" y="1106300"/>
            <a:chExt cx="2824596" cy="456963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AC5386B-3054-34CC-023C-DCBB0F656506}"/>
                </a:ext>
              </a:extLst>
            </p:cNvPr>
            <p:cNvGrpSpPr/>
            <p:nvPr/>
          </p:nvGrpSpPr>
          <p:grpSpPr>
            <a:xfrm>
              <a:off x="5381748" y="1106300"/>
              <a:ext cx="2824596" cy="4569639"/>
              <a:chOff x="5381748" y="1372525"/>
              <a:chExt cx="2824596" cy="456963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D9EBDF-FA87-95C0-0571-DC79DA6F2BF1}"/>
                  </a:ext>
                </a:extLst>
              </p:cNvPr>
              <p:cNvSpPr txBox="1"/>
              <p:nvPr/>
            </p:nvSpPr>
            <p:spPr>
              <a:xfrm>
                <a:off x="5454457" y="2049855"/>
                <a:ext cx="2475864" cy="238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b="1" kern="0" dirty="0">
                    <a:solidFill>
                      <a:prstClr val="white"/>
                    </a:solidFill>
                    <a:latin typeface="Segoe UI"/>
                    <a:cs typeface="Arial" pitchFamily="34" charset="0"/>
                  </a:rPr>
                  <a:t>Senior Accountants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E0E1EB-B4A6-C688-E1E7-30BA9F3188E7}"/>
                  </a:ext>
                </a:extLst>
              </p:cNvPr>
              <p:cNvGrpSpPr/>
              <p:nvPr/>
            </p:nvGrpSpPr>
            <p:grpSpPr>
              <a:xfrm>
                <a:off x="5381748" y="1372525"/>
                <a:ext cx="2717459" cy="648072"/>
                <a:chOff x="2250101" y="1628071"/>
                <a:chExt cx="2717459" cy="648072"/>
              </a:xfrm>
              <a:solidFill>
                <a:srgbClr val="002060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F6D98A0-8CFC-97E9-5FD5-E15114D66A74}"/>
                    </a:ext>
                  </a:extLst>
                </p:cNvPr>
                <p:cNvSpPr/>
                <p:nvPr/>
              </p:nvSpPr>
              <p:spPr>
                <a:xfrm>
                  <a:off x="2250101" y="1628071"/>
                  <a:ext cx="2717459" cy="6480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87"/>
                  <a:endParaRPr lang="en-IN" sz="2400"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5D5E9F4-230A-31C2-68B9-086803D75BC2}"/>
                    </a:ext>
                  </a:extLst>
                </p:cNvPr>
                <p:cNvSpPr txBox="1"/>
                <p:nvPr/>
              </p:nvSpPr>
              <p:spPr>
                <a:xfrm>
                  <a:off x="2361977" y="1821266"/>
                  <a:ext cx="2475864" cy="238010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218987">
                    <a:lnSpc>
                      <a:spcPct val="110000"/>
                    </a:lnSpc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Segoe UI"/>
                      <a:cs typeface="Arial" pitchFamily="34" charset="0"/>
                    </a:rPr>
                    <a:t>Fundraising &amp; Development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BB65193-3E2B-B122-7D39-151C2018B2CB}"/>
                  </a:ext>
                </a:extLst>
              </p:cNvPr>
              <p:cNvGrpSpPr/>
              <p:nvPr/>
            </p:nvGrpSpPr>
            <p:grpSpPr>
              <a:xfrm>
                <a:off x="5452898" y="2244957"/>
                <a:ext cx="2753446" cy="3697207"/>
                <a:chOff x="2250101" y="2633468"/>
                <a:chExt cx="2753446" cy="3697207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7D44957E-2764-CB2B-B53B-EC345B209E1B}"/>
                    </a:ext>
                  </a:extLst>
                </p:cNvPr>
                <p:cNvGrpSpPr/>
                <p:nvPr/>
              </p:nvGrpSpPr>
              <p:grpSpPr>
                <a:xfrm>
                  <a:off x="2265597" y="3371838"/>
                  <a:ext cx="2737950" cy="2958837"/>
                  <a:chOff x="2306321" y="3119019"/>
                  <a:chExt cx="2737950" cy="2958837"/>
                </a:xfrm>
              </p:grpSpPr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0D102A7D-4388-7D4E-49BC-49BA17168D38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474619"/>
                    <a:ext cx="2712720" cy="5337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r>
                      <a:rPr lang="en-US" sz="1600" dirty="0">
                        <a:effectLst/>
                        <a:ea typeface="Times New Roman" panose="02020603050405020304" pitchFamily="18" charset="0"/>
                      </a:rPr>
                      <a:t>Plan and execute fundraising activities.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DC092DF6-7566-D322-FBB3-BB11E336DD28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119019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002060"/>
                        </a:solidFill>
                        <a:cs typeface="Arial" pitchFamily="34" charset="0"/>
                      </a:rPr>
                      <a:t>Primary Goal: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98FF599B-5667-6A06-7DF2-DE146F590CD2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486432"/>
                    <a:ext cx="2712720" cy="15914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r>
                      <a:rPr lang="en-US" sz="1600" dirty="0">
                        <a:effectLst/>
                        <a:ea typeface="Times New Roman" panose="02020603050405020304" pitchFamily="18" charset="0"/>
                      </a:rPr>
                      <a:t>Effective fundraising supports the club’s philanthropic efforts and community projects, allowing for growth and expanded impact.</a:t>
                    </a:r>
                  </a:p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endParaRPr lang="en-US" sz="1600" dirty="0">
                      <a:ea typeface="Times New Roman" panose="02020603050405020304" pitchFamily="18" charset="0"/>
                    </a:endParaRPr>
                  </a:p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endParaRPr lang="en-US" sz="1200" dirty="0">
                      <a:ea typeface="Times New Roman" panose="02020603050405020304" pitchFamily="18" charset="0"/>
                    </a:endParaRPr>
                  </a:p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r>
                      <a:rPr lang="en-US" sz="1600" dirty="0">
                        <a:effectLst/>
                        <a:ea typeface="Times New Roman" panose="02020603050405020304" pitchFamily="18" charset="0"/>
                      </a:rPr>
                      <a:t> Paul Salvatore, Jerry Agasar, Charlie Quottrone, Stephanie Eubanks</a:t>
                    </a: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8770ACB1-49DA-223D-F167-4506A4FB07A8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551" y="4168360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002060"/>
                        </a:solidFill>
                        <a:cs typeface="Arial" pitchFamily="34" charset="0"/>
                      </a:rPr>
                      <a:t>Importance:</a:t>
                    </a:r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33E443D-1D82-EF9B-05B4-7328818A5AFE}"/>
                    </a:ext>
                  </a:extLst>
                </p:cNvPr>
                <p:cNvSpPr txBox="1"/>
                <p:nvPr/>
              </p:nvSpPr>
              <p:spPr>
                <a:xfrm>
                  <a:off x="2250101" y="2989068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cs typeface="Arial" pitchFamily="34" charset="0"/>
                    </a:rPr>
                    <a:t>Ehab Abousabe 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9BB1CB6-5B69-E907-F7FB-BA445B4C4C8C}"/>
                    </a:ext>
                  </a:extLst>
                </p:cNvPr>
                <p:cNvSpPr txBox="1"/>
                <p:nvPr/>
              </p:nvSpPr>
              <p:spPr>
                <a:xfrm>
                  <a:off x="2250101" y="2633468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002060"/>
                      </a:solidFill>
                      <a:cs typeface="Arial" pitchFamily="34" charset="0"/>
                    </a:rPr>
                    <a:t>Chairperson:</a:t>
                  </a: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41FDEB2-AC0D-B66D-FC57-08BD640CE585}"/>
                </a:ext>
              </a:extLst>
            </p:cNvPr>
            <p:cNvSpPr txBox="1"/>
            <p:nvPr/>
          </p:nvSpPr>
          <p:spPr>
            <a:xfrm>
              <a:off x="5493624" y="5443125"/>
              <a:ext cx="2712720" cy="209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b="1" kern="0" dirty="0">
                  <a:solidFill>
                    <a:srgbClr val="002060"/>
                  </a:solidFill>
                  <a:cs typeface="Arial" pitchFamily="34" charset="0"/>
                </a:rPr>
                <a:t>Members: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D680A7-D4E3-9B2D-ED44-3567430F9DBF}"/>
              </a:ext>
            </a:extLst>
          </p:cNvPr>
          <p:cNvGrpSpPr/>
          <p:nvPr/>
        </p:nvGrpSpPr>
        <p:grpSpPr>
          <a:xfrm>
            <a:off x="2234028" y="1092212"/>
            <a:ext cx="2939855" cy="5308154"/>
            <a:chOff x="2234028" y="1092212"/>
            <a:chExt cx="2939855" cy="530815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B6DBE31-7B29-A38E-DD1D-B64D70694DB8}"/>
                </a:ext>
              </a:extLst>
            </p:cNvPr>
            <p:cNvGrpSpPr/>
            <p:nvPr/>
          </p:nvGrpSpPr>
          <p:grpSpPr>
            <a:xfrm>
              <a:off x="2250101" y="1092212"/>
              <a:ext cx="2728216" cy="4618948"/>
              <a:chOff x="2250101" y="1358437"/>
              <a:chExt cx="2728216" cy="461894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8AAE7E6-667C-8BEE-C6B8-4550A58EF328}"/>
                  </a:ext>
                </a:extLst>
              </p:cNvPr>
              <p:cNvGrpSpPr/>
              <p:nvPr/>
            </p:nvGrpSpPr>
            <p:grpSpPr>
              <a:xfrm>
                <a:off x="2250101" y="1358437"/>
                <a:ext cx="2717459" cy="648072"/>
                <a:chOff x="2250101" y="1628071"/>
                <a:chExt cx="2717459" cy="648072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8F52041-091A-90D1-B0B1-370169360F0D}"/>
                    </a:ext>
                  </a:extLst>
                </p:cNvPr>
                <p:cNvSpPr/>
                <p:nvPr/>
              </p:nvSpPr>
              <p:spPr>
                <a:xfrm>
                  <a:off x="2250101" y="1628071"/>
                  <a:ext cx="2717459" cy="648072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87"/>
                  <a:endParaRPr lang="en-IN" sz="2400"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D4EFD1D-0CA3-9ABD-DD41-D4B57B05681C}"/>
                    </a:ext>
                  </a:extLst>
                </p:cNvPr>
                <p:cNvSpPr txBox="1"/>
                <p:nvPr/>
              </p:nvSpPr>
              <p:spPr>
                <a:xfrm>
                  <a:off x="2361977" y="1821266"/>
                  <a:ext cx="2475864" cy="2380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218987">
                    <a:lnSpc>
                      <a:spcPct val="110000"/>
                    </a:lnSpc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Segoe UI"/>
                      <a:cs typeface="Arial" pitchFamily="34" charset="0"/>
                    </a:rPr>
                    <a:t>Finance &amp; Allocation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B7DDE64-5335-9FFE-A813-1FB68FF10B4F}"/>
                  </a:ext>
                </a:extLst>
              </p:cNvPr>
              <p:cNvGrpSpPr/>
              <p:nvPr/>
            </p:nvGrpSpPr>
            <p:grpSpPr>
              <a:xfrm>
                <a:off x="2250101" y="2259392"/>
                <a:ext cx="2728216" cy="3717993"/>
                <a:chOff x="2250101" y="2633468"/>
                <a:chExt cx="2728216" cy="3717993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E32E6055-14DA-654B-5914-F98845E8D1F0}"/>
                    </a:ext>
                  </a:extLst>
                </p:cNvPr>
                <p:cNvGrpSpPr/>
                <p:nvPr/>
              </p:nvGrpSpPr>
              <p:grpSpPr>
                <a:xfrm>
                  <a:off x="2265597" y="3371838"/>
                  <a:ext cx="2712720" cy="2979623"/>
                  <a:chOff x="2306321" y="3119019"/>
                  <a:chExt cx="2712720" cy="2979623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362D65E-840A-32C3-317D-9597796A9E93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474619"/>
                    <a:ext cx="2712720" cy="5337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kern="0" dirty="0">
                        <a:effectLst/>
                        <a:ea typeface="Times New Roman" panose="02020603050405020304" pitchFamily="18" charset="0"/>
                      </a:rPr>
                      <a:t>Develop and manage the club’s budget.</a:t>
                    </a:r>
                    <a:endPara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590C3FEA-1221-1D3C-B3D2-529601748FBD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119019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7030A0"/>
                        </a:solidFill>
                        <a:cs typeface="Arial" pitchFamily="34" charset="0"/>
                      </a:rPr>
                      <a:t>Primary Goal: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C3A075E-6312-A37B-02BF-89FE49EE4B8B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507218"/>
                    <a:ext cx="2712720" cy="15914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kern="0" dirty="0">
                        <a:effectLst/>
                        <a:ea typeface="Times New Roman" panose="02020603050405020304" pitchFamily="18" charset="0"/>
                      </a:rPr>
                      <a:t>Sound financial management ensures the club can sustainably fund its projects and initiatives, maintaining financial accountability</a:t>
                    </a:r>
                    <a:endPara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6B57D65-F213-CC21-0636-3D829361D478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151618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7030A0"/>
                        </a:solidFill>
                        <a:cs typeface="Arial" pitchFamily="34" charset="0"/>
                      </a:rPr>
                      <a:t>Importance:</a:t>
                    </a:r>
                  </a:p>
                </p:txBody>
              </p:sp>
            </p:grp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1F25A68-28F0-84C1-49DD-3644247B073B}"/>
                    </a:ext>
                  </a:extLst>
                </p:cNvPr>
                <p:cNvSpPr txBox="1"/>
                <p:nvPr/>
              </p:nvSpPr>
              <p:spPr>
                <a:xfrm>
                  <a:off x="2250101" y="2989068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effectLst/>
                      <a:ea typeface="Times New Roman" panose="02020603050405020304" pitchFamily="18" charset="0"/>
                    </a:rPr>
                    <a:t>Rick Rogers &amp; </a:t>
                  </a:r>
                  <a:r>
                    <a:rPr lang="en-US" sz="1600" kern="0" dirty="0">
                      <a:solidFill>
                        <a:srgbClr val="FF0000"/>
                      </a:solidFill>
                      <a:effectLst/>
                      <a:ea typeface="Times New Roman" panose="02020603050405020304" pitchFamily="18" charset="0"/>
                    </a:rPr>
                    <a:t>Vacant</a:t>
                  </a:r>
                  <a:endParaRPr lang="en-US" sz="1400" kern="0" dirty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AD8D9BF-6396-40FC-DE16-FE37F459A536}"/>
                    </a:ext>
                  </a:extLst>
                </p:cNvPr>
                <p:cNvSpPr txBox="1"/>
                <p:nvPr/>
              </p:nvSpPr>
              <p:spPr>
                <a:xfrm>
                  <a:off x="2250101" y="2633468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7030A0"/>
                      </a:solidFill>
                      <a:cs typeface="Arial" pitchFamily="34" charset="0"/>
                    </a:rPr>
                    <a:t>Chairperson:</a:t>
                  </a:r>
                </a:p>
              </p:txBody>
            </p: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678AF1-A714-6885-C03B-B61782FDAB5D}"/>
                </a:ext>
              </a:extLst>
            </p:cNvPr>
            <p:cNvSpPr txBox="1"/>
            <p:nvPr/>
          </p:nvSpPr>
          <p:spPr>
            <a:xfrm>
              <a:off x="2234028" y="5866608"/>
              <a:ext cx="2939855" cy="53375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it-IT" sz="1600" kern="0" dirty="0">
                  <a:effectLst/>
                  <a:ea typeface="Times New Roman" panose="02020603050405020304" pitchFamily="18" charset="0"/>
                </a:rPr>
                <a:t>Mick Petrucci, Ginny Kownurko, Paul Salvatore, Charlie Quattrone, Steve Sabel </a:t>
              </a:r>
              <a:endParaRPr 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09706B2-9757-A208-8FC7-F917EEFFC996}"/>
                </a:ext>
              </a:extLst>
            </p:cNvPr>
            <p:cNvSpPr txBox="1"/>
            <p:nvPr/>
          </p:nvSpPr>
          <p:spPr>
            <a:xfrm>
              <a:off x="2257178" y="5603605"/>
              <a:ext cx="2712720" cy="209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b="1" kern="0" dirty="0">
                  <a:solidFill>
                    <a:srgbClr val="7030A0"/>
                  </a:solidFill>
                  <a:cs typeface="Arial" pitchFamily="34" charset="0"/>
                </a:rPr>
                <a:t>Members: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0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4C63C3-DBE1-48F8-D18A-EF9316027C3A}"/>
              </a:ext>
            </a:extLst>
          </p:cNvPr>
          <p:cNvGrpSpPr/>
          <p:nvPr/>
        </p:nvGrpSpPr>
        <p:grpSpPr>
          <a:xfrm>
            <a:off x="582848" y="560891"/>
            <a:ext cx="611412" cy="503706"/>
            <a:chOff x="591053" y="585927"/>
            <a:chExt cx="797282" cy="65683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96DA0-617F-0345-1CCF-02A3C2A39F11}"/>
                </a:ext>
              </a:extLst>
            </p:cNvPr>
            <p:cNvSpPr/>
            <p:nvPr/>
          </p:nvSpPr>
          <p:spPr>
            <a:xfrm>
              <a:off x="923818" y="794290"/>
              <a:ext cx="464517" cy="448471"/>
            </a:xfrm>
            <a:custGeom>
              <a:avLst/>
              <a:gdLst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201787 w 671260"/>
                <a:gd name="connsiteY6" fmla="*/ 301976 h 648072"/>
                <a:gd name="connsiteX7" fmla="*/ 385166 w 671260"/>
                <a:gd name="connsiteY7" fmla="*/ 0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333924 w 671260"/>
                <a:gd name="connsiteY7" fmla="*/ 434113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385166 w 671260"/>
                <a:gd name="connsiteY6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385166 w 671260"/>
                <a:gd name="connsiteY7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263575 w 671260"/>
                <a:gd name="connsiteY7" fmla="*/ 203944 h 648072"/>
                <a:gd name="connsiteX8" fmla="*/ 385166 w 671260"/>
                <a:gd name="connsiteY8" fmla="*/ 0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8" fmla="*/ 395712 w 671260"/>
                <a:gd name="connsiteY8" fmla="*/ 336081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60" h="648072">
                  <a:moveTo>
                    <a:pt x="385166" y="0"/>
                  </a:moveTo>
                  <a:lnTo>
                    <a:pt x="563246" y="0"/>
                  </a:lnTo>
                  <a:cubicBezTo>
                    <a:pt x="622901" y="0"/>
                    <a:pt x="671260" y="48360"/>
                    <a:pt x="671260" y="108015"/>
                  </a:cubicBezTo>
                  <a:lnTo>
                    <a:pt x="671260" y="540058"/>
                  </a:lnTo>
                  <a:cubicBezTo>
                    <a:pt x="671261" y="599712"/>
                    <a:pt x="622900" y="648072"/>
                    <a:pt x="563246" y="648072"/>
                  </a:cubicBezTo>
                  <a:lnTo>
                    <a:pt x="0" y="648072"/>
                  </a:lnTo>
                  <a:lnTo>
                    <a:pt x="100302" y="46973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962D66-1A19-4A6B-67CA-AD6D2937D341}"/>
                </a:ext>
              </a:extLst>
            </p:cNvPr>
            <p:cNvSpPr/>
            <p:nvPr/>
          </p:nvSpPr>
          <p:spPr>
            <a:xfrm>
              <a:off x="591053" y="585927"/>
              <a:ext cx="541336" cy="577724"/>
            </a:xfrm>
            <a:custGeom>
              <a:avLst/>
              <a:gdLst>
                <a:gd name="connsiteX0" fmla="*/ 782268 w 782268"/>
                <a:gd name="connsiteY0" fmla="*/ 0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0" fmla="*/ 782268 w 782268"/>
                <a:gd name="connsiteY0" fmla="*/ 0 h 834852"/>
                <a:gd name="connsiteX1" fmla="*/ 558388 w 782268"/>
                <a:gd name="connsiteY1" fmla="*/ 362827 h 834852"/>
                <a:gd name="connsiteX2" fmla="*/ 397101 w 782268"/>
                <a:gd name="connsiteY2" fmla="*/ 648073 h 834852"/>
                <a:gd name="connsiteX3" fmla="*/ 350031 w 782268"/>
                <a:gd name="connsiteY3" fmla="*/ 648072 h 834852"/>
                <a:gd name="connsiteX4" fmla="*/ 139396 w 782268"/>
                <a:gd name="connsiteY4" fmla="*/ 834852 h 834852"/>
                <a:gd name="connsiteX5" fmla="*/ 177618 w 782268"/>
                <a:gd name="connsiteY5" fmla="*/ 648073 h 834852"/>
                <a:gd name="connsiteX6" fmla="*/ 108013 w 782268"/>
                <a:gd name="connsiteY6" fmla="*/ 648072 h 834852"/>
                <a:gd name="connsiteX7" fmla="*/ 0 w 782268"/>
                <a:gd name="connsiteY7" fmla="*/ 540059 h 834852"/>
                <a:gd name="connsiteX8" fmla="*/ 0 w 782268"/>
                <a:gd name="connsiteY8" fmla="*/ 108014 h 834852"/>
                <a:gd name="connsiteX9" fmla="*/ 108013 w 782268"/>
                <a:gd name="connsiteY9" fmla="*/ 1 h 834852"/>
                <a:gd name="connsiteX10" fmla="*/ 782268 w 782268"/>
                <a:gd name="connsiteY10" fmla="*/ 0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90525 w 782268"/>
                <a:gd name="connsiteY10" fmla="*/ 494964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397101 w 782268"/>
                <a:gd name="connsiteY9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397101 w 782268"/>
                <a:gd name="connsiteY10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501432 w 782268"/>
                <a:gd name="connsiteY10" fmla="*/ 459479 h 834852"/>
                <a:gd name="connsiteX11" fmla="*/ 397101 w 782268"/>
                <a:gd name="connsiteY11" fmla="*/ 648073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11" fmla="*/ 633569 w 782268"/>
                <a:gd name="connsiteY11" fmla="*/ 591616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268" h="834852">
                  <a:moveTo>
                    <a:pt x="397101" y="648073"/>
                  </a:moveTo>
                  <a:lnTo>
                    <a:pt x="350031" y="648072"/>
                  </a:lnTo>
                  <a:lnTo>
                    <a:pt x="139396" y="834852"/>
                  </a:lnTo>
                  <a:lnTo>
                    <a:pt x="177618" y="648073"/>
                  </a:lnTo>
                  <a:lnTo>
                    <a:pt x="108013" y="648072"/>
                  </a:lnTo>
                  <a:cubicBezTo>
                    <a:pt x="48360" y="648073"/>
                    <a:pt x="-1" y="599712"/>
                    <a:pt x="0" y="540059"/>
                  </a:cubicBezTo>
                  <a:lnTo>
                    <a:pt x="0" y="108014"/>
                  </a:lnTo>
                  <a:cubicBezTo>
                    <a:pt x="-1" y="48361"/>
                    <a:pt x="48360" y="0"/>
                    <a:pt x="108013" y="1"/>
                  </a:cubicBezTo>
                  <a:lnTo>
                    <a:pt x="782268" y="0"/>
                  </a:lnTo>
                  <a:lnTo>
                    <a:pt x="679894" y="16330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FC28F4-8927-F5D5-9DB6-389A0801E38F}"/>
                </a:ext>
              </a:extLst>
            </p:cNvPr>
            <p:cNvSpPr/>
            <p:nvPr/>
          </p:nvSpPr>
          <p:spPr>
            <a:xfrm>
              <a:off x="736223" y="758096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AB3336-2109-6649-BF19-8776EC4310DE}"/>
                </a:ext>
              </a:extLst>
            </p:cNvPr>
            <p:cNvSpPr/>
            <p:nvPr/>
          </p:nvSpPr>
          <p:spPr>
            <a:xfrm>
              <a:off x="1110645" y="968389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C623A4-4683-285C-5DCA-CD768809AE0D}"/>
                </a:ext>
              </a:extLst>
            </p:cNvPr>
            <p:cNvSpPr/>
            <p:nvPr/>
          </p:nvSpPr>
          <p:spPr>
            <a:xfrm>
              <a:off x="923435" y="758096"/>
              <a:ext cx="100272" cy="100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0075A1-05CB-4E8A-90EA-77AB0C0DF485}"/>
              </a:ext>
            </a:extLst>
          </p:cNvPr>
          <p:cNvSpPr txBox="1"/>
          <p:nvPr/>
        </p:nvSpPr>
        <p:spPr>
          <a:xfrm>
            <a:off x="1055440" y="5373216"/>
            <a:ext cx="2808312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3600" b="1" kern="0" dirty="0">
                <a:solidFill>
                  <a:prstClr val="white"/>
                </a:solidFill>
                <a:latin typeface="Segoe UI"/>
                <a:cs typeface="Arial" pitchFamily="34" charset="0"/>
              </a:rPr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CF4D8-5D0E-9042-DB35-96AF7CAB799F}"/>
              </a:ext>
            </a:extLst>
          </p:cNvPr>
          <p:cNvSpPr/>
          <p:nvPr/>
        </p:nvSpPr>
        <p:spPr>
          <a:xfrm>
            <a:off x="1588" y="0"/>
            <a:ext cx="177393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 dirty="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9A250A-FBA3-A25D-2A80-54D808BC69F9}"/>
              </a:ext>
            </a:extLst>
          </p:cNvPr>
          <p:cNvGrpSpPr/>
          <p:nvPr/>
        </p:nvGrpSpPr>
        <p:grpSpPr>
          <a:xfrm>
            <a:off x="582848" y="560891"/>
            <a:ext cx="611412" cy="503706"/>
            <a:chOff x="591053" y="585927"/>
            <a:chExt cx="797282" cy="65683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A4A4CD-C25B-E051-5DBF-F7974F3D0072}"/>
                </a:ext>
              </a:extLst>
            </p:cNvPr>
            <p:cNvSpPr/>
            <p:nvPr/>
          </p:nvSpPr>
          <p:spPr>
            <a:xfrm>
              <a:off x="923818" y="794290"/>
              <a:ext cx="464517" cy="448471"/>
            </a:xfrm>
            <a:custGeom>
              <a:avLst/>
              <a:gdLst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201787 w 671260"/>
                <a:gd name="connsiteY6" fmla="*/ 301976 h 648072"/>
                <a:gd name="connsiteX7" fmla="*/ 385166 w 671260"/>
                <a:gd name="connsiteY7" fmla="*/ 0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333924 w 671260"/>
                <a:gd name="connsiteY7" fmla="*/ 434113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385166 w 671260"/>
                <a:gd name="connsiteY6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385166 w 671260"/>
                <a:gd name="connsiteY7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263575 w 671260"/>
                <a:gd name="connsiteY7" fmla="*/ 203944 h 648072"/>
                <a:gd name="connsiteX8" fmla="*/ 385166 w 671260"/>
                <a:gd name="connsiteY8" fmla="*/ 0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8" fmla="*/ 395712 w 671260"/>
                <a:gd name="connsiteY8" fmla="*/ 336081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60" h="648072">
                  <a:moveTo>
                    <a:pt x="385166" y="0"/>
                  </a:moveTo>
                  <a:lnTo>
                    <a:pt x="563246" y="0"/>
                  </a:lnTo>
                  <a:cubicBezTo>
                    <a:pt x="622901" y="0"/>
                    <a:pt x="671260" y="48360"/>
                    <a:pt x="671260" y="108015"/>
                  </a:cubicBezTo>
                  <a:lnTo>
                    <a:pt x="671260" y="540058"/>
                  </a:lnTo>
                  <a:cubicBezTo>
                    <a:pt x="671261" y="599712"/>
                    <a:pt x="622900" y="648072"/>
                    <a:pt x="563246" y="648072"/>
                  </a:cubicBezTo>
                  <a:lnTo>
                    <a:pt x="0" y="648072"/>
                  </a:lnTo>
                  <a:lnTo>
                    <a:pt x="100302" y="46973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CBD5AA-FBA9-44D9-EFA3-FBF9F6CACAD6}"/>
                </a:ext>
              </a:extLst>
            </p:cNvPr>
            <p:cNvSpPr/>
            <p:nvPr/>
          </p:nvSpPr>
          <p:spPr>
            <a:xfrm>
              <a:off x="591053" y="585927"/>
              <a:ext cx="541336" cy="577724"/>
            </a:xfrm>
            <a:custGeom>
              <a:avLst/>
              <a:gdLst>
                <a:gd name="connsiteX0" fmla="*/ 782268 w 782268"/>
                <a:gd name="connsiteY0" fmla="*/ 0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0" fmla="*/ 782268 w 782268"/>
                <a:gd name="connsiteY0" fmla="*/ 0 h 834852"/>
                <a:gd name="connsiteX1" fmla="*/ 558388 w 782268"/>
                <a:gd name="connsiteY1" fmla="*/ 362827 h 834852"/>
                <a:gd name="connsiteX2" fmla="*/ 397101 w 782268"/>
                <a:gd name="connsiteY2" fmla="*/ 648073 h 834852"/>
                <a:gd name="connsiteX3" fmla="*/ 350031 w 782268"/>
                <a:gd name="connsiteY3" fmla="*/ 648072 h 834852"/>
                <a:gd name="connsiteX4" fmla="*/ 139396 w 782268"/>
                <a:gd name="connsiteY4" fmla="*/ 834852 h 834852"/>
                <a:gd name="connsiteX5" fmla="*/ 177618 w 782268"/>
                <a:gd name="connsiteY5" fmla="*/ 648073 h 834852"/>
                <a:gd name="connsiteX6" fmla="*/ 108013 w 782268"/>
                <a:gd name="connsiteY6" fmla="*/ 648072 h 834852"/>
                <a:gd name="connsiteX7" fmla="*/ 0 w 782268"/>
                <a:gd name="connsiteY7" fmla="*/ 540059 h 834852"/>
                <a:gd name="connsiteX8" fmla="*/ 0 w 782268"/>
                <a:gd name="connsiteY8" fmla="*/ 108014 h 834852"/>
                <a:gd name="connsiteX9" fmla="*/ 108013 w 782268"/>
                <a:gd name="connsiteY9" fmla="*/ 1 h 834852"/>
                <a:gd name="connsiteX10" fmla="*/ 782268 w 782268"/>
                <a:gd name="connsiteY10" fmla="*/ 0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90525 w 782268"/>
                <a:gd name="connsiteY10" fmla="*/ 494964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397101 w 782268"/>
                <a:gd name="connsiteY9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397101 w 782268"/>
                <a:gd name="connsiteY10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501432 w 782268"/>
                <a:gd name="connsiteY10" fmla="*/ 459479 h 834852"/>
                <a:gd name="connsiteX11" fmla="*/ 397101 w 782268"/>
                <a:gd name="connsiteY11" fmla="*/ 648073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11" fmla="*/ 633569 w 782268"/>
                <a:gd name="connsiteY11" fmla="*/ 591616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268" h="834852">
                  <a:moveTo>
                    <a:pt x="397101" y="648073"/>
                  </a:moveTo>
                  <a:lnTo>
                    <a:pt x="350031" y="648072"/>
                  </a:lnTo>
                  <a:lnTo>
                    <a:pt x="139396" y="834852"/>
                  </a:lnTo>
                  <a:lnTo>
                    <a:pt x="177618" y="648073"/>
                  </a:lnTo>
                  <a:lnTo>
                    <a:pt x="108013" y="648072"/>
                  </a:lnTo>
                  <a:cubicBezTo>
                    <a:pt x="48360" y="648073"/>
                    <a:pt x="-1" y="599712"/>
                    <a:pt x="0" y="540059"/>
                  </a:cubicBezTo>
                  <a:lnTo>
                    <a:pt x="0" y="108014"/>
                  </a:lnTo>
                  <a:cubicBezTo>
                    <a:pt x="-1" y="48361"/>
                    <a:pt x="48360" y="0"/>
                    <a:pt x="108013" y="1"/>
                  </a:cubicBezTo>
                  <a:lnTo>
                    <a:pt x="782268" y="0"/>
                  </a:lnTo>
                  <a:lnTo>
                    <a:pt x="679894" y="16330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CDAF79-21F9-52DD-671D-24929745B41A}"/>
                </a:ext>
              </a:extLst>
            </p:cNvPr>
            <p:cNvSpPr/>
            <p:nvPr/>
          </p:nvSpPr>
          <p:spPr>
            <a:xfrm>
              <a:off x="736223" y="758096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260500-3065-2748-3000-A53CF522E89A}"/>
                </a:ext>
              </a:extLst>
            </p:cNvPr>
            <p:cNvSpPr/>
            <p:nvPr/>
          </p:nvSpPr>
          <p:spPr>
            <a:xfrm>
              <a:off x="1110645" y="968389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C60634-AF32-25F3-5318-E046C329FF3C}"/>
                </a:ext>
              </a:extLst>
            </p:cNvPr>
            <p:cNvSpPr/>
            <p:nvPr/>
          </p:nvSpPr>
          <p:spPr>
            <a:xfrm>
              <a:off x="923435" y="758096"/>
              <a:ext cx="100272" cy="100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DF0C4F-0689-28E5-243D-50B173C2428A}"/>
              </a:ext>
            </a:extLst>
          </p:cNvPr>
          <p:cNvSpPr txBox="1"/>
          <p:nvPr/>
        </p:nvSpPr>
        <p:spPr>
          <a:xfrm>
            <a:off x="2250101" y="321339"/>
            <a:ext cx="5260836" cy="114259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2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  <a:cs typeface="Arial" pitchFamily="34" charset="0"/>
              </a:rPr>
              <a:t>Committee Overview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CE9AA74-0C89-8FA0-5AE8-57E3F5632F8E}"/>
              </a:ext>
            </a:extLst>
          </p:cNvPr>
          <p:cNvGrpSpPr/>
          <p:nvPr/>
        </p:nvGrpSpPr>
        <p:grpSpPr>
          <a:xfrm>
            <a:off x="2267650" y="1368828"/>
            <a:ext cx="2865322" cy="4871539"/>
            <a:chOff x="8436961" y="1358437"/>
            <a:chExt cx="2865322" cy="487153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462F4CA-8F31-512C-BF9E-9FC96E2DBD8F}"/>
                </a:ext>
              </a:extLst>
            </p:cNvPr>
            <p:cNvGrpSpPr/>
            <p:nvPr/>
          </p:nvGrpSpPr>
          <p:grpSpPr>
            <a:xfrm>
              <a:off x="8436961" y="1358437"/>
              <a:ext cx="2717459" cy="648072"/>
              <a:chOff x="2250101" y="1628071"/>
              <a:chExt cx="2717459" cy="648072"/>
            </a:xfrm>
            <a:solidFill>
              <a:srgbClr val="DF7913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ACC7883-C53D-6E25-DFE6-2FFB47165E57}"/>
                  </a:ext>
                </a:extLst>
              </p:cNvPr>
              <p:cNvSpPr/>
              <p:nvPr/>
            </p:nvSpPr>
            <p:spPr>
              <a:xfrm>
                <a:off x="2250101" y="1628071"/>
                <a:ext cx="2717459" cy="6480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240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790F5DA-C301-E276-60EA-D076AE74A7A8}"/>
                  </a:ext>
                </a:extLst>
              </p:cNvPr>
              <p:cNvSpPr txBox="1"/>
              <p:nvPr/>
            </p:nvSpPr>
            <p:spPr>
              <a:xfrm>
                <a:off x="2361977" y="1821266"/>
                <a:ext cx="2475864" cy="23801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218987">
                  <a:lnSpc>
                    <a:spcPct val="110000"/>
                  </a:lnSpc>
                </a:pPr>
                <a:r>
                  <a:rPr lang="en-US" b="1" kern="0" dirty="0">
                    <a:solidFill>
                      <a:prstClr val="white"/>
                    </a:solidFill>
                    <a:latin typeface="Segoe UI"/>
                    <a:cs typeface="Arial" pitchFamily="34" charset="0"/>
                  </a:rPr>
                  <a:t>Government &amp; Community Relations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1F9B200-6DBA-2167-B14F-2B7975668E8B}"/>
                </a:ext>
              </a:extLst>
            </p:cNvPr>
            <p:cNvGrpSpPr/>
            <p:nvPr/>
          </p:nvGrpSpPr>
          <p:grpSpPr>
            <a:xfrm>
              <a:off x="8548837" y="2222878"/>
              <a:ext cx="2753446" cy="4007098"/>
              <a:chOff x="2250101" y="2633468"/>
              <a:chExt cx="2753446" cy="400709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FB2EF49-A63E-D75B-EE1B-C7F0B32DA396}"/>
                  </a:ext>
                </a:extLst>
              </p:cNvPr>
              <p:cNvGrpSpPr/>
              <p:nvPr/>
            </p:nvGrpSpPr>
            <p:grpSpPr>
              <a:xfrm>
                <a:off x="2265597" y="3464438"/>
                <a:ext cx="2737950" cy="3176128"/>
                <a:chOff x="2306321" y="3211619"/>
                <a:chExt cx="2737950" cy="3176128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CCB3994C-DD88-5108-0C9D-B61BB0359F12}"/>
                    </a:ext>
                  </a:extLst>
                </p:cNvPr>
                <p:cNvSpPr txBox="1"/>
                <p:nvPr/>
              </p:nvSpPr>
              <p:spPr>
                <a:xfrm>
                  <a:off x="2306321" y="3567219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marR="0" lvl="0">
                    <a:spcBef>
                      <a:spcPts val="0"/>
                    </a:spcBef>
                    <a:spcAft>
                      <a:spcPts val="0"/>
                    </a:spcAft>
                    <a:buSzPts val="1000"/>
                    <a:tabLst>
                      <a:tab pos="457200" algn="l"/>
                    </a:tabLst>
                  </a:pPr>
                  <a:r>
                    <a:rPr lang="en-US" sz="1600" dirty="0">
                      <a:effectLst/>
                      <a:ea typeface="Times New Roman" panose="02020603050405020304" pitchFamily="18" charset="0"/>
                    </a:rPr>
                    <a:t>Build and maintain relationships with local government officials.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E495E14B-507A-A05A-00D9-7574765721B8}"/>
                    </a:ext>
                  </a:extLst>
                </p:cNvPr>
                <p:cNvSpPr txBox="1"/>
                <p:nvPr/>
              </p:nvSpPr>
              <p:spPr>
                <a:xfrm>
                  <a:off x="2306321" y="3211619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DF7913"/>
                      </a:solidFill>
                      <a:cs typeface="Arial" pitchFamily="34" charset="0"/>
                    </a:rPr>
                    <a:t>Primary Goal: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402B86B-FB23-ECB5-BA63-0CE990B0A13C}"/>
                    </a:ext>
                  </a:extLst>
                </p:cNvPr>
                <p:cNvSpPr txBox="1"/>
                <p:nvPr/>
              </p:nvSpPr>
              <p:spPr>
                <a:xfrm>
                  <a:off x="2306321" y="4796323"/>
                  <a:ext cx="2712720" cy="15914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marR="0" lvl="0">
                    <a:spcBef>
                      <a:spcPts val="0"/>
                    </a:spcBef>
                    <a:spcAft>
                      <a:spcPts val="0"/>
                    </a:spcAft>
                    <a:buSzPts val="1000"/>
                    <a:tabLst>
                      <a:tab pos="457200" algn="l"/>
                    </a:tabLst>
                  </a:pPr>
                  <a:r>
                    <a:rPr lang="en-US" sz="1600" dirty="0">
                      <a:effectLst/>
                      <a:ea typeface="Times New Roman" panose="02020603050405020304" pitchFamily="18" charset="0"/>
                    </a:rPr>
                    <a:t>Strong relationships with local government facilitate advocacy for policies beneficial to the community and ensure the club is informed and influential in local decision-making.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0E97CA5-4514-1850-FCF9-D90767F0F96F}"/>
                    </a:ext>
                  </a:extLst>
                </p:cNvPr>
                <p:cNvSpPr txBox="1"/>
                <p:nvPr/>
              </p:nvSpPr>
              <p:spPr>
                <a:xfrm>
                  <a:off x="2331551" y="4478251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DF7913"/>
                      </a:solidFill>
                      <a:cs typeface="Arial" pitchFamily="34" charset="0"/>
                    </a:rPr>
                    <a:t>Importance:</a:t>
                  </a: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D53D615-72B5-C99F-A419-55F763AC28C2}"/>
                  </a:ext>
                </a:extLst>
              </p:cNvPr>
              <p:cNvSpPr txBox="1"/>
              <p:nvPr/>
            </p:nvSpPr>
            <p:spPr>
              <a:xfrm>
                <a:off x="2250101" y="2989068"/>
                <a:ext cx="2712720" cy="533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pitchFamily="34" charset="0"/>
                  </a:rPr>
                  <a:t>Allen Fidler 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A3C1D0-0DBE-717C-DC68-649DE4DA94DD}"/>
                  </a:ext>
                </a:extLst>
              </p:cNvPr>
              <p:cNvSpPr txBox="1"/>
              <p:nvPr/>
            </p:nvSpPr>
            <p:spPr>
              <a:xfrm>
                <a:off x="2250101" y="2633468"/>
                <a:ext cx="2712720" cy="209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b="1" kern="0" dirty="0">
                    <a:solidFill>
                      <a:srgbClr val="DF7913"/>
                    </a:solidFill>
                    <a:cs typeface="Arial" pitchFamily="34" charset="0"/>
                  </a:rPr>
                  <a:t>Chairperson: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8A9116F-6A04-3CDB-B11E-A5E09A820393}"/>
              </a:ext>
            </a:extLst>
          </p:cNvPr>
          <p:cNvGrpSpPr/>
          <p:nvPr/>
        </p:nvGrpSpPr>
        <p:grpSpPr>
          <a:xfrm>
            <a:off x="5409989" y="1358437"/>
            <a:ext cx="2739791" cy="6648629"/>
            <a:chOff x="5409989" y="1358437"/>
            <a:chExt cx="2739791" cy="664862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8ED8F19-B6A4-675D-EB7C-3E790941EA18}"/>
                </a:ext>
              </a:extLst>
            </p:cNvPr>
            <p:cNvGrpSpPr/>
            <p:nvPr/>
          </p:nvGrpSpPr>
          <p:grpSpPr>
            <a:xfrm>
              <a:off x="5409989" y="1358437"/>
              <a:ext cx="2728216" cy="4874252"/>
              <a:chOff x="2250101" y="1358437"/>
              <a:chExt cx="2728216" cy="487425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A813F1D-258A-8865-529B-5EF2637247DF}"/>
                  </a:ext>
                </a:extLst>
              </p:cNvPr>
              <p:cNvGrpSpPr/>
              <p:nvPr/>
            </p:nvGrpSpPr>
            <p:grpSpPr>
              <a:xfrm>
                <a:off x="2250101" y="1358437"/>
                <a:ext cx="2717459" cy="648072"/>
                <a:chOff x="2250101" y="1628071"/>
                <a:chExt cx="2717459" cy="648072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B2B2EC0-BD58-0227-F116-C3F5E3E8DC95}"/>
                    </a:ext>
                  </a:extLst>
                </p:cNvPr>
                <p:cNvSpPr/>
                <p:nvPr/>
              </p:nvSpPr>
              <p:spPr>
                <a:xfrm>
                  <a:off x="2250101" y="1628071"/>
                  <a:ext cx="2717459" cy="648072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87"/>
                  <a:endParaRPr lang="en-IN" sz="2400"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0F97717-7555-AF65-F12B-9670DBF82AC8}"/>
                    </a:ext>
                  </a:extLst>
                </p:cNvPr>
                <p:cNvSpPr txBox="1"/>
                <p:nvPr/>
              </p:nvSpPr>
              <p:spPr>
                <a:xfrm>
                  <a:off x="2361977" y="1821266"/>
                  <a:ext cx="2475864" cy="2380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218987">
                    <a:lnSpc>
                      <a:spcPct val="110000"/>
                    </a:lnSpc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Segoe UI"/>
                      <a:cs typeface="Arial" pitchFamily="34" charset="0"/>
                    </a:rPr>
                    <a:t>Governance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B2B3ADE-5B4E-E164-37B4-0C5F71BF2018}"/>
                  </a:ext>
                </a:extLst>
              </p:cNvPr>
              <p:cNvGrpSpPr/>
              <p:nvPr/>
            </p:nvGrpSpPr>
            <p:grpSpPr>
              <a:xfrm>
                <a:off x="2250101" y="2259392"/>
                <a:ext cx="2728216" cy="3973297"/>
                <a:chOff x="2250101" y="2633468"/>
                <a:chExt cx="2728216" cy="3973297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7F613B73-5494-8A51-578B-D338CDA29331}"/>
                    </a:ext>
                  </a:extLst>
                </p:cNvPr>
                <p:cNvGrpSpPr/>
                <p:nvPr/>
              </p:nvGrpSpPr>
              <p:grpSpPr>
                <a:xfrm>
                  <a:off x="2265597" y="3383413"/>
                  <a:ext cx="2712720" cy="3223352"/>
                  <a:chOff x="2306321" y="3130594"/>
                  <a:chExt cx="2712720" cy="3223352"/>
                </a:xfrm>
              </p:grpSpPr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E933720-30B5-58B3-9E85-6013403B320B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486194"/>
                    <a:ext cx="2712720" cy="5337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kern="0" dirty="0">
                        <a:effectLst/>
                        <a:ea typeface="Times New Roman" panose="02020603050405020304" pitchFamily="18" charset="0"/>
                      </a:rPr>
                      <a:t>Ensure understanding of club history and leadership selection process.</a:t>
                    </a:r>
                    <a:endPara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C469E09-3A56-A2E8-D5A1-0EA0F6580F4F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130594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7030A0"/>
                        </a:solidFill>
                        <a:cs typeface="Arial" pitchFamily="34" charset="0"/>
                      </a:rPr>
                      <a:t>Primary Goal: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931D29F9-5A96-B2E0-1A83-98BB99E23468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762522"/>
                    <a:ext cx="2712720" cy="15914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kern="0" dirty="0">
                        <a:effectLst/>
                        <a:ea typeface="Times New Roman" panose="02020603050405020304" pitchFamily="18" charset="0"/>
                      </a:rPr>
                      <a:t>Good governance practices ensure transparency, accountability, and continuity in leadership, fostering trust within the club</a:t>
                    </a:r>
                    <a:endPara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B192159C-8E8C-A07C-E4AD-7D794EB60C3A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406922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7030A0"/>
                        </a:solidFill>
                        <a:cs typeface="Arial" pitchFamily="34" charset="0"/>
                      </a:rPr>
                      <a:t>Importance:</a:t>
                    </a: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F89166A-EEB1-E7E6-4959-AF370239151D}"/>
                    </a:ext>
                  </a:extLst>
                </p:cNvPr>
                <p:cNvSpPr txBox="1"/>
                <p:nvPr/>
              </p:nvSpPr>
              <p:spPr>
                <a:xfrm>
                  <a:off x="2250101" y="2989068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effectLst/>
                      <a:ea typeface="Times New Roman" panose="02020603050405020304" pitchFamily="18" charset="0"/>
                    </a:rPr>
                    <a:t>Paul Salvatore &amp; Jerry Agasar </a:t>
                  </a:r>
                  <a:endParaRPr lang="en-US" sz="14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3FEAB81-DA02-E9A2-F516-E25ADAB5A120}"/>
                    </a:ext>
                  </a:extLst>
                </p:cNvPr>
                <p:cNvSpPr txBox="1"/>
                <p:nvPr/>
              </p:nvSpPr>
              <p:spPr>
                <a:xfrm>
                  <a:off x="2250101" y="2633468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7030A0"/>
                      </a:solidFill>
                      <a:cs typeface="Arial" pitchFamily="34" charset="0"/>
                    </a:rPr>
                    <a:t>Chairperson:</a:t>
                  </a:r>
                </a:p>
              </p:txBody>
            </p:sp>
          </p:grp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F235A85-E427-4F87-0EA6-5A61F0FA318A}"/>
                </a:ext>
              </a:extLst>
            </p:cNvPr>
            <p:cNvSpPr txBox="1"/>
            <p:nvPr/>
          </p:nvSpPr>
          <p:spPr>
            <a:xfrm>
              <a:off x="5437060" y="6415642"/>
              <a:ext cx="2712720" cy="15914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kern="0" dirty="0">
                  <a:effectLst/>
                  <a:ea typeface="Times New Roman" panose="02020603050405020304" pitchFamily="18" charset="0"/>
                </a:rPr>
                <a:t>Mark Craig, Allen Fidler</a:t>
              </a:r>
              <a:endParaRPr 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B7AFF75-578E-764C-DC65-E8B9C0946911}"/>
                </a:ext>
              </a:extLst>
            </p:cNvPr>
            <p:cNvSpPr txBox="1"/>
            <p:nvPr/>
          </p:nvSpPr>
          <p:spPr>
            <a:xfrm>
              <a:off x="5437060" y="6117917"/>
              <a:ext cx="2712720" cy="209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b="1" kern="0" dirty="0">
                  <a:solidFill>
                    <a:srgbClr val="7030A0"/>
                  </a:solidFill>
                  <a:cs typeface="Arial" pitchFamily="34" charset="0"/>
                </a:rPr>
                <a:t>Members: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BD9AA76-0136-431D-6299-ED221F3FF70E}"/>
              </a:ext>
            </a:extLst>
          </p:cNvPr>
          <p:cNvGrpSpPr/>
          <p:nvPr/>
        </p:nvGrpSpPr>
        <p:grpSpPr>
          <a:xfrm>
            <a:off x="8541636" y="1372525"/>
            <a:ext cx="2834091" cy="6416863"/>
            <a:chOff x="8541636" y="1372525"/>
            <a:chExt cx="2834091" cy="641686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31433-4363-0108-F299-E70E8F033F23}"/>
                </a:ext>
              </a:extLst>
            </p:cNvPr>
            <p:cNvGrpSpPr/>
            <p:nvPr/>
          </p:nvGrpSpPr>
          <p:grpSpPr>
            <a:xfrm>
              <a:off x="8541636" y="1372525"/>
              <a:ext cx="2824596" cy="4754838"/>
              <a:chOff x="5381748" y="1372525"/>
              <a:chExt cx="2824596" cy="4754838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85D8A3D-3887-38CC-F40A-575BB1ED3683}"/>
                  </a:ext>
                </a:extLst>
              </p:cNvPr>
              <p:cNvSpPr txBox="1"/>
              <p:nvPr/>
            </p:nvSpPr>
            <p:spPr>
              <a:xfrm>
                <a:off x="5454457" y="2049855"/>
                <a:ext cx="2475864" cy="238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b="1" kern="0" dirty="0">
                    <a:solidFill>
                      <a:prstClr val="white"/>
                    </a:solidFill>
                    <a:latin typeface="Segoe UI"/>
                    <a:cs typeface="Arial" pitchFamily="34" charset="0"/>
                  </a:rPr>
                  <a:t>Senior Accountants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43061BB-85E2-5C62-B8CC-C888C21C1867}"/>
                  </a:ext>
                </a:extLst>
              </p:cNvPr>
              <p:cNvGrpSpPr/>
              <p:nvPr/>
            </p:nvGrpSpPr>
            <p:grpSpPr>
              <a:xfrm>
                <a:off x="5381748" y="1372525"/>
                <a:ext cx="2717459" cy="648072"/>
                <a:chOff x="2250101" y="1628071"/>
                <a:chExt cx="2717459" cy="648072"/>
              </a:xfrm>
              <a:solidFill>
                <a:srgbClr val="002060"/>
              </a:solidFill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63279630-19EA-4914-95D3-276F568FD0FB}"/>
                    </a:ext>
                  </a:extLst>
                </p:cNvPr>
                <p:cNvSpPr/>
                <p:nvPr/>
              </p:nvSpPr>
              <p:spPr>
                <a:xfrm>
                  <a:off x="2250101" y="1628071"/>
                  <a:ext cx="2717459" cy="6480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87"/>
                  <a:endParaRPr lang="en-IN" sz="2400"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F5D1FCA-045C-A6E6-24F2-E4A437686A82}"/>
                    </a:ext>
                  </a:extLst>
                </p:cNvPr>
                <p:cNvSpPr txBox="1"/>
                <p:nvPr/>
              </p:nvSpPr>
              <p:spPr>
                <a:xfrm>
                  <a:off x="2361977" y="1821266"/>
                  <a:ext cx="2475864" cy="238010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218987">
                    <a:lnSpc>
                      <a:spcPct val="110000"/>
                    </a:lnSpc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Segoe UI"/>
                      <a:cs typeface="Arial" pitchFamily="34" charset="0"/>
                    </a:rPr>
                    <a:t>Grants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D8CF7C0-4D85-FD82-3B43-C87C22E9372E}"/>
                  </a:ext>
                </a:extLst>
              </p:cNvPr>
              <p:cNvGrpSpPr/>
              <p:nvPr/>
            </p:nvGrpSpPr>
            <p:grpSpPr>
              <a:xfrm>
                <a:off x="5452898" y="2244957"/>
                <a:ext cx="2753446" cy="3882406"/>
                <a:chOff x="2250101" y="2633468"/>
                <a:chExt cx="2753446" cy="3882406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23488724-788B-919D-EB95-0C3CBE42954D}"/>
                    </a:ext>
                  </a:extLst>
                </p:cNvPr>
                <p:cNvGrpSpPr/>
                <p:nvPr/>
              </p:nvGrpSpPr>
              <p:grpSpPr>
                <a:xfrm>
                  <a:off x="2265597" y="3464438"/>
                  <a:ext cx="2737950" cy="3051436"/>
                  <a:chOff x="2306321" y="3211619"/>
                  <a:chExt cx="2737950" cy="3051436"/>
                </a:xfrm>
              </p:grpSpPr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42972C6-744D-67E0-358C-AF4DF435CC79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567219"/>
                    <a:ext cx="2712720" cy="5337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r>
                      <a:rPr lang="en-US" sz="1600" dirty="0">
                        <a:effectLst/>
                        <a:ea typeface="Times New Roman" panose="02020603050405020304" pitchFamily="18" charset="0"/>
                      </a:rPr>
                      <a:t>Identify potential grant opportunities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6CA7FC22-9C32-65DA-AD13-ABCB4505D5E4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211619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002060"/>
                        </a:solidFill>
                        <a:cs typeface="Arial" pitchFamily="34" charset="0"/>
                      </a:rPr>
                      <a:t>Primary Goal:</a:t>
                    </a: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FBD90437-BDF8-5203-3C90-B43370FF630B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671631"/>
                    <a:ext cx="2712720" cy="15914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r>
                      <a:rPr lang="en-US" sz="1600" dirty="0">
                        <a:effectLst/>
                        <a:ea typeface="Times New Roman" panose="02020603050405020304" pitchFamily="18" charset="0"/>
                      </a:rPr>
                      <a:t>Securing grants provides additional funding sources for projects, enhancing the club’s capacity to make a significant impact in the community.</a:t>
                    </a:r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62820FF7-2A67-4334-A996-FA16C120DF98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551" y="4353559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002060"/>
                        </a:solidFill>
                        <a:cs typeface="Arial" pitchFamily="34" charset="0"/>
                      </a:rPr>
                      <a:t>Importance:</a:t>
                    </a:r>
                  </a:p>
                </p:txBody>
              </p:sp>
            </p:grp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A07889-3758-F26B-1208-E4220FD5C50A}"/>
                    </a:ext>
                  </a:extLst>
                </p:cNvPr>
                <p:cNvSpPr txBox="1"/>
                <p:nvPr/>
              </p:nvSpPr>
              <p:spPr>
                <a:xfrm>
                  <a:off x="2250101" y="2989068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cs typeface="Arial" pitchFamily="34" charset="0"/>
                    </a:rPr>
                    <a:t>Charlie Quattrone 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C381152-3F5E-BBF0-3B71-E6C1EE27EDC2}"/>
                    </a:ext>
                  </a:extLst>
                </p:cNvPr>
                <p:cNvSpPr txBox="1"/>
                <p:nvPr/>
              </p:nvSpPr>
              <p:spPr>
                <a:xfrm>
                  <a:off x="2250101" y="2633468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002060"/>
                      </a:solidFill>
                      <a:cs typeface="Arial" pitchFamily="34" charset="0"/>
                    </a:rPr>
                    <a:t>Chairperson:</a:t>
                  </a:r>
                </a:p>
              </p:txBody>
            </p:sp>
          </p:grp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B9D4BE9-FF29-8C48-E8B9-7DC254F77458}"/>
                </a:ext>
              </a:extLst>
            </p:cNvPr>
            <p:cNvSpPr txBox="1"/>
            <p:nvPr/>
          </p:nvSpPr>
          <p:spPr>
            <a:xfrm>
              <a:off x="8663007" y="6197964"/>
              <a:ext cx="2712720" cy="15914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kern="0" dirty="0">
                  <a:effectLst/>
                  <a:ea typeface="Times New Roman" panose="02020603050405020304" pitchFamily="18" charset="0"/>
                </a:rPr>
                <a:t>SA Vaneswaran </a:t>
              </a:r>
              <a:endParaRPr 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F9E4F1C-A068-ED7E-1661-B10CFBCCD6FB}"/>
                </a:ext>
              </a:extLst>
            </p:cNvPr>
            <p:cNvSpPr txBox="1"/>
            <p:nvPr/>
          </p:nvSpPr>
          <p:spPr>
            <a:xfrm>
              <a:off x="8663007" y="5900239"/>
              <a:ext cx="2712720" cy="209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b="1" kern="0" dirty="0">
                  <a:solidFill>
                    <a:schemeClr val="tx2"/>
                  </a:solidFill>
                  <a:cs typeface="Arial" pitchFamily="34" charset="0"/>
                </a:rPr>
                <a:t>Members: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8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4C63C3-DBE1-48F8-D18A-EF9316027C3A}"/>
              </a:ext>
            </a:extLst>
          </p:cNvPr>
          <p:cNvGrpSpPr/>
          <p:nvPr/>
        </p:nvGrpSpPr>
        <p:grpSpPr>
          <a:xfrm>
            <a:off x="582848" y="560891"/>
            <a:ext cx="611412" cy="503706"/>
            <a:chOff x="591053" y="585927"/>
            <a:chExt cx="797282" cy="65683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96DA0-617F-0345-1CCF-02A3C2A39F11}"/>
                </a:ext>
              </a:extLst>
            </p:cNvPr>
            <p:cNvSpPr/>
            <p:nvPr/>
          </p:nvSpPr>
          <p:spPr>
            <a:xfrm>
              <a:off x="923818" y="794290"/>
              <a:ext cx="464517" cy="448471"/>
            </a:xfrm>
            <a:custGeom>
              <a:avLst/>
              <a:gdLst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201787 w 671260"/>
                <a:gd name="connsiteY6" fmla="*/ 301976 h 648072"/>
                <a:gd name="connsiteX7" fmla="*/ 385166 w 671260"/>
                <a:gd name="connsiteY7" fmla="*/ 0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333924 w 671260"/>
                <a:gd name="connsiteY7" fmla="*/ 434113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385166 w 671260"/>
                <a:gd name="connsiteY6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385166 w 671260"/>
                <a:gd name="connsiteY7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263575 w 671260"/>
                <a:gd name="connsiteY7" fmla="*/ 203944 h 648072"/>
                <a:gd name="connsiteX8" fmla="*/ 385166 w 671260"/>
                <a:gd name="connsiteY8" fmla="*/ 0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8" fmla="*/ 395712 w 671260"/>
                <a:gd name="connsiteY8" fmla="*/ 336081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60" h="648072">
                  <a:moveTo>
                    <a:pt x="385166" y="0"/>
                  </a:moveTo>
                  <a:lnTo>
                    <a:pt x="563246" y="0"/>
                  </a:lnTo>
                  <a:cubicBezTo>
                    <a:pt x="622901" y="0"/>
                    <a:pt x="671260" y="48360"/>
                    <a:pt x="671260" y="108015"/>
                  </a:cubicBezTo>
                  <a:lnTo>
                    <a:pt x="671260" y="540058"/>
                  </a:lnTo>
                  <a:cubicBezTo>
                    <a:pt x="671261" y="599712"/>
                    <a:pt x="622900" y="648072"/>
                    <a:pt x="563246" y="648072"/>
                  </a:cubicBezTo>
                  <a:lnTo>
                    <a:pt x="0" y="648072"/>
                  </a:lnTo>
                  <a:lnTo>
                    <a:pt x="100302" y="46973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962D66-1A19-4A6B-67CA-AD6D2937D341}"/>
                </a:ext>
              </a:extLst>
            </p:cNvPr>
            <p:cNvSpPr/>
            <p:nvPr/>
          </p:nvSpPr>
          <p:spPr>
            <a:xfrm>
              <a:off x="591053" y="585927"/>
              <a:ext cx="541336" cy="577724"/>
            </a:xfrm>
            <a:custGeom>
              <a:avLst/>
              <a:gdLst>
                <a:gd name="connsiteX0" fmla="*/ 782268 w 782268"/>
                <a:gd name="connsiteY0" fmla="*/ 0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0" fmla="*/ 782268 w 782268"/>
                <a:gd name="connsiteY0" fmla="*/ 0 h 834852"/>
                <a:gd name="connsiteX1" fmla="*/ 558388 w 782268"/>
                <a:gd name="connsiteY1" fmla="*/ 362827 h 834852"/>
                <a:gd name="connsiteX2" fmla="*/ 397101 w 782268"/>
                <a:gd name="connsiteY2" fmla="*/ 648073 h 834852"/>
                <a:gd name="connsiteX3" fmla="*/ 350031 w 782268"/>
                <a:gd name="connsiteY3" fmla="*/ 648072 h 834852"/>
                <a:gd name="connsiteX4" fmla="*/ 139396 w 782268"/>
                <a:gd name="connsiteY4" fmla="*/ 834852 h 834852"/>
                <a:gd name="connsiteX5" fmla="*/ 177618 w 782268"/>
                <a:gd name="connsiteY5" fmla="*/ 648073 h 834852"/>
                <a:gd name="connsiteX6" fmla="*/ 108013 w 782268"/>
                <a:gd name="connsiteY6" fmla="*/ 648072 h 834852"/>
                <a:gd name="connsiteX7" fmla="*/ 0 w 782268"/>
                <a:gd name="connsiteY7" fmla="*/ 540059 h 834852"/>
                <a:gd name="connsiteX8" fmla="*/ 0 w 782268"/>
                <a:gd name="connsiteY8" fmla="*/ 108014 h 834852"/>
                <a:gd name="connsiteX9" fmla="*/ 108013 w 782268"/>
                <a:gd name="connsiteY9" fmla="*/ 1 h 834852"/>
                <a:gd name="connsiteX10" fmla="*/ 782268 w 782268"/>
                <a:gd name="connsiteY10" fmla="*/ 0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90525 w 782268"/>
                <a:gd name="connsiteY10" fmla="*/ 494964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397101 w 782268"/>
                <a:gd name="connsiteY9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397101 w 782268"/>
                <a:gd name="connsiteY10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501432 w 782268"/>
                <a:gd name="connsiteY10" fmla="*/ 459479 h 834852"/>
                <a:gd name="connsiteX11" fmla="*/ 397101 w 782268"/>
                <a:gd name="connsiteY11" fmla="*/ 648073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11" fmla="*/ 633569 w 782268"/>
                <a:gd name="connsiteY11" fmla="*/ 591616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268" h="834852">
                  <a:moveTo>
                    <a:pt x="397101" y="648073"/>
                  </a:moveTo>
                  <a:lnTo>
                    <a:pt x="350031" y="648072"/>
                  </a:lnTo>
                  <a:lnTo>
                    <a:pt x="139396" y="834852"/>
                  </a:lnTo>
                  <a:lnTo>
                    <a:pt x="177618" y="648073"/>
                  </a:lnTo>
                  <a:lnTo>
                    <a:pt x="108013" y="648072"/>
                  </a:lnTo>
                  <a:cubicBezTo>
                    <a:pt x="48360" y="648073"/>
                    <a:pt x="-1" y="599712"/>
                    <a:pt x="0" y="540059"/>
                  </a:cubicBezTo>
                  <a:lnTo>
                    <a:pt x="0" y="108014"/>
                  </a:lnTo>
                  <a:cubicBezTo>
                    <a:pt x="-1" y="48361"/>
                    <a:pt x="48360" y="0"/>
                    <a:pt x="108013" y="1"/>
                  </a:cubicBezTo>
                  <a:lnTo>
                    <a:pt x="782268" y="0"/>
                  </a:lnTo>
                  <a:lnTo>
                    <a:pt x="679894" y="16330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FC28F4-8927-F5D5-9DB6-389A0801E38F}"/>
                </a:ext>
              </a:extLst>
            </p:cNvPr>
            <p:cNvSpPr/>
            <p:nvPr/>
          </p:nvSpPr>
          <p:spPr>
            <a:xfrm>
              <a:off x="736223" y="758096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AB3336-2109-6649-BF19-8776EC4310DE}"/>
                </a:ext>
              </a:extLst>
            </p:cNvPr>
            <p:cNvSpPr/>
            <p:nvPr/>
          </p:nvSpPr>
          <p:spPr>
            <a:xfrm>
              <a:off x="1110645" y="968389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C623A4-4683-285C-5DCA-CD768809AE0D}"/>
                </a:ext>
              </a:extLst>
            </p:cNvPr>
            <p:cNvSpPr/>
            <p:nvPr/>
          </p:nvSpPr>
          <p:spPr>
            <a:xfrm>
              <a:off x="923435" y="758096"/>
              <a:ext cx="100272" cy="100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0075A1-05CB-4E8A-90EA-77AB0C0DF485}"/>
              </a:ext>
            </a:extLst>
          </p:cNvPr>
          <p:cNvSpPr txBox="1"/>
          <p:nvPr/>
        </p:nvSpPr>
        <p:spPr>
          <a:xfrm>
            <a:off x="1055440" y="5373216"/>
            <a:ext cx="2808312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3600" b="1" kern="0" dirty="0">
                <a:solidFill>
                  <a:prstClr val="white"/>
                </a:solidFill>
                <a:latin typeface="Segoe UI"/>
                <a:cs typeface="Arial" pitchFamily="34" charset="0"/>
              </a:rPr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CF4D8-5D0E-9042-DB35-96AF7CAB799F}"/>
              </a:ext>
            </a:extLst>
          </p:cNvPr>
          <p:cNvSpPr/>
          <p:nvPr/>
        </p:nvSpPr>
        <p:spPr>
          <a:xfrm>
            <a:off x="1588" y="0"/>
            <a:ext cx="177393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 dirty="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9A250A-FBA3-A25D-2A80-54D808BC69F9}"/>
              </a:ext>
            </a:extLst>
          </p:cNvPr>
          <p:cNvGrpSpPr/>
          <p:nvPr/>
        </p:nvGrpSpPr>
        <p:grpSpPr>
          <a:xfrm>
            <a:off x="582848" y="560891"/>
            <a:ext cx="611412" cy="503706"/>
            <a:chOff x="591053" y="585927"/>
            <a:chExt cx="797282" cy="65683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A4A4CD-C25B-E051-5DBF-F7974F3D0072}"/>
                </a:ext>
              </a:extLst>
            </p:cNvPr>
            <p:cNvSpPr/>
            <p:nvPr/>
          </p:nvSpPr>
          <p:spPr>
            <a:xfrm>
              <a:off x="923818" y="794290"/>
              <a:ext cx="464517" cy="448471"/>
            </a:xfrm>
            <a:custGeom>
              <a:avLst/>
              <a:gdLst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201787 w 671260"/>
                <a:gd name="connsiteY6" fmla="*/ 301976 h 648072"/>
                <a:gd name="connsiteX7" fmla="*/ 385166 w 671260"/>
                <a:gd name="connsiteY7" fmla="*/ 0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333924 w 671260"/>
                <a:gd name="connsiteY7" fmla="*/ 434113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385166 w 671260"/>
                <a:gd name="connsiteY6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385166 w 671260"/>
                <a:gd name="connsiteY7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263575 w 671260"/>
                <a:gd name="connsiteY7" fmla="*/ 203944 h 648072"/>
                <a:gd name="connsiteX8" fmla="*/ 385166 w 671260"/>
                <a:gd name="connsiteY8" fmla="*/ 0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8" fmla="*/ 395712 w 671260"/>
                <a:gd name="connsiteY8" fmla="*/ 336081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60" h="648072">
                  <a:moveTo>
                    <a:pt x="385166" y="0"/>
                  </a:moveTo>
                  <a:lnTo>
                    <a:pt x="563246" y="0"/>
                  </a:lnTo>
                  <a:cubicBezTo>
                    <a:pt x="622901" y="0"/>
                    <a:pt x="671260" y="48360"/>
                    <a:pt x="671260" y="108015"/>
                  </a:cubicBezTo>
                  <a:lnTo>
                    <a:pt x="671260" y="540058"/>
                  </a:lnTo>
                  <a:cubicBezTo>
                    <a:pt x="671261" y="599712"/>
                    <a:pt x="622900" y="648072"/>
                    <a:pt x="563246" y="648072"/>
                  </a:cubicBezTo>
                  <a:lnTo>
                    <a:pt x="0" y="648072"/>
                  </a:lnTo>
                  <a:lnTo>
                    <a:pt x="100302" y="46973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CBD5AA-FBA9-44D9-EFA3-FBF9F6CACAD6}"/>
                </a:ext>
              </a:extLst>
            </p:cNvPr>
            <p:cNvSpPr/>
            <p:nvPr/>
          </p:nvSpPr>
          <p:spPr>
            <a:xfrm>
              <a:off x="591053" y="585927"/>
              <a:ext cx="541336" cy="577724"/>
            </a:xfrm>
            <a:custGeom>
              <a:avLst/>
              <a:gdLst>
                <a:gd name="connsiteX0" fmla="*/ 782268 w 782268"/>
                <a:gd name="connsiteY0" fmla="*/ 0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0" fmla="*/ 782268 w 782268"/>
                <a:gd name="connsiteY0" fmla="*/ 0 h 834852"/>
                <a:gd name="connsiteX1" fmla="*/ 558388 w 782268"/>
                <a:gd name="connsiteY1" fmla="*/ 362827 h 834852"/>
                <a:gd name="connsiteX2" fmla="*/ 397101 w 782268"/>
                <a:gd name="connsiteY2" fmla="*/ 648073 h 834852"/>
                <a:gd name="connsiteX3" fmla="*/ 350031 w 782268"/>
                <a:gd name="connsiteY3" fmla="*/ 648072 h 834852"/>
                <a:gd name="connsiteX4" fmla="*/ 139396 w 782268"/>
                <a:gd name="connsiteY4" fmla="*/ 834852 h 834852"/>
                <a:gd name="connsiteX5" fmla="*/ 177618 w 782268"/>
                <a:gd name="connsiteY5" fmla="*/ 648073 h 834852"/>
                <a:gd name="connsiteX6" fmla="*/ 108013 w 782268"/>
                <a:gd name="connsiteY6" fmla="*/ 648072 h 834852"/>
                <a:gd name="connsiteX7" fmla="*/ 0 w 782268"/>
                <a:gd name="connsiteY7" fmla="*/ 540059 h 834852"/>
                <a:gd name="connsiteX8" fmla="*/ 0 w 782268"/>
                <a:gd name="connsiteY8" fmla="*/ 108014 h 834852"/>
                <a:gd name="connsiteX9" fmla="*/ 108013 w 782268"/>
                <a:gd name="connsiteY9" fmla="*/ 1 h 834852"/>
                <a:gd name="connsiteX10" fmla="*/ 782268 w 782268"/>
                <a:gd name="connsiteY10" fmla="*/ 0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90525 w 782268"/>
                <a:gd name="connsiteY10" fmla="*/ 494964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397101 w 782268"/>
                <a:gd name="connsiteY9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397101 w 782268"/>
                <a:gd name="connsiteY10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501432 w 782268"/>
                <a:gd name="connsiteY10" fmla="*/ 459479 h 834852"/>
                <a:gd name="connsiteX11" fmla="*/ 397101 w 782268"/>
                <a:gd name="connsiteY11" fmla="*/ 648073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11" fmla="*/ 633569 w 782268"/>
                <a:gd name="connsiteY11" fmla="*/ 591616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268" h="834852">
                  <a:moveTo>
                    <a:pt x="397101" y="648073"/>
                  </a:moveTo>
                  <a:lnTo>
                    <a:pt x="350031" y="648072"/>
                  </a:lnTo>
                  <a:lnTo>
                    <a:pt x="139396" y="834852"/>
                  </a:lnTo>
                  <a:lnTo>
                    <a:pt x="177618" y="648073"/>
                  </a:lnTo>
                  <a:lnTo>
                    <a:pt x="108013" y="648072"/>
                  </a:lnTo>
                  <a:cubicBezTo>
                    <a:pt x="48360" y="648073"/>
                    <a:pt x="-1" y="599712"/>
                    <a:pt x="0" y="540059"/>
                  </a:cubicBezTo>
                  <a:lnTo>
                    <a:pt x="0" y="108014"/>
                  </a:lnTo>
                  <a:cubicBezTo>
                    <a:pt x="-1" y="48361"/>
                    <a:pt x="48360" y="0"/>
                    <a:pt x="108013" y="1"/>
                  </a:cubicBezTo>
                  <a:lnTo>
                    <a:pt x="782268" y="0"/>
                  </a:lnTo>
                  <a:lnTo>
                    <a:pt x="679894" y="16330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CDAF79-21F9-52DD-671D-24929745B41A}"/>
                </a:ext>
              </a:extLst>
            </p:cNvPr>
            <p:cNvSpPr/>
            <p:nvPr/>
          </p:nvSpPr>
          <p:spPr>
            <a:xfrm>
              <a:off x="736223" y="758096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260500-3065-2748-3000-A53CF522E89A}"/>
                </a:ext>
              </a:extLst>
            </p:cNvPr>
            <p:cNvSpPr/>
            <p:nvPr/>
          </p:nvSpPr>
          <p:spPr>
            <a:xfrm>
              <a:off x="1110645" y="968389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C60634-AF32-25F3-5318-E046C329FF3C}"/>
                </a:ext>
              </a:extLst>
            </p:cNvPr>
            <p:cNvSpPr/>
            <p:nvPr/>
          </p:nvSpPr>
          <p:spPr>
            <a:xfrm>
              <a:off x="923435" y="758096"/>
              <a:ext cx="100272" cy="100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DF0C4F-0689-28E5-243D-50B173C2428A}"/>
              </a:ext>
            </a:extLst>
          </p:cNvPr>
          <p:cNvSpPr txBox="1"/>
          <p:nvPr/>
        </p:nvSpPr>
        <p:spPr>
          <a:xfrm>
            <a:off x="2250101" y="20397"/>
            <a:ext cx="5260836" cy="114259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2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  <a:cs typeface="Arial" pitchFamily="34" charset="0"/>
              </a:rPr>
              <a:t>Committee Overview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03A8ED9-6832-65F2-7C80-A13B750D68F1}"/>
              </a:ext>
            </a:extLst>
          </p:cNvPr>
          <p:cNvGrpSpPr/>
          <p:nvPr/>
        </p:nvGrpSpPr>
        <p:grpSpPr>
          <a:xfrm>
            <a:off x="5375267" y="1115367"/>
            <a:ext cx="2750721" cy="5534287"/>
            <a:chOff x="5375267" y="1115367"/>
            <a:chExt cx="2750721" cy="55342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E541E6-714F-2C2E-F907-D0D5A5719073}"/>
                </a:ext>
              </a:extLst>
            </p:cNvPr>
            <p:cNvGrpSpPr/>
            <p:nvPr/>
          </p:nvGrpSpPr>
          <p:grpSpPr>
            <a:xfrm>
              <a:off x="5375267" y="1115367"/>
              <a:ext cx="2728216" cy="5096939"/>
              <a:chOff x="2250101" y="1358437"/>
              <a:chExt cx="2728216" cy="509693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E5ECA1A-1370-9393-5BD3-860D66167346}"/>
                  </a:ext>
                </a:extLst>
              </p:cNvPr>
              <p:cNvGrpSpPr/>
              <p:nvPr/>
            </p:nvGrpSpPr>
            <p:grpSpPr>
              <a:xfrm>
                <a:off x="2250101" y="1358437"/>
                <a:ext cx="2717459" cy="648072"/>
                <a:chOff x="2250101" y="1628071"/>
                <a:chExt cx="2717459" cy="648072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065016E-FBC6-18D9-4F58-1F9BAF728CF2}"/>
                    </a:ext>
                  </a:extLst>
                </p:cNvPr>
                <p:cNvSpPr/>
                <p:nvPr/>
              </p:nvSpPr>
              <p:spPr>
                <a:xfrm>
                  <a:off x="2250101" y="1628071"/>
                  <a:ext cx="2717459" cy="648072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87"/>
                  <a:endParaRPr lang="en-IN" sz="2400"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A41E4B0-D4AC-7132-88B4-392BC1805BBF}"/>
                    </a:ext>
                  </a:extLst>
                </p:cNvPr>
                <p:cNvSpPr txBox="1"/>
                <p:nvPr/>
              </p:nvSpPr>
              <p:spPr>
                <a:xfrm>
                  <a:off x="2361977" y="1821266"/>
                  <a:ext cx="2475864" cy="2380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218987">
                    <a:lnSpc>
                      <a:spcPct val="110000"/>
                    </a:lnSpc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Segoe UI"/>
                      <a:cs typeface="Arial" pitchFamily="34" charset="0"/>
                    </a:rPr>
                    <a:t>Marketing &amp; Community Outreach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5BA4845-B2E5-7986-5B38-58951EB88329}"/>
                  </a:ext>
                </a:extLst>
              </p:cNvPr>
              <p:cNvGrpSpPr/>
              <p:nvPr/>
            </p:nvGrpSpPr>
            <p:grpSpPr>
              <a:xfrm>
                <a:off x="2250101" y="2259392"/>
                <a:ext cx="2728216" cy="4195984"/>
                <a:chOff x="2250101" y="2633468"/>
                <a:chExt cx="2728216" cy="4195984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FD716B35-5005-EE29-070C-DE0F72687672}"/>
                    </a:ext>
                  </a:extLst>
                </p:cNvPr>
                <p:cNvGrpSpPr/>
                <p:nvPr/>
              </p:nvGrpSpPr>
              <p:grpSpPr>
                <a:xfrm>
                  <a:off x="2265597" y="3360263"/>
                  <a:ext cx="2712720" cy="3469189"/>
                  <a:chOff x="2306321" y="3107444"/>
                  <a:chExt cx="2712720" cy="3469189"/>
                </a:xfrm>
              </p:grpSpPr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A7A24E06-E67E-EE69-CA3A-98DF20247172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463044"/>
                    <a:ext cx="2712720" cy="5337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kern="0" dirty="0">
                        <a:effectLst/>
                        <a:ea typeface="Times New Roman" panose="02020603050405020304" pitchFamily="18" charset="0"/>
                      </a:rPr>
                      <a:t>Enhance Rotary’s visibility, promote its mission and activities, and engage the community. </a:t>
                    </a:r>
                    <a:endPara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86AEE441-4F7E-185A-AAF3-3471B3515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107444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7030A0"/>
                        </a:solidFill>
                        <a:cs typeface="Arial" pitchFamily="34" charset="0"/>
                      </a:rPr>
                      <a:t>Primary Goal: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8DC1D7C-E4C4-33F3-504C-C786E671DA90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985209"/>
                    <a:ext cx="2712720" cy="15914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kern="0" dirty="0">
                        <a:effectLst/>
                        <a:ea typeface="Times New Roman" panose="02020603050405020304" pitchFamily="18" charset="0"/>
                      </a:rPr>
                      <a:t>Creating public awareness and support for Rotary's initiatives drives membership growth &amp; community </a:t>
                    </a:r>
                    <a:r>
                      <a:rPr lang="en-US" sz="1600" kern="0" dirty="0" err="1">
                        <a:effectLst/>
                        <a:ea typeface="Times New Roman" panose="02020603050405020304" pitchFamily="18" charset="0"/>
                      </a:rPr>
                      <a:t>eng</a:t>
                    </a:r>
                    <a:endPara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F0A7728-8A1A-EF3A-EF73-3FCA12679431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629609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7030A0"/>
                        </a:solidFill>
                        <a:cs typeface="Arial" pitchFamily="34" charset="0"/>
                      </a:rPr>
                      <a:t>Importance:</a:t>
                    </a: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B3D3569-E482-3366-125A-CE3B4D64C9C1}"/>
                    </a:ext>
                  </a:extLst>
                </p:cNvPr>
                <p:cNvSpPr txBox="1"/>
                <p:nvPr/>
              </p:nvSpPr>
              <p:spPr>
                <a:xfrm>
                  <a:off x="2250101" y="2989068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effectLst/>
                      <a:ea typeface="Times New Roman" panose="02020603050405020304" pitchFamily="18" charset="0"/>
                    </a:rPr>
                    <a:t>Jennifer Ceslak</a:t>
                  </a:r>
                  <a:endParaRPr lang="en-US" sz="14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EB76795-BBFE-1F59-D13D-CDA37863EE1F}"/>
                    </a:ext>
                  </a:extLst>
                </p:cNvPr>
                <p:cNvSpPr txBox="1"/>
                <p:nvPr/>
              </p:nvSpPr>
              <p:spPr>
                <a:xfrm>
                  <a:off x="2250101" y="2633468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7030A0"/>
                      </a:solidFill>
                      <a:cs typeface="Arial" pitchFamily="34" charset="0"/>
                    </a:rPr>
                    <a:t>Chairperson:</a:t>
                  </a:r>
                </a:p>
              </p:txBody>
            </p:sp>
          </p:grp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C5ED6DB-46DA-7FBE-5F60-6B7925B1DC7D}"/>
                </a:ext>
              </a:extLst>
            </p:cNvPr>
            <p:cNvSpPr txBox="1"/>
            <p:nvPr/>
          </p:nvSpPr>
          <p:spPr>
            <a:xfrm>
              <a:off x="5413268" y="5810392"/>
              <a:ext cx="2712720" cy="209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b="1" kern="0" dirty="0">
                  <a:solidFill>
                    <a:srgbClr val="7030A0"/>
                  </a:solidFill>
                  <a:cs typeface="Arial" pitchFamily="34" charset="0"/>
                </a:rPr>
                <a:t>Members: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9A416F7-E624-D561-CD2E-D93A52E70785}"/>
                </a:ext>
              </a:extLst>
            </p:cNvPr>
            <p:cNvSpPr txBox="1"/>
            <p:nvPr/>
          </p:nvSpPr>
          <p:spPr>
            <a:xfrm>
              <a:off x="5413268" y="6115896"/>
              <a:ext cx="2712720" cy="53375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Stephanie Eubanks (Public Image), Debbie Verwoerd</a:t>
              </a:r>
              <a:endParaRPr lang="en-US" sz="1400" kern="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8882BFD-3D3F-10FF-4207-0416862F3F76}"/>
              </a:ext>
            </a:extLst>
          </p:cNvPr>
          <p:cNvGrpSpPr/>
          <p:nvPr/>
        </p:nvGrpSpPr>
        <p:grpSpPr>
          <a:xfrm>
            <a:off x="2290800" y="1125758"/>
            <a:ext cx="2865322" cy="6424608"/>
            <a:chOff x="2290800" y="1125758"/>
            <a:chExt cx="2865322" cy="642460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CE9AA74-0C89-8FA0-5AE8-57E3F5632F8E}"/>
                </a:ext>
              </a:extLst>
            </p:cNvPr>
            <p:cNvGrpSpPr/>
            <p:nvPr/>
          </p:nvGrpSpPr>
          <p:grpSpPr>
            <a:xfrm>
              <a:off x="2290800" y="1125758"/>
              <a:ext cx="2865322" cy="4778020"/>
              <a:chOff x="8436961" y="1358437"/>
              <a:chExt cx="2865322" cy="477802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462F4CA-8F31-512C-BF9E-9FC96E2DBD8F}"/>
                  </a:ext>
                </a:extLst>
              </p:cNvPr>
              <p:cNvGrpSpPr/>
              <p:nvPr/>
            </p:nvGrpSpPr>
            <p:grpSpPr>
              <a:xfrm>
                <a:off x="8436961" y="1358437"/>
                <a:ext cx="2717459" cy="648072"/>
                <a:chOff x="2250101" y="1628071"/>
                <a:chExt cx="2717459" cy="648072"/>
              </a:xfrm>
              <a:solidFill>
                <a:srgbClr val="DF7913"/>
              </a:solidFill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ACC7883-C53D-6E25-DFE6-2FFB47165E57}"/>
                    </a:ext>
                  </a:extLst>
                </p:cNvPr>
                <p:cNvSpPr/>
                <p:nvPr/>
              </p:nvSpPr>
              <p:spPr>
                <a:xfrm>
                  <a:off x="2250101" y="1628071"/>
                  <a:ext cx="2717459" cy="6480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87"/>
                  <a:endParaRPr lang="en-IN" sz="2400"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790F5DA-C301-E276-60EA-D076AE74A7A8}"/>
                    </a:ext>
                  </a:extLst>
                </p:cNvPr>
                <p:cNvSpPr txBox="1"/>
                <p:nvPr/>
              </p:nvSpPr>
              <p:spPr>
                <a:xfrm>
                  <a:off x="2361977" y="1821266"/>
                  <a:ext cx="2475864" cy="238010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218987">
                    <a:lnSpc>
                      <a:spcPct val="110000"/>
                    </a:lnSpc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Segoe UI"/>
                      <a:cs typeface="Arial" pitchFamily="34" charset="0"/>
                    </a:rPr>
                    <a:t>Historian</a:t>
                  </a: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1F9B200-6DBA-2167-B14F-2B7975668E8B}"/>
                  </a:ext>
                </a:extLst>
              </p:cNvPr>
              <p:cNvGrpSpPr/>
              <p:nvPr/>
            </p:nvGrpSpPr>
            <p:grpSpPr>
              <a:xfrm>
                <a:off x="8548837" y="2222878"/>
                <a:ext cx="2753446" cy="3913579"/>
                <a:chOff x="2250101" y="2633468"/>
                <a:chExt cx="2753446" cy="3913579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FB2EF49-A63E-D75B-EE1B-C7F0B32DA396}"/>
                    </a:ext>
                  </a:extLst>
                </p:cNvPr>
                <p:cNvGrpSpPr/>
                <p:nvPr/>
              </p:nvGrpSpPr>
              <p:grpSpPr>
                <a:xfrm>
                  <a:off x="2265597" y="3464438"/>
                  <a:ext cx="2737950" cy="3082609"/>
                  <a:chOff x="2306321" y="3211619"/>
                  <a:chExt cx="2737950" cy="3082609"/>
                </a:xfrm>
              </p:grpSpPr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CCB3994C-DD88-5108-0C9D-B61BB0359F12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567219"/>
                    <a:ext cx="2712720" cy="5337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r>
                      <a:rPr lang="en-US" sz="1600" dirty="0">
                        <a:effectLst/>
                        <a:ea typeface="Times New Roman" panose="02020603050405020304" pitchFamily="18" charset="0"/>
                      </a:rPr>
                      <a:t>Document and update the club's history.</a:t>
                    </a:r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E495E14B-507A-A05A-00D9-7574765721B8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211619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DF7913"/>
                        </a:solidFill>
                        <a:cs typeface="Arial" pitchFamily="34" charset="0"/>
                      </a:rPr>
                      <a:t>Primary Goal:</a:t>
                    </a: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5402B86B-FB23-ECB5-BA63-0CE990B0A13C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702804"/>
                    <a:ext cx="2712720" cy="15914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r>
                      <a:rPr lang="en-US" sz="1600" dirty="0">
                        <a:effectLst/>
                        <a:ea typeface="Times New Roman" panose="02020603050405020304" pitchFamily="18" charset="0"/>
                      </a:rPr>
                      <a:t>Preserving the club’s history honors past achievements, educates new members, and maintains a legacy that inspires future initiatives.</a:t>
                    </a:r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50E97CA5-4514-1850-FCF9-D90767F0F96F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551" y="4384732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DF7913"/>
                        </a:solidFill>
                        <a:cs typeface="Arial" pitchFamily="34" charset="0"/>
                      </a:rPr>
                      <a:t>Importance:</a:t>
                    </a:r>
                  </a:p>
                </p:txBody>
              </p:sp>
            </p:grp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D53D615-72B5-C99F-A419-55F763AC28C2}"/>
                    </a:ext>
                  </a:extLst>
                </p:cNvPr>
                <p:cNvSpPr txBox="1"/>
                <p:nvPr/>
              </p:nvSpPr>
              <p:spPr>
                <a:xfrm>
                  <a:off x="2250101" y="2989068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pitchFamily="34" charset="0"/>
                    </a:rPr>
                    <a:t>Mark Craig 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DA3C1D0-0DBE-717C-DC68-649DE4DA94DD}"/>
                    </a:ext>
                  </a:extLst>
                </p:cNvPr>
                <p:cNvSpPr txBox="1"/>
                <p:nvPr/>
              </p:nvSpPr>
              <p:spPr>
                <a:xfrm>
                  <a:off x="2250101" y="2633468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DF7913"/>
                      </a:solidFill>
                      <a:cs typeface="Arial" pitchFamily="34" charset="0"/>
                    </a:rPr>
                    <a:t>Chairperson:</a:t>
                  </a:r>
                </a:p>
              </p:txBody>
            </p:sp>
          </p:grp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0BA7420-A389-8B16-DC75-2D0DCCB66419}"/>
                </a:ext>
              </a:extLst>
            </p:cNvPr>
            <p:cNvSpPr txBox="1"/>
            <p:nvPr/>
          </p:nvSpPr>
          <p:spPr>
            <a:xfrm>
              <a:off x="2437097" y="5958942"/>
              <a:ext cx="2712720" cy="15914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kern="0" dirty="0">
                  <a:effectLst/>
                  <a:ea typeface="Times New Roman" panose="02020603050405020304" pitchFamily="18" charset="0"/>
                </a:rPr>
                <a:t>Paul Salvatore</a:t>
              </a:r>
              <a:endParaRPr 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E9AE476-FC10-79EB-BA93-BDDF1DFB85E7}"/>
                </a:ext>
              </a:extLst>
            </p:cNvPr>
            <p:cNvSpPr txBox="1"/>
            <p:nvPr/>
          </p:nvSpPr>
          <p:spPr>
            <a:xfrm>
              <a:off x="2437097" y="5661217"/>
              <a:ext cx="2712720" cy="209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b="1" kern="0" dirty="0">
                  <a:solidFill>
                    <a:srgbClr val="DF7913"/>
                  </a:solidFill>
                  <a:cs typeface="Arial" pitchFamily="34" charset="0"/>
                </a:rPr>
                <a:t>Members: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84B48F5-B669-59AC-F99A-84993D2C081F}"/>
              </a:ext>
            </a:extLst>
          </p:cNvPr>
          <p:cNvGrpSpPr/>
          <p:nvPr/>
        </p:nvGrpSpPr>
        <p:grpSpPr>
          <a:xfrm>
            <a:off x="8437468" y="1117880"/>
            <a:ext cx="2824596" cy="6657990"/>
            <a:chOff x="8437468" y="1117880"/>
            <a:chExt cx="2824596" cy="665799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3088C9D-1463-80E6-D6A3-D679961B72DA}"/>
                </a:ext>
              </a:extLst>
            </p:cNvPr>
            <p:cNvGrpSpPr/>
            <p:nvPr/>
          </p:nvGrpSpPr>
          <p:grpSpPr>
            <a:xfrm>
              <a:off x="8437468" y="1117880"/>
              <a:ext cx="2824596" cy="4754838"/>
              <a:chOff x="5381748" y="1372525"/>
              <a:chExt cx="2824596" cy="4754838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EC6B114-773E-B8B0-DD39-D90B1A8AD916}"/>
                  </a:ext>
                </a:extLst>
              </p:cNvPr>
              <p:cNvSpPr txBox="1"/>
              <p:nvPr/>
            </p:nvSpPr>
            <p:spPr>
              <a:xfrm>
                <a:off x="5454457" y="2049855"/>
                <a:ext cx="2475864" cy="238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b="1" kern="0" dirty="0">
                    <a:solidFill>
                      <a:prstClr val="white"/>
                    </a:solidFill>
                    <a:latin typeface="Segoe UI"/>
                    <a:cs typeface="Arial" pitchFamily="34" charset="0"/>
                  </a:rPr>
                  <a:t>Senior Accountants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E104613-E6D8-255A-A839-720098F9F2F2}"/>
                  </a:ext>
                </a:extLst>
              </p:cNvPr>
              <p:cNvGrpSpPr/>
              <p:nvPr/>
            </p:nvGrpSpPr>
            <p:grpSpPr>
              <a:xfrm>
                <a:off x="5381748" y="1372525"/>
                <a:ext cx="2717459" cy="648072"/>
                <a:chOff x="2250101" y="1628071"/>
                <a:chExt cx="2717459" cy="648072"/>
              </a:xfrm>
              <a:solidFill>
                <a:srgbClr val="002060"/>
              </a:solidFill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17198BE-F30D-2FA0-7382-6E3E91EDC629}"/>
                    </a:ext>
                  </a:extLst>
                </p:cNvPr>
                <p:cNvSpPr/>
                <p:nvPr/>
              </p:nvSpPr>
              <p:spPr>
                <a:xfrm>
                  <a:off x="2250101" y="1628071"/>
                  <a:ext cx="2717459" cy="6480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87"/>
                  <a:endParaRPr lang="en-IN" sz="2400"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F816BD3A-A481-3901-88C3-2142A720F8F8}"/>
                    </a:ext>
                  </a:extLst>
                </p:cNvPr>
                <p:cNvSpPr txBox="1"/>
                <p:nvPr/>
              </p:nvSpPr>
              <p:spPr>
                <a:xfrm>
                  <a:off x="2361977" y="1821266"/>
                  <a:ext cx="2475864" cy="238010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218987">
                    <a:lnSpc>
                      <a:spcPct val="110000"/>
                    </a:lnSpc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Segoe UI"/>
                      <a:cs typeface="Arial" pitchFamily="34" charset="0"/>
                    </a:rPr>
                    <a:t>Membership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D7AAFBC-8994-2F4A-B97D-B9DD9BAAAD5B}"/>
                  </a:ext>
                </a:extLst>
              </p:cNvPr>
              <p:cNvGrpSpPr/>
              <p:nvPr/>
            </p:nvGrpSpPr>
            <p:grpSpPr>
              <a:xfrm>
                <a:off x="5452898" y="2244957"/>
                <a:ext cx="2753446" cy="3882406"/>
                <a:chOff x="2250101" y="2633468"/>
                <a:chExt cx="2753446" cy="3882406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06D8B810-03D6-1B73-83EB-54292356AC2A}"/>
                    </a:ext>
                  </a:extLst>
                </p:cNvPr>
                <p:cNvGrpSpPr/>
                <p:nvPr/>
              </p:nvGrpSpPr>
              <p:grpSpPr>
                <a:xfrm>
                  <a:off x="2265597" y="3464438"/>
                  <a:ext cx="2737950" cy="3051436"/>
                  <a:chOff x="2306321" y="3211619"/>
                  <a:chExt cx="2737950" cy="3051436"/>
                </a:xfrm>
              </p:grpSpPr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C3D360B-928E-CB96-B107-4AF28EBD0D57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567219"/>
                    <a:ext cx="2712720" cy="5337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r>
                      <a:rPr lang="en-US" sz="1600" dirty="0">
                        <a:effectLst/>
                        <a:ea typeface="Times New Roman" panose="02020603050405020304" pitchFamily="18" charset="0"/>
                      </a:rPr>
                      <a:t>Develop strategies to recruit and retain members.</a:t>
                    </a: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4000D6B4-A5BA-6FD2-B85A-C39EB70B5495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211619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002060"/>
                        </a:solidFill>
                        <a:cs typeface="Arial" pitchFamily="34" charset="0"/>
                      </a:rPr>
                      <a:t>Primary Goal: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333FCBAC-AADC-F4BF-6D73-F4B9D28695DA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671631"/>
                    <a:ext cx="2712720" cy="15914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marR="0" lvl="0">
                      <a:spcBef>
                        <a:spcPts val="0"/>
                      </a:spcBef>
                      <a:spcAft>
                        <a:spcPts val="0"/>
                      </a:spcAft>
                      <a:buSzPts val="1000"/>
                      <a:tabLst>
                        <a:tab pos="457200" algn="l"/>
                      </a:tabLst>
                    </a:pPr>
                    <a:r>
                      <a:rPr lang="en-US" sz="1600" dirty="0">
                        <a:effectLst/>
                        <a:ea typeface="Times New Roman" panose="02020603050405020304" pitchFamily="18" charset="0"/>
                      </a:rPr>
                      <a:t>A growing and engaged membership base is crucial for the club’s vitality and ability to achieve its goals, ensuring sustained involvement and fresh ideas.</a:t>
                    </a: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22A13E5D-9D3F-87FC-3A26-61227CC79746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551" y="4353559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002060"/>
                        </a:solidFill>
                        <a:cs typeface="Arial" pitchFamily="34" charset="0"/>
                      </a:rPr>
                      <a:t>Importance:</a:t>
                    </a:r>
                  </a:p>
                </p:txBody>
              </p:sp>
            </p:grp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CA93232-9EF4-1272-C0FF-638529FF5F49}"/>
                    </a:ext>
                  </a:extLst>
                </p:cNvPr>
                <p:cNvSpPr txBox="1"/>
                <p:nvPr/>
              </p:nvSpPr>
              <p:spPr>
                <a:xfrm>
                  <a:off x="2250101" y="2989068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pitchFamily="34" charset="0"/>
                    </a:rPr>
                    <a:t>Mark Craig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A6148E7-893C-E4F6-8A0A-99143BEA84EF}"/>
                    </a:ext>
                  </a:extLst>
                </p:cNvPr>
                <p:cNvSpPr txBox="1"/>
                <p:nvPr/>
              </p:nvSpPr>
              <p:spPr>
                <a:xfrm>
                  <a:off x="2250101" y="2633468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002060"/>
                      </a:solidFill>
                      <a:cs typeface="Arial" pitchFamily="34" charset="0"/>
                    </a:rPr>
                    <a:t>Chairperson:</a:t>
                  </a:r>
                </a:p>
              </p:txBody>
            </p:sp>
          </p:grp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9BD81AD-0D7D-ADDD-B0B3-B72A662856C8}"/>
                </a:ext>
              </a:extLst>
            </p:cNvPr>
            <p:cNvSpPr txBox="1"/>
            <p:nvPr/>
          </p:nvSpPr>
          <p:spPr>
            <a:xfrm>
              <a:off x="8540947" y="6184446"/>
              <a:ext cx="2712720" cy="15914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kern="0" dirty="0">
                  <a:effectLst/>
                  <a:ea typeface="Times New Roman" panose="02020603050405020304" pitchFamily="18" charset="0"/>
                </a:rPr>
                <a:t>Steve Sabel</a:t>
              </a:r>
              <a:endParaRPr 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52E0DD6-36FC-D6C8-7376-ABB2B98E1EF0}"/>
                </a:ext>
              </a:extLst>
            </p:cNvPr>
            <p:cNvSpPr txBox="1"/>
            <p:nvPr/>
          </p:nvSpPr>
          <p:spPr>
            <a:xfrm>
              <a:off x="8540947" y="5886721"/>
              <a:ext cx="2712720" cy="209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b="1" kern="0" dirty="0">
                  <a:solidFill>
                    <a:schemeClr val="tx2"/>
                  </a:solidFill>
                  <a:cs typeface="Arial" pitchFamily="34" charset="0"/>
                </a:rPr>
                <a:t>Members: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09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4C63C3-DBE1-48F8-D18A-EF9316027C3A}"/>
              </a:ext>
            </a:extLst>
          </p:cNvPr>
          <p:cNvGrpSpPr/>
          <p:nvPr/>
        </p:nvGrpSpPr>
        <p:grpSpPr>
          <a:xfrm>
            <a:off x="582848" y="560891"/>
            <a:ext cx="611412" cy="503706"/>
            <a:chOff x="591053" y="585927"/>
            <a:chExt cx="797282" cy="65683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96DA0-617F-0345-1CCF-02A3C2A39F11}"/>
                </a:ext>
              </a:extLst>
            </p:cNvPr>
            <p:cNvSpPr/>
            <p:nvPr/>
          </p:nvSpPr>
          <p:spPr>
            <a:xfrm>
              <a:off x="923818" y="794290"/>
              <a:ext cx="464517" cy="448471"/>
            </a:xfrm>
            <a:custGeom>
              <a:avLst/>
              <a:gdLst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201787 w 671260"/>
                <a:gd name="connsiteY6" fmla="*/ 301976 h 648072"/>
                <a:gd name="connsiteX7" fmla="*/ 385166 w 671260"/>
                <a:gd name="connsiteY7" fmla="*/ 0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333924 w 671260"/>
                <a:gd name="connsiteY7" fmla="*/ 434113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385166 w 671260"/>
                <a:gd name="connsiteY6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385166 w 671260"/>
                <a:gd name="connsiteY7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263575 w 671260"/>
                <a:gd name="connsiteY7" fmla="*/ 203944 h 648072"/>
                <a:gd name="connsiteX8" fmla="*/ 385166 w 671260"/>
                <a:gd name="connsiteY8" fmla="*/ 0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8" fmla="*/ 395712 w 671260"/>
                <a:gd name="connsiteY8" fmla="*/ 336081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60" h="648072">
                  <a:moveTo>
                    <a:pt x="385166" y="0"/>
                  </a:moveTo>
                  <a:lnTo>
                    <a:pt x="563246" y="0"/>
                  </a:lnTo>
                  <a:cubicBezTo>
                    <a:pt x="622901" y="0"/>
                    <a:pt x="671260" y="48360"/>
                    <a:pt x="671260" y="108015"/>
                  </a:cubicBezTo>
                  <a:lnTo>
                    <a:pt x="671260" y="540058"/>
                  </a:lnTo>
                  <a:cubicBezTo>
                    <a:pt x="671261" y="599712"/>
                    <a:pt x="622900" y="648072"/>
                    <a:pt x="563246" y="648072"/>
                  </a:cubicBezTo>
                  <a:lnTo>
                    <a:pt x="0" y="648072"/>
                  </a:lnTo>
                  <a:lnTo>
                    <a:pt x="100302" y="46973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962D66-1A19-4A6B-67CA-AD6D2937D341}"/>
                </a:ext>
              </a:extLst>
            </p:cNvPr>
            <p:cNvSpPr/>
            <p:nvPr/>
          </p:nvSpPr>
          <p:spPr>
            <a:xfrm>
              <a:off x="591053" y="585927"/>
              <a:ext cx="541336" cy="577724"/>
            </a:xfrm>
            <a:custGeom>
              <a:avLst/>
              <a:gdLst>
                <a:gd name="connsiteX0" fmla="*/ 782268 w 782268"/>
                <a:gd name="connsiteY0" fmla="*/ 0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0" fmla="*/ 782268 w 782268"/>
                <a:gd name="connsiteY0" fmla="*/ 0 h 834852"/>
                <a:gd name="connsiteX1" fmla="*/ 558388 w 782268"/>
                <a:gd name="connsiteY1" fmla="*/ 362827 h 834852"/>
                <a:gd name="connsiteX2" fmla="*/ 397101 w 782268"/>
                <a:gd name="connsiteY2" fmla="*/ 648073 h 834852"/>
                <a:gd name="connsiteX3" fmla="*/ 350031 w 782268"/>
                <a:gd name="connsiteY3" fmla="*/ 648072 h 834852"/>
                <a:gd name="connsiteX4" fmla="*/ 139396 w 782268"/>
                <a:gd name="connsiteY4" fmla="*/ 834852 h 834852"/>
                <a:gd name="connsiteX5" fmla="*/ 177618 w 782268"/>
                <a:gd name="connsiteY5" fmla="*/ 648073 h 834852"/>
                <a:gd name="connsiteX6" fmla="*/ 108013 w 782268"/>
                <a:gd name="connsiteY6" fmla="*/ 648072 h 834852"/>
                <a:gd name="connsiteX7" fmla="*/ 0 w 782268"/>
                <a:gd name="connsiteY7" fmla="*/ 540059 h 834852"/>
                <a:gd name="connsiteX8" fmla="*/ 0 w 782268"/>
                <a:gd name="connsiteY8" fmla="*/ 108014 h 834852"/>
                <a:gd name="connsiteX9" fmla="*/ 108013 w 782268"/>
                <a:gd name="connsiteY9" fmla="*/ 1 h 834852"/>
                <a:gd name="connsiteX10" fmla="*/ 782268 w 782268"/>
                <a:gd name="connsiteY10" fmla="*/ 0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90525 w 782268"/>
                <a:gd name="connsiteY10" fmla="*/ 494964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397101 w 782268"/>
                <a:gd name="connsiteY9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397101 w 782268"/>
                <a:gd name="connsiteY10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501432 w 782268"/>
                <a:gd name="connsiteY10" fmla="*/ 459479 h 834852"/>
                <a:gd name="connsiteX11" fmla="*/ 397101 w 782268"/>
                <a:gd name="connsiteY11" fmla="*/ 648073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11" fmla="*/ 633569 w 782268"/>
                <a:gd name="connsiteY11" fmla="*/ 591616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268" h="834852">
                  <a:moveTo>
                    <a:pt x="397101" y="648073"/>
                  </a:moveTo>
                  <a:lnTo>
                    <a:pt x="350031" y="648072"/>
                  </a:lnTo>
                  <a:lnTo>
                    <a:pt x="139396" y="834852"/>
                  </a:lnTo>
                  <a:lnTo>
                    <a:pt x="177618" y="648073"/>
                  </a:lnTo>
                  <a:lnTo>
                    <a:pt x="108013" y="648072"/>
                  </a:lnTo>
                  <a:cubicBezTo>
                    <a:pt x="48360" y="648073"/>
                    <a:pt x="-1" y="599712"/>
                    <a:pt x="0" y="540059"/>
                  </a:cubicBezTo>
                  <a:lnTo>
                    <a:pt x="0" y="108014"/>
                  </a:lnTo>
                  <a:cubicBezTo>
                    <a:pt x="-1" y="48361"/>
                    <a:pt x="48360" y="0"/>
                    <a:pt x="108013" y="1"/>
                  </a:cubicBezTo>
                  <a:lnTo>
                    <a:pt x="782268" y="0"/>
                  </a:lnTo>
                  <a:lnTo>
                    <a:pt x="679894" y="16330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FC28F4-8927-F5D5-9DB6-389A0801E38F}"/>
                </a:ext>
              </a:extLst>
            </p:cNvPr>
            <p:cNvSpPr/>
            <p:nvPr/>
          </p:nvSpPr>
          <p:spPr>
            <a:xfrm>
              <a:off x="736223" y="758096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AB3336-2109-6649-BF19-8776EC4310DE}"/>
                </a:ext>
              </a:extLst>
            </p:cNvPr>
            <p:cNvSpPr/>
            <p:nvPr/>
          </p:nvSpPr>
          <p:spPr>
            <a:xfrm>
              <a:off x="1110645" y="968389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C623A4-4683-285C-5DCA-CD768809AE0D}"/>
                </a:ext>
              </a:extLst>
            </p:cNvPr>
            <p:cNvSpPr/>
            <p:nvPr/>
          </p:nvSpPr>
          <p:spPr>
            <a:xfrm>
              <a:off x="923435" y="758096"/>
              <a:ext cx="100272" cy="100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0075A1-05CB-4E8A-90EA-77AB0C0DF485}"/>
              </a:ext>
            </a:extLst>
          </p:cNvPr>
          <p:cNvSpPr txBox="1"/>
          <p:nvPr/>
        </p:nvSpPr>
        <p:spPr>
          <a:xfrm>
            <a:off x="1055440" y="5373216"/>
            <a:ext cx="2808312" cy="648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3600" b="1" kern="0" dirty="0">
                <a:solidFill>
                  <a:prstClr val="white"/>
                </a:solidFill>
                <a:latin typeface="Segoe UI"/>
                <a:cs typeface="Arial" pitchFamily="34" charset="0"/>
              </a:rPr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CF4D8-5D0E-9042-DB35-96AF7CAB799F}"/>
              </a:ext>
            </a:extLst>
          </p:cNvPr>
          <p:cNvSpPr/>
          <p:nvPr/>
        </p:nvSpPr>
        <p:spPr>
          <a:xfrm>
            <a:off x="1588" y="0"/>
            <a:ext cx="177393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 dirty="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9A250A-FBA3-A25D-2A80-54D808BC69F9}"/>
              </a:ext>
            </a:extLst>
          </p:cNvPr>
          <p:cNvGrpSpPr/>
          <p:nvPr/>
        </p:nvGrpSpPr>
        <p:grpSpPr>
          <a:xfrm>
            <a:off x="582848" y="560891"/>
            <a:ext cx="611412" cy="503706"/>
            <a:chOff x="591053" y="585927"/>
            <a:chExt cx="797282" cy="65683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A4A4CD-C25B-E051-5DBF-F7974F3D0072}"/>
                </a:ext>
              </a:extLst>
            </p:cNvPr>
            <p:cNvSpPr/>
            <p:nvPr/>
          </p:nvSpPr>
          <p:spPr>
            <a:xfrm>
              <a:off x="923818" y="794290"/>
              <a:ext cx="464517" cy="448471"/>
            </a:xfrm>
            <a:custGeom>
              <a:avLst/>
              <a:gdLst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201787 w 671260"/>
                <a:gd name="connsiteY6" fmla="*/ 301976 h 648072"/>
                <a:gd name="connsiteX7" fmla="*/ 385166 w 671260"/>
                <a:gd name="connsiteY7" fmla="*/ 0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333924 w 671260"/>
                <a:gd name="connsiteY7" fmla="*/ 434113 h 648072"/>
                <a:gd name="connsiteX0" fmla="*/ 201787 w 671260"/>
                <a:gd name="connsiteY0" fmla="*/ 301976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385166 w 671260"/>
                <a:gd name="connsiteY6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385166 w 671260"/>
                <a:gd name="connsiteY7" fmla="*/ 0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  <a:gd name="connsiteX7" fmla="*/ 263575 w 671260"/>
                <a:gd name="connsiteY7" fmla="*/ 203944 h 648072"/>
                <a:gd name="connsiteX8" fmla="*/ 385166 w 671260"/>
                <a:gd name="connsiteY8" fmla="*/ 0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8" fmla="*/ 395712 w 671260"/>
                <a:gd name="connsiteY8" fmla="*/ 336081 h 648072"/>
                <a:gd name="connsiteX0" fmla="*/ 263575 w 671260"/>
                <a:gd name="connsiteY0" fmla="*/ 203944 h 648072"/>
                <a:gd name="connsiteX1" fmla="*/ 385166 w 671260"/>
                <a:gd name="connsiteY1" fmla="*/ 0 h 648072"/>
                <a:gd name="connsiteX2" fmla="*/ 563246 w 671260"/>
                <a:gd name="connsiteY2" fmla="*/ 0 h 648072"/>
                <a:gd name="connsiteX3" fmla="*/ 671260 w 671260"/>
                <a:gd name="connsiteY3" fmla="*/ 108015 h 648072"/>
                <a:gd name="connsiteX4" fmla="*/ 671260 w 671260"/>
                <a:gd name="connsiteY4" fmla="*/ 540058 h 648072"/>
                <a:gd name="connsiteX5" fmla="*/ 563246 w 671260"/>
                <a:gd name="connsiteY5" fmla="*/ 648072 h 648072"/>
                <a:gd name="connsiteX6" fmla="*/ 0 w 671260"/>
                <a:gd name="connsiteY6" fmla="*/ 648072 h 648072"/>
                <a:gd name="connsiteX7" fmla="*/ 100302 w 671260"/>
                <a:gd name="connsiteY7" fmla="*/ 469737 h 648072"/>
                <a:gd name="connsiteX0" fmla="*/ 385166 w 671260"/>
                <a:gd name="connsiteY0" fmla="*/ 0 h 648072"/>
                <a:gd name="connsiteX1" fmla="*/ 563246 w 671260"/>
                <a:gd name="connsiteY1" fmla="*/ 0 h 648072"/>
                <a:gd name="connsiteX2" fmla="*/ 671260 w 671260"/>
                <a:gd name="connsiteY2" fmla="*/ 108015 h 648072"/>
                <a:gd name="connsiteX3" fmla="*/ 671260 w 671260"/>
                <a:gd name="connsiteY3" fmla="*/ 540058 h 648072"/>
                <a:gd name="connsiteX4" fmla="*/ 563246 w 671260"/>
                <a:gd name="connsiteY4" fmla="*/ 648072 h 648072"/>
                <a:gd name="connsiteX5" fmla="*/ 0 w 671260"/>
                <a:gd name="connsiteY5" fmla="*/ 648072 h 648072"/>
                <a:gd name="connsiteX6" fmla="*/ 100302 w 671260"/>
                <a:gd name="connsiteY6" fmla="*/ 469737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60" h="648072">
                  <a:moveTo>
                    <a:pt x="385166" y="0"/>
                  </a:moveTo>
                  <a:lnTo>
                    <a:pt x="563246" y="0"/>
                  </a:lnTo>
                  <a:cubicBezTo>
                    <a:pt x="622901" y="0"/>
                    <a:pt x="671260" y="48360"/>
                    <a:pt x="671260" y="108015"/>
                  </a:cubicBezTo>
                  <a:lnTo>
                    <a:pt x="671260" y="540058"/>
                  </a:lnTo>
                  <a:cubicBezTo>
                    <a:pt x="671261" y="599712"/>
                    <a:pt x="622900" y="648072"/>
                    <a:pt x="563246" y="648072"/>
                  </a:cubicBezTo>
                  <a:lnTo>
                    <a:pt x="0" y="648072"/>
                  </a:lnTo>
                  <a:lnTo>
                    <a:pt x="100302" y="46973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CBD5AA-FBA9-44D9-EFA3-FBF9F6CACAD6}"/>
                </a:ext>
              </a:extLst>
            </p:cNvPr>
            <p:cNvSpPr/>
            <p:nvPr/>
          </p:nvSpPr>
          <p:spPr>
            <a:xfrm>
              <a:off x="591053" y="585927"/>
              <a:ext cx="541336" cy="577724"/>
            </a:xfrm>
            <a:custGeom>
              <a:avLst/>
              <a:gdLst>
                <a:gd name="connsiteX0" fmla="*/ 782268 w 782268"/>
                <a:gd name="connsiteY0" fmla="*/ 0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0" fmla="*/ 782268 w 782268"/>
                <a:gd name="connsiteY0" fmla="*/ 0 h 834852"/>
                <a:gd name="connsiteX1" fmla="*/ 558388 w 782268"/>
                <a:gd name="connsiteY1" fmla="*/ 362827 h 834852"/>
                <a:gd name="connsiteX2" fmla="*/ 397101 w 782268"/>
                <a:gd name="connsiteY2" fmla="*/ 648073 h 834852"/>
                <a:gd name="connsiteX3" fmla="*/ 350031 w 782268"/>
                <a:gd name="connsiteY3" fmla="*/ 648072 h 834852"/>
                <a:gd name="connsiteX4" fmla="*/ 139396 w 782268"/>
                <a:gd name="connsiteY4" fmla="*/ 834852 h 834852"/>
                <a:gd name="connsiteX5" fmla="*/ 177618 w 782268"/>
                <a:gd name="connsiteY5" fmla="*/ 648073 h 834852"/>
                <a:gd name="connsiteX6" fmla="*/ 108013 w 782268"/>
                <a:gd name="connsiteY6" fmla="*/ 648072 h 834852"/>
                <a:gd name="connsiteX7" fmla="*/ 0 w 782268"/>
                <a:gd name="connsiteY7" fmla="*/ 540059 h 834852"/>
                <a:gd name="connsiteX8" fmla="*/ 0 w 782268"/>
                <a:gd name="connsiteY8" fmla="*/ 108014 h 834852"/>
                <a:gd name="connsiteX9" fmla="*/ 108013 w 782268"/>
                <a:gd name="connsiteY9" fmla="*/ 1 h 834852"/>
                <a:gd name="connsiteX10" fmla="*/ 782268 w 782268"/>
                <a:gd name="connsiteY10" fmla="*/ 0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90525 w 782268"/>
                <a:gd name="connsiteY10" fmla="*/ 494964 h 834852"/>
                <a:gd name="connsiteX0" fmla="*/ 558388 w 782268"/>
                <a:gd name="connsiteY0" fmla="*/ 362827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397101 w 782268"/>
                <a:gd name="connsiteY9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397101 w 782268"/>
                <a:gd name="connsiteY10" fmla="*/ 648073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  <a:gd name="connsiteX10" fmla="*/ 501432 w 782268"/>
                <a:gd name="connsiteY10" fmla="*/ 459479 h 834852"/>
                <a:gd name="connsiteX11" fmla="*/ 397101 w 782268"/>
                <a:gd name="connsiteY11" fmla="*/ 648073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11" fmla="*/ 633569 w 782268"/>
                <a:gd name="connsiteY11" fmla="*/ 591616 h 834852"/>
                <a:gd name="connsiteX0" fmla="*/ 501432 w 782268"/>
                <a:gd name="connsiteY0" fmla="*/ 459479 h 834852"/>
                <a:gd name="connsiteX1" fmla="*/ 397101 w 782268"/>
                <a:gd name="connsiteY1" fmla="*/ 648073 h 834852"/>
                <a:gd name="connsiteX2" fmla="*/ 350031 w 782268"/>
                <a:gd name="connsiteY2" fmla="*/ 648072 h 834852"/>
                <a:gd name="connsiteX3" fmla="*/ 139396 w 782268"/>
                <a:gd name="connsiteY3" fmla="*/ 834852 h 834852"/>
                <a:gd name="connsiteX4" fmla="*/ 177618 w 782268"/>
                <a:gd name="connsiteY4" fmla="*/ 648073 h 834852"/>
                <a:gd name="connsiteX5" fmla="*/ 108013 w 782268"/>
                <a:gd name="connsiteY5" fmla="*/ 648072 h 834852"/>
                <a:gd name="connsiteX6" fmla="*/ 0 w 782268"/>
                <a:gd name="connsiteY6" fmla="*/ 540059 h 834852"/>
                <a:gd name="connsiteX7" fmla="*/ 0 w 782268"/>
                <a:gd name="connsiteY7" fmla="*/ 108014 h 834852"/>
                <a:gd name="connsiteX8" fmla="*/ 108013 w 782268"/>
                <a:gd name="connsiteY8" fmla="*/ 1 h 834852"/>
                <a:gd name="connsiteX9" fmla="*/ 782268 w 782268"/>
                <a:gd name="connsiteY9" fmla="*/ 0 h 834852"/>
                <a:gd name="connsiteX10" fmla="*/ 679894 w 782268"/>
                <a:gd name="connsiteY10" fmla="*/ 163309 h 834852"/>
                <a:gd name="connsiteX0" fmla="*/ 397101 w 782268"/>
                <a:gd name="connsiteY0" fmla="*/ 648073 h 834852"/>
                <a:gd name="connsiteX1" fmla="*/ 350031 w 782268"/>
                <a:gd name="connsiteY1" fmla="*/ 648072 h 834852"/>
                <a:gd name="connsiteX2" fmla="*/ 139396 w 782268"/>
                <a:gd name="connsiteY2" fmla="*/ 834852 h 834852"/>
                <a:gd name="connsiteX3" fmla="*/ 177618 w 782268"/>
                <a:gd name="connsiteY3" fmla="*/ 648073 h 834852"/>
                <a:gd name="connsiteX4" fmla="*/ 108013 w 782268"/>
                <a:gd name="connsiteY4" fmla="*/ 648072 h 834852"/>
                <a:gd name="connsiteX5" fmla="*/ 0 w 782268"/>
                <a:gd name="connsiteY5" fmla="*/ 540059 h 834852"/>
                <a:gd name="connsiteX6" fmla="*/ 0 w 782268"/>
                <a:gd name="connsiteY6" fmla="*/ 108014 h 834852"/>
                <a:gd name="connsiteX7" fmla="*/ 108013 w 782268"/>
                <a:gd name="connsiteY7" fmla="*/ 1 h 834852"/>
                <a:gd name="connsiteX8" fmla="*/ 782268 w 782268"/>
                <a:gd name="connsiteY8" fmla="*/ 0 h 834852"/>
                <a:gd name="connsiteX9" fmla="*/ 679894 w 782268"/>
                <a:gd name="connsiteY9" fmla="*/ 163309 h 83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268" h="834852">
                  <a:moveTo>
                    <a:pt x="397101" y="648073"/>
                  </a:moveTo>
                  <a:lnTo>
                    <a:pt x="350031" y="648072"/>
                  </a:lnTo>
                  <a:lnTo>
                    <a:pt x="139396" y="834852"/>
                  </a:lnTo>
                  <a:lnTo>
                    <a:pt x="177618" y="648073"/>
                  </a:lnTo>
                  <a:lnTo>
                    <a:pt x="108013" y="648072"/>
                  </a:lnTo>
                  <a:cubicBezTo>
                    <a:pt x="48360" y="648073"/>
                    <a:pt x="-1" y="599712"/>
                    <a:pt x="0" y="540059"/>
                  </a:cubicBezTo>
                  <a:lnTo>
                    <a:pt x="0" y="108014"/>
                  </a:lnTo>
                  <a:cubicBezTo>
                    <a:pt x="-1" y="48361"/>
                    <a:pt x="48360" y="0"/>
                    <a:pt x="108013" y="1"/>
                  </a:cubicBezTo>
                  <a:lnTo>
                    <a:pt x="782268" y="0"/>
                  </a:lnTo>
                  <a:lnTo>
                    <a:pt x="679894" y="163309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CDAF79-21F9-52DD-671D-24929745B41A}"/>
                </a:ext>
              </a:extLst>
            </p:cNvPr>
            <p:cNvSpPr/>
            <p:nvPr/>
          </p:nvSpPr>
          <p:spPr>
            <a:xfrm>
              <a:off x="736223" y="758096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260500-3065-2748-3000-A53CF522E89A}"/>
                </a:ext>
              </a:extLst>
            </p:cNvPr>
            <p:cNvSpPr/>
            <p:nvPr/>
          </p:nvSpPr>
          <p:spPr>
            <a:xfrm>
              <a:off x="1110645" y="968389"/>
              <a:ext cx="100273" cy="100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C60634-AF32-25F3-5318-E046C329FF3C}"/>
                </a:ext>
              </a:extLst>
            </p:cNvPr>
            <p:cNvSpPr/>
            <p:nvPr/>
          </p:nvSpPr>
          <p:spPr>
            <a:xfrm>
              <a:off x="923435" y="758096"/>
              <a:ext cx="100272" cy="100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DF0C4F-0689-28E5-243D-50B173C2428A}"/>
              </a:ext>
            </a:extLst>
          </p:cNvPr>
          <p:cNvSpPr txBox="1"/>
          <p:nvPr/>
        </p:nvSpPr>
        <p:spPr>
          <a:xfrm>
            <a:off x="2250101" y="321339"/>
            <a:ext cx="5260836" cy="114259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2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  <a:cs typeface="Arial" pitchFamily="34" charset="0"/>
              </a:rPr>
              <a:t>Committee Overview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CE9AA74-0C89-8FA0-5AE8-57E3F5632F8E}"/>
              </a:ext>
            </a:extLst>
          </p:cNvPr>
          <p:cNvGrpSpPr/>
          <p:nvPr/>
        </p:nvGrpSpPr>
        <p:grpSpPr>
          <a:xfrm>
            <a:off x="2267649" y="1368828"/>
            <a:ext cx="2865322" cy="5100141"/>
            <a:chOff x="8436961" y="1358437"/>
            <a:chExt cx="2865322" cy="510014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462F4CA-8F31-512C-BF9E-9FC96E2DBD8F}"/>
                </a:ext>
              </a:extLst>
            </p:cNvPr>
            <p:cNvGrpSpPr/>
            <p:nvPr/>
          </p:nvGrpSpPr>
          <p:grpSpPr>
            <a:xfrm>
              <a:off x="8436961" y="1358437"/>
              <a:ext cx="2717459" cy="648072"/>
              <a:chOff x="2250101" y="1628071"/>
              <a:chExt cx="2717459" cy="648072"/>
            </a:xfrm>
            <a:solidFill>
              <a:srgbClr val="DF7913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ACC7883-C53D-6E25-DFE6-2FFB47165E57}"/>
                  </a:ext>
                </a:extLst>
              </p:cNvPr>
              <p:cNvSpPr/>
              <p:nvPr/>
            </p:nvSpPr>
            <p:spPr>
              <a:xfrm>
                <a:off x="2250101" y="1628071"/>
                <a:ext cx="2717459" cy="6480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2400" dirty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790F5DA-C301-E276-60EA-D076AE74A7A8}"/>
                  </a:ext>
                </a:extLst>
              </p:cNvPr>
              <p:cNvSpPr txBox="1"/>
              <p:nvPr/>
            </p:nvSpPr>
            <p:spPr>
              <a:xfrm>
                <a:off x="2361977" y="1821266"/>
                <a:ext cx="2475864" cy="23801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218987">
                  <a:lnSpc>
                    <a:spcPct val="110000"/>
                  </a:lnSpc>
                </a:pPr>
                <a:r>
                  <a:rPr lang="en-US" b="1" kern="0" dirty="0">
                    <a:solidFill>
                      <a:prstClr val="white"/>
                    </a:solidFill>
                    <a:latin typeface="Segoe UI"/>
                    <a:cs typeface="Arial" pitchFamily="34" charset="0"/>
                  </a:rPr>
                  <a:t>Meetings, Programs &amp; Events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1F9B200-6DBA-2167-B14F-2B7975668E8B}"/>
                </a:ext>
              </a:extLst>
            </p:cNvPr>
            <p:cNvGrpSpPr/>
            <p:nvPr/>
          </p:nvGrpSpPr>
          <p:grpSpPr>
            <a:xfrm>
              <a:off x="8548837" y="2222878"/>
              <a:ext cx="2753446" cy="4235700"/>
              <a:chOff x="2250101" y="2633468"/>
              <a:chExt cx="2753446" cy="423570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FB2EF49-A63E-D75B-EE1B-C7F0B32DA396}"/>
                  </a:ext>
                </a:extLst>
              </p:cNvPr>
              <p:cNvGrpSpPr/>
              <p:nvPr/>
            </p:nvGrpSpPr>
            <p:grpSpPr>
              <a:xfrm>
                <a:off x="2265597" y="3464438"/>
                <a:ext cx="2737950" cy="3404730"/>
                <a:chOff x="2306321" y="3211619"/>
                <a:chExt cx="2737950" cy="3404730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CCB3994C-DD88-5108-0C9D-B61BB0359F12}"/>
                    </a:ext>
                  </a:extLst>
                </p:cNvPr>
                <p:cNvSpPr txBox="1"/>
                <p:nvPr/>
              </p:nvSpPr>
              <p:spPr>
                <a:xfrm>
                  <a:off x="2306321" y="3567219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marR="0" lvl="0">
                    <a:spcBef>
                      <a:spcPts val="0"/>
                    </a:spcBef>
                    <a:spcAft>
                      <a:spcPts val="0"/>
                    </a:spcAft>
                    <a:buSzPts val="1000"/>
                    <a:tabLst>
                      <a:tab pos="457200" algn="l"/>
                    </a:tabLst>
                  </a:pPr>
                  <a:r>
                    <a:rPr lang="en-US" sz="1600" dirty="0">
                      <a:effectLst/>
                      <a:ea typeface="Times New Roman" panose="02020603050405020304" pitchFamily="18" charset="0"/>
                    </a:rPr>
                    <a:t>Enhance member engagement through well-organized and impactful meetings and events.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E495E14B-507A-A05A-00D9-7574765721B8}"/>
                    </a:ext>
                  </a:extLst>
                </p:cNvPr>
                <p:cNvSpPr txBox="1"/>
                <p:nvPr/>
              </p:nvSpPr>
              <p:spPr>
                <a:xfrm>
                  <a:off x="2306321" y="3211619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DF7913"/>
                      </a:solidFill>
                      <a:cs typeface="Arial" pitchFamily="34" charset="0"/>
                    </a:rPr>
                    <a:t>Primary Goal: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402B86B-FB23-ECB5-BA63-0CE990B0A13C}"/>
                    </a:ext>
                  </a:extLst>
                </p:cNvPr>
                <p:cNvSpPr txBox="1"/>
                <p:nvPr/>
              </p:nvSpPr>
              <p:spPr>
                <a:xfrm>
                  <a:off x="2306321" y="5024925"/>
                  <a:ext cx="2712720" cy="15914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marR="0" lvl="0">
                    <a:spcBef>
                      <a:spcPts val="0"/>
                    </a:spcBef>
                    <a:spcAft>
                      <a:spcPts val="0"/>
                    </a:spcAft>
                    <a:buSzPts val="1000"/>
                    <a:tabLst>
                      <a:tab pos="457200" algn="l"/>
                    </a:tabLst>
                  </a:pPr>
                  <a:r>
                    <a:rPr lang="en-US" sz="1600" dirty="0">
                      <a:effectLst/>
                      <a:ea typeface="Times New Roman" panose="02020603050405020304" pitchFamily="18" charset="0"/>
                    </a:rPr>
                    <a:t>High-quality programs and events keep members engaged, informed, and inspired, driving the club’s mission, and enhancing its relevance in the community.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0E97CA5-4514-1850-FCF9-D90767F0F96F}"/>
                    </a:ext>
                  </a:extLst>
                </p:cNvPr>
                <p:cNvSpPr txBox="1"/>
                <p:nvPr/>
              </p:nvSpPr>
              <p:spPr>
                <a:xfrm>
                  <a:off x="2331551" y="4706853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DF7913"/>
                      </a:solidFill>
                      <a:cs typeface="Arial" pitchFamily="34" charset="0"/>
                    </a:rPr>
                    <a:t>Importance:</a:t>
                  </a: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D53D615-72B5-C99F-A419-55F763AC28C2}"/>
                  </a:ext>
                </a:extLst>
              </p:cNvPr>
              <p:cNvSpPr txBox="1"/>
              <p:nvPr/>
            </p:nvSpPr>
            <p:spPr>
              <a:xfrm>
                <a:off x="2250101" y="2989068"/>
                <a:ext cx="2712720" cy="533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pitchFamily="34" charset="0"/>
                  </a:rPr>
                  <a:t>Danielle Wittig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A3C1D0-0DBE-717C-DC68-649DE4DA94DD}"/>
                  </a:ext>
                </a:extLst>
              </p:cNvPr>
              <p:cNvSpPr txBox="1"/>
              <p:nvPr/>
            </p:nvSpPr>
            <p:spPr>
              <a:xfrm>
                <a:off x="2250101" y="2633468"/>
                <a:ext cx="2712720" cy="209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b="1" kern="0" dirty="0">
                    <a:solidFill>
                      <a:srgbClr val="DF7913"/>
                    </a:solidFill>
                    <a:cs typeface="Arial" pitchFamily="34" charset="0"/>
                  </a:rPr>
                  <a:t>Chairperson: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BF351FD-F4B7-9BD3-AC12-70E44CF09903}"/>
              </a:ext>
            </a:extLst>
          </p:cNvPr>
          <p:cNvGrpSpPr/>
          <p:nvPr/>
        </p:nvGrpSpPr>
        <p:grpSpPr>
          <a:xfrm>
            <a:off x="8322196" y="2612132"/>
            <a:ext cx="6685346" cy="2615537"/>
            <a:chOff x="8322196" y="2600557"/>
            <a:chExt cx="6685346" cy="2615537"/>
          </a:xfrm>
        </p:grpSpPr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055D02D8-E3DC-1E8B-2FD7-1BA97B3C973A}"/>
                </a:ext>
              </a:extLst>
            </p:cNvPr>
            <p:cNvSpPr/>
            <p:nvPr/>
          </p:nvSpPr>
          <p:spPr>
            <a:xfrm rot="5400000">
              <a:off x="7187673" y="3735080"/>
              <a:ext cx="2592729" cy="32368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DF1623D-E931-A96A-C537-B1DF3EC42577}"/>
                </a:ext>
              </a:extLst>
            </p:cNvPr>
            <p:cNvGrpSpPr/>
            <p:nvPr/>
          </p:nvGrpSpPr>
          <p:grpSpPr>
            <a:xfrm>
              <a:off x="8866992" y="2610342"/>
              <a:ext cx="6140550" cy="2605752"/>
              <a:chOff x="9098485" y="2320970"/>
              <a:chExt cx="6140550" cy="2605752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6F0FB6E-4CA2-7D9F-0B20-8C13B7CF3530}"/>
                  </a:ext>
                </a:extLst>
              </p:cNvPr>
              <p:cNvSpPr txBox="1"/>
              <p:nvPr/>
            </p:nvSpPr>
            <p:spPr>
              <a:xfrm>
                <a:off x="9144965" y="2320970"/>
                <a:ext cx="6094070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b="1" kern="0" dirty="0">
                    <a:solidFill>
                      <a:srgbClr val="002060"/>
                    </a:solidFill>
                    <a:cs typeface="Arial" pitchFamily="34" charset="0"/>
                  </a:rPr>
                  <a:t>Holiday Projects:</a:t>
                </a:r>
              </a:p>
              <a:p>
                <a:pPr defTabSz="1218987">
                  <a:lnSpc>
                    <a:spcPct val="110000"/>
                  </a:lnSpc>
                </a:pPr>
                <a:endParaRPr lang="en-US" sz="1600" b="1" kern="0" dirty="0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F22B6F-836D-3C24-17AF-6CA092785919}"/>
                  </a:ext>
                </a:extLst>
              </p:cNvPr>
              <p:cNvSpPr txBox="1"/>
              <p:nvPr/>
            </p:nvSpPr>
            <p:spPr>
              <a:xfrm>
                <a:off x="9144965" y="2713485"/>
                <a:ext cx="2364532" cy="341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kern="0" dirty="0">
                    <a:cs typeface="Arial" pitchFamily="34" charset="0"/>
                  </a:rPr>
                  <a:t>Paul Salvatore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8FFE4C-4BF6-0269-4145-1E5B4BEEE933}"/>
                  </a:ext>
                </a:extLst>
              </p:cNvPr>
              <p:cNvSpPr txBox="1"/>
              <p:nvPr/>
            </p:nvSpPr>
            <p:spPr>
              <a:xfrm>
                <a:off x="9098485" y="3783814"/>
                <a:ext cx="2364532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b="1" kern="0" dirty="0">
                    <a:solidFill>
                      <a:srgbClr val="002060"/>
                    </a:solidFill>
                    <a:cs typeface="Arial" pitchFamily="34" charset="0"/>
                  </a:rPr>
                  <a:t>Inter Club / Non-Profit Showcase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778F6B2-7784-83C9-B9D5-8F72D4D25E11}"/>
                  </a:ext>
                </a:extLst>
              </p:cNvPr>
              <p:cNvSpPr txBox="1"/>
              <p:nvPr/>
            </p:nvSpPr>
            <p:spPr>
              <a:xfrm>
                <a:off x="9151684" y="4584769"/>
                <a:ext cx="2364532" cy="341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8987">
                  <a:lnSpc>
                    <a:spcPct val="110000"/>
                  </a:lnSpc>
                </a:pPr>
                <a:r>
                  <a:rPr lang="en-US" sz="1600" kern="0" dirty="0">
                    <a:cs typeface="Arial" pitchFamily="34" charset="0"/>
                  </a:rPr>
                  <a:t>Nathan Breece</a:t>
                </a: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26D6180-3A50-20A3-095E-DC107A6EC074}"/>
              </a:ext>
            </a:extLst>
          </p:cNvPr>
          <p:cNvGrpSpPr/>
          <p:nvPr/>
        </p:nvGrpSpPr>
        <p:grpSpPr>
          <a:xfrm>
            <a:off x="5327250" y="1358437"/>
            <a:ext cx="7507897" cy="5186836"/>
            <a:chOff x="5327250" y="1358437"/>
            <a:chExt cx="7507897" cy="51868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4A0661C-5BD2-4404-D331-939BE86DF055}"/>
                </a:ext>
              </a:extLst>
            </p:cNvPr>
            <p:cNvGrpSpPr/>
            <p:nvPr/>
          </p:nvGrpSpPr>
          <p:grpSpPr>
            <a:xfrm>
              <a:off x="5375265" y="1358437"/>
              <a:ext cx="2728216" cy="4991186"/>
              <a:chOff x="2250101" y="1358437"/>
              <a:chExt cx="2728216" cy="499118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3229413-7556-43FD-24D1-221FFF4C9D0F}"/>
                  </a:ext>
                </a:extLst>
              </p:cNvPr>
              <p:cNvGrpSpPr/>
              <p:nvPr/>
            </p:nvGrpSpPr>
            <p:grpSpPr>
              <a:xfrm>
                <a:off x="2250101" y="1358437"/>
                <a:ext cx="2717459" cy="648072"/>
                <a:chOff x="2250101" y="1628071"/>
                <a:chExt cx="2717459" cy="648072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74D6AD8-3B92-A4B1-CDA5-296CD8B6C8CE}"/>
                    </a:ext>
                  </a:extLst>
                </p:cNvPr>
                <p:cNvSpPr/>
                <p:nvPr/>
              </p:nvSpPr>
              <p:spPr>
                <a:xfrm>
                  <a:off x="2250101" y="1628071"/>
                  <a:ext cx="2717459" cy="648072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87"/>
                  <a:endParaRPr lang="en-IN" sz="2400" dirty="0">
                    <a:solidFill>
                      <a:prstClr val="white"/>
                    </a:solidFill>
                    <a:latin typeface="Segoe UI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4329E5-B749-C542-0ABC-EDE26DF262EF}"/>
                    </a:ext>
                  </a:extLst>
                </p:cNvPr>
                <p:cNvSpPr txBox="1"/>
                <p:nvPr/>
              </p:nvSpPr>
              <p:spPr>
                <a:xfrm>
                  <a:off x="2361977" y="1821266"/>
                  <a:ext cx="2475864" cy="2380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218987">
                    <a:lnSpc>
                      <a:spcPct val="110000"/>
                    </a:lnSpc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Segoe UI"/>
                      <a:cs typeface="Arial" pitchFamily="34" charset="0"/>
                    </a:rPr>
                    <a:t>Service Projects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349CB72-CA2F-DED0-8AA9-FE2821BAC271}"/>
                  </a:ext>
                </a:extLst>
              </p:cNvPr>
              <p:cNvGrpSpPr/>
              <p:nvPr/>
            </p:nvGrpSpPr>
            <p:grpSpPr>
              <a:xfrm>
                <a:off x="2250101" y="2259392"/>
                <a:ext cx="2728216" cy="4090231"/>
                <a:chOff x="2250101" y="2633468"/>
                <a:chExt cx="2728216" cy="4090231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D4450AA1-6BA4-513B-37A7-E219F6D0E9BA}"/>
                    </a:ext>
                  </a:extLst>
                </p:cNvPr>
                <p:cNvGrpSpPr/>
                <p:nvPr/>
              </p:nvGrpSpPr>
              <p:grpSpPr>
                <a:xfrm>
                  <a:off x="2265597" y="3464438"/>
                  <a:ext cx="2712720" cy="3259261"/>
                  <a:chOff x="2306321" y="3211619"/>
                  <a:chExt cx="2712720" cy="3259261"/>
                </a:xfrm>
              </p:grpSpPr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31786426-3189-FB5F-7C4C-66313D0710E7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567219"/>
                    <a:ext cx="2712720" cy="5337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kern="0" dirty="0">
                        <a:effectLst/>
                        <a:ea typeface="Times New Roman" panose="02020603050405020304" pitchFamily="18" charset="0"/>
                      </a:rPr>
                      <a:t>Orchestrate community service projects that address local and global needs</a:t>
                    </a:r>
                    <a:endPara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6601C26-A2ED-D571-3E54-C2368132D923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3211619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7030A0"/>
                        </a:solidFill>
                        <a:cs typeface="Arial" pitchFamily="34" charset="0"/>
                      </a:rPr>
                      <a:t>Primary Goal: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249B081-E1F8-C9A7-437C-DCCC1122EDB3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879456"/>
                    <a:ext cx="2712720" cy="15914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kern="0" dirty="0">
                        <a:ea typeface="Times New Roman" panose="02020603050405020304" pitchFamily="18" charset="0"/>
                      </a:rPr>
                      <a:t>M</a:t>
                    </a:r>
                    <a:r>
                      <a:rPr lang="en-US" sz="1600" kern="0" dirty="0">
                        <a:effectLst/>
                        <a:ea typeface="Times New Roman" panose="02020603050405020304" pitchFamily="18" charset="0"/>
                      </a:rPr>
                      <a:t>eaningful community engagement drives lasting positive impacts through well-coordinated service initiatives.</a:t>
                    </a:r>
                  </a:p>
                  <a:p>
                    <a:pPr defTabSz="1218987">
                      <a:lnSpc>
                        <a:spcPct val="110000"/>
                      </a:lnSpc>
                    </a:pPr>
                    <a:endParaRPr lang="en-US" sz="1600" kern="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0F8F442-C88C-338C-96A4-58CCDCF12A6B}"/>
                      </a:ext>
                    </a:extLst>
                  </p:cNvPr>
                  <p:cNvSpPr txBox="1"/>
                  <p:nvPr/>
                </p:nvSpPr>
                <p:spPr>
                  <a:xfrm>
                    <a:off x="2306321" y="4523856"/>
                    <a:ext cx="2712720" cy="209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1218987">
                      <a:lnSpc>
                        <a:spcPct val="110000"/>
                      </a:lnSpc>
                    </a:pPr>
                    <a:r>
                      <a:rPr lang="en-US" sz="1600" b="1" kern="0" dirty="0">
                        <a:solidFill>
                          <a:srgbClr val="7030A0"/>
                        </a:solidFill>
                        <a:cs typeface="Arial" pitchFamily="34" charset="0"/>
                      </a:rPr>
                      <a:t>Importance:</a:t>
                    </a: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4919342-D102-6A76-6A01-26E07B089146}"/>
                    </a:ext>
                  </a:extLst>
                </p:cNvPr>
                <p:cNvSpPr txBox="1"/>
                <p:nvPr/>
              </p:nvSpPr>
              <p:spPr>
                <a:xfrm>
                  <a:off x="2250101" y="2989068"/>
                  <a:ext cx="2712720" cy="5337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kern="0" dirty="0">
                      <a:effectLst/>
                      <a:ea typeface="Times New Roman" panose="02020603050405020304" pitchFamily="18" charset="0"/>
                    </a:rPr>
                    <a:t>Jerry Asgar &amp; </a:t>
                  </a:r>
                  <a:r>
                    <a:rPr lang="en-US" sz="1600" kern="0">
                      <a:effectLst/>
                      <a:ea typeface="Times New Roman" panose="02020603050405020304" pitchFamily="18" charset="0"/>
                    </a:rPr>
                    <a:t>Cathy Asgar</a:t>
                  </a:r>
                  <a:endParaRPr lang="en-US" sz="14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1182DE2-D7D8-4982-F2A4-A1B572F9EFAC}"/>
                    </a:ext>
                  </a:extLst>
                </p:cNvPr>
                <p:cNvSpPr txBox="1"/>
                <p:nvPr/>
              </p:nvSpPr>
              <p:spPr>
                <a:xfrm>
                  <a:off x="2250101" y="2633468"/>
                  <a:ext cx="2712720" cy="209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defTabSz="1218987">
                    <a:lnSpc>
                      <a:spcPct val="110000"/>
                    </a:lnSpc>
                  </a:pPr>
                  <a:r>
                    <a:rPr lang="en-US" sz="1600" b="1" kern="0" dirty="0">
                      <a:solidFill>
                        <a:srgbClr val="7030A0"/>
                      </a:solidFill>
                      <a:cs typeface="Arial" pitchFamily="34" charset="0"/>
                    </a:rPr>
                    <a:t>Chairperson:</a:t>
                  </a:r>
                </a:p>
              </p:txBody>
            </p:sp>
          </p:grp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2DA00F7-9524-D522-013F-46C0E713071F}"/>
                </a:ext>
              </a:extLst>
            </p:cNvPr>
            <p:cNvSpPr txBox="1"/>
            <p:nvPr/>
          </p:nvSpPr>
          <p:spPr>
            <a:xfrm>
              <a:off x="5328965" y="6206719"/>
              <a:ext cx="75061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Paul Salvatore, Nathan Breece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CF5C8B-E328-0CE2-0A7C-76B2FBECD94C}"/>
                </a:ext>
              </a:extLst>
            </p:cNvPr>
            <p:cNvSpPr txBox="1"/>
            <p:nvPr/>
          </p:nvSpPr>
          <p:spPr>
            <a:xfrm>
              <a:off x="5327250" y="5864810"/>
              <a:ext cx="7506182" cy="341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8987">
                <a:lnSpc>
                  <a:spcPct val="110000"/>
                </a:lnSpc>
              </a:pPr>
              <a:r>
                <a:rPr lang="en-US" sz="1600" b="1" kern="0" dirty="0">
                  <a:solidFill>
                    <a:srgbClr val="7030A0"/>
                  </a:solidFill>
                  <a:cs typeface="Arial" pitchFamily="34" charset="0"/>
                </a:rPr>
                <a:t>Members: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8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20">
      <a:dk1>
        <a:sysClr val="windowText" lastClr="000000"/>
      </a:dk1>
      <a:lt1>
        <a:sysClr val="window" lastClr="FFFFFF"/>
      </a:lt1>
      <a:dk2>
        <a:srgbClr val="153153"/>
      </a:dk2>
      <a:lt2>
        <a:srgbClr val="EEECE1"/>
      </a:lt2>
      <a:accent1>
        <a:srgbClr val="E8890A"/>
      </a:accent1>
      <a:accent2>
        <a:srgbClr val="EAEAEA"/>
      </a:accent2>
      <a:accent3>
        <a:srgbClr val="BBBBBB"/>
      </a:accent3>
      <a:accent4>
        <a:srgbClr val="8C8C8C"/>
      </a:accent4>
      <a:accent5>
        <a:srgbClr val="565A5A"/>
      </a:accent5>
      <a:accent6>
        <a:srgbClr val="A5A5A5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6496</TotalTime>
  <Words>1438</Words>
  <Application>Microsoft Office PowerPoint</Application>
  <PresentationFormat>Widescreen</PresentationFormat>
  <Paragraphs>254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 Narrow</vt:lpstr>
      <vt:lpstr>Arial</vt:lpstr>
      <vt:lpstr>Calibri</vt:lpstr>
      <vt:lpstr>Segoe UI</vt:lpstr>
      <vt:lpstr>Office Theme</vt:lpstr>
      <vt:lpstr>1_Office Theme</vt:lpstr>
      <vt:lpstr>Board &amp; committee overview</vt:lpstr>
      <vt:lpstr>Board Members – Titled Positions</vt:lpstr>
      <vt:lpstr>Board Members – Members at Large</vt:lpstr>
      <vt:lpstr>Board Members – NextGen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Jennifer Ceslak</cp:lastModifiedBy>
  <cp:revision>189</cp:revision>
  <cp:lastPrinted>2019-12-04T20:41:25Z</cp:lastPrinted>
  <dcterms:created xsi:type="dcterms:W3CDTF">2019-11-18T03:22:22Z</dcterms:created>
  <dcterms:modified xsi:type="dcterms:W3CDTF">2024-07-02T19:59:56Z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