
<file path=[Content_Types].xml><?xml version="1.0" encoding="utf-8"?>
<Types xmlns="http://schemas.openxmlformats.org/package/2006/content-types">
  <Default Extension="bin" ContentType="application/vnd.openxmlformats-officedocument.presentationml.printerSetting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7"/>
    <p:sldId id="257" r:id="rId8"/>
    <p:sldId id="258" r:id="rId9"/>
    <p:sldId id="259" r:id="rId10"/>
    <p:sldId id="260" r:id="rId11"/>
    <p:sldId id="261" r:id="rId12"/>
    <p:sldId id="262" r:id="rId13"/>
  </p:sldIdLst>
  <p:sldSz cx="12191695"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24" d="100"/>
          <a:sy n="124" d="100"/>
        </p:scale>
        <p:origin x="-1512"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printerSettings" Target="printerSettings/printerSettings1.bin"/><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theme" Target="theme/theme1.xml"/><Relationship Id="rId6" Type="http://schemas.openxmlformats.org/officeDocument/2006/relationships/tableStyles" Target="tableStyles.xml"/><Relationship Id="rId7" Type="http://schemas.openxmlformats.org/officeDocument/2006/relationships/slide" Target="slides/slide1.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BCAD085-E8A6-8845-BD4E-CB4CCA059FC4}" type="datetimeFigureOut">
              <a:rPr lang="en-US" smtClean="0"/>
              <a:t>1/27/13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BCAD085-E8A6-8845-BD4E-CB4CCA059FC4}" type="datetimeFigureOut">
              <a:rPr lang="en-US" smtClean="0"/>
              <a:t>1/27/13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1/27/13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1/27/13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s>
</file>

<file path=ppt/slides/slide1.xml><?xml version="1.0" encoding="utf-8"?>
<p:sld xmlns:a="http://schemas.openxmlformats.org/drawingml/2006/main" xmlns:p="http://schemas.openxmlformats.org/presentationml/2006/main" xmlns:r="http://schemas.openxmlformats.org/officeDocument/2006/relationships">
  <p:cSld>
    <p:bg>
      <p:bgPr>
        <a:solidFill>
          <a:srgbClr val="17458F"/>
        </a:solidFill>
        <a:effectLst/>
      </p:bgPr>
    </p:bg>
    <p:spTree>
      <p:nvGrpSpPr>
        <p:cNvPr id="1" name=""/>
        <p:cNvGrpSpPr/>
        <p:nvPr/>
      </p:nvGrpSpPr>
      <p:grpSpPr/>
      <p:sp>
        <p:nvSpPr>
          <p:cNvPr id="2" name="TextBox 1"/>
          <p:cNvSpPr txBox="1"/>
          <p:nvPr/>
        </p:nvSpPr>
        <p:spPr>
          <a:xfrm>
            <a:off x="914400" y="1645920"/>
            <a:ext cx="6217920" cy="4114800"/>
          </a:xfrm>
          <a:prstGeom prst="rect">
            <a:avLst/>
          </a:prstGeom>
          <a:noFill/>
        </p:spPr>
        <p:txBody>
          <a:bodyPr wrap="square">
            <a:spAutoFit/>
          </a:bodyPr>
          <a:lstStyle/>
          <a:p>
            <a:pPr>
              <a:spcAft>
                <a:spcPts val="2000"/>
              </a:spcAft>
              <a:defRPr sz="4600" b="1">
                <a:solidFill>
                  <a:srgbClr val="FFFFFF"/>
                </a:solidFill>
                <a:latin typeface="Georgia"/>
              </a:defRPr>
            </a:pPr>
            <a:r>
              <a:t>Supporting The</a:t>
            </a:r>
            <a:br/>
            <a:r>
              <a:t>Rotary Foundation</a:t>
            </a:r>
          </a:p>
          <a:p>
            <a:pPr>
              <a:spcAft>
                <a:spcPts val="2400"/>
              </a:spcAft>
              <a:defRPr sz="2200" b="1">
                <a:solidFill>
                  <a:srgbClr val="F7A81B"/>
                </a:solidFill>
                <a:latin typeface="Georgia"/>
              </a:defRPr>
            </a:pPr>
            <a:r>
              <a:t>How Arlington Sunrise Members Can Donate and Track Giving</a:t>
            </a:r>
          </a:p>
          <a:p>
            <a:pPr>
              <a:defRPr sz="1400" b="1">
                <a:solidFill>
                  <a:srgbClr val="FFFFFF"/>
                </a:solidFill>
                <a:latin typeface="Arial"/>
              </a:defRPr>
            </a:pPr>
            <a:r>
              <a:t>ARLINGTON SUNRISE ROTARY CLUB</a:t>
            </a:r>
            <a:br/>
            <a:r>
              <a:t>DISTRICT 5790  |  CLUB #24435</a:t>
            </a:r>
          </a:p>
        </p:txBody>
      </p:sp>
      <p:pic>
        <p:nvPicPr>
          <p:cNvPr id="3" name="Picture 2" descr="arlington_sunrise_rotary_logo.png"/>
          <p:cNvPicPr>
            <a:picLocks noChangeAspect="1"/>
          </p:cNvPicPr>
          <p:nvPr/>
        </p:nvPicPr>
        <p:blipFill>
          <a:blip r:embed="rId2"/>
          <a:stretch>
            <a:fillRect/>
          </a:stretch>
        </p:blipFill>
        <p:spPr>
          <a:xfrm>
            <a:off x="7498079" y="1463040"/>
            <a:ext cx="3840480" cy="3840480"/>
          </a:xfrm>
          <a:prstGeom prst="rect">
            <a:avLst/>
          </a:prstGeom>
        </p:spPr>
      </p:pic>
    </p:spTree>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bg>
      <p:bgPr>
        <a:solidFill>
          <a:srgbClr val="FBF9F6"/>
        </a:solidFill>
        <a:effectLst/>
      </p:bgPr>
    </p:bg>
    <p:spTree>
      <p:nvGrpSpPr>
        <p:cNvPr id="1" name=""/>
        <p:cNvGrpSpPr/>
        <p:nvPr/>
      </p:nvGrpSpPr>
      <p:grpSpPr/>
      <p:sp>
        <p:nvSpPr>
          <p:cNvPr id="2" name="TextBox 1"/>
          <p:cNvSpPr txBox="1"/>
          <p:nvPr/>
        </p:nvSpPr>
        <p:spPr>
          <a:xfrm>
            <a:off x="685800" y="137160"/>
            <a:ext cx="10820095" cy="274320"/>
          </a:xfrm>
          <a:prstGeom prst="rect">
            <a:avLst/>
          </a:prstGeom>
          <a:noFill/>
        </p:spPr>
        <p:txBody>
          <a:bodyPr wrap="none" lIns="0" tIns="0" bIns="0">
            <a:spAutoFit/>
          </a:bodyPr>
          <a:lstStyle/>
          <a:p>
            <a:pPr>
              <a:defRPr sz="1100" b="1">
                <a:solidFill>
                  <a:srgbClr val="F7A81B"/>
                </a:solidFill>
                <a:latin typeface="Arial"/>
              </a:defRPr>
            </a:pPr>
            <a:r>
              <a:t>ARLINGTON SUNRISE ROTARY (CLUB #24435)  |  DISTRICT 5790</a:t>
            </a:r>
          </a:p>
        </p:txBody>
      </p:sp>
      <p:sp>
        <p:nvSpPr>
          <p:cNvPr id="3" name="TextBox 2"/>
          <p:cNvSpPr txBox="1"/>
          <p:nvPr/>
        </p:nvSpPr>
        <p:spPr>
          <a:xfrm>
            <a:off x="685800" y="365760"/>
            <a:ext cx="10820095" cy="822960"/>
          </a:xfrm>
          <a:prstGeom prst="rect">
            <a:avLst/>
          </a:prstGeom>
          <a:noFill/>
        </p:spPr>
        <p:txBody>
          <a:bodyPr wrap="square" lIns="0" rIns="0" tIns="0" bIns="0">
            <a:spAutoFit/>
          </a:bodyPr>
          <a:lstStyle/>
          <a:p>
            <a:pPr>
              <a:defRPr sz="2800" b="1">
                <a:solidFill>
                  <a:srgbClr val="17458F"/>
                </a:solidFill>
                <a:latin typeface="Georgia"/>
              </a:defRPr>
            </a:pPr>
            <a:r>
              <a:t>How District 5790 SHARE Contributions Generate 50% Matching Funds</a:t>
            </a:r>
          </a:p>
        </p:txBody>
      </p:sp>
      <p:sp>
        <p:nvSpPr>
          <p:cNvPr id="4" name="Rounded Rectangle 3"/>
          <p:cNvSpPr/>
          <p:nvPr/>
        </p:nvSpPr>
        <p:spPr>
          <a:xfrm>
            <a:off x="685800" y="1371600"/>
            <a:ext cx="5120640" cy="4480560"/>
          </a:xfrm>
          <a:prstGeom prst="roundRect">
            <a:avLst/>
          </a:prstGeom>
          <a:solidFill>
            <a:srgbClr val="17458F"/>
          </a:solidFill>
          <a:ln>
            <a:noFill/>
          </a:ln>
        </p:spPr>
        <p:style>
          <a:lnRef idx="1">
            <a:schemeClr val="accent1"/>
          </a:lnRef>
          <a:fillRef idx="3">
            <a:schemeClr val="accent1"/>
          </a:fillRef>
          <a:effectRef idx="2">
            <a:schemeClr val="accent1"/>
          </a:effectRef>
          <a:fontRef idx="minor">
            <a:schemeClr val="lt1"/>
          </a:fontRef>
        </p:style>
        <p:txBody>
          <a:bodyPr rtlCol="0" anchor="ctr" wrap="square" lIns="365760" rIns="365760" tIns="274320"/>
          <a:lstStyle/>
          <a:p>
            <a:pPr algn="ctr">
              <a:spcAft>
                <a:spcPts val="1400"/>
              </a:spcAft>
              <a:defRPr sz="2400" b="1">
                <a:solidFill>
                  <a:srgbClr val="F7A81B"/>
                </a:solidFill>
                <a:latin typeface="Georgia"/>
              </a:defRPr>
            </a:pPr>
            <a:r>
              <a:t>Why Support the Annual Fund?</a:t>
            </a:r>
          </a:p>
          <a:p>
            <a:pPr>
              <a:defRPr sz="1500">
                <a:solidFill>
                  <a:srgbClr val="FFFFFF"/>
                </a:solidFill>
                <a:latin typeface="Arial"/>
              </a:defRPr>
            </a:pPr>
            <a:r>
              <a:t>•  Direct Local Return: Approximately 50% of our Annual Fund-SHARE contributions return directly to District 5790 in 3 years as District Designated Funds (DDF).</a:t>
            </a:r>
            <a:br/>
            <a:br/>
            <a:r>
              <a:t>•  Global Impact: The remaining 50% goes to the World Fund to fund Global Grants, PolioPlus, and disaster response around the globe.</a:t>
            </a:r>
            <a:br/>
            <a:br/>
            <a:r>
              <a:t>•  Top Charity Rating: The Rotary Foundation has achieved Charity Navigator's highest 4-star rating for 17 consecutive years, with over 90.8% of funds spent directly on projects.</a:t>
            </a:r>
          </a:p>
        </p:txBody>
      </p:sp>
      <p:sp>
        <p:nvSpPr>
          <p:cNvPr id="5" name="Rounded Rectangle 4"/>
          <p:cNvSpPr/>
          <p:nvPr/>
        </p:nvSpPr>
        <p:spPr>
          <a:xfrm>
            <a:off x="6172200" y="1371600"/>
            <a:ext cx="5333695" cy="2103120"/>
          </a:xfrm>
          <a:prstGeom prst="roundRect">
            <a:avLst/>
          </a:prstGeom>
          <a:solidFill>
            <a:srgbClr val="EEEBE4"/>
          </a:solidFill>
          <a:ln>
            <a:noFill/>
          </a:ln>
        </p:spPr>
        <p:style>
          <a:lnRef idx="1">
            <a:schemeClr val="accent1"/>
          </a:lnRef>
          <a:fillRef idx="3">
            <a:schemeClr val="accent1"/>
          </a:fillRef>
          <a:effectRef idx="2">
            <a:schemeClr val="accent1"/>
          </a:effectRef>
          <a:fontRef idx="minor">
            <a:schemeClr val="lt1"/>
          </a:fontRef>
        </p:style>
        <p:txBody>
          <a:bodyPr rtlCol="0" anchor="ctr" wrap="square" lIns="274320" rIns="274320" tIns="182880"/>
          <a:lstStyle/>
          <a:p>
            <a:pPr algn="ctr">
              <a:spcAft>
                <a:spcPts val="400"/>
              </a:spcAft>
              <a:defRPr sz="1800" b="1">
                <a:solidFill>
                  <a:srgbClr val="17458F"/>
                </a:solidFill>
                <a:latin typeface="Georgia"/>
              </a:defRPr>
            </a:pPr>
            <a:r>
              <a:t>The 3-Year Investment Cycle</a:t>
            </a:r>
          </a:p>
          <a:p>
            <a:pPr>
              <a:defRPr sz="1300">
                <a:solidFill>
                  <a:srgbClr val="1A1A1A"/>
                </a:solidFill>
                <a:latin typeface="Arial"/>
              </a:defRPr>
            </a:pPr>
            <a:r>
              <a:t>All SHARE contributions are securely invested for 3 years. This generates interest that funds all administrative costs of the Foundation. Every single dollar of your original gift is then spent exclusively on humanitarian grants!</a:t>
            </a:r>
          </a:p>
        </p:txBody>
      </p:sp>
      <p:sp>
        <p:nvSpPr>
          <p:cNvPr id="6" name="Rounded Rectangle 5"/>
          <p:cNvSpPr/>
          <p:nvPr/>
        </p:nvSpPr>
        <p:spPr>
          <a:xfrm>
            <a:off x="6172200" y="3749039"/>
            <a:ext cx="5333695" cy="2103120"/>
          </a:xfrm>
          <a:prstGeom prst="roundRect">
            <a:avLst/>
          </a:prstGeom>
          <a:solidFill>
            <a:srgbClr val="EEEBE4"/>
          </a:solidFill>
          <a:ln>
            <a:noFill/>
          </a:ln>
        </p:spPr>
        <p:style>
          <a:lnRef idx="1">
            <a:schemeClr val="accent1"/>
          </a:lnRef>
          <a:fillRef idx="3">
            <a:schemeClr val="accent1"/>
          </a:fillRef>
          <a:effectRef idx="2">
            <a:schemeClr val="accent1"/>
          </a:effectRef>
          <a:fontRef idx="minor">
            <a:schemeClr val="lt1"/>
          </a:fontRef>
        </p:style>
        <p:txBody>
          <a:bodyPr rtlCol="0" anchor="ctr" wrap="square" lIns="274320" rIns="274320" tIns="182880"/>
          <a:lstStyle/>
          <a:p>
            <a:pPr algn="ctr">
              <a:spcAft>
                <a:spcPts val="400"/>
              </a:spcAft>
              <a:defRPr sz="1800" b="1">
                <a:solidFill>
                  <a:srgbClr val="17458F"/>
                </a:solidFill>
                <a:latin typeface="Georgia"/>
              </a:defRPr>
            </a:pPr>
            <a:r>
              <a:t>Qualification is Mandatory for Matching</a:t>
            </a:r>
          </a:p>
          <a:p>
            <a:pPr>
              <a:defRPr sz="1300">
                <a:solidFill>
                  <a:srgbClr val="1A1A1A"/>
                </a:solidFill>
                <a:latin typeface="Arial"/>
              </a:defRPr>
            </a:pPr>
            <a:r>
              <a:t>To access District 5790's matched DDF funds, Arlington Sunrise must maintain annual qualification. This requires club officers to complete Foundation seminars and submit a signed Memorandum of Understanding (MOU) to the district.</a:t>
            </a:r>
          </a:p>
        </p:txBody>
      </p:sp>
      <p:sp>
        <p:nvSpPr>
          <p:cNvPr id="7" name="TextBox 6"/>
          <p:cNvSpPr txBox="1"/>
          <p:nvPr/>
        </p:nvSpPr>
        <p:spPr>
          <a:xfrm>
            <a:off x="685800" y="6217920"/>
            <a:ext cx="9144000" cy="365760"/>
          </a:xfrm>
          <a:prstGeom prst="rect">
            <a:avLst/>
          </a:prstGeom>
          <a:noFill/>
        </p:spPr>
        <p:txBody>
          <a:bodyPr wrap="square" lIns="0" tIns="0" bIns="0">
            <a:spAutoFit/>
          </a:bodyPr>
          <a:lstStyle/>
          <a:p>
            <a:pPr>
              <a:defRPr sz="1100">
                <a:solidFill>
                  <a:srgbClr val="505A64"/>
                </a:solidFill>
                <a:latin typeface="Arial"/>
              </a:defRPr>
            </a:pPr>
            <a:r>
              <a:t>Sources: Module 1 – The Rotary Foundation; Annual Fund-SHARE: What is it? How does it work? - Rotary District 5400</a:t>
            </a:r>
          </a:p>
        </p:txBody>
      </p:sp>
      <p:sp>
        <p:nvSpPr>
          <p:cNvPr id="8" name="TextBox 7"/>
          <p:cNvSpPr txBox="1"/>
          <p:nvPr/>
        </p:nvSpPr>
        <p:spPr>
          <a:xfrm>
            <a:off x="10545775" y="6217920"/>
            <a:ext cx="960120" cy="365760"/>
          </a:xfrm>
          <a:prstGeom prst="rect">
            <a:avLst/>
          </a:prstGeom>
          <a:noFill/>
        </p:spPr>
        <p:txBody>
          <a:bodyPr wrap="none">
            <a:spAutoFit/>
          </a:bodyPr>
          <a:lstStyle/>
          <a:p>
            <a:pPr algn="r">
              <a:defRPr sz="1100">
                <a:solidFill>
                  <a:srgbClr val="505A64"/>
                </a:solidFill>
                <a:latin typeface="Arial"/>
              </a:defRPr>
            </a:pPr>
            <a:r>
              <a:t>Slide 2 of 7</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bg>
      <p:bgPr>
        <a:solidFill>
          <a:srgbClr val="FBF9F6"/>
        </a:solidFill>
        <a:effectLst/>
      </p:bgPr>
    </p:bg>
    <p:spTree>
      <p:nvGrpSpPr>
        <p:cNvPr id="1" name=""/>
        <p:cNvGrpSpPr/>
        <p:nvPr/>
      </p:nvGrpSpPr>
      <p:grpSpPr/>
      <p:sp>
        <p:nvSpPr>
          <p:cNvPr id="2" name="TextBox 1"/>
          <p:cNvSpPr txBox="1"/>
          <p:nvPr/>
        </p:nvSpPr>
        <p:spPr>
          <a:xfrm>
            <a:off x="685800" y="137160"/>
            <a:ext cx="10820095" cy="274320"/>
          </a:xfrm>
          <a:prstGeom prst="rect">
            <a:avLst/>
          </a:prstGeom>
          <a:noFill/>
        </p:spPr>
        <p:txBody>
          <a:bodyPr wrap="none" lIns="0" tIns="0" bIns="0">
            <a:spAutoFit/>
          </a:bodyPr>
          <a:lstStyle/>
          <a:p>
            <a:pPr>
              <a:defRPr sz="1100" b="1">
                <a:solidFill>
                  <a:srgbClr val="F7A81B"/>
                </a:solidFill>
                <a:latin typeface="Arial"/>
              </a:defRPr>
            </a:pPr>
            <a:r>
              <a:t>ARLINGTON SUNRISE ROTARY (CLUB #24435)  |  DISTRICT 5790</a:t>
            </a:r>
          </a:p>
        </p:txBody>
      </p:sp>
      <p:sp>
        <p:nvSpPr>
          <p:cNvPr id="3" name="TextBox 2"/>
          <p:cNvSpPr txBox="1"/>
          <p:nvPr/>
        </p:nvSpPr>
        <p:spPr>
          <a:xfrm>
            <a:off x="685800" y="365760"/>
            <a:ext cx="10820095" cy="822960"/>
          </a:xfrm>
          <a:prstGeom prst="rect">
            <a:avLst/>
          </a:prstGeom>
          <a:noFill/>
        </p:spPr>
        <p:txBody>
          <a:bodyPr wrap="square" lIns="0" rIns="0" tIns="0" bIns="0">
            <a:spAutoFit/>
          </a:bodyPr>
          <a:lstStyle/>
          <a:p>
            <a:pPr>
              <a:defRPr sz="2800" b="1">
                <a:solidFill>
                  <a:srgbClr val="17458F"/>
                </a:solidFill>
                <a:latin typeface="Georgia"/>
              </a:defRPr>
            </a:pPr>
            <a:r>
              <a:t>Target Your Giving to Your Passion and Earn Cumulative PHF Recognition</a:t>
            </a:r>
          </a:p>
        </p:txBody>
      </p:sp>
      <p:sp>
        <p:nvSpPr>
          <p:cNvPr id="4" name="TextBox 3"/>
          <p:cNvSpPr txBox="1"/>
          <p:nvPr/>
        </p:nvSpPr>
        <p:spPr>
          <a:xfrm>
            <a:off x="685800" y="1371600"/>
            <a:ext cx="5120640" cy="4480560"/>
          </a:xfrm>
          <a:prstGeom prst="rect">
            <a:avLst/>
          </a:prstGeom>
          <a:noFill/>
        </p:spPr>
        <p:txBody>
          <a:bodyPr wrap="square" lIns="0" tIns="0" bIns="0">
            <a:spAutoFit/>
          </a:bodyPr>
          <a:lstStyle/>
          <a:p>
            <a:pPr>
              <a:spcAft>
                <a:spcPts val="1000"/>
              </a:spcAft>
              <a:defRPr sz="2000" b="1">
                <a:solidFill>
                  <a:srgbClr val="17458F"/>
                </a:solidFill>
                <a:latin typeface="Georgia"/>
              </a:defRPr>
            </a:pPr>
            <a:r>
              <a:t>Choose Your Target Fund</a:t>
            </a:r>
          </a:p>
          <a:p>
            <a:pPr>
              <a:spcAft>
                <a:spcPts val="1200"/>
              </a:spcAft>
              <a:defRPr sz="1400">
                <a:solidFill>
                  <a:srgbClr val="1A1A1A"/>
                </a:solidFill>
                <a:latin typeface="Arial"/>
              </a:defRPr>
            </a:pPr>
            <a:r>
              <a:t>•  Annual Fund-SHARE</a:t>
            </a:r>
            <a:br/>
            <a:r>
              <a:t>Primary source for local and international grants. This is the direct driver of our district's matched project funds.</a:t>
            </a:r>
          </a:p>
          <a:p>
            <a:pPr>
              <a:spcAft>
                <a:spcPts val="1200"/>
              </a:spcAft>
              <a:defRPr sz="1400">
                <a:solidFill>
                  <a:srgbClr val="1A1A1A"/>
                </a:solidFill>
                <a:latin typeface="Arial"/>
              </a:defRPr>
            </a:pPr>
            <a:r>
              <a:t>•  PolioPlus Fund</a:t>
            </a:r>
            <a:br/>
            <a:r>
              <a:t>Fuels the 'End Polio Now' campaign. All individual contributions are matched 2-to-1 by the Gates Foundation, tripling your impact.</a:t>
            </a:r>
          </a:p>
          <a:p>
            <a:pPr>
              <a:defRPr sz="1400">
                <a:solidFill>
                  <a:srgbClr val="1A1A1A"/>
                </a:solidFill>
                <a:latin typeface="Arial"/>
              </a:defRPr>
            </a:pPr>
            <a:r>
              <a:t>•  Endowment Fund</a:t>
            </a:r>
            <a:br/>
            <a:r>
              <a:t>Ensures long-term stability by investing principal and spending only earnings. Note: Principal contributions do not qualify for Paul Harris Fellow points.</a:t>
            </a:r>
          </a:p>
        </p:txBody>
      </p:sp>
      <p:graphicFrame>
        <p:nvGraphicFramePr>
          <p:cNvPr id="5" name="Table 4"/>
          <p:cNvGraphicFramePr>
            <a:graphicFrameLocks noGrp="1"/>
          </p:cNvGraphicFramePr>
          <p:nvPr/>
        </p:nvGraphicFramePr>
        <p:xfrm>
          <a:off x="6035040" y="1371600"/>
          <a:ext cx="5470855" cy="4114800"/>
        </p:xfrm>
        <a:graphic>
          <a:graphicData uri="http://schemas.openxmlformats.org/drawingml/2006/table">
            <a:tbl>
              <a:tblPr firstRow="1" bandRow="1">
                <a:tableStyleId>{5C22544A-7EE6-4342-B048-85BDC9FD1C3A}</a:tableStyleId>
              </a:tblPr>
              <a:tblGrid>
                <a:gridCol w="3566160"/>
                <a:gridCol w="1904695"/>
              </a:tblGrid>
              <a:tr h="822960">
                <a:tc>
                  <a:txBody>
                    <a:bodyPr/>
                    <a:lstStyle/>
                    <a:p>
                      <a:pPr algn="ctr">
                        <a:defRPr sz="1300" b="1">
                          <a:solidFill>
                            <a:srgbClr val="FFFFFF"/>
                          </a:solidFill>
                          <a:latin typeface="Arial"/>
                        </a:defRPr>
                      </a:pPr>
                      <a:r>
                        <a:t>Individual Donor Recognition</a:t>
                      </a:r>
                    </a:p>
                  </a:txBody>
                  <a:tcPr anchor="ctr">
                    <a:solidFill>
                      <a:srgbClr val="17458F"/>
                    </a:solidFill>
                  </a:tcPr>
                </a:tc>
                <a:tc>
                  <a:txBody>
                    <a:bodyPr/>
                    <a:lstStyle/>
                    <a:p>
                      <a:pPr algn="ctr">
                        <a:defRPr sz="1300" b="1">
                          <a:solidFill>
                            <a:srgbClr val="FFFFFF"/>
                          </a:solidFill>
                          <a:latin typeface="Arial"/>
                        </a:defRPr>
                      </a:pPr>
                      <a:r>
                        <a:t>Minimum Contribution</a:t>
                      </a:r>
                    </a:p>
                  </a:txBody>
                  <a:tcPr anchor="ctr">
                    <a:solidFill>
                      <a:srgbClr val="17458F"/>
                    </a:solidFill>
                  </a:tcPr>
                </a:tc>
              </a:tr>
              <a:tr h="822960">
                <a:tc>
                  <a:txBody>
                    <a:bodyPr/>
                    <a:lstStyle/>
                    <a:p>
                      <a:pPr>
                        <a:defRPr sz="1200">
                          <a:solidFill>
                            <a:srgbClr val="1A1A1A"/>
                          </a:solidFill>
                          <a:latin typeface="Arial"/>
                        </a:defRPr>
                      </a:pPr>
                      <a:r>
                        <a:t>Every Rotarian, Every Year (EREY)</a:t>
                      </a:r>
                    </a:p>
                  </a:txBody>
                  <a:tcPr anchor="ctr">
                    <a:solidFill>
                      <a:srgbClr val="FFFFFF"/>
                    </a:solidFill>
                  </a:tcPr>
                </a:tc>
                <a:tc>
                  <a:txBody>
                    <a:bodyPr/>
                    <a:lstStyle/>
                    <a:p>
                      <a:pPr algn="ctr">
                        <a:defRPr sz="1200">
                          <a:solidFill>
                            <a:srgbClr val="1A1A1A"/>
                          </a:solidFill>
                          <a:latin typeface="Arial"/>
                        </a:defRPr>
                      </a:pPr>
                      <a:r>
                        <a:t>Any amount ($25/yr rec)</a:t>
                      </a:r>
                    </a:p>
                  </a:txBody>
                  <a:tcPr anchor="ctr">
                    <a:solidFill>
                      <a:srgbClr val="FFFFFF"/>
                    </a:solidFill>
                  </a:tcPr>
                </a:tc>
              </a:tr>
              <a:tr h="822960">
                <a:tc>
                  <a:txBody>
                    <a:bodyPr/>
                    <a:lstStyle/>
                    <a:p>
                      <a:pPr>
                        <a:defRPr sz="1200">
                          <a:solidFill>
                            <a:srgbClr val="1A1A1A"/>
                          </a:solidFill>
                          <a:latin typeface="Arial"/>
                        </a:defRPr>
                      </a:pPr>
                      <a:r>
                        <a:t>Rotary Foundation Sustaining Member</a:t>
                      </a:r>
                    </a:p>
                  </a:txBody>
                  <a:tcPr anchor="ctr">
                    <a:solidFill>
                      <a:srgbClr val="EEEBE4"/>
                    </a:solidFill>
                  </a:tcPr>
                </a:tc>
                <a:tc>
                  <a:txBody>
                    <a:bodyPr/>
                    <a:lstStyle/>
                    <a:p>
                      <a:pPr algn="ctr">
                        <a:defRPr sz="1200">
                          <a:solidFill>
                            <a:srgbClr val="1A1A1A"/>
                          </a:solidFill>
                          <a:latin typeface="Arial"/>
                        </a:defRPr>
                      </a:pPr>
                      <a:r>
                        <a:t>$100 USD or more per year</a:t>
                      </a:r>
                    </a:p>
                  </a:txBody>
                  <a:tcPr anchor="ctr">
                    <a:solidFill>
                      <a:srgbClr val="EEEBE4"/>
                    </a:solidFill>
                  </a:tcPr>
                </a:tc>
              </a:tr>
              <a:tr h="822960">
                <a:tc>
                  <a:txBody>
                    <a:bodyPr/>
                    <a:lstStyle/>
                    <a:p>
                      <a:pPr>
                        <a:defRPr sz="1200">
                          <a:solidFill>
                            <a:srgbClr val="1A1A1A"/>
                          </a:solidFill>
                          <a:latin typeface="Arial"/>
                        </a:defRPr>
                      </a:pPr>
                      <a:r>
                        <a:t>Paul Harris Fellow (PHF) Milestone</a:t>
                      </a:r>
                    </a:p>
                  </a:txBody>
                  <a:tcPr anchor="ctr">
                    <a:solidFill>
                      <a:srgbClr val="FFFFFF"/>
                    </a:solidFill>
                  </a:tcPr>
                </a:tc>
                <a:tc>
                  <a:txBody>
                    <a:bodyPr/>
                    <a:lstStyle/>
                    <a:p>
                      <a:pPr algn="ctr">
                        <a:defRPr sz="1200">
                          <a:solidFill>
                            <a:srgbClr val="1A1A1A"/>
                          </a:solidFill>
                          <a:latin typeface="Arial"/>
                        </a:defRPr>
                      </a:pPr>
                      <a:r>
                        <a:t>$1,000 USD cumulative</a:t>
                      </a:r>
                    </a:p>
                  </a:txBody>
                  <a:tcPr anchor="ctr">
                    <a:solidFill>
                      <a:srgbClr val="FFFFFF"/>
                    </a:solidFill>
                  </a:tcPr>
                </a:tc>
              </a:tr>
              <a:tr h="822960">
                <a:tc>
                  <a:txBody>
                    <a:bodyPr/>
                    <a:lstStyle/>
                    <a:p>
                      <a:pPr>
                        <a:defRPr sz="1200">
                          <a:solidFill>
                            <a:srgbClr val="1A1A1A"/>
                          </a:solidFill>
                          <a:latin typeface="Arial"/>
                        </a:defRPr>
                      </a:pPr>
                      <a:r>
                        <a:t>Paul Harris Society Member</a:t>
                      </a:r>
                    </a:p>
                  </a:txBody>
                  <a:tcPr anchor="ctr">
                    <a:solidFill>
                      <a:srgbClr val="EEEBE4"/>
                    </a:solidFill>
                  </a:tcPr>
                </a:tc>
                <a:tc>
                  <a:txBody>
                    <a:bodyPr/>
                    <a:lstStyle/>
                    <a:p>
                      <a:pPr algn="ctr">
                        <a:defRPr sz="1200">
                          <a:solidFill>
                            <a:srgbClr val="1A1A1A"/>
                          </a:solidFill>
                          <a:latin typeface="Arial"/>
                        </a:defRPr>
                      </a:pPr>
                      <a:r>
                        <a:t>$1,000 USD pledged annually</a:t>
                      </a:r>
                    </a:p>
                  </a:txBody>
                  <a:tcPr anchor="ctr">
                    <a:solidFill>
                      <a:srgbClr val="EEEBE4"/>
                    </a:solidFill>
                  </a:tcPr>
                </a:tc>
              </a:tr>
            </a:tbl>
          </a:graphicData>
        </a:graphic>
      </p:graphicFrame>
      <p:sp>
        <p:nvSpPr>
          <p:cNvPr id="6" name="TextBox 5"/>
          <p:cNvSpPr txBox="1"/>
          <p:nvPr/>
        </p:nvSpPr>
        <p:spPr>
          <a:xfrm>
            <a:off x="685800" y="6217920"/>
            <a:ext cx="9144000" cy="365760"/>
          </a:xfrm>
          <a:prstGeom prst="rect">
            <a:avLst/>
          </a:prstGeom>
          <a:noFill/>
        </p:spPr>
        <p:txBody>
          <a:bodyPr wrap="square" lIns="0" tIns="0" bIns="0">
            <a:spAutoFit/>
          </a:bodyPr>
          <a:lstStyle/>
          <a:p>
            <a:pPr>
              <a:defRPr sz="1100">
                <a:solidFill>
                  <a:srgbClr val="505A64"/>
                </a:solidFill>
                <a:latin typeface="Arial"/>
              </a:defRPr>
            </a:pPr>
            <a:r>
              <a:t>Sources: Ways to Give | Rotary International; Module 1 – The Rotary Foundation; Understanding Foundation Recognition Points</a:t>
            </a:r>
          </a:p>
        </p:txBody>
      </p:sp>
      <p:sp>
        <p:nvSpPr>
          <p:cNvPr id="7" name="TextBox 6"/>
          <p:cNvSpPr txBox="1"/>
          <p:nvPr/>
        </p:nvSpPr>
        <p:spPr>
          <a:xfrm>
            <a:off x="10545775" y="6217920"/>
            <a:ext cx="960120" cy="365760"/>
          </a:xfrm>
          <a:prstGeom prst="rect">
            <a:avLst/>
          </a:prstGeom>
          <a:noFill/>
        </p:spPr>
        <p:txBody>
          <a:bodyPr wrap="none">
            <a:spAutoFit/>
          </a:bodyPr>
          <a:lstStyle/>
          <a:p>
            <a:pPr algn="r">
              <a:defRPr sz="1100">
                <a:solidFill>
                  <a:srgbClr val="505A64"/>
                </a:solidFill>
                <a:latin typeface="Arial"/>
              </a:defRPr>
            </a:pPr>
            <a:r>
              <a:t>Slide 3 of 7</a:t>
            </a:r>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bg>
      <p:bgPr>
        <a:solidFill>
          <a:srgbClr val="FBF9F6"/>
        </a:solidFill>
        <a:effectLst/>
      </p:bgPr>
    </p:bg>
    <p:spTree>
      <p:nvGrpSpPr>
        <p:cNvPr id="1" name=""/>
        <p:cNvGrpSpPr/>
        <p:nvPr/>
      </p:nvGrpSpPr>
      <p:grpSpPr/>
      <p:sp>
        <p:nvSpPr>
          <p:cNvPr id="2" name="TextBox 1"/>
          <p:cNvSpPr txBox="1"/>
          <p:nvPr/>
        </p:nvSpPr>
        <p:spPr>
          <a:xfrm>
            <a:off x="685800" y="137160"/>
            <a:ext cx="10820095" cy="274320"/>
          </a:xfrm>
          <a:prstGeom prst="rect">
            <a:avLst/>
          </a:prstGeom>
          <a:noFill/>
        </p:spPr>
        <p:txBody>
          <a:bodyPr wrap="none" lIns="0" tIns="0" bIns="0">
            <a:spAutoFit/>
          </a:bodyPr>
          <a:lstStyle/>
          <a:p>
            <a:pPr>
              <a:defRPr sz="1100" b="1">
                <a:solidFill>
                  <a:srgbClr val="F7A81B"/>
                </a:solidFill>
                <a:latin typeface="Arial"/>
              </a:defRPr>
            </a:pPr>
            <a:r>
              <a:t>ARLINGTON SUNRISE ROTARY (CLUB #24435)  |  DISTRICT 5790</a:t>
            </a:r>
          </a:p>
        </p:txBody>
      </p:sp>
      <p:sp>
        <p:nvSpPr>
          <p:cNvPr id="3" name="TextBox 2"/>
          <p:cNvSpPr txBox="1"/>
          <p:nvPr/>
        </p:nvSpPr>
        <p:spPr>
          <a:xfrm>
            <a:off x="685800" y="365760"/>
            <a:ext cx="10820095" cy="822960"/>
          </a:xfrm>
          <a:prstGeom prst="rect">
            <a:avLst/>
          </a:prstGeom>
          <a:noFill/>
        </p:spPr>
        <p:txBody>
          <a:bodyPr wrap="square" lIns="0" rIns="0" tIns="0" bIns="0">
            <a:spAutoFit/>
          </a:bodyPr>
          <a:lstStyle/>
          <a:p>
            <a:pPr>
              <a:defRPr sz="2800" b="1">
                <a:solidFill>
                  <a:srgbClr val="17458F"/>
                </a:solidFill>
                <a:latin typeface="Georgia"/>
              </a:defRPr>
            </a:pPr>
            <a:r>
              <a:t>Register at My Rotary in Three Simple Steps to Link Your Member ID</a:t>
            </a:r>
          </a:p>
        </p:txBody>
      </p:sp>
      <p:sp>
        <p:nvSpPr>
          <p:cNvPr id="4" name="Rounded Rectangle 3"/>
          <p:cNvSpPr/>
          <p:nvPr/>
        </p:nvSpPr>
        <p:spPr>
          <a:xfrm>
            <a:off x="685800" y="1463040"/>
            <a:ext cx="3383280" cy="4389120"/>
          </a:xfrm>
          <a:prstGeom prst="roundRect">
            <a:avLst/>
          </a:prstGeom>
          <a:solidFill>
            <a:srgbClr val="EEEBE4"/>
          </a:solidFill>
          <a:ln>
            <a:noFill/>
          </a:ln>
        </p:spPr>
        <p:style>
          <a:lnRef idx="1">
            <a:schemeClr val="accent1"/>
          </a:lnRef>
          <a:fillRef idx="3">
            <a:schemeClr val="accent1"/>
          </a:fillRef>
          <a:effectRef idx="2">
            <a:schemeClr val="accent1"/>
          </a:effectRef>
          <a:fontRef idx="minor">
            <a:schemeClr val="lt1"/>
          </a:fontRef>
        </p:style>
        <p:txBody>
          <a:bodyPr rtlCol="0" anchor="ctr" wrap="square" lIns="228600" rIns="228600" tIns="182880"/>
          <a:lstStyle/>
          <a:p>
            <a:pPr algn="ctr">
              <a:spcAft>
                <a:spcPts val="400"/>
              </a:spcAft>
              <a:defRPr sz="1200" b="1">
                <a:solidFill>
                  <a:srgbClr val="F7A81B"/>
                </a:solidFill>
                <a:latin typeface="Arial"/>
              </a:defRPr>
            </a:pPr>
            <a:r>
              <a:t>STEP 1</a:t>
            </a:r>
          </a:p>
          <a:p>
            <a:pPr>
              <a:spcAft>
                <a:spcPts val="1000"/>
              </a:spcAft>
              <a:defRPr sz="1800" b="1">
                <a:solidFill>
                  <a:srgbClr val="17458F"/>
                </a:solidFill>
                <a:latin typeface="Georgia"/>
              </a:defRPr>
            </a:pPr>
            <a:r>
              <a:t>Register Your Account</a:t>
            </a:r>
          </a:p>
          <a:p>
            <a:pPr>
              <a:defRPr sz="1100">
                <a:solidFill>
                  <a:srgbClr val="1A1A1A"/>
                </a:solidFill>
                <a:latin typeface="Arial"/>
              </a:defRPr>
            </a:pPr>
            <a:r>
              <a:t>Go to my.rotary.org/en/signup</a:t>
            </a:r>
            <a:br/>
            <a:r>
              <a:t>Fill out standard registration fields:</a:t>
            </a:r>
            <a:br/>
            <a:r>
              <a:t>  • First &amp; Last Name</a:t>
            </a:r>
            <a:br/>
            <a:r>
              <a:t>  • Personal Email Address</a:t>
            </a:r>
            <a:br/>
            <a:r>
              <a:t>  • Confirm you are 18+ years old</a:t>
            </a:r>
            <a:br/>
            <a:r>
              <a:t>Complete CAPTCHA verification and click 'Continue' to submit your registration form.</a:t>
            </a:r>
          </a:p>
        </p:txBody>
      </p:sp>
      <p:sp>
        <p:nvSpPr>
          <p:cNvPr id="5" name="Rounded Rectangle 4"/>
          <p:cNvSpPr/>
          <p:nvPr/>
        </p:nvSpPr>
        <p:spPr>
          <a:xfrm>
            <a:off x="4398264" y="1463040"/>
            <a:ext cx="3383280" cy="4389120"/>
          </a:xfrm>
          <a:prstGeom prst="roundRect">
            <a:avLst/>
          </a:prstGeom>
          <a:solidFill>
            <a:srgbClr val="EEEBE4"/>
          </a:solidFill>
          <a:ln>
            <a:noFill/>
          </a:ln>
        </p:spPr>
        <p:style>
          <a:lnRef idx="1">
            <a:schemeClr val="accent1"/>
          </a:lnRef>
          <a:fillRef idx="3">
            <a:schemeClr val="accent1"/>
          </a:fillRef>
          <a:effectRef idx="2">
            <a:schemeClr val="accent1"/>
          </a:effectRef>
          <a:fontRef idx="minor">
            <a:schemeClr val="lt1"/>
          </a:fontRef>
        </p:style>
        <p:txBody>
          <a:bodyPr rtlCol="0" anchor="ctr" wrap="square" lIns="228600" rIns="228600" tIns="182880"/>
          <a:lstStyle/>
          <a:p>
            <a:pPr algn="ctr">
              <a:spcAft>
                <a:spcPts val="400"/>
              </a:spcAft>
              <a:defRPr sz="1200" b="1">
                <a:solidFill>
                  <a:srgbClr val="F7A81B"/>
                </a:solidFill>
                <a:latin typeface="Arial"/>
              </a:defRPr>
            </a:pPr>
            <a:r>
              <a:t>STEP 2</a:t>
            </a:r>
          </a:p>
          <a:p>
            <a:pPr>
              <a:spcAft>
                <a:spcPts val="1000"/>
              </a:spcAft>
              <a:defRPr sz="1800" b="1">
                <a:solidFill>
                  <a:srgbClr val="17458F"/>
                </a:solidFill>
                <a:latin typeface="Georgia"/>
              </a:defRPr>
            </a:pPr>
            <a:r>
              <a:t>Verify Email Link</a:t>
            </a:r>
          </a:p>
          <a:p>
            <a:pPr>
              <a:defRPr sz="1100">
                <a:solidFill>
                  <a:srgbClr val="1A1A1A"/>
                </a:solidFill>
                <a:latin typeface="Arial"/>
              </a:defRPr>
            </a:pPr>
            <a:r>
              <a:t>Open your personal inbox and check for an activation email from Rotary.</a:t>
            </a:r>
            <a:br/>
            <a:r>
              <a:t>Click the unique verification link to launch the security setup page.</a:t>
            </a:r>
            <a:br/>
            <a:r>
              <a:t>Complete registration by defining:</a:t>
            </a:r>
            <a:br/>
            <a:r>
              <a:t>  • Your Secure Password</a:t>
            </a:r>
            <a:br/>
            <a:r>
              <a:t>  • Account Security Question</a:t>
            </a:r>
            <a:br/>
            <a:r>
              <a:t>  • Answer to security question</a:t>
            </a:r>
          </a:p>
        </p:txBody>
      </p:sp>
      <p:sp>
        <p:nvSpPr>
          <p:cNvPr id="6" name="Rounded Rectangle 5"/>
          <p:cNvSpPr/>
          <p:nvPr/>
        </p:nvSpPr>
        <p:spPr>
          <a:xfrm>
            <a:off x="8110728" y="1463040"/>
            <a:ext cx="3383280" cy="4389120"/>
          </a:xfrm>
          <a:prstGeom prst="roundRect">
            <a:avLst/>
          </a:prstGeom>
          <a:solidFill>
            <a:srgbClr val="17458F"/>
          </a:solidFill>
          <a:ln>
            <a:noFill/>
          </a:ln>
        </p:spPr>
        <p:style>
          <a:lnRef idx="1">
            <a:schemeClr val="accent1"/>
          </a:lnRef>
          <a:fillRef idx="3">
            <a:schemeClr val="accent1"/>
          </a:fillRef>
          <a:effectRef idx="2">
            <a:schemeClr val="accent1"/>
          </a:effectRef>
          <a:fontRef idx="minor">
            <a:schemeClr val="lt1"/>
          </a:fontRef>
        </p:style>
        <p:txBody>
          <a:bodyPr rtlCol="0" anchor="ctr" wrap="square" lIns="228600" rIns="228600" tIns="182880"/>
          <a:lstStyle/>
          <a:p>
            <a:pPr algn="ctr">
              <a:spcAft>
                <a:spcPts val="400"/>
              </a:spcAft>
              <a:defRPr sz="1200" b="1">
                <a:solidFill>
                  <a:srgbClr val="F7A81B"/>
                </a:solidFill>
                <a:latin typeface="Arial"/>
              </a:defRPr>
            </a:pPr>
            <a:r>
              <a:t>STEP 3</a:t>
            </a:r>
          </a:p>
          <a:p>
            <a:pPr>
              <a:spcAft>
                <a:spcPts val="1000"/>
              </a:spcAft>
              <a:defRPr sz="1800" b="1">
                <a:solidFill>
                  <a:srgbClr val="FFFFFF"/>
                </a:solidFill>
                <a:latin typeface="Georgia"/>
              </a:defRPr>
            </a:pPr>
            <a:r>
              <a:t>Link to Club #24435</a:t>
            </a:r>
          </a:p>
          <a:p>
            <a:pPr>
              <a:defRPr sz="1100">
                <a:solidFill>
                  <a:srgbClr val="FFFFFF"/>
                </a:solidFill>
                <a:latin typeface="Arial"/>
              </a:defRPr>
            </a:pPr>
            <a:r>
              <a:t>Log in using your registered credentials.</a:t>
            </a:r>
            <a:br/>
            <a:r>
              <a:t>When prompted with 'What is your membership status?' select:</a:t>
            </a:r>
            <a:br/>
            <a:r>
              <a:t>  • 'I'm a current or former member of a Rotary Club.'</a:t>
            </a:r>
            <a:br/>
            <a:r>
              <a:t>Search for 'Arlington Sunrise' or enter Club Number 24435.</a:t>
            </a:r>
            <a:br/>
            <a:r>
              <a:t>Your profile and Member ID will link instantly!</a:t>
            </a:r>
          </a:p>
        </p:txBody>
      </p:sp>
      <p:sp>
        <p:nvSpPr>
          <p:cNvPr id="7" name="TextBox 6"/>
          <p:cNvSpPr txBox="1"/>
          <p:nvPr/>
        </p:nvSpPr>
        <p:spPr>
          <a:xfrm>
            <a:off x="685800" y="6217920"/>
            <a:ext cx="9144000" cy="365760"/>
          </a:xfrm>
          <a:prstGeom prst="rect">
            <a:avLst/>
          </a:prstGeom>
          <a:noFill/>
        </p:spPr>
        <p:txBody>
          <a:bodyPr wrap="square" lIns="0" tIns="0" bIns="0">
            <a:spAutoFit/>
          </a:bodyPr>
          <a:lstStyle/>
          <a:p>
            <a:pPr>
              <a:defRPr sz="1100">
                <a:solidFill>
                  <a:srgbClr val="505A64"/>
                </a:solidFill>
                <a:latin typeface="Arial"/>
              </a:defRPr>
            </a:pPr>
            <a:r>
              <a:t>Sources: T.I.P.: How To Create a My Rotary Account | District 6270</a:t>
            </a:r>
          </a:p>
        </p:txBody>
      </p:sp>
      <p:sp>
        <p:nvSpPr>
          <p:cNvPr id="8" name="TextBox 7"/>
          <p:cNvSpPr txBox="1"/>
          <p:nvPr/>
        </p:nvSpPr>
        <p:spPr>
          <a:xfrm>
            <a:off x="10545775" y="6217920"/>
            <a:ext cx="960120" cy="365760"/>
          </a:xfrm>
          <a:prstGeom prst="rect">
            <a:avLst/>
          </a:prstGeom>
          <a:noFill/>
        </p:spPr>
        <p:txBody>
          <a:bodyPr wrap="none">
            <a:spAutoFit/>
          </a:bodyPr>
          <a:lstStyle/>
          <a:p>
            <a:pPr algn="r">
              <a:defRPr sz="1100">
                <a:solidFill>
                  <a:srgbClr val="505A64"/>
                </a:solidFill>
                <a:latin typeface="Arial"/>
              </a:defRPr>
            </a:pPr>
            <a:r>
              <a:t>Slide 4 of 7</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bg>
      <p:bgPr>
        <a:solidFill>
          <a:srgbClr val="FBF9F6"/>
        </a:solidFill>
        <a:effectLst/>
      </p:bgPr>
    </p:bg>
    <p:spTree>
      <p:nvGrpSpPr>
        <p:cNvPr id="1" name=""/>
        <p:cNvGrpSpPr/>
        <p:nvPr/>
      </p:nvGrpSpPr>
      <p:grpSpPr/>
      <p:sp>
        <p:nvSpPr>
          <p:cNvPr id="2" name="TextBox 1"/>
          <p:cNvSpPr txBox="1"/>
          <p:nvPr/>
        </p:nvSpPr>
        <p:spPr>
          <a:xfrm>
            <a:off x="685800" y="137160"/>
            <a:ext cx="10820095" cy="274320"/>
          </a:xfrm>
          <a:prstGeom prst="rect">
            <a:avLst/>
          </a:prstGeom>
          <a:noFill/>
        </p:spPr>
        <p:txBody>
          <a:bodyPr wrap="none" lIns="0" tIns="0" bIns="0">
            <a:spAutoFit/>
          </a:bodyPr>
          <a:lstStyle/>
          <a:p>
            <a:pPr>
              <a:defRPr sz="1100" b="1">
                <a:solidFill>
                  <a:srgbClr val="F7A81B"/>
                </a:solidFill>
                <a:latin typeface="Arial"/>
              </a:defRPr>
            </a:pPr>
            <a:r>
              <a:t>ARLINGTON SUNRISE ROTARY (CLUB #24435)  |  DISTRICT 5790</a:t>
            </a:r>
          </a:p>
        </p:txBody>
      </p:sp>
      <p:sp>
        <p:nvSpPr>
          <p:cNvPr id="3" name="TextBox 2"/>
          <p:cNvSpPr txBox="1"/>
          <p:nvPr/>
        </p:nvSpPr>
        <p:spPr>
          <a:xfrm>
            <a:off x="685800" y="365760"/>
            <a:ext cx="10820095" cy="822960"/>
          </a:xfrm>
          <a:prstGeom prst="rect">
            <a:avLst/>
          </a:prstGeom>
          <a:noFill/>
        </p:spPr>
        <p:txBody>
          <a:bodyPr wrap="square" lIns="0" rIns="0" tIns="0" bIns="0">
            <a:spAutoFit/>
          </a:bodyPr>
          <a:lstStyle/>
          <a:p>
            <a:pPr>
              <a:defRPr sz="2800" b="1">
                <a:solidFill>
                  <a:srgbClr val="17458F"/>
                </a:solidFill>
                <a:latin typeface="Georgia"/>
              </a:defRPr>
            </a:pPr>
            <a:r>
              <a:t>Use the ClubRunner Mobile App to Securely Donate Direct From Your Phone</a:t>
            </a:r>
          </a:p>
        </p:txBody>
      </p:sp>
      <p:sp>
        <p:nvSpPr>
          <p:cNvPr id="4" name="TextBox 3"/>
          <p:cNvSpPr txBox="1"/>
          <p:nvPr/>
        </p:nvSpPr>
        <p:spPr>
          <a:xfrm>
            <a:off x="685800" y="1371600"/>
            <a:ext cx="5120640" cy="4480560"/>
          </a:xfrm>
          <a:prstGeom prst="rect">
            <a:avLst/>
          </a:prstGeom>
          <a:noFill/>
        </p:spPr>
        <p:txBody>
          <a:bodyPr wrap="square" lIns="0" tIns="0" bIns="0">
            <a:spAutoFit/>
          </a:bodyPr>
          <a:lstStyle/>
          <a:p>
            <a:pPr>
              <a:spcAft>
                <a:spcPts val="1400"/>
              </a:spcAft>
              <a:defRPr sz="2000" b="1">
                <a:solidFill>
                  <a:srgbClr val="17458F"/>
                </a:solidFill>
                <a:latin typeface="Georgia"/>
              </a:defRPr>
            </a:pPr>
            <a:r>
              <a:t>Stay Connected On The Go</a:t>
            </a:r>
          </a:p>
          <a:p>
            <a:pPr>
              <a:defRPr sz="1400">
                <a:solidFill>
                  <a:srgbClr val="1A1A1A"/>
                </a:solidFill>
                <a:latin typeface="Arial"/>
              </a:defRPr>
            </a:pPr>
            <a:r>
              <a:t>•  Secure Database Sync:</a:t>
            </a:r>
            <a:br/>
            <a:r>
              <a:t>The ClubRunner Mobile App syncs directly with our club's membership database and Rotary International systems. It is password protected to match your account.</a:t>
            </a:r>
            <a:br/>
            <a:br/>
            <a:r>
              <a:t>•  Foundation recognition points progress:</a:t>
            </a:r>
            <a:br/>
            <a:r>
              <a:t>You can view your personal contribution history, active Paul Harris recognition levels, and points balances on-the-go.</a:t>
            </a:r>
            <a:br/>
            <a:br/>
            <a:r>
              <a:t>•  100% Free Download:</a:t>
            </a:r>
            <a:br/>
            <a:r>
              <a:t>Available for free on the Apple App Store and Google Play Store. It offers rapid access to our Club Directory and upcoming events.</a:t>
            </a:r>
          </a:p>
        </p:txBody>
      </p:sp>
      <p:sp>
        <p:nvSpPr>
          <p:cNvPr id="5" name="Rounded Rectangle 4"/>
          <p:cNvSpPr/>
          <p:nvPr/>
        </p:nvSpPr>
        <p:spPr>
          <a:xfrm>
            <a:off x="6172200" y="1371600"/>
            <a:ext cx="5333695" cy="4480560"/>
          </a:xfrm>
          <a:prstGeom prst="roundRect">
            <a:avLst/>
          </a:prstGeom>
          <a:solidFill>
            <a:srgbClr val="EEEBE4"/>
          </a:solidFill>
          <a:ln>
            <a:noFill/>
          </a:ln>
        </p:spPr>
        <p:style>
          <a:lnRef idx="1">
            <a:schemeClr val="accent1"/>
          </a:lnRef>
          <a:fillRef idx="3">
            <a:schemeClr val="accent1"/>
          </a:fillRef>
          <a:effectRef idx="2">
            <a:schemeClr val="accent1"/>
          </a:effectRef>
          <a:fontRef idx="minor">
            <a:schemeClr val="lt1"/>
          </a:fontRef>
        </p:style>
        <p:txBody>
          <a:bodyPr rtlCol="0" anchor="ctr" wrap="square" lIns="365760" rIns="365760" tIns="274320"/>
          <a:lstStyle/>
          <a:p>
            <a:pPr algn="ctr">
              <a:spcAft>
                <a:spcPts val="1400"/>
              </a:spcAft>
              <a:defRPr sz="1800" b="1">
                <a:solidFill>
                  <a:srgbClr val="17458F"/>
                </a:solidFill>
                <a:latin typeface="Georgia"/>
              </a:defRPr>
            </a:pPr>
            <a:r>
              <a:t>4 Steps to Complete Your Mobile Donation</a:t>
            </a:r>
          </a:p>
          <a:p>
            <a:pPr>
              <a:defRPr sz="1200">
                <a:solidFill>
                  <a:srgbClr val="1A1A1A"/>
                </a:solidFill>
                <a:latin typeface="Arial"/>
              </a:defRPr>
            </a:pPr>
            <a:r>
              <a:t>1. Install and Log In</a:t>
            </a:r>
            <a:br/>
            <a:r>
              <a:t>Search 'ClubRunner' on your phone. Open the app and log in using your registered account credentials.</a:t>
            </a:r>
            <a:br/>
            <a:br/>
            <a:r>
              <a:t>2. Access the Navigation Menu</a:t>
            </a:r>
            <a:br/>
            <a:r>
              <a:t>Tap the menu bar icon in the top left-hand corner to open the main index.</a:t>
            </a:r>
            <a:br/>
            <a:br/>
            <a:r>
              <a:t>3. Navigate to Club Donations</a:t>
            </a:r>
            <a:br/>
            <a:r>
              <a:t>Select 'Club Donations' or go to the 'Recognition' screen to initiate the secure portal.</a:t>
            </a:r>
            <a:br/>
            <a:br/>
            <a:r>
              <a:t>4. Submit Secure Contribution</a:t>
            </a:r>
            <a:br/>
            <a:r>
              <a:t>Select your target fund (Annual Fund-SHARE is standard), verify payment info, and submit.</a:t>
            </a:r>
          </a:p>
        </p:txBody>
      </p:sp>
      <p:sp>
        <p:nvSpPr>
          <p:cNvPr id="6" name="TextBox 5"/>
          <p:cNvSpPr txBox="1"/>
          <p:nvPr/>
        </p:nvSpPr>
        <p:spPr>
          <a:xfrm>
            <a:off x="685800" y="6217920"/>
            <a:ext cx="9144000" cy="365760"/>
          </a:xfrm>
          <a:prstGeom prst="rect">
            <a:avLst/>
          </a:prstGeom>
          <a:noFill/>
        </p:spPr>
        <p:txBody>
          <a:bodyPr wrap="square" lIns="0" tIns="0" bIns="0">
            <a:spAutoFit/>
          </a:bodyPr>
          <a:lstStyle/>
          <a:p>
            <a:pPr>
              <a:defRPr sz="1100">
                <a:solidFill>
                  <a:srgbClr val="505A64"/>
                </a:solidFill>
                <a:latin typeface="Arial"/>
              </a:defRPr>
            </a:pPr>
            <a:r>
              <a:t>Sources: Mobile App | ClubRunner; [Mobile] How can I navigate through the ClubRunner Mobile App?</a:t>
            </a:r>
          </a:p>
        </p:txBody>
      </p:sp>
      <p:sp>
        <p:nvSpPr>
          <p:cNvPr id="7" name="TextBox 6"/>
          <p:cNvSpPr txBox="1"/>
          <p:nvPr/>
        </p:nvSpPr>
        <p:spPr>
          <a:xfrm>
            <a:off x="10545775" y="6217920"/>
            <a:ext cx="960120" cy="365760"/>
          </a:xfrm>
          <a:prstGeom prst="rect">
            <a:avLst/>
          </a:prstGeom>
          <a:noFill/>
        </p:spPr>
        <p:txBody>
          <a:bodyPr wrap="none">
            <a:spAutoFit/>
          </a:bodyPr>
          <a:lstStyle/>
          <a:p>
            <a:pPr algn="r">
              <a:defRPr sz="1100">
                <a:solidFill>
                  <a:srgbClr val="505A64"/>
                </a:solidFill>
                <a:latin typeface="Arial"/>
              </a:defRPr>
            </a:pPr>
            <a:r>
              <a:t>Slide 5 of 7</a:t>
            </a:r>
          </a:p>
        </p:txBody>
      </p:sp>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bg>
      <p:bgPr>
        <a:solidFill>
          <a:srgbClr val="FBF9F6"/>
        </a:solidFill>
        <a:effectLst/>
      </p:bgPr>
    </p:bg>
    <p:spTree>
      <p:nvGrpSpPr>
        <p:cNvPr id="1" name=""/>
        <p:cNvGrpSpPr/>
        <p:nvPr/>
      </p:nvGrpSpPr>
      <p:grpSpPr/>
      <p:sp>
        <p:nvSpPr>
          <p:cNvPr id="2" name="TextBox 1"/>
          <p:cNvSpPr txBox="1"/>
          <p:nvPr/>
        </p:nvSpPr>
        <p:spPr>
          <a:xfrm>
            <a:off x="685800" y="137160"/>
            <a:ext cx="10820095" cy="274320"/>
          </a:xfrm>
          <a:prstGeom prst="rect">
            <a:avLst/>
          </a:prstGeom>
          <a:noFill/>
        </p:spPr>
        <p:txBody>
          <a:bodyPr wrap="none" lIns="0" tIns="0" bIns="0">
            <a:spAutoFit/>
          </a:bodyPr>
          <a:lstStyle/>
          <a:p>
            <a:pPr>
              <a:defRPr sz="1100" b="1">
                <a:solidFill>
                  <a:srgbClr val="F7A81B"/>
                </a:solidFill>
                <a:latin typeface="Arial"/>
              </a:defRPr>
            </a:pPr>
            <a:r>
              <a:t>ARLINGTON SUNRISE ROTARY (CLUB #24435)  |  DISTRICT 5790</a:t>
            </a:r>
          </a:p>
        </p:txBody>
      </p:sp>
      <p:sp>
        <p:nvSpPr>
          <p:cNvPr id="3" name="TextBox 2"/>
          <p:cNvSpPr txBox="1"/>
          <p:nvPr/>
        </p:nvSpPr>
        <p:spPr>
          <a:xfrm>
            <a:off x="685800" y="365760"/>
            <a:ext cx="10820095" cy="822960"/>
          </a:xfrm>
          <a:prstGeom prst="rect">
            <a:avLst/>
          </a:prstGeom>
          <a:noFill/>
        </p:spPr>
        <p:txBody>
          <a:bodyPr wrap="square" lIns="0" rIns="0" tIns="0" bIns="0">
            <a:spAutoFit/>
          </a:bodyPr>
          <a:lstStyle/>
          <a:p>
            <a:pPr>
              <a:defRPr sz="2800" b="1">
                <a:solidFill>
                  <a:srgbClr val="17458F"/>
                </a:solidFill>
                <a:latin typeface="Georgia"/>
              </a:defRPr>
            </a:pPr>
            <a:r>
              <a:t>Automate Your Giving with Rotary Direct for as Little as $10 USD</a:t>
            </a:r>
          </a:p>
        </p:txBody>
      </p:sp>
      <p:sp>
        <p:nvSpPr>
          <p:cNvPr id="4" name="TextBox 3"/>
          <p:cNvSpPr txBox="1"/>
          <p:nvPr/>
        </p:nvSpPr>
        <p:spPr>
          <a:xfrm>
            <a:off x="685800" y="1371600"/>
            <a:ext cx="5120640" cy="4480560"/>
          </a:xfrm>
          <a:prstGeom prst="rect">
            <a:avLst/>
          </a:prstGeom>
          <a:noFill/>
        </p:spPr>
        <p:txBody>
          <a:bodyPr wrap="square" lIns="0" tIns="0" bIns="0">
            <a:spAutoFit/>
          </a:bodyPr>
          <a:lstStyle/>
          <a:p>
            <a:pPr>
              <a:spcAft>
                <a:spcPts val="1400"/>
              </a:spcAft>
              <a:defRPr sz="2000" b="1">
                <a:solidFill>
                  <a:srgbClr val="17458F"/>
                </a:solidFill>
                <a:latin typeface="Georgia"/>
              </a:defRPr>
            </a:pPr>
            <a:r>
              <a:t>Why Enroll in Rotary Direct?</a:t>
            </a:r>
          </a:p>
          <a:p>
            <a:pPr>
              <a:defRPr sz="1400">
                <a:solidFill>
                  <a:srgbClr val="1A1A1A"/>
                </a:solidFill>
                <a:latin typeface="Arial"/>
              </a:defRPr>
            </a:pPr>
            <a:r>
              <a:t>•  Set It and Forget It:</a:t>
            </a:r>
            <a:br/>
            <a:r>
              <a:t>Automate your contributions monthly, quarterly, or annually. This makes it effortless to meet your yearly donation goals.</a:t>
            </a:r>
            <a:br/>
            <a:br/>
            <a:r>
              <a:t>•  Super Low Transaction Minimum:</a:t>
            </a:r>
            <a:br/>
            <a:r>
              <a:t>Start with as little as $10 USD per contribution, lowering card and processing overheads.</a:t>
            </a:r>
            <a:br/>
            <a:br/>
            <a:r>
              <a:t>•  Full Control Over Frequencies:</a:t>
            </a:r>
            <a:br/>
            <a:r>
              <a:t>Easily edit your bank account or card information, adjust contribution schedules, or pause transactions anytime in your self-service My Rotary profile.</a:t>
            </a:r>
          </a:p>
        </p:txBody>
      </p:sp>
      <p:sp>
        <p:nvSpPr>
          <p:cNvPr id="5" name="Rounded Rectangle 4"/>
          <p:cNvSpPr/>
          <p:nvPr/>
        </p:nvSpPr>
        <p:spPr>
          <a:xfrm>
            <a:off x="6172200" y="1371600"/>
            <a:ext cx="5333695" cy="4480560"/>
          </a:xfrm>
          <a:prstGeom prst="roundRect">
            <a:avLst/>
          </a:prstGeom>
          <a:solidFill>
            <a:srgbClr val="EEEBE4"/>
          </a:solidFill>
          <a:ln>
            <a:noFill/>
          </a:ln>
        </p:spPr>
        <p:style>
          <a:lnRef idx="1">
            <a:schemeClr val="accent1"/>
          </a:lnRef>
          <a:fillRef idx="3">
            <a:schemeClr val="accent1"/>
          </a:fillRef>
          <a:effectRef idx="2">
            <a:schemeClr val="accent1"/>
          </a:effectRef>
          <a:fontRef idx="minor">
            <a:schemeClr val="lt1"/>
          </a:fontRef>
        </p:style>
        <p:txBody>
          <a:bodyPr rtlCol="0" anchor="ctr" wrap="square" lIns="365760" rIns="365760" tIns="274320"/>
          <a:lstStyle/>
          <a:p>
            <a:pPr algn="ctr">
              <a:spcAft>
                <a:spcPts val="1400"/>
              </a:spcAft>
              <a:defRPr sz="1800" b="1">
                <a:solidFill>
                  <a:srgbClr val="17458F"/>
                </a:solidFill>
                <a:latin typeface="Georgia"/>
              </a:defRPr>
            </a:pPr>
            <a:r>
              <a:t>Four Flexible Ways to Enroll</a:t>
            </a:r>
          </a:p>
          <a:p>
            <a:pPr>
              <a:defRPr sz="1200">
                <a:solidFill>
                  <a:srgbClr val="1A1A1A"/>
                </a:solidFill>
                <a:latin typeface="Arial"/>
              </a:defRPr>
            </a:pPr>
            <a:r>
              <a:t>•  1. Online (Most Secure &amp; Preferred):</a:t>
            </a:r>
            <a:br/>
            <a:r>
              <a:t>Go to rotary.org/donate, click 'DONATE' and check the 'Recurring donation' option during checkout.</a:t>
            </a:r>
            <a:br/>
            <a:br/>
            <a:r>
              <a:t>•  2. Direct Call to Support Center:</a:t>
            </a:r>
            <a:br/>
            <a:r>
              <a:t>Call Rotary's Support Center toll-free at +1-866-976-8279 to set up your schedule securely over the phone.</a:t>
            </a:r>
            <a:br/>
            <a:br/>
            <a:r>
              <a:t>•  3. Physical Enrollment Form:</a:t>
            </a:r>
            <a:br/>
            <a:r>
              <a:t>Download, print, and fill out the Rotary Direct Enrollment Form. Mail the form directly to Rotary Headquarters.</a:t>
            </a:r>
            <a:br/>
            <a:br/>
            <a:r>
              <a:t>•  4. Secure Fax:</a:t>
            </a:r>
            <a:br/>
            <a:r>
              <a:t>Fax the completed paper enrollment form securely to +1-847-328-5260.</a:t>
            </a:r>
          </a:p>
        </p:txBody>
      </p:sp>
      <p:sp>
        <p:nvSpPr>
          <p:cNvPr id="6" name="TextBox 5"/>
          <p:cNvSpPr txBox="1"/>
          <p:nvPr/>
        </p:nvSpPr>
        <p:spPr>
          <a:xfrm>
            <a:off x="685800" y="6217920"/>
            <a:ext cx="9144000" cy="365760"/>
          </a:xfrm>
          <a:prstGeom prst="rect">
            <a:avLst/>
          </a:prstGeom>
          <a:noFill/>
        </p:spPr>
        <p:txBody>
          <a:bodyPr wrap="square" lIns="0" tIns="0" bIns="0">
            <a:spAutoFit/>
          </a:bodyPr>
          <a:lstStyle/>
          <a:p>
            <a:pPr>
              <a:defRPr sz="1100">
                <a:solidFill>
                  <a:srgbClr val="505A64"/>
                </a:solidFill>
                <a:latin typeface="Arial"/>
              </a:defRPr>
            </a:pPr>
            <a:r>
              <a:t>Sources: ROTARY DIRECT FREQUENTLY ASKED QUESTIONS; Ways to Give | Rotary International</a:t>
            </a:r>
          </a:p>
        </p:txBody>
      </p:sp>
      <p:sp>
        <p:nvSpPr>
          <p:cNvPr id="7" name="TextBox 6"/>
          <p:cNvSpPr txBox="1"/>
          <p:nvPr/>
        </p:nvSpPr>
        <p:spPr>
          <a:xfrm>
            <a:off x="10545775" y="6217920"/>
            <a:ext cx="960120" cy="365760"/>
          </a:xfrm>
          <a:prstGeom prst="rect">
            <a:avLst/>
          </a:prstGeom>
          <a:noFill/>
        </p:spPr>
        <p:txBody>
          <a:bodyPr wrap="none">
            <a:spAutoFit/>
          </a:bodyPr>
          <a:lstStyle/>
          <a:p>
            <a:pPr algn="r">
              <a:defRPr sz="1100">
                <a:solidFill>
                  <a:srgbClr val="505A64"/>
                </a:solidFill>
                <a:latin typeface="Arial"/>
              </a:defRPr>
            </a:pPr>
            <a:r>
              <a:t>Slide 6 of 7</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bg>
      <p:bgPr>
        <a:solidFill>
          <a:srgbClr val="17458F"/>
        </a:solidFill>
        <a:effectLst/>
      </p:bgPr>
    </p:bg>
    <p:spTree>
      <p:nvGrpSpPr>
        <p:cNvPr id="1" name=""/>
        <p:cNvGrpSpPr/>
        <p:nvPr/>
      </p:nvGrpSpPr>
      <p:grpSpPr/>
      <p:sp>
        <p:nvSpPr>
          <p:cNvPr id="2" name="TextBox 1"/>
          <p:cNvSpPr txBox="1"/>
          <p:nvPr/>
        </p:nvSpPr>
        <p:spPr>
          <a:xfrm>
            <a:off x="914400" y="457200"/>
            <a:ext cx="10362895" cy="822960"/>
          </a:xfrm>
          <a:prstGeom prst="rect">
            <a:avLst/>
          </a:prstGeom>
          <a:noFill/>
        </p:spPr>
        <p:txBody>
          <a:bodyPr wrap="square">
            <a:spAutoFit/>
          </a:bodyPr>
          <a:lstStyle/>
          <a:p>
            <a:pPr>
              <a:defRPr sz="2800" b="1">
                <a:solidFill>
                  <a:srgbClr val="F7A81B"/>
                </a:solidFill>
                <a:latin typeface="Georgia"/>
              </a:defRPr>
            </a:pPr>
            <a:r>
              <a:t>Local Arlington Requirement: Notify Samir Immediately After Donating</a:t>
            </a:r>
          </a:p>
        </p:txBody>
      </p:sp>
      <p:sp>
        <p:nvSpPr>
          <p:cNvPr id="3" name="TextBox 2"/>
          <p:cNvSpPr txBox="1"/>
          <p:nvPr/>
        </p:nvSpPr>
        <p:spPr>
          <a:xfrm>
            <a:off x="914400" y="1463040"/>
            <a:ext cx="5943600" cy="4114800"/>
          </a:xfrm>
          <a:prstGeom prst="rect">
            <a:avLst/>
          </a:prstGeom>
          <a:noFill/>
        </p:spPr>
        <p:txBody>
          <a:bodyPr wrap="square" lIns="0" tIns="0" bIns="0">
            <a:spAutoFit/>
          </a:bodyPr>
          <a:lstStyle/>
          <a:p>
            <a:pPr>
              <a:defRPr sz="1400">
                <a:solidFill>
                  <a:srgbClr val="FFFFFF"/>
                </a:solidFill>
                <a:latin typeface="Arial"/>
              </a:defRPr>
            </a:pPr>
            <a:r>
              <a:t>Don't Forget Our Local Registration Step!</a:t>
            </a:r>
            <a:br/>
            <a:br/>
            <a:r>
              <a:t>To help our Arlington Sunrise leadership properly track club giving progress, update our internal records, and ensure you receive your proper Foundation credits and Paul Harris Fellow recognition points, please notify Samir immediately after making a donation.</a:t>
            </a:r>
            <a:br/>
            <a:br/>
            <a:r>
              <a:t>Send a quick email copy of your receipt or call with the transaction details:</a:t>
            </a:r>
            <a:br/>
            <a:br/>
            <a:r>
              <a:t>•  Email: samir@sunnsand.com</a:t>
            </a:r>
            <a:br/>
            <a:r>
              <a:t>•  Phone: 817-291-7882</a:t>
            </a:r>
          </a:p>
        </p:txBody>
      </p:sp>
      <p:pic>
        <p:nvPicPr>
          <p:cNvPr id="4" name="Picture 3" descr="arlington_sunrise_rotary_logo.png"/>
          <p:cNvPicPr>
            <a:picLocks noChangeAspect="1"/>
          </p:cNvPicPr>
          <p:nvPr/>
        </p:nvPicPr>
        <p:blipFill>
          <a:blip r:embed="rId2"/>
          <a:stretch>
            <a:fillRect/>
          </a:stretch>
        </p:blipFill>
        <p:spPr>
          <a:xfrm>
            <a:off x="914400" y="5120640"/>
            <a:ext cx="2286000" cy="2286000"/>
          </a:xfrm>
          <a:prstGeom prst="rect">
            <a:avLst/>
          </a:prstGeom>
        </p:spPr>
      </p:pic>
      <p:sp>
        <p:nvSpPr>
          <p:cNvPr id="5" name="Rounded Rectangle 4"/>
          <p:cNvSpPr/>
          <p:nvPr/>
        </p:nvSpPr>
        <p:spPr>
          <a:xfrm>
            <a:off x="7315200" y="1463040"/>
            <a:ext cx="3962095" cy="2377440"/>
          </a:xfrm>
          <a:prstGeom prst="roundRect">
            <a:avLst/>
          </a:prstGeom>
          <a:solidFill>
            <a:srgbClr val="EEEBE4"/>
          </a:solidFill>
          <a:ln w="38100">
            <a:solidFill>
              <a:srgbClr val="F7A81B"/>
            </a:solidFill>
          </a:ln>
        </p:spPr>
        <p:style>
          <a:lnRef idx="1">
            <a:schemeClr val="accent1"/>
          </a:lnRef>
          <a:fillRef idx="3">
            <a:schemeClr val="accent1"/>
          </a:fillRef>
          <a:effectRef idx="2">
            <a:schemeClr val="accent1"/>
          </a:effectRef>
          <a:fontRef idx="minor">
            <a:schemeClr val="lt1"/>
          </a:fontRef>
        </p:style>
        <p:txBody>
          <a:bodyPr rtlCol="0" anchor="ctr" wrap="square" lIns="274320" rIns="274320" tIns="182880"/>
          <a:lstStyle/>
          <a:p>
            <a:pPr algn="ctr">
              <a:spcAft>
                <a:spcPts val="1000"/>
              </a:spcAft>
              <a:defRPr sz="2000" b="1">
                <a:solidFill>
                  <a:srgbClr val="17458F"/>
                </a:solidFill>
                <a:latin typeface="Georgia"/>
              </a:defRPr>
            </a:pPr>
          </a:p>
        </p:txBody>
      </p:sp>
      <p:sp>
        <p:nvSpPr>
          <p:cNvPr id="7" name="TextBox 6"/>
          <p:cNvSpPr txBox="1"/>
          <p:nvPr/>
        </p:nvSpPr>
        <p:spPr>
          <a:xfrm>
            <a:off x="7406640" y="1645920"/>
            <a:ext cx="3779215" cy="2011680"/>
          </a:xfrm>
          <a:prstGeom prst="rect">
            <a:avLst/>
          </a:prstGeom>
          <a:noFill/>
        </p:spPr>
        <p:txBody>
          <a:bodyPr wrap="square">
            <a:spAutoFit/>
          </a:bodyPr>
          <a:lstStyle/>
          <a:p>
            <a:pPr algn="ctr">
              <a:spcAft>
                <a:spcPts val="800"/>
              </a:spcAft>
              <a:defRPr sz="1100" b="1">
                <a:solidFill>
                  <a:srgbClr val="17458F"/>
                </a:solidFill>
                <a:latin typeface="Arial"/>
              </a:defRPr>
            </a:pPr>
            <a:r>
              <a:rPr sz="2400" b="1">
                <a:solidFill>
                  <a:srgbClr val="17458F"/>
                </a:solidFill>
                <a:latin typeface="Georgia"/>
              </a:rPr>
              <a:t>SAMIR AHUJA</a:t>
            </a:r>
          </a:p>
          <a:p>
            <a:pPr algn="ctr">
              <a:spcAft>
                <a:spcPts val="400"/>
              </a:spcAft>
            </a:pPr>
            <a:r>
              <a:rPr sz="1400" b="1">
                <a:solidFill>
                  <a:srgbClr val="58585A"/>
                </a:solidFill>
                <a:latin typeface="Arial"/>
              </a:rPr>
              <a:t>Arlington Sunrise Rotary Club</a:t>
            </a:r>
          </a:p>
          <a:p>
            <a:pPr algn="ctr"/>
            <a:r>
              <a:rPr sz="1300">
                <a:solidFill>
                  <a:srgbClr val="17458F"/>
                </a:solidFill>
                <a:latin typeface="Arial"/>
              </a:rPr>
              <a:t>samir@sunnsand.com  |  817-291-7882</a:t>
            </a:r>
          </a:p>
        </p:txBody>
      </p:sp>
      <p:sp>
        <p:nvSpPr>
          <p:cNvPr id="8" name="TextBox 7"/>
          <p:cNvSpPr txBox="1"/>
          <p:nvPr/>
        </p:nvSpPr>
        <p:spPr>
          <a:xfrm>
            <a:off x="685800" y="6217920"/>
            <a:ext cx="9144000" cy="365760"/>
          </a:xfrm>
          <a:prstGeom prst="rect">
            <a:avLst/>
          </a:prstGeom>
          <a:noFill/>
        </p:spPr>
        <p:txBody>
          <a:bodyPr wrap="square" lIns="0" tIns="0" bIns="0">
            <a:spAutoFit/>
          </a:bodyPr>
          <a:lstStyle/>
          <a:p>
            <a:pPr>
              <a:defRPr sz="1100">
                <a:solidFill>
                  <a:srgbClr val="505A64"/>
                </a:solidFill>
                <a:latin typeface="Arial"/>
              </a:defRPr>
            </a:pPr>
            <a:r>
              <a:t>Sources: Local Club Giving Tracking Requirement</a:t>
            </a:r>
          </a:p>
        </p:txBody>
      </p:sp>
      <p:sp>
        <p:nvSpPr>
          <p:cNvPr id="9" name="TextBox 8"/>
          <p:cNvSpPr txBox="1"/>
          <p:nvPr/>
        </p:nvSpPr>
        <p:spPr>
          <a:xfrm>
            <a:off x="10545775" y="6217920"/>
            <a:ext cx="960120" cy="365760"/>
          </a:xfrm>
          <a:prstGeom prst="rect">
            <a:avLst/>
          </a:prstGeom>
          <a:noFill/>
        </p:spPr>
        <p:txBody>
          <a:bodyPr wrap="none">
            <a:spAutoFit/>
          </a:bodyPr>
          <a:lstStyle/>
          <a:p>
            <a:pPr algn="r">
              <a:defRPr sz="1100">
                <a:solidFill>
                  <a:srgbClr val="505A64"/>
                </a:solidFill>
                <a:latin typeface="Arial"/>
              </a:defRPr>
            </a:pPr>
            <a:r>
              <a:t>Slide 7 of 7</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TotalTime>
  <Words>0</Words>
  <Application>Microsoft Macintosh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Manager/>
  <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keywords/>
  <dc:description>generated using python-pptx</dc:description>
  <cp:lastModifiedBy>Steve Canny</cp:lastModifiedBy>
  <cp:revision>1</cp:revision>
  <dcterms:created xsi:type="dcterms:W3CDTF">2013-01-27T09:14:16Z</dcterms:created>
  <dcterms:modified xsi:type="dcterms:W3CDTF">2013-01-27T09:15:58Z</dcterms:modified>
  <cp:category/>
</cp:coreProperties>
</file>