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21"/>
  </p:notesMasterIdLst>
  <p:handoutMasterIdLst>
    <p:handoutMasterId r:id="rId22"/>
  </p:handoutMasterIdLst>
  <p:sldIdLst>
    <p:sldId id="483" r:id="rId6"/>
    <p:sldId id="458" r:id="rId7"/>
    <p:sldId id="489" r:id="rId8"/>
    <p:sldId id="499" r:id="rId9"/>
    <p:sldId id="495" r:id="rId10"/>
    <p:sldId id="502" r:id="rId11"/>
    <p:sldId id="503" r:id="rId12"/>
    <p:sldId id="504" r:id="rId13"/>
    <p:sldId id="501" r:id="rId14"/>
    <p:sldId id="497" r:id="rId15"/>
    <p:sldId id="498" r:id="rId16"/>
    <p:sldId id="494" r:id="rId17"/>
    <p:sldId id="488" r:id="rId18"/>
    <p:sldId id="480" r:id="rId19"/>
    <p:sldId id="48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tler, Megan A." initials="RMA" lastIdx="1" clrIdx="0"/>
  <p:cmAuthor id="1" name="Shanice Glover" initials="SG" lastIdx="1" clrIdx="1">
    <p:extLst>
      <p:ext uri="{19B8F6BF-5375-455C-9EA6-DF929625EA0E}">
        <p15:presenceInfo xmlns:p15="http://schemas.microsoft.com/office/powerpoint/2012/main" userId="S-1-5-21-472466782-1650736374-1998869448-157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93"/>
    <a:srgbClr val="FFF3D1"/>
    <a:srgbClr val="EDAB00"/>
    <a:srgbClr val="EDAB1E"/>
    <a:srgbClr val="005696"/>
    <a:srgbClr val="B9DCFF"/>
    <a:srgbClr val="FFC82F"/>
    <a:srgbClr val="00559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47" tIns="46573" rIns="93147" bIns="46573"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47" tIns="46573" rIns="93147" bIns="46573" rtlCol="0"/>
          <a:lstStyle>
            <a:lvl1pPr algn="r">
              <a:defRPr sz="1200"/>
            </a:lvl1pPr>
          </a:lstStyle>
          <a:p>
            <a:fld id="{CC539E49-6B6F-4624-984B-5408F604C584}" type="datetimeFigureOut">
              <a:rPr lang="en-US" smtClean="0"/>
              <a:pPr/>
              <a:t>4/20/23</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47" tIns="46573" rIns="93147" bIns="4657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47" tIns="46573" rIns="93147" bIns="46573" rtlCol="0" anchor="b"/>
          <a:lstStyle>
            <a:lvl1pPr algn="r">
              <a:defRPr sz="1200"/>
            </a:lvl1pPr>
          </a:lstStyle>
          <a:p>
            <a:fld id="{3B275CE7-2321-4E4A-8D92-36C7EC8D6551}" type="slidenum">
              <a:rPr lang="en-US" smtClean="0"/>
              <a:pPr/>
              <a:t>‹#›</a:t>
            </a:fld>
            <a:endParaRPr lang="en-US"/>
          </a:p>
        </p:txBody>
      </p:sp>
    </p:spTree>
    <p:extLst>
      <p:ext uri="{BB962C8B-B14F-4D97-AF65-F5344CB8AC3E}">
        <p14:creationId xmlns:p14="http://schemas.microsoft.com/office/powerpoint/2010/main" val="85024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47" tIns="46573" rIns="93147" bIns="4657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47" tIns="46573" rIns="93147" bIns="46573" rtlCol="0"/>
          <a:lstStyle>
            <a:lvl1pPr algn="r">
              <a:defRPr sz="1200"/>
            </a:lvl1pPr>
          </a:lstStyle>
          <a:p>
            <a:fld id="{1219141C-0893-4BBD-A036-85AF69A7D35E}" type="datetimeFigureOut">
              <a:rPr lang="en-US" smtClean="0"/>
              <a:pPr/>
              <a:t>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7" tIns="46573" rIns="93147" bIns="4657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7" tIns="46573" rIns="93147" bIns="465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47" tIns="46573" rIns="93147"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7" tIns="46573" rIns="93147" bIns="46573" rtlCol="0" anchor="b"/>
          <a:lstStyle>
            <a:lvl1pPr algn="r">
              <a:defRPr sz="1200"/>
            </a:lvl1pPr>
          </a:lstStyle>
          <a:p>
            <a:fld id="{27D23B2C-2106-4B63-9935-8D8AE5320E17}" type="slidenum">
              <a:rPr lang="en-US" smtClean="0"/>
              <a:pPr/>
              <a:t>‹#›</a:t>
            </a:fld>
            <a:endParaRPr lang="en-US"/>
          </a:p>
        </p:txBody>
      </p:sp>
    </p:spTree>
    <p:extLst>
      <p:ext uri="{BB962C8B-B14F-4D97-AF65-F5344CB8AC3E}">
        <p14:creationId xmlns:p14="http://schemas.microsoft.com/office/powerpoint/2010/main" val="37999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23B2C-2106-4B63-9935-8D8AE5320E17}" type="slidenum">
              <a:rPr lang="en-US" smtClean="0"/>
              <a:pPr/>
              <a:t>1</a:t>
            </a:fld>
            <a:endParaRPr lang="en-US"/>
          </a:p>
        </p:txBody>
      </p:sp>
    </p:spTree>
    <p:extLst>
      <p:ext uri="{BB962C8B-B14F-4D97-AF65-F5344CB8AC3E}">
        <p14:creationId xmlns:p14="http://schemas.microsoft.com/office/powerpoint/2010/main" val="88073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23B2C-2106-4B63-9935-8D8AE5320E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21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23B2C-2106-4B63-9935-8D8AE5320E17}" type="slidenum">
              <a:rPr lang="en-US" smtClean="0"/>
              <a:pPr/>
              <a:t>3</a:t>
            </a:fld>
            <a:endParaRPr lang="en-US"/>
          </a:p>
        </p:txBody>
      </p:sp>
    </p:spTree>
    <p:extLst>
      <p:ext uri="{BB962C8B-B14F-4D97-AF65-F5344CB8AC3E}">
        <p14:creationId xmlns:p14="http://schemas.microsoft.com/office/powerpoint/2010/main" val="39897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23B2C-2106-4B63-9935-8D8AE5320E17}" type="slidenum">
              <a:rPr lang="en-US" smtClean="0"/>
              <a:pPr/>
              <a:t>12</a:t>
            </a:fld>
            <a:endParaRPr lang="en-US"/>
          </a:p>
        </p:txBody>
      </p:sp>
    </p:spTree>
    <p:extLst>
      <p:ext uri="{BB962C8B-B14F-4D97-AF65-F5344CB8AC3E}">
        <p14:creationId xmlns:p14="http://schemas.microsoft.com/office/powerpoint/2010/main" val="88031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do you enroll</a:t>
            </a:r>
            <a:r>
              <a:rPr lang="en-US" baseline="0"/>
              <a:t> in the HSOP program?</a:t>
            </a:r>
          </a:p>
          <a:p>
            <a:endParaRPr lang="en-US" baseline="0"/>
          </a:p>
          <a:p>
            <a:r>
              <a:rPr lang="en-US" baseline="0"/>
              <a:t>Three easy steps!</a:t>
            </a:r>
          </a:p>
          <a:p>
            <a:endParaRPr lang="en-US" baseline="0"/>
          </a:p>
          <a:p>
            <a:pPr marL="228600" indent="-228600">
              <a:buAutoNum type="arabicParenR"/>
            </a:pPr>
            <a:r>
              <a:rPr lang="en-US" baseline="0"/>
              <a:t>First, complete our HS Participation Form, including submission of your preliminary HS transcript. (make sure you have your photo ID when you come in person so that you can receive your RCGC student ID number!)</a:t>
            </a:r>
          </a:p>
          <a:p>
            <a:pPr marL="228600" indent="-228600">
              <a:buAutoNum type="arabicParenR"/>
            </a:pPr>
            <a:r>
              <a:rPr lang="en-US" baseline="0"/>
              <a:t>Second, satisfy our placement exam requirements. For this, you will either take the Accuplacer at RCGC (for free!), or you will need to submit test scores that exempt you from the placement test, such as SAT, ACT, or PARCC.</a:t>
            </a:r>
          </a:p>
          <a:p>
            <a:pPr marL="228600" indent="-228600">
              <a:buAutoNum type="arabicParenR"/>
            </a:pPr>
            <a:r>
              <a:rPr lang="en-US" baseline="0"/>
              <a:t>Third, schedule an appointment with an HSOP advisor and start registering for classes!</a:t>
            </a:r>
            <a:endParaRPr lang="en-US"/>
          </a:p>
          <a:p>
            <a:endParaRPr lang="en-US"/>
          </a:p>
        </p:txBody>
      </p:sp>
      <p:sp>
        <p:nvSpPr>
          <p:cNvPr id="4" name="Slide Number Placeholder 3"/>
          <p:cNvSpPr>
            <a:spLocks noGrp="1"/>
          </p:cNvSpPr>
          <p:nvPr>
            <p:ph type="sldNum" sz="quarter" idx="10"/>
          </p:nvPr>
        </p:nvSpPr>
        <p:spPr/>
        <p:txBody>
          <a:bodyPr/>
          <a:lstStyle/>
          <a:p>
            <a:fld id="{27D23B2C-2106-4B63-9935-8D8AE5320E17}" type="slidenum">
              <a:rPr lang="en-US" smtClean="0"/>
              <a:pPr/>
              <a:t>13</a:t>
            </a:fld>
            <a:endParaRPr lang="en-US"/>
          </a:p>
        </p:txBody>
      </p:sp>
    </p:spTree>
    <p:extLst>
      <p:ext uri="{BB962C8B-B14F-4D97-AF65-F5344CB8AC3E}">
        <p14:creationId xmlns:p14="http://schemas.microsoft.com/office/powerpoint/2010/main" val="179183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91234"/>
            <a:ext cx="73152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914400" y="3820030"/>
            <a:ext cx="7315200" cy="685801"/>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32170" y="4511674"/>
            <a:ext cx="2297429" cy="365125"/>
          </a:xfrm>
        </p:spPr>
        <p:txBody>
          <a:bodyPr/>
          <a:lstStyle/>
          <a:p>
            <a:fld id="{5BA8C35D-CBA0-4281-B0BC-C6387AAFAAFF}" type="datetime1">
              <a:rPr lang="en-US" smtClean="0"/>
              <a:t>4/20/23</a:t>
            </a:fld>
            <a:endParaRPr lang="en-US"/>
          </a:p>
        </p:txBody>
      </p:sp>
      <p:sp>
        <p:nvSpPr>
          <p:cNvPr id="5" name="Footer Placeholder 4"/>
          <p:cNvSpPr>
            <a:spLocks noGrp="1"/>
          </p:cNvSpPr>
          <p:nvPr>
            <p:ph type="ftr" sz="quarter" idx="11"/>
          </p:nvPr>
        </p:nvSpPr>
        <p:spPr>
          <a:xfrm>
            <a:off x="914400" y="4511675"/>
            <a:ext cx="4880610" cy="365125"/>
          </a:xfrm>
        </p:spPr>
        <p:txBody>
          <a:bodyPr/>
          <a:lstStyle/>
          <a:p>
            <a:endParaRPr lang="en-US"/>
          </a:p>
        </p:txBody>
      </p:sp>
      <p:sp>
        <p:nvSpPr>
          <p:cNvPr id="6" name="Slide Number Placeholder 5"/>
          <p:cNvSpPr>
            <a:spLocks noGrp="1"/>
          </p:cNvSpPr>
          <p:nvPr>
            <p:ph type="sldNum" sz="quarter" idx="12"/>
          </p:nvPr>
        </p:nvSpPr>
        <p:spPr>
          <a:xfrm>
            <a:off x="6057900" y="1618696"/>
            <a:ext cx="2171700"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0661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6FFD4-91E3-49D9-BD06-8F5A8EEA57CF}" type="datetime1">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0554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63A5CD0-85B5-486C-84A1-722EA4C2D067}" type="datetime1">
              <a:rPr lang="en-US" smtClean="0"/>
              <a:t>4/20/23</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06514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A745938-FE1E-4C18-8ADC-4094009446D7}" type="datetime1">
              <a:rPr lang="en-US" smtClean="0"/>
              <a:t>4/20/23</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dirty="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771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59E97BD-05B9-44C0-9764-9E4D1431A9EB}" type="datetime1">
              <a:rPr lang="en-US" smtClean="0"/>
              <a:t>4/20/23</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5593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A6B7EB-0F9B-40F3-8454-B1343D1BDA67}" type="datetime1">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2535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8C66C8-328C-490E-9434-25AA13B83612}" type="datetime1">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003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3E4504-1498-4253-876F-D0310FC43D11}" type="datetime1">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6489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E92F4EF-99F3-4951-8D67-7DE9BF9A2C2E}" type="datetime1">
              <a:rPr lang="en-US" smtClean="0"/>
              <a:t>4/20/23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2506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3" descr="white rectangle.png"/>
          <p:cNvPicPr>
            <a:picLocks noChangeAspect="1"/>
          </p:cNvPicPr>
          <p:nvPr userDrawn="1"/>
        </p:nvPicPr>
        <p:blipFill>
          <a:blip r:embed="rId2" cstate="print"/>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ED77E-C81A-42D1-BC49-797C32FB42C3}" type="datetime1">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29157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58FE060-6328-42CE-B386-D8477BF512E8}" type="datetime1">
              <a:rPr lang="en-US" smtClean="0"/>
              <a:t>4/20/23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662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2D91E-EA12-4B24-8C00-9FF2B4579923}" type="datetime1">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2837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40AA9-F314-43D8-989A-29FEDC02ED91}" type="datetime1">
              <a:rPr lang="en-US" smtClean="0"/>
              <a:t>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1429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4391BA-A501-4DF4-BFCF-D79BEBDE7A2E}" type="datetime1">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8677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CCCF-39E1-42B0-8F96-B78A9BF431CE}" type="datetime1">
              <a:rPr lang="en-US" smtClean="0"/>
              <a:t>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1434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8DF2E-4088-49E7-B245-AACF719BF525}" type="datetime1">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6510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9B747-F297-47A9-AC99-5870D0534020}" type="datetime1">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8016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0" cstate="print">
            <a:extLst>
              <a:ext uri="{28A0092B-C50C-407E-A947-70E740481C1C}">
                <a14:useLocalDpi xmlns:a14="http://schemas.microsoft.com/office/drawing/2010/main" val="0"/>
              </a:ext>
            </a:extLst>
          </a:blip>
          <a:srcRect r="50474" b="64478"/>
          <a:stretch/>
        </p:blipFill>
        <p:spPr>
          <a:xfrm>
            <a:off x="6096000" y="5638801"/>
            <a:ext cx="3087920" cy="1219200"/>
          </a:xfrm>
          <a:prstGeom prst="rect">
            <a:avLst/>
          </a:prstGeom>
        </p:spPr>
      </p:pic>
      <p:sp>
        <p:nvSpPr>
          <p:cNvPr id="2" name="Title Placeholder 1"/>
          <p:cNvSpPr>
            <a:spLocks noGrp="1"/>
          </p:cNvSpPr>
          <p:nvPr>
            <p:ph type="title"/>
          </p:nvPr>
        </p:nvSpPr>
        <p:spPr>
          <a:xfrm>
            <a:off x="3733800" y="838332"/>
            <a:ext cx="4815840" cy="12190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10C803-965A-47E2-996F-0C006F185D95}" type="datetime1">
              <a:rPr lang="en-US" smtClean="0"/>
              <a:t>4/20/23</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3633798" cy="2171194"/>
          </a:xfrm>
          <a:prstGeom prst="rect">
            <a:avLst/>
          </a:prstGeom>
        </p:spPr>
      </p:pic>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934200" y="6172200"/>
            <a:ext cx="2209800" cy="689027"/>
          </a:xfrm>
          <a:prstGeom prst="rect">
            <a:avLst/>
          </a:prstGeom>
        </p:spPr>
      </p:pic>
    </p:spTree>
    <p:extLst>
      <p:ext uri="{BB962C8B-B14F-4D97-AF65-F5344CB8AC3E}">
        <p14:creationId xmlns:p14="http://schemas.microsoft.com/office/powerpoint/2010/main" val="3194211956"/>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660"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gaston1@rcsj.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rcsj.edu/3plus1/gloucester/inclusive-ed" TargetMode="External"/><Relationship Id="rId3" Type="http://schemas.openxmlformats.org/officeDocument/2006/relationships/hyperlink" Target="https://www.rcsj.edu/Business/business-administration" TargetMode="External"/><Relationship Id="rId7" Type="http://schemas.openxmlformats.org/officeDocument/2006/relationships/hyperlink" Target="https://www.rcsj.edu/EBH-site/Pages/Arts-Sciences-Radio-Television-Film-AA.aspx" TargetMode="External"/><Relationship Id="rId2" Type="http://schemas.openxmlformats.org/officeDocument/2006/relationships/hyperlink" Target="https://www.rcsj.edu/3plus1/gloucester/business-admin" TargetMode="External"/><Relationship Id="rId1" Type="http://schemas.openxmlformats.org/officeDocument/2006/relationships/slideLayout" Target="../slideLayouts/slideLayout2.xml"/><Relationship Id="rId6" Type="http://schemas.openxmlformats.org/officeDocument/2006/relationships/hyperlink" Target="https://www.rcsj.edu/3plus1/gloucester/rtf" TargetMode="External"/><Relationship Id="rId5" Type="http://schemas.openxmlformats.org/officeDocument/2006/relationships/hyperlink" Target="https://www.rcsj.edu/ccpa/communications-aa-gloucester" TargetMode="External"/><Relationship Id="rId4" Type="http://schemas.openxmlformats.org/officeDocument/2006/relationships/hyperlink" Target="https://www.rcsj.edu/3plus1/gloucester/apc" TargetMode="External"/><Relationship Id="rId9" Type="http://schemas.openxmlformats.org/officeDocument/2006/relationships/hyperlink" Target="https://www.rcsj.edu/EBH-site/Pages/Education-AA.asp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rcsj.edu/3plus1/gloucester/psychology" TargetMode="External"/><Relationship Id="rId13" Type="http://schemas.openxmlformats.org/officeDocument/2006/relationships/hyperlink" Target="https://www.rcsj.edu/behavioralsciencesjustice/emergency-management" TargetMode="External"/><Relationship Id="rId3" Type="http://schemas.openxmlformats.org/officeDocument/2006/relationships/hyperlink" Target="https://www.rcsj.edu/nursing/exercise-science" TargetMode="External"/><Relationship Id="rId7" Type="http://schemas.openxmlformats.org/officeDocument/2006/relationships/hyperlink" Target="https://www.rcsj.edu/nursing/lpn-rn" TargetMode="External"/><Relationship Id="rId12" Type="http://schemas.openxmlformats.org/officeDocument/2006/relationships/hyperlink" Target="https://www.rcsj.edu/3plus1-site/Gloucester-site/Pages/Criminal-Justice-Emergency-Management.aspx" TargetMode="External"/><Relationship Id="rId2" Type="http://schemas.openxmlformats.org/officeDocument/2006/relationships/hyperlink" Target="https://www.rcsj.edu/3plus1-site/Gloucester-site/Pages/Exercise-Science.aspx" TargetMode="External"/><Relationship Id="rId1" Type="http://schemas.openxmlformats.org/officeDocument/2006/relationships/slideLayout" Target="../slideLayouts/slideLayout2.xml"/><Relationship Id="rId6" Type="http://schemas.openxmlformats.org/officeDocument/2006/relationships/hyperlink" Target="https://www.rcsj.edu/nursing/nursing-aas-cumberland" TargetMode="External"/><Relationship Id="rId11" Type="http://schemas.openxmlformats.org/officeDocument/2006/relationships/hyperlink" Target="https://www.rcsj.edu/behavioralsciencesjustice/criminal-justice-gloucester" TargetMode="External"/><Relationship Id="rId5" Type="http://schemas.openxmlformats.org/officeDocument/2006/relationships/hyperlink" Target="https://www.rcsj.edu/Nursing-site/Pages/Nursing-Generic-Program-AS.aspx" TargetMode="External"/><Relationship Id="rId10" Type="http://schemas.openxmlformats.org/officeDocument/2006/relationships/hyperlink" Target="https://www.rcsj.edu/3plus1/gloucester/lawjustice" TargetMode="External"/><Relationship Id="rId4" Type="http://schemas.openxmlformats.org/officeDocument/2006/relationships/hyperlink" Target="https://www.rcsj.edu/3plus1/gloucester/nursing" TargetMode="External"/><Relationship Id="rId9" Type="http://schemas.openxmlformats.org/officeDocument/2006/relationships/hyperlink" Target="https://www.rcsj.edu/behavioralsciencesjustice/psycholog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csj.edu/STEM/cybersecurity-as-cumberland" TargetMode="External"/><Relationship Id="rId2" Type="http://schemas.openxmlformats.org/officeDocument/2006/relationships/hyperlink" Target="https://www.rcsj.edu/3plus1/cybersecur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96"/>
        </a:soli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5E71BCA0-2CC4-4511-8ACE-FEABFF195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3" name="Rectangle 12">
            <a:extLst>
              <a:ext uri="{FF2B5EF4-FFF2-40B4-BE49-F238E27FC236}">
                <a16:creationId xmlns:a16="http://schemas.microsoft.com/office/drawing/2014/main" id="{EC6CC55B-5B90-4328-9423-E29438FB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p:blipFill>
        <p:spPr>
          <a:xfrm>
            <a:off x="381000" y="381000"/>
            <a:ext cx="5289175" cy="4495799"/>
          </a:xfrm>
          <a:prstGeom prst="rect">
            <a:avLst/>
          </a:prstGeom>
          <a:ln w="127000" cap="sq">
            <a:solidFill>
              <a:srgbClr val="FFFFFF"/>
            </a:solidFill>
            <a:miter lim="800000"/>
          </a:ln>
        </p:spPr>
      </p:pic>
      <p:pic>
        <p:nvPicPr>
          <p:cNvPr id="6" name="Picture 2" descr="Rowan College South Jersey Logo"/>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53000" y="5370957"/>
            <a:ext cx="3848100" cy="1192910"/>
          </a:xfrm>
          <a:prstGeom prst="rect">
            <a:avLst/>
          </a:prstGeom>
          <a:noFill/>
          <a:ln w="127000" cap="sq">
            <a:solidFill>
              <a:srgbClr val="FFFFFF"/>
            </a:solidFill>
            <a:miter lim="800000"/>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74F7A8-8D1D-40AF-9C9B-4A5215B02AC4}"/>
              </a:ext>
            </a:extLst>
          </p:cNvPr>
          <p:cNvSpPr txBox="1"/>
          <p:nvPr/>
        </p:nvSpPr>
        <p:spPr>
          <a:xfrm>
            <a:off x="228600" y="5542211"/>
            <a:ext cx="4229100" cy="1077218"/>
          </a:xfrm>
          <a:prstGeom prst="rect">
            <a:avLst/>
          </a:prstGeom>
          <a:noFill/>
          <a:ln>
            <a:noFill/>
          </a:ln>
        </p:spPr>
        <p:txBody>
          <a:bodyPr wrap="square" rtlCol="0">
            <a:spAutoFit/>
          </a:bodyPr>
          <a:lstStyle/>
          <a:p>
            <a:r>
              <a:rPr lang="en-US" sz="2400">
                <a:effectLst>
                  <a:outerShdw blurRad="38100" dist="38100" dir="2700000" algn="tl">
                    <a:srgbClr val="000000">
                      <a:alpha val="43137"/>
                    </a:srgbClr>
                  </a:outerShdw>
                </a:effectLst>
                <a:latin typeface="Raavi" panose="020B0502040204020203" pitchFamily="34" charset="0"/>
                <a:cs typeface="Raavi" panose="020B0502040204020203" pitchFamily="34" charset="0"/>
              </a:rPr>
              <a:t>Megan Ruttler, MS</a:t>
            </a:r>
          </a:p>
          <a:p>
            <a:r>
              <a:rPr lang="en-US" sz="2000">
                <a:effectLst>
                  <a:outerShdw blurRad="38100" dist="38100" dir="2700000" algn="tl">
                    <a:srgbClr val="000000">
                      <a:alpha val="43137"/>
                    </a:srgbClr>
                  </a:outerShdw>
                </a:effectLst>
                <a:latin typeface="Raavi" panose="020B0502040204020203" pitchFamily="34" charset="0"/>
                <a:cs typeface="Raavi" panose="020B0502040204020203" pitchFamily="34" charset="0"/>
              </a:rPr>
              <a:t>Executive Director – Recruitment, </a:t>
            </a:r>
          </a:p>
          <a:p>
            <a:r>
              <a:rPr lang="en-US" sz="2000">
                <a:effectLst>
                  <a:outerShdw blurRad="38100" dist="38100" dir="2700000" algn="tl">
                    <a:srgbClr val="000000">
                      <a:alpha val="43137"/>
                    </a:srgbClr>
                  </a:outerShdw>
                </a:effectLst>
                <a:latin typeface="Raavi" panose="020B0502040204020203" pitchFamily="34" charset="0"/>
                <a:cs typeface="Raavi" panose="020B0502040204020203" pitchFamily="34" charset="0"/>
              </a:rPr>
              <a:t>Dual Enrollment &amp; Testing Services</a:t>
            </a:r>
          </a:p>
        </p:txBody>
      </p:sp>
      <p:pic>
        <p:nvPicPr>
          <p:cNvPr id="9" name="Picture 8" descr="Logo, company name&#10;&#10;Description automatically generated">
            <a:extLst>
              <a:ext uri="{FF2B5EF4-FFF2-40B4-BE49-F238E27FC236}">
                <a16:creationId xmlns:a16="http://schemas.microsoft.com/office/drawing/2014/main" id="{C06830A7-629F-4217-9937-FF6B6D2A81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1456005"/>
            <a:ext cx="2362200" cy="2362200"/>
          </a:xfrm>
          <a:prstGeom prst="rect">
            <a:avLst/>
          </a:prstGeom>
        </p:spPr>
      </p:pic>
    </p:spTree>
    <p:extLst>
      <p:ext uri="{BB962C8B-B14F-4D97-AF65-F5344CB8AC3E}">
        <p14:creationId xmlns:p14="http://schemas.microsoft.com/office/powerpoint/2010/main" val="27603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55D2-0470-486C-9ACD-65EB07961616}"/>
              </a:ext>
            </a:extLst>
          </p:cNvPr>
          <p:cNvSpPr>
            <a:spLocks noGrp="1"/>
          </p:cNvSpPr>
          <p:nvPr>
            <p:ph type="title"/>
          </p:nvPr>
        </p:nvSpPr>
        <p:spPr>
          <a:xfrm>
            <a:off x="4038600" y="304800"/>
            <a:ext cx="4815840" cy="1219069"/>
          </a:xfrm>
        </p:spPr>
        <p:txBody>
          <a:bodyPr>
            <a:normAutofit fontScale="90000"/>
          </a:bodyPr>
          <a:lstStyle/>
          <a:p>
            <a:pPr algn="ctr"/>
            <a:r>
              <a:rPr lang="en-US" b="1"/>
              <a:t>What class formats are available?</a:t>
            </a:r>
            <a:endParaRPr lang="en-US"/>
          </a:p>
        </p:txBody>
      </p:sp>
      <p:pic>
        <p:nvPicPr>
          <p:cNvPr id="4" name="Google Shape;216;p20">
            <a:extLst>
              <a:ext uri="{FF2B5EF4-FFF2-40B4-BE49-F238E27FC236}">
                <a16:creationId xmlns:a16="http://schemas.microsoft.com/office/drawing/2014/main" id="{39AD9AD8-FD8C-4399-9B47-313B6C99CF5D}"/>
              </a:ext>
            </a:extLst>
          </p:cNvPr>
          <p:cNvPicPr preferRelativeResize="0">
            <a:picLocks noGrp="1"/>
          </p:cNvPicPr>
          <p:nvPr>
            <p:ph idx="1"/>
          </p:nvPr>
        </p:nvPicPr>
        <p:blipFill rotWithShape="1">
          <a:blip r:embed="rId2">
            <a:alphaModFix/>
          </a:blip>
          <a:srcRect t="14437" b="-1355"/>
          <a:stretch/>
        </p:blipFill>
        <p:spPr>
          <a:xfrm>
            <a:off x="0" y="1964960"/>
            <a:ext cx="9144000" cy="4982980"/>
          </a:xfrm>
          <a:prstGeom prst="rect">
            <a:avLst/>
          </a:prstGeom>
          <a:noFill/>
          <a:ln>
            <a:noFill/>
          </a:ln>
        </p:spPr>
      </p:pic>
    </p:spTree>
    <p:extLst>
      <p:ext uri="{BB962C8B-B14F-4D97-AF65-F5344CB8AC3E}">
        <p14:creationId xmlns:p14="http://schemas.microsoft.com/office/powerpoint/2010/main" val="226250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BF94-FED3-47A3-8421-7DD41356AB19}"/>
              </a:ext>
            </a:extLst>
          </p:cNvPr>
          <p:cNvSpPr>
            <a:spLocks noGrp="1"/>
          </p:cNvSpPr>
          <p:nvPr>
            <p:ph type="title"/>
          </p:nvPr>
        </p:nvSpPr>
        <p:spPr>
          <a:xfrm>
            <a:off x="4191000" y="308568"/>
            <a:ext cx="4815840" cy="1219069"/>
          </a:xfrm>
        </p:spPr>
        <p:txBody>
          <a:bodyPr>
            <a:normAutofit fontScale="90000"/>
          </a:bodyPr>
          <a:lstStyle/>
          <a:p>
            <a:pPr algn="ctr"/>
            <a:r>
              <a:rPr lang="en-US" b="1"/>
              <a:t>Are HSOP students treated as college students?</a:t>
            </a:r>
            <a:endParaRPr lang="en-US"/>
          </a:p>
        </p:txBody>
      </p:sp>
      <p:sp>
        <p:nvSpPr>
          <p:cNvPr id="4" name="TextBox 3">
            <a:extLst>
              <a:ext uri="{FF2B5EF4-FFF2-40B4-BE49-F238E27FC236}">
                <a16:creationId xmlns:a16="http://schemas.microsoft.com/office/drawing/2014/main" id="{1B31D4D4-E1C0-4C03-A3CF-13C2ECDF4894}"/>
              </a:ext>
            </a:extLst>
          </p:cNvPr>
          <p:cNvSpPr txBox="1"/>
          <p:nvPr/>
        </p:nvSpPr>
        <p:spPr>
          <a:xfrm>
            <a:off x="6203930" y="5486400"/>
            <a:ext cx="2940070" cy="1371600"/>
          </a:xfrm>
          <a:prstGeom prst="rect">
            <a:avLst/>
          </a:prstGeom>
          <a:solidFill>
            <a:schemeClr val="accent6">
              <a:lumMod val="50000"/>
            </a:schemeClr>
          </a:solidFill>
        </p:spPr>
        <p:txBody>
          <a:bodyPr wrap="square" rtlCol="0">
            <a:spAutoFit/>
          </a:bodyPr>
          <a:lstStyle/>
          <a:p>
            <a:endParaRPr lang="en-US"/>
          </a:p>
        </p:txBody>
      </p:sp>
      <p:sp>
        <p:nvSpPr>
          <p:cNvPr id="5" name="TextBox 4">
            <a:extLst>
              <a:ext uri="{FF2B5EF4-FFF2-40B4-BE49-F238E27FC236}">
                <a16:creationId xmlns:a16="http://schemas.microsoft.com/office/drawing/2014/main" id="{60D67ED1-8D7E-4B02-8718-707609F84E65}"/>
              </a:ext>
            </a:extLst>
          </p:cNvPr>
          <p:cNvSpPr txBox="1"/>
          <p:nvPr/>
        </p:nvSpPr>
        <p:spPr>
          <a:xfrm>
            <a:off x="2362200" y="1816734"/>
            <a:ext cx="4419600" cy="830997"/>
          </a:xfrm>
          <a:prstGeom prst="rect">
            <a:avLst/>
          </a:prstGeom>
          <a:noFill/>
        </p:spPr>
        <p:txBody>
          <a:bodyPr wrap="square" rtlCol="0">
            <a:spAutoFit/>
          </a:bodyPr>
          <a:lstStyle/>
          <a:p>
            <a:pPr algn="ctr"/>
            <a:r>
              <a:rPr lang="en-US" sz="4800" b="1" i="1">
                <a:solidFill>
                  <a:schemeClr val="accent3">
                    <a:lumMod val="60000"/>
                    <a:lumOff val="40000"/>
                  </a:schemeClr>
                </a:solidFill>
              </a:rPr>
              <a:t>Yes!</a:t>
            </a:r>
          </a:p>
        </p:txBody>
      </p:sp>
      <p:sp>
        <p:nvSpPr>
          <p:cNvPr id="3" name="Content Placeholder 2">
            <a:extLst>
              <a:ext uri="{FF2B5EF4-FFF2-40B4-BE49-F238E27FC236}">
                <a16:creationId xmlns:a16="http://schemas.microsoft.com/office/drawing/2014/main" id="{940A5240-2F0B-492A-AA02-1F3D54FBAF3E}"/>
              </a:ext>
            </a:extLst>
          </p:cNvPr>
          <p:cNvSpPr>
            <a:spLocks noGrp="1"/>
          </p:cNvSpPr>
          <p:nvPr>
            <p:ph idx="1"/>
          </p:nvPr>
        </p:nvSpPr>
        <p:spPr>
          <a:xfrm>
            <a:off x="594360" y="2936828"/>
            <a:ext cx="7955280" cy="4069080"/>
          </a:xfrm>
        </p:spPr>
        <p:txBody>
          <a:bodyPr>
            <a:normAutofit lnSpcReduction="10000"/>
          </a:bodyPr>
          <a:lstStyle/>
          <a:p>
            <a:r>
              <a:rPr lang="en-US"/>
              <a:t>You will be taking courses with traditional college students</a:t>
            </a:r>
          </a:p>
          <a:p>
            <a:endParaRPr lang="en-US" sz="700"/>
          </a:p>
          <a:p>
            <a:r>
              <a:rPr lang="en-US"/>
              <a:t>Your professor will treat you as a college student</a:t>
            </a:r>
          </a:p>
          <a:p>
            <a:pPr marL="0" indent="225425">
              <a:buNone/>
            </a:pPr>
            <a:r>
              <a:rPr lang="en-US" sz="2000"/>
              <a:t>(no special treatment!)</a:t>
            </a:r>
          </a:p>
          <a:p>
            <a:pPr marL="0" indent="225425">
              <a:buNone/>
            </a:pPr>
            <a:endParaRPr lang="en-US" sz="700"/>
          </a:p>
          <a:p>
            <a:r>
              <a:rPr lang="en-US"/>
              <a:t>FERPA, the federal law that protects student educational records, protects YOU and your information at the college*</a:t>
            </a:r>
          </a:p>
          <a:p>
            <a:endParaRPr lang="en-US"/>
          </a:p>
          <a:p>
            <a:pPr marL="0" indent="0">
              <a:buNone/>
            </a:pPr>
            <a:r>
              <a:rPr lang="en-US" sz="2000" i="1"/>
              <a:t>*Parents cannot access RCSJ student records without the student’s written permission</a:t>
            </a:r>
          </a:p>
          <a:p>
            <a:pPr marL="0" indent="225425">
              <a:buNone/>
            </a:pPr>
            <a:endParaRPr lang="en-US"/>
          </a:p>
        </p:txBody>
      </p:sp>
    </p:spTree>
    <p:extLst>
      <p:ext uri="{BB962C8B-B14F-4D97-AF65-F5344CB8AC3E}">
        <p14:creationId xmlns:p14="http://schemas.microsoft.com/office/powerpoint/2010/main" val="382033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03930" y="5486400"/>
            <a:ext cx="2940070" cy="1371600"/>
          </a:xfrm>
          <a:prstGeom prst="rect">
            <a:avLst/>
          </a:prstGeom>
          <a:solidFill>
            <a:schemeClr val="accent6">
              <a:lumMod val="50000"/>
            </a:schemeClr>
          </a:solidFill>
        </p:spPr>
        <p:txBody>
          <a:bodyPr wrap="square" rtlCol="0">
            <a:spAutoFit/>
          </a:bodyPr>
          <a:lstStyle/>
          <a:p>
            <a:endParaRPr lang="en-US"/>
          </a:p>
        </p:txBody>
      </p:sp>
      <p:sp>
        <p:nvSpPr>
          <p:cNvPr id="10" name="TextBox 9">
            <a:extLst>
              <a:ext uri="{FF2B5EF4-FFF2-40B4-BE49-F238E27FC236}">
                <a16:creationId xmlns:a16="http://schemas.microsoft.com/office/drawing/2014/main" id="{083EB79B-604B-4CC9-981C-BEE5079B03C8}"/>
              </a:ext>
            </a:extLst>
          </p:cNvPr>
          <p:cNvSpPr txBox="1"/>
          <p:nvPr/>
        </p:nvSpPr>
        <p:spPr>
          <a:xfrm>
            <a:off x="853662" y="2133600"/>
            <a:ext cx="7985537" cy="4376070"/>
          </a:xfrm>
          <a:prstGeom prst="rect">
            <a:avLst/>
          </a:prstGeom>
          <a:noFill/>
        </p:spPr>
        <p:txBody>
          <a:bodyPr wrap="square">
            <a:spAutoFit/>
          </a:bodyPr>
          <a:lstStyle/>
          <a:p>
            <a:pPr>
              <a:lnSpc>
                <a:spcPct val="150000"/>
              </a:lnSpc>
              <a:buFont typeface="Arial"/>
              <a:buChar char="•"/>
            </a:pPr>
            <a:r>
              <a:rPr lang="en-US" sz="2700">
                <a:latin typeface="Century Gothic" panose="020B0502020202020204" pitchFamily="34" charset="0"/>
              </a:rPr>
              <a:t>Academic Advising </a:t>
            </a:r>
          </a:p>
          <a:p>
            <a:pPr>
              <a:lnSpc>
                <a:spcPct val="150000"/>
              </a:lnSpc>
              <a:buFont typeface="Arial"/>
              <a:buChar char="•"/>
            </a:pPr>
            <a:r>
              <a:rPr lang="en-US" sz="2700">
                <a:latin typeface="Century Gothic" panose="020B0502020202020204" pitchFamily="34" charset="0"/>
              </a:rPr>
              <a:t>Academic Support Center (Tutoring) </a:t>
            </a:r>
          </a:p>
          <a:p>
            <a:pPr>
              <a:lnSpc>
                <a:spcPct val="150000"/>
              </a:lnSpc>
              <a:buFont typeface="Arial"/>
              <a:buChar char="•"/>
            </a:pPr>
            <a:r>
              <a:rPr lang="en-US" sz="2700">
                <a:latin typeface="Century Gothic" panose="020B0502020202020204" pitchFamily="34" charset="0"/>
              </a:rPr>
              <a:t>Internship and Career Planning </a:t>
            </a:r>
          </a:p>
          <a:p>
            <a:pPr>
              <a:lnSpc>
                <a:spcPct val="150000"/>
              </a:lnSpc>
              <a:buFont typeface="Arial"/>
              <a:buChar char="•"/>
            </a:pPr>
            <a:r>
              <a:rPr lang="en-US" sz="2700">
                <a:latin typeface="Century Gothic" panose="020B0502020202020204" pitchFamily="34" charset="0"/>
              </a:rPr>
              <a:t>Counseling and Wellness</a:t>
            </a:r>
          </a:p>
          <a:p>
            <a:pPr>
              <a:lnSpc>
                <a:spcPct val="150000"/>
              </a:lnSpc>
              <a:buFont typeface="Arial,Sans-Serif"/>
              <a:buChar char="•"/>
            </a:pPr>
            <a:r>
              <a:rPr lang="en-US" sz="2700">
                <a:latin typeface="Century Gothic" panose="020B0502020202020204" pitchFamily="34" charset="0"/>
              </a:rPr>
              <a:t>Student Life</a:t>
            </a:r>
          </a:p>
          <a:p>
            <a:pPr>
              <a:lnSpc>
                <a:spcPct val="150000"/>
              </a:lnSpc>
              <a:buFont typeface="Arial,Sans-Serif"/>
              <a:buChar char="•"/>
            </a:pPr>
            <a:r>
              <a:rPr lang="en-US" sz="2700">
                <a:latin typeface="Century Gothic" panose="020B0502020202020204" pitchFamily="34" charset="0"/>
              </a:rPr>
              <a:t>Special Services </a:t>
            </a:r>
          </a:p>
          <a:p>
            <a:pPr>
              <a:lnSpc>
                <a:spcPct val="150000"/>
              </a:lnSpc>
              <a:buFont typeface="Arial"/>
              <a:buChar char="•"/>
            </a:pPr>
            <a:r>
              <a:rPr lang="en-US" sz="2700">
                <a:latin typeface="Century Gothic" panose="020B0502020202020204" pitchFamily="34" charset="0"/>
              </a:rPr>
              <a:t>Transfer Services/University Partners</a:t>
            </a:r>
          </a:p>
        </p:txBody>
      </p:sp>
      <p:sp>
        <p:nvSpPr>
          <p:cNvPr id="11" name="Title 1">
            <a:extLst>
              <a:ext uri="{FF2B5EF4-FFF2-40B4-BE49-F238E27FC236}">
                <a16:creationId xmlns:a16="http://schemas.microsoft.com/office/drawing/2014/main" id="{7A2F4559-1189-4B4F-9B8F-51B1318C9428}"/>
              </a:ext>
            </a:extLst>
          </p:cNvPr>
          <p:cNvSpPr>
            <a:spLocks noGrp="1"/>
          </p:cNvSpPr>
          <p:nvPr>
            <p:ph type="title"/>
          </p:nvPr>
        </p:nvSpPr>
        <p:spPr>
          <a:xfrm>
            <a:off x="4013918" y="378155"/>
            <a:ext cx="4891957" cy="1219069"/>
          </a:xfrm>
        </p:spPr>
        <p:txBody>
          <a:bodyPr>
            <a:normAutofit/>
          </a:bodyPr>
          <a:lstStyle/>
          <a:p>
            <a:pPr algn="ctr"/>
            <a:r>
              <a:rPr lang="en-US" b="1"/>
              <a:t>Student Support Services</a:t>
            </a:r>
            <a:endParaRPr lang="en-US"/>
          </a:p>
        </p:txBody>
      </p:sp>
    </p:spTree>
    <p:extLst>
      <p:ext uri="{BB962C8B-B14F-4D97-AF65-F5344CB8AC3E}">
        <p14:creationId xmlns:p14="http://schemas.microsoft.com/office/powerpoint/2010/main" val="37333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03930" y="5486400"/>
            <a:ext cx="2940070" cy="1371600"/>
          </a:xfrm>
          <a:prstGeom prst="rect">
            <a:avLst/>
          </a:prstGeom>
          <a:solidFill>
            <a:schemeClr val="accent6">
              <a:lumMod val="50000"/>
            </a:schemeClr>
          </a:solidFill>
        </p:spPr>
        <p:txBody>
          <a:bodyPr wrap="square" rtlCol="0">
            <a:spAutoFit/>
          </a:bodyPr>
          <a:lstStyle/>
          <a:p>
            <a:endParaRPr lang="en-US"/>
          </a:p>
        </p:txBody>
      </p:sp>
      <p:sp>
        <p:nvSpPr>
          <p:cNvPr id="4" name="Title 3"/>
          <p:cNvSpPr>
            <a:spLocks noGrp="1"/>
          </p:cNvSpPr>
          <p:nvPr>
            <p:ph type="title"/>
          </p:nvPr>
        </p:nvSpPr>
        <p:spPr>
          <a:xfrm>
            <a:off x="3352800" y="457200"/>
            <a:ext cx="5600699" cy="765572"/>
          </a:xfrm>
        </p:spPr>
        <p:txBody>
          <a:bodyPr>
            <a:noAutofit/>
          </a:bodyPr>
          <a:lstStyle/>
          <a:p>
            <a:pPr algn="ctr"/>
            <a:r>
              <a:rPr lang="en-US" sz="3600" b="1"/>
              <a:t>HSOP – Sign Me Up…</a:t>
            </a:r>
            <a:br>
              <a:rPr lang="en-US" sz="3600" b="1"/>
            </a:br>
            <a:r>
              <a:rPr lang="en-US" sz="3600" b="1"/>
              <a:t>Easy As 1, 2, 3!</a:t>
            </a:r>
            <a:endParaRPr lang="en-US"/>
          </a:p>
        </p:txBody>
      </p:sp>
      <p:sp>
        <p:nvSpPr>
          <p:cNvPr id="5" name="Content Placeholder 4"/>
          <p:cNvSpPr>
            <a:spLocks noGrp="1"/>
          </p:cNvSpPr>
          <p:nvPr>
            <p:ph idx="1"/>
          </p:nvPr>
        </p:nvSpPr>
        <p:spPr>
          <a:xfrm>
            <a:off x="2489535" y="1441670"/>
            <a:ext cx="6781800" cy="4606420"/>
          </a:xfrm>
        </p:spPr>
        <p:txBody>
          <a:bodyPr>
            <a:noAutofit/>
          </a:bodyPr>
          <a:lstStyle/>
          <a:p>
            <a:pPr marL="0" indent="0">
              <a:lnSpc>
                <a:spcPct val="100000"/>
              </a:lnSpc>
              <a:spcBef>
                <a:spcPts val="0"/>
              </a:spcBef>
              <a:buNone/>
            </a:pPr>
            <a:r>
              <a:rPr lang="en-US" sz="2400" b="1">
                <a:ea typeface="Verdana" panose="020B0604030504040204" pitchFamily="34" charset="0"/>
                <a:cs typeface="Verdana" panose="020B0604030504040204" pitchFamily="34" charset="0"/>
              </a:rPr>
              <a:t>1. </a:t>
            </a:r>
            <a:r>
              <a:rPr lang="en-US" sz="2400" b="1">
                <a:solidFill>
                  <a:srgbClr val="FFE393"/>
                </a:solidFill>
                <a:ea typeface="Verdana" panose="020B0604030504040204" pitchFamily="34" charset="0"/>
                <a:cs typeface="Verdana" panose="020B0604030504040204" pitchFamily="34" charset="0"/>
              </a:rPr>
              <a:t>Complete </a:t>
            </a:r>
            <a:r>
              <a:rPr lang="en-US" sz="2400" b="1">
                <a:ea typeface="Verdana" panose="020B0604030504040204" pitchFamily="34" charset="0"/>
                <a:cs typeface="Verdana" panose="020B0604030504040204" pitchFamily="34" charset="0"/>
              </a:rPr>
              <a:t>High School        </a:t>
            </a:r>
          </a:p>
          <a:p>
            <a:pPr marL="0" indent="0">
              <a:lnSpc>
                <a:spcPct val="100000"/>
              </a:lnSpc>
              <a:spcBef>
                <a:spcPts val="0"/>
              </a:spcBef>
              <a:buNone/>
            </a:pPr>
            <a:r>
              <a:rPr lang="en-US" sz="2400" b="1">
                <a:ea typeface="Verdana" panose="020B0604030504040204" pitchFamily="34" charset="0"/>
                <a:cs typeface="Verdana" panose="020B0604030504040204" pitchFamily="34" charset="0"/>
              </a:rPr>
              <a:t>    Participation Form</a:t>
            </a:r>
          </a:p>
          <a:p>
            <a:pPr marL="403225" indent="0">
              <a:lnSpc>
                <a:spcPct val="100000"/>
              </a:lnSpc>
              <a:spcBef>
                <a:spcPts val="0"/>
              </a:spcBef>
              <a:buNone/>
            </a:pPr>
            <a:r>
              <a:rPr lang="en-US" sz="2000">
                <a:ea typeface="Verdana" panose="020B0604030504040204" pitchFamily="34" charset="0"/>
                <a:cs typeface="Verdana" panose="020B0604030504040204" pitchFamily="34" charset="0"/>
              </a:rPr>
              <a:t>(Writeable PDF on our website)</a:t>
            </a:r>
          </a:p>
          <a:p>
            <a:pPr marL="746125" indent="-342900">
              <a:lnSpc>
                <a:spcPct val="100000"/>
              </a:lnSpc>
              <a:spcBef>
                <a:spcPts val="0"/>
              </a:spcBef>
            </a:pPr>
            <a:r>
              <a:rPr lang="en-US" sz="2000">
                <a:ea typeface="Verdana" panose="020B0604030504040204" pitchFamily="34" charset="0"/>
                <a:cs typeface="Verdana" panose="020B0604030504040204" pitchFamily="34" charset="0"/>
              </a:rPr>
              <a:t>Submit</a:t>
            </a:r>
            <a:r>
              <a:rPr lang="en-US" sz="2000" b="1">
                <a:ea typeface="Verdana" panose="020B0604030504040204" pitchFamily="34" charset="0"/>
                <a:cs typeface="Verdana" panose="020B0604030504040204" pitchFamily="34" charset="0"/>
              </a:rPr>
              <a:t> High School Transcript</a:t>
            </a:r>
          </a:p>
          <a:p>
            <a:pPr marL="746125" indent="-342900">
              <a:lnSpc>
                <a:spcPct val="100000"/>
              </a:lnSpc>
              <a:spcBef>
                <a:spcPts val="0"/>
              </a:spcBef>
            </a:pPr>
            <a:endParaRPr lang="en-US" sz="1400">
              <a:ea typeface="Verdana" panose="020B0604030504040204" pitchFamily="34" charset="0"/>
              <a:cs typeface="Verdana" panose="020B0604030504040204" pitchFamily="34" charset="0"/>
            </a:endParaRPr>
          </a:p>
          <a:p>
            <a:pPr marL="0" indent="0">
              <a:lnSpc>
                <a:spcPct val="100000"/>
              </a:lnSpc>
              <a:spcBef>
                <a:spcPts val="0"/>
              </a:spcBef>
              <a:buNone/>
            </a:pPr>
            <a:r>
              <a:rPr lang="en-US" sz="2400" b="1">
                <a:ea typeface="Verdana" panose="020B0604030504040204" pitchFamily="34" charset="0"/>
                <a:cs typeface="Verdana" panose="020B0604030504040204" pitchFamily="34" charset="0"/>
              </a:rPr>
              <a:t>2. </a:t>
            </a:r>
            <a:r>
              <a:rPr lang="en-US" sz="2400" b="1">
                <a:solidFill>
                  <a:srgbClr val="FFE393"/>
                </a:solidFill>
                <a:ea typeface="Verdana" panose="020B0604030504040204" pitchFamily="34" charset="0"/>
                <a:cs typeface="Verdana" panose="020B0604030504040204" pitchFamily="34" charset="0"/>
              </a:rPr>
              <a:t>Satisfy </a:t>
            </a:r>
            <a:r>
              <a:rPr lang="en-US" sz="2400" b="1">
                <a:ea typeface="Verdana" panose="020B0604030504040204" pitchFamily="34" charset="0"/>
                <a:cs typeface="Verdana" panose="020B0604030504040204" pitchFamily="34" charset="0"/>
              </a:rPr>
              <a:t>Testing Requirements</a:t>
            </a:r>
          </a:p>
          <a:p>
            <a:pPr marL="746125" indent="-342900">
              <a:lnSpc>
                <a:spcPct val="100000"/>
              </a:lnSpc>
              <a:spcBef>
                <a:spcPts val="0"/>
              </a:spcBef>
            </a:pPr>
            <a:r>
              <a:rPr lang="en-US" sz="2000">
                <a:ea typeface="Verdana" panose="020B0604030504040204" pitchFamily="34" charset="0"/>
                <a:cs typeface="Verdana" panose="020B0604030504040204" pitchFamily="34" charset="0"/>
              </a:rPr>
              <a:t>Submit</a:t>
            </a:r>
            <a:r>
              <a:rPr lang="en-US" sz="2000" b="1">
                <a:ea typeface="Verdana" panose="020B0604030504040204" pitchFamily="34" charset="0"/>
                <a:cs typeface="Verdana" panose="020B0604030504040204" pitchFamily="34" charset="0"/>
              </a:rPr>
              <a:t> Standardized Test Scores </a:t>
            </a:r>
            <a:r>
              <a:rPr lang="en-US" sz="2000">
                <a:ea typeface="Verdana" panose="020B0604030504040204" pitchFamily="34" charset="0"/>
                <a:cs typeface="Verdana" panose="020B0604030504040204" pitchFamily="34" charset="0"/>
              </a:rPr>
              <a:t>OR</a:t>
            </a:r>
          </a:p>
          <a:p>
            <a:pPr marL="746125" indent="-342900">
              <a:lnSpc>
                <a:spcPct val="100000"/>
              </a:lnSpc>
              <a:spcBef>
                <a:spcPts val="0"/>
              </a:spcBef>
            </a:pPr>
            <a:r>
              <a:rPr lang="en-US" sz="2000">
                <a:ea typeface="Verdana" panose="020B0604030504040204" pitchFamily="34" charset="0"/>
                <a:cs typeface="Verdana" panose="020B0604030504040204" pitchFamily="34" charset="0"/>
              </a:rPr>
              <a:t>Take the </a:t>
            </a:r>
            <a:r>
              <a:rPr lang="en-US" sz="2000" b="1">
                <a:ea typeface="Verdana" panose="020B0604030504040204" pitchFamily="34" charset="0"/>
                <a:cs typeface="Verdana" panose="020B0604030504040204" pitchFamily="34" charset="0"/>
              </a:rPr>
              <a:t>Accuplacer</a:t>
            </a:r>
          </a:p>
          <a:p>
            <a:pPr marL="403225" indent="0">
              <a:lnSpc>
                <a:spcPct val="100000"/>
              </a:lnSpc>
              <a:spcBef>
                <a:spcPts val="0"/>
              </a:spcBef>
              <a:buNone/>
            </a:pPr>
            <a:endParaRPr lang="en-US" sz="1400">
              <a:ea typeface="Verdana" panose="020B0604030504040204" pitchFamily="34" charset="0"/>
              <a:cs typeface="Verdana" panose="020B0604030504040204" pitchFamily="34" charset="0"/>
            </a:endParaRPr>
          </a:p>
          <a:p>
            <a:pPr marL="0" indent="0">
              <a:lnSpc>
                <a:spcPct val="100000"/>
              </a:lnSpc>
              <a:spcBef>
                <a:spcPts val="0"/>
              </a:spcBef>
              <a:buNone/>
            </a:pPr>
            <a:r>
              <a:rPr lang="en-US" sz="2400" b="1">
                <a:ea typeface="Verdana" panose="020B0604030504040204" pitchFamily="34" charset="0"/>
                <a:cs typeface="Verdana" panose="020B0604030504040204" pitchFamily="34" charset="0"/>
              </a:rPr>
              <a:t>3. </a:t>
            </a:r>
            <a:r>
              <a:rPr lang="en-US" sz="2400" b="1">
                <a:solidFill>
                  <a:srgbClr val="FFE393"/>
                </a:solidFill>
                <a:ea typeface="Verdana" panose="020B0604030504040204" pitchFamily="34" charset="0"/>
                <a:cs typeface="Verdana" panose="020B0604030504040204" pitchFamily="34" charset="0"/>
              </a:rPr>
              <a:t>Schedule </a:t>
            </a:r>
            <a:r>
              <a:rPr lang="en-US" sz="2400" b="1">
                <a:ea typeface="Verdana" panose="020B0604030504040204" pitchFamily="34" charset="0"/>
                <a:cs typeface="Verdana" panose="020B0604030504040204" pitchFamily="34" charset="0"/>
              </a:rPr>
              <a:t>an Appointment to      </a:t>
            </a:r>
          </a:p>
          <a:p>
            <a:pPr marL="0" indent="0">
              <a:lnSpc>
                <a:spcPct val="100000"/>
              </a:lnSpc>
              <a:spcBef>
                <a:spcPts val="0"/>
              </a:spcBef>
              <a:buNone/>
            </a:pPr>
            <a:r>
              <a:rPr lang="en-US" sz="2400" b="1">
                <a:ea typeface="Verdana" panose="020B0604030504040204" pitchFamily="34" charset="0"/>
                <a:cs typeface="Verdana" panose="020B0604030504040204" pitchFamily="34" charset="0"/>
              </a:rPr>
              <a:t>    Register for Classes!</a:t>
            </a:r>
          </a:p>
          <a:p>
            <a:pPr lvl="1" indent="-342900">
              <a:lnSpc>
                <a:spcPct val="100000"/>
              </a:lnSpc>
              <a:spcBef>
                <a:spcPts val="0"/>
              </a:spcBef>
              <a:buFont typeface="Wingdings" panose="05000000000000000000" pitchFamily="2" charset="2"/>
              <a:buChar char="à"/>
            </a:pPr>
            <a:r>
              <a:rPr lang="en-US" sz="2400">
                <a:ea typeface="Verdana" panose="020B0604030504040204" pitchFamily="34" charset="0"/>
                <a:cs typeface="Verdana" panose="020B0604030504040204" pitchFamily="34" charset="0"/>
              </a:rPr>
              <a:t> </a:t>
            </a:r>
            <a:r>
              <a:rPr lang="en-US" sz="2400">
                <a:solidFill>
                  <a:schemeClr val="accent3">
                    <a:lumMod val="60000"/>
                    <a:lumOff val="40000"/>
                  </a:schemeClr>
                </a:solidFill>
                <a:ea typeface="Verdana" panose="020B0604030504040204" pitchFamily="34" charset="0"/>
                <a:cs typeface="Verdana" panose="020B0604030504040204" pitchFamily="34" charset="0"/>
              </a:rPr>
              <a:t>RCSJ.edu/HSOP/Appointments</a:t>
            </a:r>
          </a:p>
          <a:p>
            <a:pPr marL="342900" lvl="1" indent="0">
              <a:lnSpc>
                <a:spcPct val="100000"/>
              </a:lnSpc>
              <a:spcBef>
                <a:spcPts val="0"/>
              </a:spcBef>
              <a:buNone/>
            </a:pPr>
            <a:endParaRPr lang="en-US" sz="2400" b="1">
              <a:ea typeface="Verdana" panose="020B0604030504040204" pitchFamily="34" charset="0"/>
              <a:cs typeface="Verdana" panose="020B060403050404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000" t="7233" r="25834"/>
          <a:stretch/>
        </p:blipFill>
        <p:spPr>
          <a:xfrm>
            <a:off x="-48126" y="2570748"/>
            <a:ext cx="2747399" cy="2853812"/>
          </a:xfrm>
          <a:prstGeom prst="rect">
            <a:avLst/>
          </a:prstGeom>
          <a:ln>
            <a:noFill/>
          </a:ln>
          <a:effectLst>
            <a:reflection blurRad="12700" stA="30000" endPos="30000" dist="5000" dir="5400000" sy="-100000" algn="bl" rotWithShape="0"/>
            <a:softEdge rad="88900"/>
          </a:effectLst>
          <a:scene3d>
            <a:camera prst="perspectiveContrastingLeftFacing">
              <a:rot lat="300000" lon="20400000" rev="0"/>
            </a:camera>
            <a:lightRig rig="threePt" dir="t">
              <a:rot lat="0" lon="0" rev="2700000"/>
            </a:lightRig>
          </a:scene3d>
          <a:sp3d/>
        </p:spPr>
      </p:pic>
      <p:grpSp>
        <p:nvGrpSpPr>
          <p:cNvPr id="7" name="Group 6">
            <a:extLst>
              <a:ext uri="{FF2B5EF4-FFF2-40B4-BE49-F238E27FC236}">
                <a16:creationId xmlns:a16="http://schemas.microsoft.com/office/drawing/2014/main" id="{A76D2873-88E2-4D82-A035-928AF66CB792}"/>
              </a:ext>
            </a:extLst>
          </p:cNvPr>
          <p:cNvGrpSpPr/>
          <p:nvPr/>
        </p:nvGrpSpPr>
        <p:grpSpPr>
          <a:xfrm>
            <a:off x="5105400" y="5743172"/>
            <a:ext cx="6371359" cy="1047631"/>
            <a:chOff x="118165" y="5771540"/>
            <a:chExt cx="6121862" cy="525898"/>
          </a:xfrm>
        </p:grpSpPr>
        <p:sp>
          <p:nvSpPr>
            <p:cNvPr id="6" name="Rectangle 5"/>
            <p:cNvSpPr/>
            <p:nvPr/>
          </p:nvSpPr>
          <p:spPr>
            <a:xfrm>
              <a:off x="130200" y="5984575"/>
              <a:ext cx="6109827" cy="312863"/>
            </a:xfrm>
            <a:prstGeom prst="rect">
              <a:avLst/>
            </a:prstGeom>
            <a:noFill/>
          </p:spPr>
          <p:txBody>
            <a:bodyPr wrap="square" lIns="68580" tIns="34290" rIns="68580" bIns="34290">
              <a:spAutoFit/>
            </a:bodyPr>
            <a:lstStyle/>
            <a:p>
              <a:r>
                <a:rPr lang="en-US" sz="3600" b="1" spc="38">
                  <a:ln w="0"/>
                  <a:solidFill>
                    <a:srgbClr val="FFE393"/>
                  </a:solidFill>
                  <a:effectLst>
                    <a:innerShdw blurRad="63500" dist="50800" dir="13500000">
                      <a:srgbClr val="000000">
                        <a:alpha val="50000"/>
                      </a:srgbClr>
                    </a:innerShdw>
                  </a:effectLst>
                </a:rPr>
                <a:t>RCSJ.edu/HSOP</a:t>
              </a:r>
            </a:p>
          </p:txBody>
        </p:sp>
        <p:sp>
          <p:nvSpPr>
            <p:cNvPr id="2" name="TextBox 1"/>
            <p:cNvSpPr txBox="1"/>
            <p:nvPr/>
          </p:nvSpPr>
          <p:spPr>
            <a:xfrm>
              <a:off x="118165" y="5771540"/>
              <a:ext cx="4669589" cy="262650"/>
            </a:xfrm>
            <a:prstGeom prst="rect">
              <a:avLst/>
            </a:prstGeom>
            <a:noFill/>
          </p:spPr>
          <p:txBody>
            <a:bodyPr wrap="square" rtlCol="0">
              <a:spAutoFit/>
            </a:bodyPr>
            <a:lstStyle/>
            <a:p>
              <a:r>
                <a:rPr lang="en-US" sz="2800" b="1"/>
                <a:t>For more information: </a:t>
              </a:r>
            </a:p>
          </p:txBody>
        </p:sp>
      </p:grpSp>
      <p:cxnSp>
        <p:nvCxnSpPr>
          <p:cNvPr id="10" name="Straight Connector 9"/>
          <p:cNvCxnSpPr/>
          <p:nvPr/>
        </p:nvCxnSpPr>
        <p:spPr>
          <a:xfrm>
            <a:off x="2884394" y="1395192"/>
            <a:ext cx="5981700" cy="0"/>
          </a:xfrm>
          <a:prstGeom prst="line">
            <a:avLst/>
          </a:prstGeom>
          <a:ln>
            <a:solidFill>
              <a:srgbClr val="FFF3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3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5677548-BD12-437B-AAF1-7D6A3522EB97}"/>
              </a:ext>
            </a:extLst>
          </p:cNvPr>
          <p:cNvSpPr txBox="1"/>
          <p:nvPr/>
        </p:nvSpPr>
        <p:spPr>
          <a:xfrm>
            <a:off x="-1" y="837582"/>
            <a:ext cx="3276601" cy="1371600"/>
          </a:xfrm>
          <a:prstGeom prst="rect">
            <a:avLst/>
          </a:prstGeom>
          <a:solidFill>
            <a:schemeClr val="accent6">
              <a:lumMod val="50000"/>
            </a:schemeClr>
          </a:solidFill>
        </p:spPr>
        <p:txBody>
          <a:bodyPr wrap="square" rtlCol="0">
            <a:spAutoFit/>
          </a:bodyPr>
          <a:lstStyle/>
          <a:p>
            <a:endParaRPr lang="en-US"/>
          </a:p>
        </p:txBody>
      </p:sp>
      <p:sp>
        <p:nvSpPr>
          <p:cNvPr id="7" name="TextBox 6"/>
          <p:cNvSpPr txBox="1"/>
          <p:nvPr/>
        </p:nvSpPr>
        <p:spPr>
          <a:xfrm>
            <a:off x="6203930" y="5486400"/>
            <a:ext cx="2940070" cy="1371600"/>
          </a:xfrm>
          <a:prstGeom prst="rect">
            <a:avLst/>
          </a:prstGeom>
          <a:solidFill>
            <a:schemeClr val="accent6">
              <a:lumMod val="50000"/>
            </a:schemeClr>
          </a:solidFill>
        </p:spPr>
        <p:txBody>
          <a:bodyPr wrap="square" rtlCol="0">
            <a:spAutoFit/>
          </a:bodyPr>
          <a:lstStyle/>
          <a:p>
            <a:endParaRPr lang="en-US"/>
          </a:p>
        </p:txBody>
      </p:sp>
      <p:sp>
        <p:nvSpPr>
          <p:cNvPr id="2" name="Title 1"/>
          <p:cNvSpPr>
            <a:spLocks noGrp="1"/>
          </p:cNvSpPr>
          <p:nvPr>
            <p:ph type="title"/>
          </p:nvPr>
        </p:nvSpPr>
        <p:spPr>
          <a:xfrm>
            <a:off x="3921635" y="-43440"/>
            <a:ext cx="4815840" cy="1219069"/>
          </a:xfrm>
        </p:spPr>
        <p:txBody>
          <a:bodyPr>
            <a:normAutofit/>
          </a:bodyPr>
          <a:lstStyle/>
          <a:p>
            <a:r>
              <a:rPr lang="en-US" sz="3600" b="1"/>
              <a:t>Registration guide</a:t>
            </a:r>
          </a:p>
        </p:txBody>
      </p:sp>
      <p:cxnSp>
        <p:nvCxnSpPr>
          <p:cNvPr id="4" name="Straight Connector 3"/>
          <p:cNvCxnSpPr/>
          <p:nvPr/>
        </p:nvCxnSpPr>
        <p:spPr>
          <a:xfrm>
            <a:off x="3352800" y="837582"/>
            <a:ext cx="5582656" cy="0"/>
          </a:xfrm>
          <a:prstGeom prst="line">
            <a:avLst/>
          </a:prstGeom>
          <a:ln>
            <a:solidFill>
              <a:srgbClr val="FFF3D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5509" y="1175629"/>
            <a:ext cx="4152900" cy="5893921"/>
          </a:xfrm>
          <a:prstGeom prst="rect">
            <a:avLst/>
          </a:prstGeom>
          <a:noFill/>
          <a:ln>
            <a:solidFill>
              <a:srgbClr val="FFC82F"/>
            </a:solidFill>
          </a:ln>
        </p:spPr>
        <p:txBody>
          <a:bodyPr wrap="square" rtlCol="0">
            <a:spAutoFit/>
          </a:bodyPr>
          <a:lstStyle/>
          <a:p>
            <a:pPr algn="ctr"/>
            <a:r>
              <a:rPr lang="en-US" sz="2400" b="1"/>
              <a:t>HSOP Information</a:t>
            </a:r>
            <a:r>
              <a:rPr lang="en-US" sz="2400"/>
              <a:t>:</a:t>
            </a:r>
          </a:p>
          <a:p>
            <a:pPr algn="ctr">
              <a:spcAft>
                <a:spcPts val="1000"/>
              </a:spcAft>
            </a:pPr>
            <a:r>
              <a:rPr lang="en-US" sz="2400" i="1" u="sng">
                <a:solidFill>
                  <a:schemeClr val="accent3">
                    <a:lumMod val="60000"/>
                    <a:lumOff val="40000"/>
                  </a:schemeClr>
                </a:solidFill>
              </a:rPr>
              <a:t>RCSJ.edu/HSOP</a:t>
            </a:r>
          </a:p>
          <a:p>
            <a:pPr algn="ctr"/>
            <a:endParaRPr lang="en-US" sz="2400"/>
          </a:p>
          <a:p>
            <a:pPr algn="ctr"/>
            <a:r>
              <a:rPr lang="en-US" sz="2400" b="1"/>
              <a:t>View Courses:</a:t>
            </a:r>
          </a:p>
          <a:p>
            <a:pPr algn="ctr"/>
            <a:r>
              <a:rPr lang="en-US" sz="2400" i="1" u="sng">
                <a:solidFill>
                  <a:schemeClr val="accent3">
                    <a:lumMod val="60000"/>
                    <a:lumOff val="40000"/>
                  </a:schemeClr>
                </a:solidFill>
              </a:rPr>
              <a:t>RCSJ.edu/</a:t>
            </a:r>
            <a:r>
              <a:rPr lang="en-US" sz="2400" i="1" u="sng" err="1">
                <a:solidFill>
                  <a:schemeClr val="accent3">
                    <a:lumMod val="60000"/>
                    <a:lumOff val="40000"/>
                  </a:schemeClr>
                </a:solidFill>
              </a:rPr>
              <a:t>gc</a:t>
            </a:r>
            <a:r>
              <a:rPr lang="en-US" sz="2400" i="1" u="sng">
                <a:solidFill>
                  <a:schemeClr val="accent3">
                    <a:lumMod val="60000"/>
                    <a:lumOff val="40000"/>
                  </a:schemeClr>
                </a:solidFill>
              </a:rPr>
              <a:t>/Courses</a:t>
            </a:r>
          </a:p>
          <a:p>
            <a:pPr algn="ctr">
              <a:spcAft>
                <a:spcPts val="1000"/>
              </a:spcAft>
            </a:pPr>
            <a:endParaRPr lang="en-US" sz="2800" b="1" i="1" u="sng">
              <a:solidFill>
                <a:schemeClr val="accent3">
                  <a:lumMod val="60000"/>
                  <a:lumOff val="40000"/>
                </a:schemeClr>
              </a:solidFill>
            </a:endParaRPr>
          </a:p>
          <a:p>
            <a:pPr algn="ctr">
              <a:spcAft>
                <a:spcPts val="1000"/>
              </a:spcAft>
            </a:pPr>
            <a:r>
              <a:rPr lang="en-US" sz="2400" b="1"/>
              <a:t>Make an Appointment:</a:t>
            </a:r>
            <a:r>
              <a:rPr lang="en-US" sz="2400"/>
              <a:t> </a:t>
            </a:r>
            <a:r>
              <a:rPr lang="en-US" sz="2000" i="1" u="sng">
                <a:solidFill>
                  <a:schemeClr val="accent3">
                    <a:lumMod val="60000"/>
                    <a:lumOff val="40000"/>
                  </a:schemeClr>
                </a:solidFill>
              </a:rPr>
              <a:t>RCSJ.edu/HSOP/Appointments</a:t>
            </a:r>
            <a:endParaRPr lang="en-US" sz="2400">
              <a:solidFill>
                <a:srgbClr val="FFE393"/>
              </a:solidFill>
            </a:endParaRPr>
          </a:p>
          <a:p>
            <a:pPr algn="ctr"/>
            <a:r>
              <a:rPr lang="en-US" sz="2400"/>
              <a:t>Meet with your Advisor</a:t>
            </a:r>
          </a:p>
          <a:p>
            <a:pPr algn="ctr"/>
            <a:r>
              <a:rPr lang="en-US" sz="2400" b="1"/>
              <a:t> </a:t>
            </a:r>
            <a:r>
              <a:rPr lang="en-US" sz="2400" b="1">
                <a:solidFill>
                  <a:srgbClr val="FFE393"/>
                </a:solidFill>
              </a:rPr>
              <a:t>Phone </a:t>
            </a:r>
            <a:r>
              <a:rPr lang="en-US" sz="2400" b="1">
                <a:solidFill>
                  <a:srgbClr val="FFE393"/>
                </a:solidFill>
                <a:sym typeface="Wingdings" panose="05000000000000000000" pitchFamily="2" charset="2"/>
              </a:rPr>
              <a:t></a:t>
            </a:r>
            <a:r>
              <a:rPr lang="en-US" sz="2400" b="1">
                <a:solidFill>
                  <a:srgbClr val="FFE393"/>
                </a:solidFill>
              </a:rPr>
              <a:t> Zoom </a:t>
            </a:r>
            <a:r>
              <a:rPr lang="en-US" sz="2400" b="1">
                <a:solidFill>
                  <a:srgbClr val="FFE393"/>
                </a:solidFill>
                <a:sym typeface="Wingdings" panose="05000000000000000000" pitchFamily="2" charset="2"/>
              </a:rPr>
              <a:t></a:t>
            </a:r>
            <a:r>
              <a:rPr lang="en-US" sz="2400" b="1">
                <a:solidFill>
                  <a:srgbClr val="FFE393"/>
                </a:solidFill>
              </a:rPr>
              <a:t> In Person</a:t>
            </a:r>
          </a:p>
          <a:p>
            <a:pPr algn="ctr"/>
            <a:r>
              <a:rPr lang="en-US" sz="2400" b="1"/>
              <a:t>Ms. Melanie Gaston</a:t>
            </a:r>
          </a:p>
          <a:p>
            <a:pPr algn="ctr"/>
            <a:r>
              <a:rPr lang="en-US" sz="2400" i="1">
                <a:hlinkClick r:id="rId2">
                  <a:extLst>
                    <a:ext uri="{A12FA001-AC4F-418D-AE19-62706E023703}">
                      <ahyp:hlinkClr xmlns:ahyp="http://schemas.microsoft.com/office/drawing/2018/hyperlinkcolor" val="tx"/>
                    </a:ext>
                  </a:extLst>
                </a:hlinkClick>
              </a:rPr>
              <a:t>mgaston1@rcsj.edu</a:t>
            </a:r>
            <a:endParaRPr lang="en-US" sz="2400" i="1"/>
          </a:p>
          <a:p>
            <a:pPr algn="ctr"/>
            <a:r>
              <a:rPr lang="en-US" sz="2400">
                <a:solidFill>
                  <a:srgbClr val="FFE393"/>
                </a:solidFill>
              </a:rPr>
              <a:t>856-468-5000, x. 6481</a:t>
            </a:r>
          </a:p>
          <a:p>
            <a:pPr algn="ctr"/>
            <a:endParaRPr lang="en-US" sz="2000" b="1" i="1">
              <a:solidFill>
                <a:schemeClr val="accent3">
                  <a:lumMod val="60000"/>
                  <a:lumOff val="40000"/>
                </a:schemeClr>
              </a:solidFill>
            </a:endParaRPr>
          </a:p>
          <a:p>
            <a:pPr algn="ctr"/>
            <a:endParaRPr lang="en-US" sz="2000" b="1" i="1">
              <a:solidFill>
                <a:schemeClr val="accent3">
                  <a:lumMod val="60000"/>
                  <a:lumOff val="40000"/>
                </a:schemeClr>
              </a:solidFill>
            </a:endParaRPr>
          </a:p>
        </p:txBody>
      </p:sp>
      <p:sp>
        <p:nvSpPr>
          <p:cNvPr id="12" name="TextBox 11">
            <a:extLst>
              <a:ext uri="{FF2B5EF4-FFF2-40B4-BE49-F238E27FC236}">
                <a16:creationId xmlns:a16="http://schemas.microsoft.com/office/drawing/2014/main" id="{C7FF779D-EC26-4BE1-993F-05888873FA00}"/>
              </a:ext>
            </a:extLst>
          </p:cNvPr>
          <p:cNvSpPr txBox="1"/>
          <p:nvPr/>
        </p:nvSpPr>
        <p:spPr>
          <a:xfrm>
            <a:off x="4921847" y="1718605"/>
            <a:ext cx="4189066" cy="4725909"/>
          </a:xfrm>
          <a:prstGeom prst="rect">
            <a:avLst/>
          </a:prstGeom>
          <a:noFill/>
        </p:spPr>
        <p:txBody>
          <a:bodyPr wrap="square" rtlCol="0">
            <a:spAutoFit/>
          </a:bodyPr>
          <a:lstStyle/>
          <a:p>
            <a:pPr>
              <a:buNone/>
            </a:pPr>
            <a:r>
              <a:rPr lang="en-US" sz="2300" u="sng">
                <a:solidFill>
                  <a:schemeClr val="tx1">
                    <a:lumMod val="95000"/>
                  </a:schemeClr>
                </a:solidFill>
              </a:rPr>
              <a:t>Semester Timeframes:</a:t>
            </a:r>
          </a:p>
          <a:p>
            <a:pPr marL="854075" lvl="2" indent="-342900">
              <a:buFont typeface="Arial" panose="020B0604020202020204" pitchFamily="34" charset="0"/>
              <a:buChar char="•"/>
            </a:pPr>
            <a:r>
              <a:rPr lang="en-US" sz="2000" b="1">
                <a:solidFill>
                  <a:schemeClr val="accent3">
                    <a:lumMod val="60000"/>
                    <a:lumOff val="40000"/>
                  </a:schemeClr>
                </a:solidFill>
              </a:rPr>
              <a:t>Fall-</a:t>
            </a:r>
            <a:r>
              <a:rPr lang="en-US" sz="2000" b="1">
                <a:solidFill>
                  <a:schemeClr val="tx1">
                    <a:lumMod val="95000"/>
                  </a:schemeClr>
                </a:solidFill>
              </a:rPr>
              <a:t> Sept. – December </a:t>
            </a:r>
          </a:p>
          <a:p>
            <a:pPr marL="854075" lvl="2" indent="-342900">
              <a:buFont typeface="Arial" panose="020B0604020202020204" pitchFamily="34" charset="0"/>
              <a:buChar char="•"/>
            </a:pPr>
            <a:r>
              <a:rPr lang="en-US" sz="2000" b="1">
                <a:solidFill>
                  <a:schemeClr val="accent3">
                    <a:lumMod val="60000"/>
                    <a:lumOff val="40000"/>
                  </a:schemeClr>
                </a:solidFill>
              </a:rPr>
              <a:t>Winter-</a:t>
            </a:r>
            <a:r>
              <a:rPr lang="en-US" sz="2000" b="1">
                <a:solidFill>
                  <a:schemeClr val="tx1">
                    <a:lumMod val="95000"/>
                  </a:schemeClr>
                </a:solidFill>
              </a:rPr>
              <a:t> Dec. – January </a:t>
            </a:r>
          </a:p>
          <a:p>
            <a:pPr marL="854075" lvl="2" indent="-342900">
              <a:buFont typeface="Arial" panose="020B0604020202020204" pitchFamily="34" charset="0"/>
              <a:buChar char="•"/>
            </a:pPr>
            <a:r>
              <a:rPr lang="en-US" sz="2000" b="1">
                <a:solidFill>
                  <a:schemeClr val="accent3">
                    <a:lumMod val="60000"/>
                    <a:lumOff val="40000"/>
                  </a:schemeClr>
                </a:solidFill>
              </a:rPr>
              <a:t>Spring-</a:t>
            </a:r>
            <a:r>
              <a:rPr lang="en-US" sz="2000" b="1">
                <a:solidFill>
                  <a:schemeClr val="tx1">
                    <a:lumMod val="95000"/>
                  </a:schemeClr>
                </a:solidFill>
              </a:rPr>
              <a:t> Jan. – May </a:t>
            </a:r>
          </a:p>
          <a:p>
            <a:pPr marL="854075" lvl="2" indent="-342900">
              <a:buFont typeface="Arial" panose="020B0604020202020204" pitchFamily="34" charset="0"/>
              <a:buChar char="•"/>
            </a:pPr>
            <a:r>
              <a:rPr lang="en-US" sz="2000" b="1">
                <a:solidFill>
                  <a:schemeClr val="accent3">
                    <a:lumMod val="60000"/>
                    <a:lumOff val="40000"/>
                  </a:schemeClr>
                </a:solidFill>
              </a:rPr>
              <a:t>Summer-</a:t>
            </a:r>
            <a:r>
              <a:rPr lang="en-US" sz="2000" b="1">
                <a:solidFill>
                  <a:schemeClr val="tx1">
                    <a:lumMod val="95000"/>
                  </a:schemeClr>
                </a:solidFill>
              </a:rPr>
              <a:t> May - August</a:t>
            </a:r>
          </a:p>
          <a:p>
            <a:pPr marL="854075" lvl="2" indent="-342900">
              <a:buFont typeface="Arial" panose="020B0604020202020204" pitchFamily="34" charset="0"/>
              <a:buChar char="•"/>
            </a:pPr>
            <a:endParaRPr lang="en-US" sz="2000" b="1">
              <a:solidFill>
                <a:schemeClr val="tx1">
                  <a:lumMod val="95000"/>
                </a:schemeClr>
              </a:solidFill>
            </a:endParaRPr>
          </a:p>
          <a:p>
            <a:pPr marL="854075" lvl="2" indent="-342900">
              <a:buFont typeface="Arial" panose="020B0604020202020204" pitchFamily="34" charset="0"/>
              <a:buChar char="•"/>
            </a:pPr>
            <a:endParaRPr lang="en-US" sz="2000" b="1">
              <a:solidFill>
                <a:schemeClr val="tx1">
                  <a:lumMod val="95000"/>
                </a:schemeClr>
              </a:solidFill>
            </a:endParaRPr>
          </a:p>
          <a:p>
            <a:pPr>
              <a:lnSpc>
                <a:spcPct val="120000"/>
              </a:lnSpc>
              <a:spcBef>
                <a:spcPts val="300"/>
              </a:spcBef>
              <a:buNone/>
            </a:pPr>
            <a:r>
              <a:rPr lang="en-US" sz="2300" u="sng">
                <a:solidFill>
                  <a:schemeClr val="tx1">
                    <a:lumMod val="95000"/>
                  </a:schemeClr>
                </a:solidFill>
              </a:rPr>
              <a:t>Registration Timeframes</a:t>
            </a:r>
            <a:r>
              <a:rPr lang="en-US" sz="2300" b="1" u="sng"/>
              <a:t>:</a:t>
            </a:r>
          </a:p>
          <a:p>
            <a:pPr marL="854075" lvl="2" indent="-342900">
              <a:buFont typeface="Arial" panose="020B0604020202020204" pitchFamily="34" charset="0"/>
              <a:buChar char="•"/>
            </a:pPr>
            <a:r>
              <a:rPr lang="en-US" sz="2000" b="1">
                <a:solidFill>
                  <a:schemeClr val="accent3">
                    <a:lumMod val="60000"/>
                    <a:lumOff val="40000"/>
                  </a:schemeClr>
                </a:solidFill>
              </a:rPr>
              <a:t>Fall-</a:t>
            </a:r>
            <a:r>
              <a:rPr lang="en-US" sz="2000" b="1">
                <a:solidFill>
                  <a:schemeClr val="tx1">
                    <a:lumMod val="95000"/>
                  </a:schemeClr>
                </a:solidFill>
              </a:rPr>
              <a:t> March – August </a:t>
            </a:r>
          </a:p>
          <a:p>
            <a:pPr marL="854075" lvl="2" indent="-342900">
              <a:buFont typeface="Arial" panose="020B0604020202020204" pitchFamily="34" charset="0"/>
              <a:buChar char="•"/>
            </a:pPr>
            <a:r>
              <a:rPr lang="en-US" sz="2000" b="1">
                <a:solidFill>
                  <a:schemeClr val="accent3">
                    <a:lumMod val="60000"/>
                    <a:lumOff val="40000"/>
                  </a:schemeClr>
                </a:solidFill>
              </a:rPr>
              <a:t>Winter-</a:t>
            </a:r>
            <a:r>
              <a:rPr lang="en-US" sz="2000" b="1">
                <a:solidFill>
                  <a:schemeClr val="tx1">
                    <a:lumMod val="95000"/>
                  </a:schemeClr>
                </a:solidFill>
              </a:rPr>
              <a:t> Nov. – December </a:t>
            </a:r>
          </a:p>
          <a:p>
            <a:pPr marL="854075" lvl="2" indent="-342900">
              <a:buFont typeface="Arial" panose="020B0604020202020204" pitchFamily="34" charset="0"/>
              <a:buChar char="•"/>
            </a:pPr>
            <a:r>
              <a:rPr lang="en-US" sz="2000" b="1">
                <a:solidFill>
                  <a:schemeClr val="accent3">
                    <a:lumMod val="60000"/>
                    <a:lumOff val="40000"/>
                  </a:schemeClr>
                </a:solidFill>
              </a:rPr>
              <a:t>Spring-</a:t>
            </a:r>
            <a:r>
              <a:rPr lang="en-US" sz="2000" b="1">
                <a:solidFill>
                  <a:schemeClr val="tx1">
                    <a:lumMod val="95000"/>
                  </a:schemeClr>
                </a:solidFill>
              </a:rPr>
              <a:t> Nov. - January</a:t>
            </a:r>
          </a:p>
          <a:p>
            <a:pPr marL="854075" lvl="2" indent="-342900">
              <a:buFont typeface="Arial" panose="020B0604020202020204" pitchFamily="34" charset="0"/>
              <a:buChar char="•"/>
            </a:pPr>
            <a:r>
              <a:rPr lang="en-US" sz="2000" b="1">
                <a:solidFill>
                  <a:schemeClr val="accent3">
                    <a:lumMod val="60000"/>
                    <a:lumOff val="40000"/>
                  </a:schemeClr>
                </a:solidFill>
              </a:rPr>
              <a:t>Summer-</a:t>
            </a:r>
            <a:r>
              <a:rPr lang="en-US" sz="2000" b="1">
                <a:solidFill>
                  <a:schemeClr val="tx1">
                    <a:lumMod val="95000"/>
                  </a:schemeClr>
                </a:solidFill>
              </a:rPr>
              <a:t> March – July</a:t>
            </a:r>
            <a:endParaRPr lang="en-US" sz="2000" b="1">
              <a:solidFill>
                <a:schemeClr val="accent3">
                  <a:lumMod val="60000"/>
                  <a:lumOff val="40000"/>
                </a:schemeClr>
              </a:solidFill>
            </a:endParaRPr>
          </a:p>
          <a:p>
            <a:pPr marL="457200" lvl="1" indent="0">
              <a:buNone/>
            </a:pPr>
            <a:endParaRPr lang="en-US" sz="1000" b="1"/>
          </a:p>
          <a:p>
            <a:pPr marL="396875" lvl="1"/>
            <a:endParaRPr lang="en-US" sz="2000" b="1">
              <a:solidFill>
                <a:schemeClr val="accent3">
                  <a:lumMod val="60000"/>
                  <a:lumOff val="40000"/>
                </a:schemeClr>
              </a:solidFill>
            </a:endParaRPr>
          </a:p>
          <a:p>
            <a:endParaRPr lang="en-US"/>
          </a:p>
        </p:txBody>
      </p:sp>
    </p:spTree>
    <p:extLst>
      <p:ext uri="{BB962C8B-B14F-4D97-AF65-F5344CB8AC3E}">
        <p14:creationId xmlns:p14="http://schemas.microsoft.com/office/powerpoint/2010/main" val="110263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176" y="4572000"/>
            <a:ext cx="2426824" cy="2286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
        <p:nvSpPr>
          <p:cNvPr id="11" name="TextBox 10"/>
          <p:cNvSpPr txBox="1"/>
          <p:nvPr/>
        </p:nvSpPr>
        <p:spPr>
          <a:xfrm>
            <a:off x="1097417" y="5299501"/>
            <a:ext cx="4572000" cy="830997"/>
          </a:xfrm>
          <a:prstGeom prst="rect">
            <a:avLst/>
          </a:prstGeom>
          <a:noFill/>
        </p:spPr>
        <p:txBody>
          <a:bodyPr wrap="square" rtlCol="0">
            <a:spAutoFit/>
          </a:bodyPr>
          <a:lstStyle/>
          <a:p>
            <a:r>
              <a:rPr lang="en-US" sz="4800">
                <a:effectLst>
                  <a:outerShdw blurRad="38100" dist="38100" dir="2700000" algn="tl">
                    <a:srgbClr val="000000">
                      <a:alpha val="43137"/>
                    </a:srgbClr>
                  </a:outerShdw>
                </a:effectLst>
                <a:latin typeface="Lucida Handwriting" panose="03010101010101010101" pitchFamily="66" charset="0"/>
              </a:rPr>
              <a:t>Thank you! </a:t>
            </a:r>
          </a:p>
        </p:txBody>
      </p:sp>
    </p:spTree>
    <p:extLst>
      <p:ext uri="{BB962C8B-B14F-4D97-AF65-F5344CB8AC3E}">
        <p14:creationId xmlns:p14="http://schemas.microsoft.com/office/powerpoint/2010/main" val="113605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076" y="178199"/>
            <a:ext cx="5747174" cy="1039152"/>
          </a:xfrm>
        </p:spPr>
        <p:txBody>
          <a:bodyPr>
            <a:noAutofit/>
          </a:bodyPr>
          <a:lstStyle/>
          <a:p>
            <a:pPr algn="ctr"/>
            <a:r>
              <a:rPr lang="en-US" b="1"/>
              <a:t>High school option program (HSOP)</a:t>
            </a:r>
            <a:endParaRPr lang="en-US"/>
          </a:p>
        </p:txBody>
      </p:sp>
      <p:sp>
        <p:nvSpPr>
          <p:cNvPr id="3" name="Content Placeholder 2"/>
          <p:cNvSpPr>
            <a:spLocks noGrp="1"/>
          </p:cNvSpPr>
          <p:nvPr>
            <p:ph sz="half" idx="1"/>
          </p:nvPr>
        </p:nvSpPr>
        <p:spPr>
          <a:xfrm>
            <a:off x="76200" y="2245919"/>
            <a:ext cx="5181600" cy="4612081"/>
          </a:xfrm>
        </p:spPr>
        <p:txBody>
          <a:bodyPr vert="horz" lIns="91440" tIns="45720" rIns="91440" bIns="45720" rtlCol="0" anchor="t">
            <a:normAutofit fontScale="55000" lnSpcReduction="20000"/>
          </a:bodyPr>
          <a:lstStyle/>
          <a:p>
            <a:pPr>
              <a:lnSpc>
                <a:spcPct val="120000"/>
              </a:lnSpc>
            </a:pPr>
            <a:r>
              <a:rPr lang="en-US" sz="4200" b="1">
                <a:effectLst>
                  <a:outerShdw blurRad="38100" dist="38100" dir="2700000" algn="tl">
                    <a:srgbClr val="000000">
                      <a:alpha val="43137"/>
                    </a:srgbClr>
                  </a:outerShdw>
                </a:effectLst>
              </a:rPr>
              <a:t>Personalized Advisement</a:t>
            </a:r>
          </a:p>
          <a:p>
            <a:pPr>
              <a:lnSpc>
                <a:spcPct val="120000"/>
              </a:lnSpc>
            </a:pPr>
            <a:r>
              <a:rPr lang="en-US" sz="4200" b="1">
                <a:effectLst>
                  <a:outerShdw blurRad="38100" dist="38100" dir="2700000" algn="tl">
                    <a:srgbClr val="000000">
                      <a:alpha val="43137"/>
                    </a:srgbClr>
                  </a:outerShdw>
                </a:effectLst>
              </a:rPr>
              <a:t>Learn How to Navigate College</a:t>
            </a:r>
          </a:p>
          <a:p>
            <a:pPr marL="0" indent="0">
              <a:buNone/>
            </a:pPr>
            <a:endParaRPr lang="en-US" sz="1400" b="1">
              <a:effectLst>
                <a:outerShdw blurRad="38100" dist="38100" dir="2700000" algn="tl">
                  <a:srgbClr val="000000">
                    <a:alpha val="43137"/>
                  </a:srgbClr>
                </a:outerShdw>
              </a:effectLst>
            </a:endParaRPr>
          </a:p>
          <a:p>
            <a:r>
              <a:rPr lang="en-US" sz="4200" b="1">
                <a:effectLst>
                  <a:outerShdw blurRad="38100" dist="38100" dir="2700000" algn="tl">
                    <a:srgbClr val="000000">
                      <a:alpha val="43137"/>
                    </a:srgbClr>
                  </a:outerShdw>
                </a:effectLst>
              </a:rPr>
              <a:t>Meet Requirements:</a:t>
            </a:r>
          </a:p>
          <a:p>
            <a:pPr lvl="1"/>
            <a:r>
              <a:rPr lang="en-US" sz="3800">
                <a:effectLst>
                  <a:outerShdw blurRad="38100" dist="38100" dir="2700000" algn="tl">
                    <a:srgbClr val="000000">
                      <a:alpha val="43137"/>
                    </a:srgbClr>
                  </a:outerShdw>
                </a:effectLst>
              </a:rPr>
              <a:t>High School Graduation</a:t>
            </a:r>
          </a:p>
          <a:p>
            <a:pPr lvl="1"/>
            <a:r>
              <a:rPr lang="en-US" sz="3800">
                <a:effectLst>
                  <a:outerShdw blurRad="38100" dist="38100" dir="2700000" algn="tl">
                    <a:srgbClr val="000000">
                      <a:alpha val="43137"/>
                    </a:srgbClr>
                  </a:outerShdw>
                </a:effectLst>
              </a:rPr>
              <a:t>College Degree </a:t>
            </a:r>
          </a:p>
          <a:p>
            <a:pPr marL="457200" lvl="1" indent="0">
              <a:buNone/>
            </a:pPr>
            <a:r>
              <a:rPr lang="en-US" sz="3400">
                <a:effectLst>
                  <a:outerShdw blurRad="38100" dist="38100" dir="2700000" algn="tl">
                    <a:srgbClr val="000000">
                      <a:alpha val="43137"/>
                    </a:srgbClr>
                  </a:outerShdw>
                </a:effectLst>
              </a:rPr>
              <a:t>  </a:t>
            </a:r>
            <a:r>
              <a:rPr lang="en-US" sz="3400" b="1" i="1">
                <a:solidFill>
                  <a:srgbClr val="FFE393"/>
                </a:solidFill>
                <a:effectLst>
                  <a:outerShdw blurRad="38100" dist="38100" dir="2700000" algn="tl">
                    <a:srgbClr val="000000">
                      <a:alpha val="43137"/>
                    </a:srgbClr>
                  </a:outerShdw>
                </a:effectLst>
              </a:rPr>
              <a:t> Earn College Credits!</a:t>
            </a:r>
            <a:endParaRPr lang="en-US" b="1" i="1">
              <a:solidFill>
                <a:srgbClr val="FFE393"/>
              </a:solidFill>
              <a:effectLst>
                <a:outerShdw blurRad="38100" dist="38100" dir="2700000" algn="tl">
                  <a:srgbClr val="000000">
                    <a:alpha val="43137"/>
                  </a:srgbClr>
                </a:outerShdw>
              </a:effectLst>
            </a:endParaRPr>
          </a:p>
          <a:p>
            <a:pPr marL="457200" lvl="1" indent="0">
              <a:buNone/>
            </a:pPr>
            <a:endParaRPr lang="en-US" sz="1400">
              <a:effectLst>
                <a:outerShdw blurRad="38100" dist="38100" dir="2700000" algn="tl">
                  <a:srgbClr val="000000">
                    <a:alpha val="43137"/>
                  </a:srgbClr>
                </a:outerShdw>
              </a:effectLst>
            </a:endParaRPr>
          </a:p>
          <a:p>
            <a:r>
              <a:rPr lang="en-US" sz="4200" b="1">
                <a:effectLst>
                  <a:outerShdw blurRad="38100" dist="38100" dir="2700000" algn="tl">
                    <a:srgbClr val="000000">
                      <a:alpha val="43137"/>
                    </a:srgbClr>
                  </a:outerShdw>
                </a:effectLst>
              </a:rPr>
              <a:t>Increase College Readiness:</a:t>
            </a:r>
          </a:p>
          <a:p>
            <a:pPr lvl="1"/>
            <a:r>
              <a:rPr lang="en-US" sz="3800">
                <a:effectLst>
                  <a:outerShdw blurRad="38100" dist="38100" dir="2700000" algn="tl">
                    <a:srgbClr val="000000">
                      <a:alpha val="43137"/>
                    </a:srgbClr>
                  </a:outerShdw>
                </a:effectLst>
              </a:rPr>
              <a:t>Complete remediation</a:t>
            </a:r>
          </a:p>
          <a:p>
            <a:pPr marL="690245" lvl="1" indent="0">
              <a:buNone/>
            </a:pPr>
            <a:r>
              <a:rPr lang="en-US" sz="3600">
                <a:effectLst>
                  <a:outerShdw blurRad="38100" dist="38100" dir="2700000" algn="tl">
                    <a:srgbClr val="000000">
                      <a:alpha val="43137"/>
                    </a:srgbClr>
                  </a:outerShdw>
                </a:effectLst>
              </a:rPr>
              <a:t>(Educational Foundation courses)</a:t>
            </a:r>
          </a:p>
          <a:p>
            <a:pPr marL="690245" lvl="1" indent="0">
              <a:buNone/>
            </a:pPr>
            <a:endParaRPr lang="en-US" sz="2200">
              <a:effectLst>
                <a:outerShdw blurRad="38100" dist="38100" dir="2700000" algn="tl">
                  <a:srgbClr val="000000">
                    <a:alpha val="43137"/>
                  </a:srgbClr>
                </a:outerShdw>
              </a:effectLst>
            </a:endParaRPr>
          </a:p>
          <a:p>
            <a:r>
              <a:rPr lang="en-US" sz="4200" b="1">
                <a:effectLst>
                  <a:outerShdw blurRad="38100" dist="38100" dir="2700000" algn="tl">
                    <a:srgbClr val="000000">
                      <a:alpha val="43137"/>
                    </a:srgbClr>
                  </a:outerShdw>
                </a:effectLst>
              </a:rPr>
              <a:t>Explore Career Pathways</a:t>
            </a:r>
          </a:p>
          <a:p>
            <a:pPr marL="0" indent="0">
              <a:buNone/>
            </a:pPr>
            <a:endParaRPr lang="en-US"/>
          </a:p>
          <a:p>
            <a:endParaRPr lang="en-US"/>
          </a:p>
          <a:p>
            <a:endParaRPr lang="en-US"/>
          </a:p>
          <a:p>
            <a:endParaRPr lang="en-US"/>
          </a:p>
        </p:txBody>
      </p:sp>
      <p:pic>
        <p:nvPicPr>
          <p:cNvPr id="4" name="Picture 3"/>
          <p:cNvPicPr>
            <a:picLocks noChangeAspect="1"/>
          </p:cNvPicPr>
          <p:nvPr/>
        </p:nvPicPr>
        <p:blipFill>
          <a:blip r:embed="rId3"/>
          <a:stretch>
            <a:fillRect/>
          </a:stretch>
        </p:blipFill>
        <p:spPr>
          <a:xfrm>
            <a:off x="5215614" y="2110165"/>
            <a:ext cx="3797551" cy="2690435"/>
          </a:xfrm>
          <a:prstGeom prst="rect">
            <a:avLst/>
          </a:prstGeom>
          <a:ln>
            <a:noFill/>
          </a:ln>
          <a:effectLst>
            <a:softEdge rad="112500"/>
          </a:effectLst>
        </p:spPr>
      </p:pic>
      <p:sp>
        <p:nvSpPr>
          <p:cNvPr id="6" name="TextBox 5"/>
          <p:cNvSpPr txBox="1"/>
          <p:nvPr/>
        </p:nvSpPr>
        <p:spPr>
          <a:xfrm>
            <a:off x="6203930" y="5486400"/>
            <a:ext cx="2940070" cy="137160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ight Arrow 6"/>
          <p:cNvSpPr/>
          <p:nvPr/>
        </p:nvSpPr>
        <p:spPr>
          <a:xfrm>
            <a:off x="5042176" y="5117912"/>
            <a:ext cx="3918414" cy="1079597"/>
          </a:xfrm>
          <a:prstGeom prst="rightArrow">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p:cNvSpPr txBox="1"/>
          <p:nvPr/>
        </p:nvSpPr>
        <p:spPr>
          <a:xfrm>
            <a:off x="4800472" y="5431339"/>
            <a:ext cx="4234259"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9BF35"/>
                </a:solidFill>
                <a:effectLst>
                  <a:outerShdw blurRad="38100" dist="38100" dir="2700000" algn="tl">
                    <a:srgbClr val="000000">
                      <a:alpha val="43137"/>
                    </a:srgbClr>
                  </a:outerShdw>
                </a:effectLst>
                <a:uLnTx/>
                <a:uFillTx/>
                <a:latin typeface="Century Gothic" panose="020B0502020202020204"/>
                <a:ea typeface="+mn-ea"/>
                <a:cs typeface="+mn-cs"/>
                <a:sym typeface="Wingdings" panose="05000000000000000000" pitchFamily="2" charset="2"/>
              </a:rPr>
              <a:t> </a:t>
            </a:r>
            <a:r>
              <a:rPr kumimoji="0" lang="en-US" sz="2800" b="1" i="1" u="none" strike="noStrike" kern="1200" cap="none" spc="0" normalizeH="0" baseline="0" noProof="0">
                <a:ln>
                  <a:noFill/>
                </a:ln>
                <a:solidFill>
                  <a:srgbClr val="E9BF35"/>
                </a:solidFill>
                <a:effectLst>
                  <a:outerShdw blurRad="38100" dist="38100" dir="2700000" algn="tl">
                    <a:srgbClr val="000000">
                      <a:alpha val="43137"/>
                    </a:srgbClr>
                  </a:outerShdw>
                </a:effectLst>
                <a:uLnTx/>
                <a:uFillTx/>
                <a:latin typeface="Century Gothic" panose="020B0502020202020204"/>
                <a:ea typeface="+mn-ea"/>
                <a:cs typeface="+mn-cs"/>
              </a:rPr>
              <a:t>Discounted tuition!</a:t>
            </a:r>
            <a:endParaRPr lang="en-US" sz="2800" b="1" i="0" u="none" strike="noStrike" kern="1200" cap="none" spc="0" normalizeH="0" baseline="0" noProof="0">
              <a:ln>
                <a:noFill/>
              </a:ln>
              <a:solidFill>
                <a:srgbClr val="E9BF35"/>
              </a:solidFill>
              <a:effectLst>
                <a:outerShdw blurRad="38100" dist="38100" dir="2700000" algn="tl">
                  <a:srgbClr val="000000">
                    <a:alpha val="43137"/>
                  </a:srgbClr>
                </a:outerShdw>
              </a:effectLst>
              <a:uLnTx/>
              <a:uFillTx/>
              <a:latin typeface="Century Gothic" panose="020B0502020202020204"/>
            </a:endParaRPr>
          </a:p>
        </p:txBody>
      </p:sp>
      <p:sp>
        <p:nvSpPr>
          <p:cNvPr id="8" name="TextBox 7">
            <a:extLst>
              <a:ext uri="{FF2B5EF4-FFF2-40B4-BE49-F238E27FC236}">
                <a16:creationId xmlns:a16="http://schemas.microsoft.com/office/drawing/2014/main" id="{8110F1B3-137F-4CE0-B146-6D11118F112E}"/>
              </a:ext>
            </a:extLst>
          </p:cNvPr>
          <p:cNvSpPr txBox="1"/>
          <p:nvPr/>
        </p:nvSpPr>
        <p:spPr>
          <a:xfrm>
            <a:off x="3450566" y="1414345"/>
            <a:ext cx="5584165"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effectLst>
                  <a:outerShdw blurRad="50800" dist="38100" dir="2700000" algn="tl" rotWithShape="0">
                    <a:prstClr val="black">
                      <a:alpha val="40000"/>
                    </a:prstClr>
                  </a:outerShdw>
                </a:effectLst>
                <a:uLnTx/>
                <a:uFillTx/>
                <a:latin typeface="Century Gothic" panose="020B0502020202020204"/>
                <a:ea typeface="+mn-ea"/>
                <a:cs typeface="+mn-cs"/>
              </a:rPr>
              <a:t>High School Students Age 15 - 18</a:t>
            </a:r>
            <a:endParaRPr lang="en-US">
              <a:ea typeface="+mn-ea"/>
              <a:cs typeface="+mn-cs"/>
            </a:endParaRPr>
          </a:p>
        </p:txBody>
      </p:sp>
    </p:spTree>
    <p:extLst>
      <p:ext uri="{BB962C8B-B14F-4D97-AF65-F5344CB8AC3E}">
        <p14:creationId xmlns:p14="http://schemas.microsoft.com/office/powerpoint/2010/main" val="5885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58581"/>
            <a:ext cx="5730240" cy="1219069"/>
          </a:xfrm>
        </p:spPr>
        <p:txBody>
          <a:bodyPr>
            <a:normAutofit fontScale="90000"/>
          </a:bodyPr>
          <a:lstStyle/>
          <a:p>
            <a:pPr algn="ctr"/>
            <a:r>
              <a:rPr lang="en-US" sz="3600" b="1"/>
              <a:t>HSOP students receive a</a:t>
            </a:r>
            <a:br>
              <a:rPr lang="en-US" b="1"/>
            </a:br>
            <a:endParaRPr lang="en-US" b="1" i="1">
              <a:solidFill>
                <a:schemeClr val="accent3">
                  <a:lumMod val="40000"/>
                  <a:lumOff val="60000"/>
                </a:schemeClr>
              </a:solidFill>
              <a:effectLst>
                <a:outerShdw blurRad="38100" dist="38100" dir="2700000" algn="tl">
                  <a:srgbClr val="000000">
                    <a:alpha val="43137"/>
                  </a:srgbClr>
                </a:outerShdw>
              </a:effectLst>
            </a:endParaRPr>
          </a:p>
        </p:txBody>
      </p:sp>
      <p:sp>
        <p:nvSpPr>
          <p:cNvPr id="4" name="TextBox 3"/>
          <p:cNvSpPr txBox="1"/>
          <p:nvPr/>
        </p:nvSpPr>
        <p:spPr>
          <a:xfrm>
            <a:off x="6203930" y="5486400"/>
            <a:ext cx="2940070" cy="1371600"/>
          </a:xfrm>
          <a:prstGeom prst="rect">
            <a:avLst/>
          </a:prstGeom>
          <a:solidFill>
            <a:schemeClr val="accent6">
              <a:lumMod val="50000"/>
            </a:schemeClr>
          </a:solidFill>
        </p:spPr>
        <p:txBody>
          <a:bodyPr wrap="square" rtlCol="0">
            <a:spAutoFit/>
          </a:bodyPr>
          <a:lstStyle/>
          <a:p>
            <a:endParaRPr lang="en-US"/>
          </a:p>
        </p:txBody>
      </p:sp>
      <p:pic>
        <p:nvPicPr>
          <p:cNvPr id="5" name="Picture 4" descr="Save Money | Saving Money I am the designer fo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3" y="4648200"/>
            <a:ext cx="3333032" cy="2223106"/>
          </a:xfrm>
          <a:prstGeom prst="rect">
            <a:avLst/>
          </a:prstGeom>
        </p:spPr>
      </p:pic>
      <p:sp>
        <p:nvSpPr>
          <p:cNvPr id="7" name="TextBox 6"/>
          <p:cNvSpPr txBox="1"/>
          <p:nvPr/>
        </p:nvSpPr>
        <p:spPr>
          <a:xfrm>
            <a:off x="3182007" y="1268115"/>
            <a:ext cx="5943600" cy="646331"/>
          </a:xfrm>
          <a:prstGeom prst="rect">
            <a:avLst/>
          </a:prstGeom>
          <a:noFill/>
        </p:spPr>
        <p:txBody>
          <a:bodyPr wrap="square" rtlCol="0">
            <a:spAutoFit/>
          </a:bodyPr>
          <a:lstStyle/>
          <a:p>
            <a:r>
              <a:rPr lang="en-US" sz="3600" b="1" i="1" cap="all">
                <a:solidFill>
                  <a:schemeClr val="accent3">
                    <a:lumMod val="40000"/>
                    <a:lumOff val="60000"/>
                  </a:schemeClr>
                </a:solidFill>
                <a:effectLst>
                  <a:outerShdw blurRad="38100" dist="38100" dir="2700000" algn="tl">
                    <a:srgbClr val="000000">
                      <a:alpha val="43137"/>
                    </a:srgbClr>
                  </a:outerShdw>
                </a:effectLst>
                <a:latin typeface="+mj-lt"/>
                <a:ea typeface="+mj-ea"/>
                <a:cs typeface="+mj-cs"/>
              </a:rPr>
              <a:t>Significant discount!</a:t>
            </a:r>
          </a:p>
        </p:txBody>
      </p:sp>
      <p:sp>
        <p:nvSpPr>
          <p:cNvPr id="3" name="Rectangle 2">
            <a:extLst>
              <a:ext uri="{FF2B5EF4-FFF2-40B4-BE49-F238E27FC236}">
                <a16:creationId xmlns:a16="http://schemas.microsoft.com/office/drawing/2014/main" id="{9BD41134-812B-4921-AF84-78A799857379}"/>
              </a:ext>
            </a:extLst>
          </p:cNvPr>
          <p:cNvSpPr/>
          <p:nvPr/>
        </p:nvSpPr>
        <p:spPr>
          <a:xfrm>
            <a:off x="817216" y="2144676"/>
            <a:ext cx="3704860" cy="923330"/>
          </a:xfrm>
          <a:prstGeom prst="rect">
            <a:avLst/>
          </a:prstGeom>
          <a:noFill/>
        </p:spPr>
        <p:txBody>
          <a:bodyPr wrap="none" lIns="91440" tIns="45720" rIns="91440" bIns="45720">
            <a:spAutoFit/>
          </a:bodyPr>
          <a:lstStyle/>
          <a:p>
            <a:pPr algn="ctr"/>
            <a:r>
              <a:rPr lang="en-US" sz="5400" b="1" cap="none" spc="0">
                <a:ln w="28575">
                  <a:solidFill>
                    <a:srgbClr val="002060"/>
                  </a:solidFill>
                  <a:prstDash val="solid"/>
                </a:ln>
                <a:effectLst>
                  <a:glow rad="228600">
                    <a:schemeClr val="accent3">
                      <a:satMod val="175000"/>
                      <a:alpha val="40000"/>
                    </a:schemeClr>
                  </a:glow>
                  <a:outerShdw dist="38100" dir="2700000" algn="bl" rotWithShape="0">
                    <a:schemeClr val="accent6"/>
                  </a:outerShdw>
                </a:effectLst>
              </a:rPr>
              <a:t>$75/Credit</a:t>
            </a:r>
          </a:p>
        </p:txBody>
      </p:sp>
      <p:sp>
        <p:nvSpPr>
          <p:cNvPr id="8" name="Rectangle 7">
            <a:extLst>
              <a:ext uri="{FF2B5EF4-FFF2-40B4-BE49-F238E27FC236}">
                <a16:creationId xmlns:a16="http://schemas.microsoft.com/office/drawing/2014/main" id="{888B2071-5FDC-4FCD-A228-6A8B82B1C314}"/>
              </a:ext>
            </a:extLst>
          </p:cNvPr>
          <p:cNvSpPr/>
          <p:nvPr/>
        </p:nvSpPr>
        <p:spPr>
          <a:xfrm>
            <a:off x="2859079" y="3269030"/>
            <a:ext cx="3054041" cy="923330"/>
          </a:xfrm>
          <a:prstGeom prst="rect">
            <a:avLst/>
          </a:prstGeom>
          <a:noFill/>
        </p:spPr>
        <p:txBody>
          <a:bodyPr wrap="square" lIns="91440" tIns="45720" rIns="91440" bIns="45720">
            <a:spAutoFit/>
          </a:bodyPr>
          <a:lstStyle/>
          <a:p>
            <a:pPr algn="ctr"/>
            <a:r>
              <a:rPr lang="en-US" sz="5400" b="1">
                <a:ln w="28575">
                  <a:solidFill>
                    <a:srgbClr val="002060"/>
                  </a:solidFill>
                  <a:prstDash val="solid"/>
                </a:ln>
                <a:effectLst>
                  <a:glow rad="228600">
                    <a:schemeClr val="accent6">
                      <a:satMod val="175000"/>
                      <a:alpha val="40000"/>
                    </a:schemeClr>
                  </a:glow>
                  <a:outerShdw dist="38100" dir="2700000" algn="bl" rotWithShape="0">
                    <a:schemeClr val="accent6"/>
                  </a:outerShdw>
                </a:effectLst>
              </a:rPr>
              <a:t>No Fees!</a:t>
            </a:r>
          </a:p>
        </p:txBody>
      </p:sp>
      <p:sp>
        <p:nvSpPr>
          <p:cNvPr id="9" name="Rectangle 8">
            <a:extLst>
              <a:ext uri="{FF2B5EF4-FFF2-40B4-BE49-F238E27FC236}">
                <a16:creationId xmlns:a16="http://schemas.microsoft.com/office/drawing/2014/main" id="{E6C1DF17-1214-4BD2-984D-5CCF738A3E93}"/>
              </a:ext>
            </a:extLst>
          </p:cNvPr>
          <p:cNvSpPr/>
          <p:nvPr/>
        </p:nvSpPr>
        <p:spPr>
          <a:xfrm>
            <a:off x="4054564" y="4393385"/>
            <a:ext cx="4298731" cy="2123658"/>
          </a:xfrm>
          <a:prstGeom prst="rect">
            <a:avLst/>
          </a:prstGeom>
          <a:noFill/>
        </p:spPr>
        <p:txBody>
          <a:bodyPr wrap="square" lIns="91440" tIns="45720" rIns="91440" bIns="45720">
            <a:spAutoFit/>
          </a:bodyPr>
          <a:lstStyle/>
          <a:p>
            <a:pPr algn="ctr"/>
            <a:r>
              <a:rPr lang="en-US" sz="4400" b="1">
                <a:ln w="28575">
                  <a:solidFill>
                    <a:srgbClr val="002060"/>
                  </a:solidFill>
                  <a:prstDash val="solid"/>
                </a:ln>
                <a:effectLst>
                  <a:glow rad="228600">
                    <a:schemeClr val="accent3">
                      <a:satMod val="175000"/>
                      <a:alpha val="40000"/>
                    </a:schemeClr>
                  </a:glow>
                  <a:outerShdw dist="38100" dir="2700000" algn="bl" rotWithShape="0">
                    <a:schemeClr val="accent6"/>
                  </a:outerShdw>
                </a:effectLst>
              </a:rPr>
              <a:t>In County or Out-of-County</a:t>
            </a:r>
          </a:p>
          <a:p>
            <a:pPr algn="ctr"/>
            <a:r>
              <a:rPr lang="en-US" sz="4400" b="1">
                <a:ln w="28575">
                  <a:solidFill>
                    <a:srgbClr val="002060"/>
                  </a:solidFill>
                  <a:prstDash val="solid"/>
                </a:ln>
                <a:effectLst>
                  <a:glow rad="228600">
                    <a:schemeClr val="accent3">
                      <a:satMod val="175000"/>
                      <a:alpha val="40000"/>
                    </a:schemeClr>
                  </a:glow>
                  <a:outerShdw dist="38100" dir="2700000" algn="bl" rotWithShape="0">
                    <a:schemeClr val="accent6"/>
                  </a:outerShdw>
                </a:effectLst>
              </a:rPr>
              <a:t>=Same Price!</a:t>
            </a:r>
          </a:p>
        </p:txBody>
      </p:sp>
    </p:spTree>
    <p:extLst>
      <p:ext uri="{BB962C8B-B14F-4D97-AF65-F5344CB8AC3E}">
        <p14:creationId xmlns:p14="http://schemas.microsoft.com/office/powerpoint/2010/main" val="187208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1AA0-50C2-031B-3D74-D7D6A044F476}"/>
              </a:ext>
            </a:extLst>
          </p:cNvPr>
          <p:cNvSpPr>
            <a:spLocks noGrp="1"/>
          </p:cNvSpPr>
          <p:nvPr>
            <p:ph type="title"/>
          </p:nvPr>
        </p:nvSpPr>
        <p:spPr/>
        <p:txBody>
          <a:bodyPr/>
          <a:lstStyle/>
          <a:p>
            <a:pPr algn="ctr"/>
            <a:r>
              <a:rPr lang="en-US"/>
              <a:t>How Does It Compare??</a:t>
            </a:r>
          </a:p>
        </p:txBody>
      </p:sp>
      <p:sp>
        <p:nvSpPr>
          <p:cNvPr id="3" name="Content Placeholder 2">
            <a:extLst>
              <a:ext uri="{FF2B5EF4-FFF2-40B4-BE49-F238E27FC236}">
                <a16:creationId xmlns:a16="http://schemas.microsoft.com/office/drawing/2014/main" id="{E6A18AF0-8C0F-DC96-6988-80B720B44B7B}"/>
              </a:ext>
            </a:extLst>
          </p:cNvPr>
          <p:cNvSpPr>
            <a:spLocks noGrp="1"/>
          </p:cNvSpPr>
          <p:nvPr>
            <p:ph idx="1"/>
          </p:nvPr>
        </p:nvSpPr>
        <p:spPr/>
        <p:txBody>
          <a:bodyPr vert="horz" lIns="91440" tIns="45720" rIns="91440" bIns="45720" rtlCol="0" anchor="t">
            <a:normAutofit lnSpcReduction="10000"/>
          </a:bodyPr>
          <a:lstStyle/>
          <a:p>
            <a:endParaRPr lang="en-US" b="1"/>
          </a:p>
          <a:p>
            <a:r>
              <a:rPr lang="en-US" b="1"/>
              <a:t>HSOP – 3 Credit Courses – 225.00</a:t>
            </a:r>
            <a:endParaRPr lang="en-US"/>
          </a:p>
          <a:p>
            <a:endParaRPr lang="en-US"/>
          </a:p>
          <a:p>
            <a:r>
              <a:rPr lang="en-US" b="1"/>
              <a:t>RCSJ Enrolled Student – 3 Credit Courses – Approximately 600.00</a:t>
            </a:r>
          </a:p>
          <a:p>
            <a:endParaRPr lang="en-US"/>
          </a:p>
          <a:p>
            <a:r>
              <a:rPr lang="en-US" b="1"/>
              <a:t>Rowan High School – 3 credit course – Approximately 900.00</a:t>
            </a:r>
          </a:p>
          <a:p>
            <a:endParaRPr lang="en-US"/>
          </a:p>
          <a:p>
            <a:r>
              <a:rPr lang="en-US" b="1"/>
              <a:t>Rowan University – 3 Credit Course -  Approximately 1750.00</a:t>
            </a:r>
          </a:p>
        </p:txBody>
      </p:sp>
    </p:spTree>
    <p:extLst>
      <p:ext uri="{BB962C8B-B14F-4D97-AF65-F5344CB8AC3E}">
        <p14:creationId xmlns:p14="http://schemas.microsoft.com/office/powerpoint/2010/main" val="283251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AD1B9B-385E-473F-9EC7-61B6F16E16D2}"/>
              </a:ext>
            </a:extLst>
          </p:cNvPr>
          <p:cNvSpPr txBox="1"/>
          <p:nvPr/>
        </p:nvSpPr>
        <p:spPr>
          <a:xfrm>
            <a:off x="6203930" y="5501390"/>
            <a:ext cx="2940070" cy="1371600"/>
          </a:xfrm>
          <a:prstGeom prst="rect">
            <a:avLst/>
          </a:prstGeom>
          <a:solidFill>
            <a:schemeClr val="accent6">
              <a:lumMod val="5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D2367BE7-81DA-482B-AB23-FA2F65A996A2}"/>
              </a:ext>
            </a:extLst>
          </p:cNvPr>
          <p:cNvSpPr>
            <a:spLocks noGrp="1"/>
          </p:cNvSpPr>
          <p:nvPr>
            <p:ph type="title"/>
          </p:nvPr>
        </p:nvSpPr>
        <p:spPr>
          <a:xfrm>
            <a:off x="4013918" y="378155"/>
            <a:ext cx="4891957" cy="1219069"/>
          </a:xfrm>
        </p:spPr>
        <p:txBody>
          <a:bodyPr>
            <a:normAutofit fontScale="90000"/>
          </a:bodyPr>
          <a:lstStyle/>
          <a:p>
            <a:pPr algn="ctr"/>
            <a:r>
              <a:rPr lang="en-US" b="1"/>
              <a:t>What types of classes can I take?</a:t>
            </a:r>
            <a:endParaRPr lang="en-US"/>
          </a:p>
        </p:txBody>
      </p:sp>
      <p:sp>
        <p:nvSpPr>
          <p:cNvPr id="3" name="Content Placeholder 2">
            <a:extLst>
              <a:ext uri="{FF2B5EF4-FFF2-40B4-BE49-F238E27FC236}">
                <a16:creationId xmlns:a16="http://schemas.microsoft.com/office/drawing/2014/main" id="{3FAABC03-0F35-457A-A0A8-B16DAE300738}"/>
              </a:ext>
            </a:extLst>
          </p:cNvPr>
          <p:cNvSpPr>
            <a:spLocks noGrp="1"/>
          </p:cNvSpPr>
          <p:nvPr>
            <p:ph idx="1"/>
          </p:nvPr>
        </p:nvSpPr>
        <p:spPr>
          <a:xfrm>
            <a:off x="124544" y="2312660"/>
            <a:ext cx="7955280" cy="4511040"/>
          </a:xfrm>
        </p:spPr>
        <p:txBody>
          <a:bodyPr>
            <a:normAutofit lnSpcReduction="10000"/>
          </a:bodyPr>
          <a:lstStyle/>
          <a:p>
            <a:r>
              <a:rPr lang="en-US" b="1">
                <a:solidFill>
                  <a:schemeClr val="accent3">
                    <a:lumMod val="60000"/>
                    <a:lumOff val="40000"/>
                  </a:schemeClr>
                </a:solidFill>
              </a:rPr>
              <a:t>General Education Courses</a:t>
            </a:r>
          </a:p>
          <a:p>
            <a:pPr lvl="1"/>
            <a:r>
              <a:rPr lang="en-US"/>
              <a:t>Ex. English, Math, Science, History, </a:t>
            </a:r>
          </a:p>
          <a:p>
            <a:pPr marL="457200" lvl="1" indent="231775">
              <a:buNone/>
            </a:pPr>
            <a:r>
              <a:rPr lang="en-US"/>
              <a:t>Psychology, Art Appreciation, etc. </a:t>
            </a:r>
          </a:p>
          <a:p>
            <a:pPr lvl="1"/>
            <a:endParaRPr lang="en-US" sz="1400"/>
          </a:p>
          <a:p>
            <a:r>
              <a:rPr lang="en-US" b="1">
                <a:solidFill>
                  <a:schemeClr val="accent3">
                    <a:lumMod val="60000"/>
                    <a:lumOff val="40000"/>
                  </a:schemeClr>
                </a:solidFill>
              </a:rPr>
              <a:t>Degree-Specific Courses</a:t>
            </a:r>
          </a:p>
          <a:p>
            <a:pPr lvl="1"/>
            <a:r>
              <a:rPr lang="en-US"/>
              <a:t>Ex. Business, Computer Graphics, </a:t>
            </a:r>
          </a:p>
          <a:p>
            <a:pPr lvl="1" indent="0">
              <a:buNone/>
            </a:pPr>
            <a:r>
              <a:rPr lang="en-US"/>
              <a:t>Criminal Justice, among others</a:t>
            </a:r>
          </a:p>
          <a:p>
            <a:pPr lvl="1"/>
            <a:endParaRPr lang="en-US" sz="1400"/>
          </a:p>
          <a:p>
            <a:r>
              <a:rPr lang="en-US" b="1">
                <a:solidFill>
                  <a:schemeClr val="accent3">
                    <a:lumMod val="60000"/>
                    <a:lumOff val="40000"/>
                  </a:schemeClr>
                </a:solidFill>
              </a:rPr>
              <a:t>Pursue a Program of Study </a:t>
            </a:r>
            <a:r>
              <a:rPr lang="en-US">
                <a:solidFill>
                  <a:schemeClr val="accent3">
                    <a:lumMod val="60000"/>
                    <a:lumOff val="40000"/>
                  </a:schemeClr>
                </a:solidFill>
              </a:rPr>
              <a:t>(unofficial)</a:t>
            </a:r>
          </a:p>
          <a:p>
            <a:pPr lvl="1"/>
            <a:r>
              <a:rPr lang="en-US" b="1"/>
              <a:t>Over 100 degree and certificate programs </a:t>
            </a:r>
            <a:r>
              <a:rPr lang="en-US"/>
              <a:t>on two campuses</a:t>
            </a:r>
          </a:p>
          <a:p>
            <a:pPr lvl="1"/>
            <a:r>
              <a:rPr lang="en-US"/>
              <a:t>HSOP students have pursued: </a:t>
            </a:r>
            <a:r>
              <a:rPr lang="en-US" b="1"/>
              <a:t>Engineering, Business, Nursing pathway, Science, Liberal Arts, Radio/TV/Film, Computer Graphics, Criminal Justice, Education</a:t>
            </a:r>
            <a:r>
              <a:rPr lang="en-US"/>
              <a:t>, just to name a few</a:t>
            </a:r>
          </a:p>
        </p:txBody>
      </p:sp>
      <p:pic>
        <p:nvPicPr>
          <p:cNvPr id="11" name="Picture 10" descr="Chart&#10;&#10;Description automatically generated with medium confidence">
            <a:extLst>
              <a:ext uri="{FF2B5EF4-FFF2-40B4-BE49-F238E27FC236}">
                <a16:creationId xmlns:a16="http://schemas.microsoft.com/office/drawing/2014/main" id="{1E573144-CD55-492A-A9E1-058DF2B1A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8880" y="2169327"/>
            <a:ext cx="2563032" cy="1982897"/>
          </a:xfrm>
          <a:prstGeom prst="rect">
            <a:avLst/>
          </a:prstGeom>
        </p:spPr>
      </p:pic>
    </p:spTree>
    <p:extLst>
      <p:ext uri="{BB962C8B-B14F-4D97-AF65-F5344CB8AC3E}">
        <p14:creationId xmlns:p14="http://schemas.microsoft.com/office/powerpoint/2010/main" val="101104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2D10-04A8-2DB7-E25D-4CB24754450A}"/>
              </a:ext>
            </a:extLst>
          </p:cNvPr>
          <p:cNvSpPr>
            <a:spLocks noGrp="1"/>
          </p:cNvSpPr>
          <p:nvPr>
            <p:ph type="title"/>
          </p:nvPr>
        </p:nvSpPr>
        <p:spPr>
          <a:xfrm>
            <a:off x="2171700" y="764373"/>
            <a:ext cx="6457950" cy="1293028"/>
          </a:xfrm>
        </p:spPr>
        <p:txBody>
          <a:bodyPr>
            <a:normAutofit/>
          </a:bodyPr>
          <a:lstStyle/>
          <a:p>
            <a:pPr algn="ctr"/>
            <a:r>
              <a:rPr lang="en-US"/>
              <a:t>3+1 Programs</a:t>
            </a:r>
          </a:p>
        </p:txBody>
      </p:sp>
      <p:graphicFrame>
        <p:nvGraphicFramePr>
          <p:cNvPr id="5" name="Content Placeholder 4">
            <a:extLst>
              <a:ext uri="{FF2B5EF4-FFF2-40B4-BE49-F238E27FC236}">
                <a16:creationId xmlns:a16="http://schemas.microsoft.com/office/drawing/2014/main" id="{25FBFE19-F887-A28A-6960-9B20B4C1FFA7}"/>
              </a:ext>
            </a:extLst>
          </p:cNvPr>
          <p:cNvGraphicFramePr>
            <a:graphicFrameLocks noGrp="1"/>
          </p:cNvGraphicFramePr>
          <p:nvPr>
            <p:ph idx="1"/>
            <p:extLst>
              <p:ext uri="{D42A27DB-BD31-4B8C-83A1-F6EECF244321}">
                <p14:modId xmlns:p14="http://schemas.microsoft.com/office/powerpoint/2010/main" val="96965555"/>
              </p:ext>
            </p:extLst>
          </p:nvPr>
        </p:nvGraphicFramePr>
        <p:xfrm>
          <a:off x="469900" y="2184400"/>
          <a:ext cx="7824827" cy="3493539"/>
        </p:xfrm>
        <a:graphic>
          <a:graphicData uri="http://schemas.openxmlformats.org/drawingml/2006/table">
            <a:tbl>
              <a:tblPr firstRow="1" bandRow="1">
                <a:tableStyleId>{5C22544A-7EE6-4342-B048-85BDC9FD1C3A}</a:tableStyleId>
              </a:tblPr>
              <a:tblGrid>
                <a:gridCol w="2948768">
                  <a:extLst>
                    <a:ext uri="{9D8B030D-6E8A-4147-A177-3AD203B41FA5}">
                      <a16:colId xmlns:a16="http://schemas.microsoft.com/office/drawing/2014/main" val="3212151919"/>
                    </a:ext>
                  </a:extLst>
                </a:gridCol>
                <a:gridCol w="2792199">
                  <a:extLst>
                    <a:ext uri="{9D8B030D-6E8A-4147-A177-3AD203B41FA5}">
                      <a16:colId xmlns:a16="http://schemas.microsoft.com/office/drawing/2014/main" val="188202146"/>
                    </a:ext>
                  </a:extLst>
                </a:gridCol>
                <a:gridCol w="2083860">
                  <a:extLst>
                    <a:ext uri="{9D8B030D-6E8A-4147-A177-3AD203B41FA5}">
                      <a16:colId xmlns:a16="http://schemas.microsoft.com/office/drawing/2014/main" val="4260536567"/>
                    </a:ext>
                  </a:extLst>
                </a:gridCol>
              </a:tblGrid>
              <a:tr h="459359">
                <a:tc>
                  <a:txBody>
                    <a:bodyPr/>
                    <a:lstStyle/>
                    <a:p>
                      <a:pPr algn="l" fontAlgn="t"/>
                      <a:r>
                        <a:rPr lang="en-US" sz="1200">
                          <a:effectLst/>
                        </a:rPr>
                        <a:t>3+1 Bachelor's Degree</a:t>
                      </a:r>
                      <a:br>
                        <a:rPr lang="en-US" sz="1200">
                          <a:effectLst/>
                        </a:rPr>
                      </a:br>
                      <a:endParaRPr lang="en-US" sz="1200" b="0">
                        <a:solidFill>
                          <a:srgbClr val="EBEFF4"/>
                        </a:solidFill>
                        <a:effectLst/>
                      </a:endParaRPr>
                    </a:p>
                  </a:txBody>
                  <a:tcPr marL="62812" marR="62812" marT="31406" marB="31406"/>
                </a:tc>
                <a:tc>
                  <a:txBody>
                    <a:bodyPr/>
                    <a:lstStyle/>
                    <a:p>
                      <a:pPr algn="l" fontAlgn="t"/>
                      <a:r>
                        <a:rPr lang="en-US" sz="1200">
                          <a:effectLst/>
                        </a:rPr>
                        <a:t>​Start As (Associate Degree)</a:t>
                      </a:r>
                      <a:br>
                        <a:rPr lang="en-US" sz="1200">
                          <a:effectLst/>
                        </a:rPr>
                      </a:br>
                      <a:endParaRPr lang="en-US" sz="1200" b="0">
                        <a:solidFill>
                          <a:srgbClr val="EBEFF4"/>
                        </a:solidFill>
                        <a:effectLst/>
                      </a:endParaRPr>
                    </a:p>
                  </a:txBody>
                  <a:tcPr marL="62812" marR="62812" marT="31406" marB="31406"/>
                </a:tc>
                <a:tc>
                  <a:txBody>
                    <a:bodyPr/>
                    <a:lstStyle/>
                    <a:p>
                      <a:pPr algn="l" fontAlgn="t"/>
                      <a:r>
                        <a:rPr lang="en-US" sz="1200">
                          <a:effectLst/>
                        </a:rPr>
                        <a:t>Offered At​ (Campus)</a:t>
                      </a:r>
                      <a:br>
                        <a:rPr lang="en-US" sz="1200">
                          <a:effectLst/>
                        </a:rPr>
                      </a:br>
                      <a:endParaRPr lang="en-US" sz="1200" b="0">
                        <a:solidFill>
                          <a:srgbClr val="EBEFF4"/>
                        </a:solidFill>
                        <a:effectLst/>
                      </a:endParaRPr>
                    </a:p>
                  </a:txBody>
                  <a:tcPr marL="62812" marR="62812" marT="31406" marB="31406"/>
                </a:tc>
                <a:extLst>
                  <a:ext uri="{0D108BD9-81ED-4DB2-BD59-A6C34878D82A}">
                    <a16:rowId xmlns:a16="http://schemas.microsoft.com/office/drawing/2014/main" val="2574400848"/>
                  </a:ext>
                </a:extLst>
              </a:tr>
              <a:tr h="278032">
                <a:tc gridSpan="3">
                  <a:txBody>
                    <a:bodyPr/>
                    <a:lstStyle/>
                    <a:p>
                      <a:pPr fontAlgn="t"/>
                      <a:r>
                        <a:rPr lang="en-US" sz="1200">
                          <a:effectLst/>
                        </a:rPr>
                        <a:t>Business</a:t>
                      </a:r>
                      <a:endParaRPr lang="en-US" sz="1200" b="0">
                        <a:solidFill>
                          <a:srgbClr val="414F5A"/>
                        </a:solidFill>
                        <a:effectLst/>
                        <a:latin typeface="Inter"/>
                      </a:endParaRPr>
                    </a:p>
                  </a:txBody>
                  <a:tcPr marL="62812" marR="62812" marT="31406" marB="3140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4565376"/>
                  </a:ext>
                </a:extLst>
              </a:tr>
              <a:tr h="640684">
                <a:tc>
                  <a:txBody>
                    <a:bodyPr/>
                    <a:lstStyle/>
                    <a:p>
                      <a:pPr fontAlgn="t"/>
                      <a:r>
                        <a:rPr lang="en-US" sz="1200" u="sng">
                          <a:effectLst/>
                          <a:hlinkClick r:id="rId2"/>
                        </a:rPr>
                        <a:t>Business Administration: Global Business/Leadership,(B.S)</a:t>
                      </a:r>
                      <a:br>
                        <a:rPr lang="en-US" sz="1200">
                          <a:effectLst/>
                        </a:rPr>
                      </a:br>
                      <a:endParaRPr lang="en-US" sz="1200">
                        <a:effectLst/>
                      </a:endParaRPr>
                    </a:p>
                  </a:txBody>
                  <a:tcPr marL="62812" marR="62812" marT="31406" marB="31406"/>
                </a:tc>
                <a:tc>
                  <a:txBody>
                    <a:bodyPr/>
                    <a:lstStyle/>
                    <a:p>
                      <a:pPr fontAlgn="t"/>
                      <a:r>
                        <a:rPr lang="en-US" sz="1200" u="sng">
                          <a:effectLst/>
                          <a:hlinkClick r:id="rId3"/>
                        </a:rPr>
                        <a:t>Business Administration, (A.S​.)</a:t>
                      </a:r>
                      <a:endParaRPr lang="en-US" sz="1200">
                        <a:effectLst/>
                      </a:endParaRPr>
                    </a:p>
                  </a:txBody>
                  <a:tcPr marL="62812" marR="62812" marT="31406" marB="31406"/>
                </a:tc>
                <a:tc>
                  <a:txBody>
                    <a:bodyPr/>
                    <a:lstStyle/>
                    <a:p>
                      <a:pPr fontAlgn="t"/>
                      <a:r>
                        <a:rPr lang="en-US" sz="1200">
                          <a:effectLst/>
                        </a:rPr>
                        <a:t>​Gloucester</a:t>
                      </a:r>
                      <a:br>
                        <a:rPr lang="en-US" sz="1200">
                          <a:effectLst/>
                        </a:rPr>
                      </a:br>
                      <a:r>
                        <a:rPr lang="en-US" sz="1200">
                          <a:effectLst/>
                        </a:rPr>
                        <a:t>Cumberland</a:t>
                      </a:r>
                      <a:br>
                        <a:rPr lang="en-US" sz="1200">
                          <a:effectLst/>
                        </a:rPr>
                      </a:br>
                      <a:endParaRPr lang="en-US" sz="1200">
                        <a:effectLst/>
                      </a:endParaRPr>
                    </a:p>
                  </a:txBody>
                  <a:tcPr marL="62812" marR="62812" marT="31406" marB="31406"/>
                </a:tc>
                <a:extLst>
                  <a:ext uri="{0D108BD9-81ED-4DB2-BD59-A6C34878D82A}">
                    <a16:rowId xmlns:a16="http://schemas.microsoft.com/office/drawing/2014/main" val="3982887823"/>
                  </a:ext>
                </a:extLst>
              </a:tr>
              <a:tr h="278032">
                <a:tc gridSpan="3">
                  <a:txBody>
                    <a:bodyPr/>
                    <a:lstStyle/>
                    <a:p>
                      <a:pPr fontAlgn="t"/>
                      <a:r>
                        <a:rPr lang="en-US" sz="1200">
                          <a:effectLst/>
                        </a:rPr>
                        <a:t>Communications</a:t>
                      </a:r>
                      <a:endParaRPr lang="en-US" sz="1200" b="0">
                        <a:solidFill>
                          <a:srgbClr val="414F5A"/>
                        </a:solidFill>
                        <a:effectLst/>
                        <a:latin typeface="Inter"/>
                      </a:endParaRPr>
                    </a:p>
                  </a:txBody>
                  <a:tcPr marL="62812" marR="62812" marT="31406" marB="3140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9382501"/>
                  </a:ext>
                </a:extLst>
              </a:tr>
              <a:tr h="640684">
                <a:tc>
                  <a:txBody>
                    <a:bodyPr/>
                    <a:lstStyle/>
                    <a:p>
                      <a:pPr fontAlgn="t"/>
                      <a:r>
                        <a:rPr lang="en-US" sz="1200">
                          <a:effectLst/>
                        </a:rPr>
                        <a:t>​</a:t>
                      </a:r>
                      <a:r>
                        <a:rPr lang="en-US" sz="1200" u="sng">
                          <a:effectLst/>
                          <a:hlinkClick r:id="rId4"/>
                        </a:rPr>
                        <a:t>Applied Professional Communications, (B.A.)</a:t>
                      </a:r>
                      <a:endParaRPr lang="en-US" sz="1200">
                        <a:effectLst/>
                      </a:endParaRPr>
                    </a:p>
                  </a:txBody>
                  <a:tcPr marL="62812" marR="62812" marT="31406" marB="31406"/>
                </a:tc>
                <a:tc>
                  <a:txBody>
                    <a:bodyPr/>
                    <a:lstStyle/>
                    <a:p>
                      <a:pPr fontAlgn="t"/>
                      <a:r>
                        <a:rPr lang="en-US" sz="1200">
                          <a:effectLst/>
                        </a:rPr>
                        <a:t>​</a:t>
                      </a:r>
                      <a:r>
                        <a:rPr lang="en-US" sz="1200" u="sng">
                          <a:effectLst/>
                          <a:hlinkClick r:id="rId5"/>
                        </a:rPr>
                        <a:t>Arts and Science Communications Option, (A.A.)</a:t>
                      </a:r>
                      <a:r>
                        <a:rPr lang="en-US" sz="1200">
                          <a:effectLst/>
                        </a:rPr>
                        <a:t> </a:t>
                      </a:r>
                      <a:r>
                        <a:rPr lang="en-US" sz="1000">
                          <a:effectLst/>
                        </a:rPr>
                        <a:t>​</a:t>
                      </a:r>
                      <a:endParaRPr lang="en-US" sz="1200">
                        <a:effectLst/>
                      </a:endParaRPr>
                    </a:p>
                  </a:txBody>
                  <a:tcPr marL="62812" marR="62812" marT="31406" marB="31406"/>
                </a:tc>
                <a:tc>
                  <a:txBody>
                    <a:bodyPr/>
                    <a:lstStyle/>
                    <a:p>
                      <a:pPr fontAlgn="t"/>
                      <a:r>
                        <a:rPr lang="en-US" sz="1200">
                          <a:effectLst/>
                        </a:rPr>
                        <a:t>​Gloucester</a:t>
                      </a:r>
                    </a:p>
                  </a:txBody>
                  <a:tcPr marL="62812" marR="62812" marT="31406" marB="31406"/>
                </a:tc>
                <a:extLst>
                  <a:ext uri="{0D108BD9-81ED-4DB2-BD59-A6C34878D82A}">
                    <a16:rowId xmlns:a16="http://schemas.microsoft.com/office/drawing/2014/main" val="143724707"/>
                  </a:ext>
                </a:extLst>
              </a:tr>
              <a:tr h="640684">
                <a:tc>
                  <a:txBody>
                    <a:bodyPr/>
                    <a:lstStyle/>
                    <a:p>
                      <a:pPr fontAlgn="t"/>
                      <a:r>
                        <a:rPr lang="en-US" sz="1200">
                          <a:effectLst/>
                        </a:rPr>
                        <a:t>​</a:t>
                      </a:r>
                      <a:r>
                        <a:rPr lang="en-US" sz="1000" u="sng">
                          <a:effectLst/>
                          <a:hlinkClick r:id="rId6"/>
                        </a:rPr>
                        <a:t>Radio/Television/Film (B.A.)</a:t>
                      </a:r>
                      <a:endParaRPr lang="en-US" sz="1200">
                        <a:effectLst/>
                      </a:endParaRPr>
                    </a:p>
                  </a:txBody>
                  <a:tcPr marL="62812" marR="62812" marT="31406" marB="31406"/>
                </a:tc>
                <a:tc>
                  <a:txBody>
                    <a:bodyPr/>
                    <a:lstStyle/>
                    <a:p>
                      <a:pPr fontAlgn="t"/>
                      <a:r>
                        <a:rPr lang="en-US" sz="1200">
                          <a:effectLst/>
                        </a:rPr>
                        <a:t>​</a:t>
                      </a:r>
                      <a:r>
                        <a:rPr lang="en-US" sz="1200" u="sng">
                          <a:effectLst/>
                          <a:hlinkClick r:id="rId7"/>
                        </a:rPr>
                        <a:t>Arts and Sciences: Radio/Television/Film Option, (A.A.)</a:t>
                      </a:r>
                      <a:endParaRPr lang="en-US" sz="1200">
                        <a:effectLst/>
                      </a:endParaRPr>
                    </a:p>
                  </a:txBody>
                  <a:tcPr marL="62812" marR="62812" marT="31406" marB="31406"/>
                </a:tc>
                <a:tc>
                  <a:txBody>
                    <a:bodyPr/>
                    <a:lstStyle/>
                    <a:p>
                      <a:pPr fontAlgn="t"/>
                      <a:r>
                        <a:rPr lang="en-US" sz="1200">
                          <a:effectLst/>
                        </a:rPr>
                        <a:t>​Gloucester</a:t>
                      </a:r>
                      <a:br>
                        <a:rPr lang="en-US" sz="1200">
                          <a:effectLst/>
                        </a:rPr>
                      </a:br>
                      <a:r>
                        <a:rPr lang="en-US" sz="1200">
                          <a:effectLst/>
                        </a:rPr>
                        <a:t>Cumberland</a:t>
                      </a:r>
                      <a:br>
                        <a:rPr lang="en-US" sz="1200">
                          <a:effectLst/>
                        </a:rPr>
                      </a:br>
                      <a:endParaRPr lang="en-US" sz="1200">
                        <a:effectLst/>
                      </a:endParaRPr>
                    </a:p>
                  </a:txBody>
                  <a:tcPr marL="62812" marR="62812" marT="31406" marB="31406"/>
                </a:tc>
                <a:extLst>
                  <a:ext uri="{0D108BD9-81ED-4DB2-BD59-A6C34878D82A}">
                    <a16:rowId xmlns:a16="http://schemas.microsoft.com/office/drawing/2014/main" val="4085230300"/>
                  </a:ext>
                </a:extLst>
              </a:tr>
              <a:tr h="278032">
                <a:tc gridSpan="3">
                  <a:txBody>
                    <a:bodyPr/>
                    <a:lstStyle/>
                    <a:p>
                      <a:pPr fontAlgn="t"/>
                      <a:r>
                        <a:rPr lang="en-US" sz="1200">
                          <a:effectLst/>
                        </a:rPr>
                        <a:t>Education</a:t>
                      </a:r>
                      <a:endParaRPr lang="en-US" sz="1200" b="0">
                        <a:solidFill>
                          <a:srgbClr val="414F5A"/>
                        </a:solidFill>
                        <a:effectLst/>
                        <a:latin typeface="Inter"/>
                      </a:endParaRPr>
                    </a:p>
                  </a:txBody>
                  <a:tcPr marL="62812" marR="62812" marT="31406" marB="3140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9633745"/>
                  </a:ext>
                </a:extLst>
              </a:tr>
              <a:tr h="278032">
                <a:tc>
                  <a:txBody>
                    <a:bodyPr/>
                    <a:lstStyle/>
                    <a:p>
                      <a:pPr fontAlgn="t"/>
                      <a:r>
                        <a:rPr lang="en-US" sz="1200">
                          <a:effectLst/>
                        </a:rPr>
                        <a:t>​</a:t>
                      </a:r>
                      <a:r>
                        <a:rPr lang="en-US" sz="1200" u="sng">
                          <a:effectLst/>
                          <a:hlinkClick r:id="rId8"/>
                        </a:rPr>
                        <a:t>Inclusive Education, (B.A)</a:t>
                      </a:r>
                      <a:endParaRPr lang="en-US" sz="1200">
                        <a:effectLst/>
                      </a:endParaRPr>
                    </a:p>
                  </a:txBody>
                  <a:tcPr marL="62812" marR="62812" marT="31406" marB="31406"/>
                </a:tc>
                <a:tc>
                  <a:txBody>
                    <a:bodyPr/>
                    <a:lstStyle/>
                    <a:p>
                      <a:pPr fontAlgn="t"/>
                      <a:r>
                        <a:rPr lang="en-US" sz="1200" u="sng">
                          <a:effectLst/>
                          <a:hlinkClick r:id="rId9"/>
                        </a:rPr>
                        <a:t>Education, (A.S​.)</a:t>
                      </a:r>
                      <a:endParaRPr lang="en-US" sz="1200">
                        <a:effectLst/>
                      </a:endParaRPr>
                    </a:p>
                  </a:txBody>
                  <a:tcPr marL="62812" marR="62812" marT="31406" marB="31406"/>
                </a:tc>
                <a:tc>
                  <a:txBody>
                    <a:bodyPr/>
                    <a:lstStyle/>
                    <a:p>
                      <a:pPr fontAlgn="t"/>
                      <a:r>
                        <a:rPr lang="en-US" sz="1200">
                          <a:effectLst/>
                        </a:rPr>
                        <a:t>​Gloucester</a:t>
                      </a:r>
                    </a:p>
                  </a:txBody>
                  <a:tcPr marL="62812" marR="62812" marT="31406" marB="31406"/>
                </a:tc>
                <a:extLst>
                  <a:ext uri="{0D108BD9-81ED-4DB2-BD59-A6C34878D82A}">
                    <a16:rowId xmlns:a16="http://schemas.microsoft.com/office/drawing/2014/main" val="3481519015"/>
                  </a:ext>
                </a:extLst>
              </a:tr>
            </a:tbl>
          </a:graphicData>
        </a:graphic>
      </p:graphicFrame>
    </p:spTree>
    <p:extLst>
      <p:ext uri="{BB962C8B-B14F-4D97-AF65-F5344CB8AC3E}">
        <p14:creationId xmlns:p14="http://schemas.microsoft.com/office/powerpoint/2010/main" val="374877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BDDC-8BEC-2520-D5BE-5CAABF45A112}"/>
              </a:ext>
            </a:extLst>
          </p:cNvPr>
          <p:cNvSpPr>
            <a:spLocks noGrp="1"/>
          </p:cNvSpPr>
          <p:nvPr>
            <p:ph type="title"/>
          </p:nvPr>
        </p:nvSpPr>
        <p:spPr>
          <a:xfrm>
            <a:off x="2171700" y="764373"/>
            <a:ext cx="6457950" cy="1293028"/>
          </a:xfrm>
        </p:spPr>
        <p:txBody>
          <a:bodyPr>
            <a:normAutofit/>
          </a:bodyPr>
          <a:lstStyle/>
          <a:p>
            <a:pPr algn="ctr"/>
            <a:r>
              <a:rPr lang="en-US"/>
              <a:t>3+1 programs</a:t>
            </a:r>
          </a:p>
        </p:txBody>
      </p:sp>
      <p:graphicFrame>
        <p:nvGraphicFramePr>
          <p:cNvPr id="8" name="Content Placeholder 7">
            <a:extLst>
              <a:ext uri="{FF2B5EF4-FFF2-40B4-BE49-F238E27FC236}">
                <a16:creationId xmlns:a16="http://schemas.microsoft.com/office/drawing/2014/main" id="{CBFB2A45-6B69-EA7B-F554-080E7D664A37}"/>
              </a:ext>
            </a:extLst>
          </p:cNvPr>
          <p:cNvGraphicFramePr>
            <a:graphicFrameLocks noGrp="1"/>
          </p:cNvGraphicFramePr>
          <p:nvPr>
            <p:ph idx="1"/>
            <p:extLst>
              <p:ext uri="{D42A27DB-BD31-4B8C-83A1-F6EECF244321}">
                <p14:modId xmlns:p14="http://schemas.microsoft.com/office/powerpoint/2010/main" val="3647859007"/>
              </p:ext>
            </p:extLst>
          </p:nvPr>
        </p:nvGraphicFramePr>
        <p:xfrm>
          <a:off x="431800" y="2247900"/>
          <a:ext cx="8212343" cy="3623391"/>
        </p:xfrm>
        <a:graphic>
          <a:graphicData uri="http://schemas.openxmlformats.org/drawingml/2006/table">
            <a:tbl>
              <a:tblPr firstRow="1" bandRow="1">
                <a:tableStyleId>{5C22544A-7EE6-4342-B048-85BDC9FD1C3A}</a:tableStyleId>
              </a:tblPr>
              <a:tblGrid>
                <a:gridCol w="3006252">
                  <a:extLst>
                    <a:ext uri="{9D8B030D-6E8A-4147-A177-3AD203B41FA5}">
                      <a16:colId xmlns:a16="http://schemas.microsoft.com/office/drawing/2014/main" val="1746508634"/>
                    </a:ext>
                  </a:extLst>
                </a:gridCol>
                <a:gridCol w="3089174">
                  <a:extLst>
                    <a:ext uri="{9D8B030D-6E8A-4147-A177-3AD203B41FA5}">
                      <a16:colId xmlns:a16="http://schemas.microsoft.com/office/drawing/2014/main" val="387943060"/>
                    </a:ext>
                  </a:extLst>
                </a:gridCol>
                <a:gridCol w="2116917">
                  <a:extLst>
                    <a:ext uri="{9D8B030D-6E8A-4147-A177-3AD203B41FA5}">
                      <a16:colId xmlns:a16="http://schemas.microsoft.com/office/drawing/2014/main" val="3644872134"/>
                    </a:ext>
                  </a:extLst>
                </a:gridCol>
              </a:tblGrid>
              <a:tr h="280316">
                <a:tc gridSpan="3">
                  <a:txBody>
                    <a:bodyPr/>
                    <a:lstStyle/>
                    <a:p>
                      <a:pPr fontAlgn="t"/>
                      <a:r>
                        <a:rPr lang="en-US" sz="1000">
                          <a:effectLst/>
                        </a:rPr>
                        <a:t>Health</a:t>
                      </a:r>
                      <a:endParaRPr lang="en-US" sz="1000" b="0">
                        <a:solidFill>
                          <a:srgbClr val="414F5A"/>
                        </a:solidFill>
                        <a:effectLst/>
                        <a:latin typeface="Inter"/>
                      </a:endParaRPr>
                    </a:p>
                  </a:txBody>
                  <a:tcPr marL="49860" marR="49860" marT="24930" marB="2493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8267335"/>
                  </a:ext>
                </a:extLst>
              </a:tr>
              <a:tr h="190615">
                <a:tc>
                  <a:txBody>
                    <a:bodyPr/>
                    <a:lstStyle/>
                    <a:p>
                      <a:pPr fontAlgn="t"/>
                      <a:r>
                        <a:rPr lang="en-US" sz="1000">
                          <a:effectLst/>
                        </a:rPr>
                        <a:t>​</a:t>
                      </a:r>
                      <a:r>
                        <a:rPr lang="en-US" sz="1000" u="sng">
                          <a:effectLst/>
                          <a:hlinkClick r:id="rId2"/>
                        </a:rPr>
                        <a:t>Fitness Management, (B.A. )</a:t>
                      </a:r>
                      <a:endParaRPr lang="en-US" sz="1000">
                        <a:effectLst/>
                      </a:endParaRPr>
                    </a:p>
                  </a:txBody>
                  <a:tcPr marL="49860" marR="49860" marT="24930" marB="24930"/>
                </a:tc>
                <a:tc>
                  <a:txBody>
                    <a:bodyPr/>
                    <a:lstStyle/>
                    <a:p>
                      <a:pPr fontAlgn="t"/>
                      <a:r>
                        <a:rPr lang="en-US" sz="1000">
                          <a:effectLst/>
                        </a:rPr>
                        <a:t>​</a:t>
                      </a:r>
                      <a:r>
                        <a:rPr lang="en-US" sz="1000" u="sng">
                          <a:effectLst/>
                          <a:hlinkClick r:id="rId3"/>
                        </a:rPr>
                        <a:t>Exercise Science, (A.S.)</a:t>
                      </a:r>
                      <a:endParaRPr lang="en-US" sz="1000">
                        <a:effectLst/>
                      </a:endParaRPr>
                    </a:p>
                  </a:txBody>
                  <a:tcPr marL="49860" marR="49860" marT="24930" marB="24930"/>
                </a:tc>
                <a:tc>
                  <a:txBody>
                    <a:bodyPr/>
                    <a:lstStyle/>
                    <a:p>
                      <a:pPr fontAlgn="t"/>
                      <a:r>
                        <a:rPr lang="en-US" sz="1000">
                          <a:effectLst/>
                        </a:rPr>
                        <a:t>​Gloucester</a:t>
                      </a:r>
                    </a:p>
                  </a:txBody>
                  <a:tcPr marL="49860" marR="49860" marT="24930" marB="24930"/>
                </a:tc>
                <a:extLst>
                  <a:ext uri="{0D108BD9-81ED-4DB2-BD59-A6C34878D82A}">
                    <a16:rowId xmlns:a16="http://schemas.microsoft.com/office/drawing/2014/main" val="1653280338"/>
                  </a:ext>
                </a:extLst>
              </a:tr>
              <a:tr h="1143693">
                <a:tc>
                  <a:txBody>
                    <a:bodyPr/>
                    <a:lstStyle/>
                    <a:p>
                      <a:pPr fontAlgn="t"/>
                      <a:r>
                        <a:rPr lang="en-US" sz="1000">
                          <a:effectLst/>
                        </a:rPr>
                        <a:t>​</a:t>
                      </a:r>
                      <a:r>
                        <a:rPr lang="en-US" sz="1000" u="sng">
                          <a:effectLst/>
                          <a:hlinkClick r:id="rId4"/>
                        </a:rPr>
                        <a:t>Nursing, (B.S.)</a:t>
                      </a:r>
                      <a:r>
                        <a:rPr lang="en-US" sz="1000">
                          <a:effectLst/>
                        </a:rPr>
                        <a:t>​</a:t>
                      </a:r>
                    </a:p>
                  </a:txBody>
                  <a:tcPr marL="49860" marR="49860" marT="24930" marB="24930"/>
                </a:tc>
                <a:tc>
                  <a:txBody>
                    <a:bodyPr/>
                    <a:lstStyle/>
                    <a:p>
                      <a:pPr fontAlgn="t"/>
                      <a:r>
                        <a:rPr lang="en-US" sz="1000">
                          <a:effectLst/>
                        </a:rPr>
                        <a:t>​</a:t>
                      </a:r>
                      <a:r>
                        <a:rPr lang="en-US" sz="1000" u="sng">
                          <a:effectLst/>
                          <a:hlinkClick r:id="rId5"/>
                        </a:rPr>
                        <a:t>Nursing Generic Program, (A.A.S.) Gloucester*</a:t>
                      </a:r>
                      <a:r>
                        <a:rPr lang="en-US" sz="1000">
                          <a:effectLst/>
                        </a:rPr>
                        <a:t> </a:t>
                      </a:r>
                      <a:br>
                        <a:rPr lang="en-US" sz="1000">
                          <a:effectLst/>
                        </a:rPr>
                      </a:br>
                      <a:r>
                        <a:rPr lang="en-US" sz="1000">
                          <a:effectLst/>
                        </a:rPr>
                        <a:t>or</a:t>
                      </a:r>
                      <a:br>
                        <a:rPr lang="en-US" sz="1000">
                          <a:effectLst/>
                        </a:rPr>
                      </a:br>
                      <a:r>
                        <a:rPr lang="en-US" sz="1000" u="sng">
                          <a:effectLst/>
                          <a:hlinkClick r:id="rId6"/>
                        </a:rPr>
                        <a:t>Nursing Generic Program, (A.A.S.) Cumberland*​</a:t>
                      </a:r>
                      <a:br>
                        <a:rPr lang="en-US" sz="1000">
                          <a:effectLst/>
                        </a:rPr>
                      </a:br>
                      <a:r>
                        <a:rPr lang="en-US" sz="1000">
                          <a:effectLst/>
                        </a:rPr>
                        <a:t>or</a:t>
                      </a:r>
                      <a:br>
                        <a:rPr lang="en-US" sz="1000">
                          <a:effectLst/>
                        </a:rPr>
                      </a:br>
                      <a:r>
                        <a:rPr lang="en-US" sz="1000" u="sng">
                          <a:effectLst/>
                          <a:hlinkClick r:id="rId7"/>
                        </a:rPr>
                        <a:t>Nursing LPN to RN, (A.A.S)*​</a:t>
                      </a:r>
                      <a:br>
                        <a:rPr lang="en-US" sz="1000">
                          <a:effectLst/>
                        </a:rPr>
                      </a:br>
                      <a:endParaRPr lang="en-US" sz="1000">
                        <a:effectLst/>
                      </a:endParaRPr>
                    </a:p>
                  </a:txBody>
                  <a:tcPr marL="49860" marR="49860" marT="24930" marB="24930"/>
                </a:tc>
                <a:tc>
                  <a:txBody>
                    <a:bodyPr/>
                    <a:lstStyle/>
                    <a:p>
                      <a:pPr fontAlgn="t"/>
                      <a:r>
                        <a:rPr lang="en-US" sz="1000">
                          <a:effectLst/>
                        </a:rPr>
                        <a:t>​Gloucester</a:t>
                      </a:r>
                      <a:br>
                        <a:rPr lang="en-US" sz="1000">
                          <a:effectLst/>
                        </a:rPr>
                      </a:br>
                      <a:r>
                        <a:rPr lang="en-US" sz="1000">
                          <a:effectLst/>
                        </a:rPr>
                        <a:t>Cumberland</a:t>
                      </a:r>
                      <a:br>
                        <a:rPr lang="en-US" sz="1000">
                          <a:effectLst/>
                        </a:rPr>
                      </a:br>
                      <a:endParaRPr lang="en-US" sz="1000">
                        <a:effectLst/>
                      </a:endParaRPr>
                    </a:p>
                  </a:txBody>
                  <a:tcPr marL="49860" marR="49860" marT="24930" marB="24930"/>
                </a:tc>
                <a:extLst>
                  <a:ext uri="{0D108BD9-81ED-4DB2-BD59-A6C34878D82A}">
                    <a16:rowId xmlns:a16="http://schemas.microsoft.com/office/drawing/2014/main" val="2153971425"/>
                  </a:ext>
                </a:extLst>
              </a:tr>
              <a:tr h="482145">
                <a:tc>
                  <a:txBody>
                    <a:bodyPr/>
                    <a:lstStyle/>
                    <a:p>
                      <a:pPr fontAlgn="t"/>
                      <a:r>
                        <a:rPr lang="en-US" sz="1000">
                          <a:effectLst/>
                        </a:rPr>
                        <a:t>​</a:t>
                      </a:r>
                      <a:r>
                        <a:rPr lang="en-US" sz="1000" u="sng">
                          <a:effectLst/>
                          <a:hlinkClick r:id="rId8"/>
                        </a:rPr>
                        <a:t>Psychology, (B.A.)</a:t>
                      </a:r>
                      <a:endParaRPr lang="en-US" sz="1000">
                        <a:effectLst/>
                      </a:endParaRPr>
                    </a:p>
                  </a:txBody>
                  <a:tcPr marL="49860" marR="49860" marT="24930" marB="24930"/>
                </a:tc>
                <a:tc>
                  <a:txBody>
                    <a:bodyPr/>
                    <a:lstStyle/>
                    <a:p>
                      <a:pPr fontAlgn="t"/>
                      <a:r>
                        <a:rPr lang="en-US" sz="1000" u="sng">
                          <a:effectLst/>
                          <a:hlinkClick r:id="rId9"/>
                        </a:rPr>
                        <a:t>Psychology, (A.A.)​</a:t>
                      </a:r>
                      <a:endParaRPr lang="en-US" sz="1000">
                        <a:effectLst/>
                      </a:endParaRPr>
                    </a:p>
                  </a:txBody>
                  <a:tcPr marL="49860" marR="49860" marT="24930" marB="24930"/>
                </a:tc>
                <a:tc>
                  <a:txBody>
                    <a:bodyPr/>
                    <a:lstStyle/>
                    <a:p>
                      <a:pPr fontAlgn="t"/>
                      <a:r>
                        <a:rPr lang="en-US" sz="1000">
                          <a:effectLst/>
                        </a:rPr>
                        <a:t>​Gloucester</a:t>
                      </a:r>
                      <a:br>
                        <a:rPr lang="en-US" sz="1000">
                          <a:effectLst/>
                        </a:rPr>
                      </a:br>
                      <a:r>
                        <a:rPr lang="en-US" sz="1000">
                          <a:effectLst/>
                        </a:rPr>
                        <a:t>Cumberland</a:t>
                      </a:r>
                      <a:br>
                        <a:rPr lang="en-US" sz="1000">
                          <a:effectLst/>
                        </a:rPr>
                      </a:br>
                      <a:endParaRPr lang="en-US" sz="1000">
                        <a:effectLst/>
                      </a:endParaRPr>
                    </a:p>
                  </a:txBody>
                  <a:tcPr marL="49860" marR="49860" marT="24930" marB="24930"/>
                </a:tc>
                <a:extLst>
                  <a:ext uri="{0D108BD9-81ED-4DB2-BD59-A6C34878D82A}">
                    <a16:rowId xmlns:a16="http://schemas.microsoft.com/office/drawing/2014/main" val="2539402940"/>
                  </a:ext>
                </a:extLst>
              </a:tr>
              <a:tr h="190615">
                <a:tc gridSpan="3">
                  <a:txBody>
                    <a:bodyPr/>
                    <a:lstStyle/>
                    <a:p>
                      <a:pPr fontAlgn="t"/>
                      <a:r>
                        <a:rPr lang="en-US" sz="1000">
                          <a:effectLst/>
                        </a:rPr>
                        <a:t>Law &amp; Justice</a:t>
                      </a:r>
                      <a:endParaRPr lang="en-US" sz="1000" b="0">
                        <a:solidFill>
                          <a:srgbClr val="414F5A"/>
                        </a:solidFill>
                        <a:effectLst/>
                        <a:latin typeface="Inter"/>
                      </a:endParaRPr>
                    </a:p>
                  </a:txBody>
                  <a:tcPr marL="49860" marR="49860" marT="24930" marB="2493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1339527"/>
                  </a:ext>
                </a:extLst>
              </a:tr>
              <a:tr h="336379">
                <a:tc>
                  <a:txBody>
                    <a:bodyPr/>
                    <a:lstStyle/>
                    <a:p>
                      <a:pPr fontAlgn="t"/>
                      <a:r>
                        <a:rPr lang="en-US" sz="1000">
                          <a:effectLst/>
                        </a:rPr>
                        <a:t>​</a:t>
                      </a:r>
                      <a:r>
                        <a:rPr lang="en-US" sz="1000" u="sng">
                          <a:effectLst/>
                          <a:hlinkClick r:id="rId10"/>
                        </a:rPr>
                        <a:t>Law and Justice Studies, (B.A.)​</a:t>
                      </a:r>
                      <a:endParaRPr lang="en-US" sz="1000">
                        <a:effectLst/>
                      </a:endParaRPr>
                    </a:p>
                  </a:txBody>
                  <a:tcPr marL="49860" marR="49860" marT="24930" marB="24930"/>
                </a:tc>
                <a:tc>
                  <a:txBody>
                    <a:bodyPr/>
                    <a:lstStyle/>
                    <a:p>
                      <a:pPr fontAlgn="t"/>
                      <a:r>
                        <a:rPr lang="en-US" sz="1000" u="sng">
                          <a:effectLst/>
                          <a:hlinkClick r:id="rId11"/>
                        </a:rPr>
                        <a:t>​Criminal Justice, (A.S.)</a:t>
                      </a:r>
                      <a:endParaRPr lang="en-US" sz="1000">
                        <a:effectLst/>
                      </a:endParaRPr>
                    </a:p>
                  </a:txBody>
                  <a:tcPr marL="49860" marR="49860" marT="24930" marB="24930"/>
                </a:tc>
                <a:tc>
                  <a:txBody>
                    <a:bodyPr/>
                    <a:lstStyle/>
                    <a:p>
                      <a:pPr fontAlgn="t"/>
                      <a:r>
                        <a:rPr lang="en-US" sz="1000">
                          <a:effectLst/>
                        </a:rPr>
                        <a:t>​Gloucester</a:t>
                      </a:r>
                      <a:br>
                        <a:rPr lang="en-US" sz="1000">
                          <a:effectLst/>
                        </a:rPr>
                      </a:br>
                      <a:r>
                        <a:rPr lang="en-US" sz="1000">
                          <a:effectLst/>
                        </a:rPr>
                        <a:t>Cumberland​</a:t>
                      </a:r>
                    </a:p>
                  </a:txBody>
                  <a:tcPr marL="49860" marR="49860" marT="24930" marB="24930"/>
                </a:tc>
                <a:extLst>
                  <a:ext uri="{0D108BD9-81ED-4DB2-BD59-A6C34878D82A}">
                    <a16:rowId xmlns:a16="http://schemas.microsoft.com/office/drawing/2014/main" val="1921095040"/>
                  </a:ext>
                </a:extLst>
              </a:tr>
              <a:tr h="482145">
                <a:tc>
                  <a:txBody>
                    <a:bodyPr/>
                    <a:lstStyle/>
                    <a:p>
                      <a:pPr fontAlgn="t"/>
                      <a:r>
                        <a:rPr lang="en-US" sz="1000">
                          <a:effectLst/>
                        </a:rPr>
                        <a:t>​</a:t>
                      </a:r>
                      <a:r>
                        <a:rPr lang="en-US" sz="1000" u="sng">
                          <a:effectLst/>
                          <a:hlinkClick r:id="rId12"/>
                        </a:rPr>
                        <a:t>Disaster Preparedness​ &amp; Emergency Management, (B.A.)</a:t>
                      </a:r>
                      <a:endParaRPr lang="en-US" sz="1000">
                        <a:effectLst/>
                      </a:endParaRPr>
                    </a:p>
                  </a:txBody>
                  <a:tcPr marL="49860" marR="49860" marT="24930" marB="24930"/>
                </a:tc>
                <a:tc>
                  <a:txBody>
                    <a:bodyPr/>
                    <a:lstStyle/>
                    <a:p>
                      <a:pPr fontAlgn="t"/>
                      <a:r>
                        <a:rPr lang="en-US" sz="1000">
                          <a:effectLst/>
                        </a:rPr>
                        <a:t>​</a:t>
                      </a:r>
                      <a:r>
                        <a:rPr lang="en-US" sz="1000" u="sng">
                          <a:effectLst/>
                          <a:hlinkClick r:id="rId13"/>
                        </a:rPr>
                        <a:t>Emergency Management Option (A.S.)​</a:t>
                      </a:r>
                      <a:r>
                        <a:rPr lang="en-US" sz="1000">
                          <a:effectLst/>
                        </a:rPr>
                        <a:t>​</a:t>
                      </a:r>
                    </a:p>
                  </a:txBody>
                  <a:tcPr marL="49860" marR="49860" marT="24930" marB="24930"/>
                </a:tc>
                <a:tc>
                  <a:txBody>
                    <a:bodyPr/>
                    <a:lstStyle/>
                    <a:p>
                      <a:pPr fontAlgn="t"/>
                      <a:r>
                        <a:rPr lang="en-US" sz="1000">
                          <a:effectLst/>
                        </a:rPr>
                        <a:t>​Gloucester</a:t>
                      </a:r>
                      <a:br>
                        <a:rPr lang="en-US" sz="1000">
                          <a:effectLst/>
                        </a:rPr>
                      </a:br>
                      <a:r>
                        <a:rPr lang="en-US" sz="1000">
                          <a:effectLst/>
                        </a:rPr>
                        <a:t>Cumberland</a:t>
                      </a:r>
                      <a:br>
                        <a:rPr lang="en-US" sz="1000">
                          <a:effectLst/>
                        </a:rPr>
                      </a:br>
                      <a:endParaRPr lang="en-US" sz="1000">
                        <a:effectLst/>
                      </a:endParaRPr>
                    </a:p>
                  </a:txBody>
                  <a:tcPr marL="49860" marR="49860" marT="24930" marB="24930"/>
                </a:tc>
                <a:extLst>
                  <a:ext uri="{0D108BD9-81ED-4DB2-BD59-A6C34878D82A}">
                    <a16:rowId xmlns:a16="http://schemas.microsoft.com/office/drawing/2014/main" val="2914028148"/>
                  </a:ext>
                </a:extLst>
              </a:tr>
              <a:tr h="213041">
                <a:tc gridSpan="3">
                  <a:txBody>
                    <a:bodyPr/>
                    <a:lstStyle/>
                    <a:p>
                      <a:pPr fontAlgn="t"/>
                      <a:endParaRPr lang="en-US" sz="1000">
                        <a:effectLst/>
                      </a:endParaRPr>
                    </a:p>
                  </a:txBody>
                  <a:tcPr marL="49860" marR="49860" marT="24930" marB="2493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716904"/>
                  </a:ext>
                </a:extLst>
              </a:tr>
              <a:tr h="213041">
                <a:tc>
                  <a:txBody>
                    <a:bodyPr/>
                    <a:lstStyle/>
                    <a:p>
                      <a:pPr fontAlgn="t"/>
                      <a:endParaRPr lang="en-US" sz="1000" u="sng">
                        <a:effectLst/>
                      </a:endParaRPr>
                    </a:p>
                  </a:txBody>
                  <a:tcPr marL="49860" marR="49860" marT="24930" marB="24930"/>
                </a:tc>
                <a:tc>
                  <a:txBody>
                    <a:bodyPr/>
                    <a:lstStyle/>
                    <a:p>
                      <a:pPr fontAlgn="t"/>
                      <a:endParaRPr lang="en-US" sz="1000" u="sng">
                        <a:effectLst/>
                      </a:endParaRPr>
                    </a:p>
                  </a:txBody>
                  <a:tcPr marL="49860" marR="49860" marT="24930" marB="24930"/>
                </a:tc>
                <a:tc>
                  <a:txBody>
                    <a:bodyPr/>
                    <a:lstStyle/>
                    <a:p>
                      <a:pPr fontAlgn="t"/>
                      <a:endParaRPr lang="en-US" sz="1000">
                        <a:effectLst/>
                      </a:endParaRPr>
                    </a:p>
                  </a:txBody>
                  <a:tcPr marL="49860" marR="49860" marT="24930" marB="24930"/>
                </a:tc>
                <a:extLst>
                  <a:ext uri="{0D108BD9-81ED-4DB2-BD59-A6C34878D82A}">
                    <a16:rowId xmlns:a16="http://schemas.microsoft.com/office/drawing/2014/main" val="1080122814"/>
                  </a:ext>
                </a:extLst>
              </a:tr>
            </a:tbl>
          </a:graphicData>
        </a:graphic>
      </p:graphicFrame>
    </p:spTree>
    <p:extLst>
      <p:ext uri="{BB962C8B-B14F-4D97-AF65-F5344CB8AC3E}">
        <p14:creationId xmlns:p14="http://schemas.microsoft.com/office/powerpoint/2010/main" val="415119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60A4-1BEF-17A5-45F8-6DD8F88C699D}"/>
              </a:ext>
            </a:extLst>
          </p:cNvPr>
          <p:cNvSpPr>
            <a:spLocks noGrp="1"/>
          </p:cNvSpPr>
          <p:nvPr>
            <p:ph type="title"/>
          </p:nvPr>
        </p:nvSpPr>
        <p:spPr/>
        <p:txBody>
          <a:bodyPr/>
          <a:lstStyle/>
          <a:p>
            <a:pPr algn="ctr"/>
            <a:r>
              <a:rPr lang="en-US"/>
              <a:t>3+1 programs</a:t>
            </a:r>
          </a:p>
        </p:txBody>
      </p:sp>
      <p:graphicFrame>
        <p:nvGraphicFramePr>
          <p:cNvPr id="5" name="Content Placeholder 4">
            <a:extLst>
              <a:ext uri="{FF2B5EF4-FFF2-40B4-BE49-F238E27FC236}">
                <a16:creationId xmlns:a16="http://schemas.microsoft.com/office/drawing/2014/main" id="{682A8FD5-7833-E499-74C5-69715682783E}"/>
              </a:ext>
            </a:extLst>
          </p:cNvPr>
          <p:cNvGraphicFramePr>
            <a:graphicFrameLocks noGrp="1"/>
          </p:cNvGraphicFramePr>
          <p:nvPr>
            <p:ph idx="1"/>
            <p:extLst>
              <p:ext uri="{D42A27DB-BD31-4B8C-83A1-F6EECF244321}">
                <p14:modId xmlns:p14="http://schemas.microsoft.com/office/powerpoint/2010/main" val="808791534"/>
              </p:ext>
            </p:extLst>
          </p:nvPr>
        </p:nvGraphicFramePr>
        <p:xfrm>
          <a:off x="589471" y="2702943"/>
          <a:ext cx="7956548" cy="1549591"/>
        </p:xfrm>
        <a:graphic>
          <a:graphicData uri="http://schemas.openxmlformats.org/drawingml/2006/table">
            <a:tbl>
              <a:tblPr firstRow="1" bandRow="1">
                <a:tableStyleId>{5C22544A-7EE6-4342-B048-85BDC9FD1C3A}</a:tableStyleId>
              </a:tblPr>
              <a:tblGrid>
                <a:gridCol w="2542230">
                  <a:extLst>
                    <a:ext uri="{9D8B030D-6E8A-4147-A177-3AD203B41FA5}">
                      <a16:colId xmlns:a16="http://schemas.microsoft.com/office/drawing/2014/main" val="768409428"/>
                    </a:ext>
                  </a:extLst>
                </a:gridCol>
                <a:gridCol w="2871853">
                  <a:extLst>
                    <a:ext uri="{9D8B030D-6E8A-4147-A177-3AD203B41FA5}">
                      <a16:colId xmlns:a16="http://schemas.microsoft.com/office/drawing/2014/main" val="274677227"/>
                    </a:ext>
                  </a:extLst>
                </a:gridCol>
                <a:gridCol w="2542465">
                  <a:extLst>
                    <a:ext uri="{9D8B030D-6E8A-4147-A177-3AD203B41FA5}">
                      <a16:colId xmlns:a16="http://schemas.microsoft.com/office/drawing/2014/main" val="1893156934"/>
                    </a:ext>
                  </a:extLst>
                </a:gridCol>
              </a:tblGrid>
              <a:tr h="558411">
                <a:tc gridSpan="3">
                  <a:txBody>
                    <a:bodyPr/>
                    <a:lstStyle/>
                    <a:p>
                      <a:pPr fontAlgn="t"/>
                      <a:r>
                        <a:rPr lang="en-US">
                          <a:effectLst/>
                        </a:rPr>
                        <a:t>Technology</a:t>
                      </a:r>
                      <a:endParaRPr lang="en-US" b="0">
                        <a:solidFill>
                          <a:srgbClr val="414F5A"/>
                        </a:solidFill>
                        <a:effectLst/>
                        <a:latin typeface="Inter"/>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3180303"/>
                  </a:ext>
                </a:extLst>
              </a:tr>
              <a:tr h="991180">
                <a:tc>
                  <a:txBody>
                    <a:bodyPr/>
                    <a:lstStyle/>
                    <a:p>
                      <a:pPr fontAlgn="t"/>
                      <a:r>
                        <a:rPr lang="en-US" u="sng">
                          <a:effectLst/>
                          <a:hlinkClick r:id="rId2"/>
                        </a:rPr>
                        <a:t>​Computing and Informatics (B.A.)</a:t>
                      </a:r>
                      <a:endParaRPr lang="en-US">
                        <a:effectLst/>
                      </a:endParaRPr>
                    </a:p>
                  </a:txBody>
                  <a:tcPr/>
                </a:tc>
                <a:tc>
                  <a:txBody>
                    <a:bodyPr/>
                    <a:lstStyle/>
                    <a:p>
                      <a:pPr fontAlgn="t"/>
                      <a:r>
                        <a:rPr lang="en-US">
                          <a:effectLst/>
                        </a:rPr>
                        <a:t>​</a:t>
                      </a:r>
                      <a:r>
                        <a:rPr lang="en-US" u="sng">
                          <a:effectLst/>
                          <a:hlinkClick r:id="rId3"/>
                        </a:rPr>
                        <a:t>Cybersecurity (A.S.)</a:t>
                      </a:r>
                      <a:endParaRPr lang="en-US">
                        <a:effectLst/>
                      </a:endParaRPr>
                    </a:p>
                  </a:txBody>
                  <a:tcPr/>
                </a:tc>
                <a:tc>
                  <a:txBody>
                    <a:bodyPr/>
                    <a:lstStyle/>
                    <a:p>
                      <a:pPr fontAlgn="t"/>
                      <a:r>
                        <a:rPr lang="en-US">
                          <a:effectLst/>
                        </a:rPr>
                        <a:t>​Cumberland</a:t>
                      </a:r>
                    </a:p>
                  </a:txBody>
                  <a:tcPr/>
                </a:tc>
                <a:extLst>
                  <a:ext uri="{0D108BD9-81ED-4DB2-BD59-A6C34878D82A}">
                    <a16:rowId xmlns:a16="http://schemas.microsoft.com/office/drawing/2014/main" val="4291712041"/>
                  </a:ext>
                </a:extLst>
              </a:tr>
            </a:tbl>
          </a:graphicData>
        </a:graphic>
      </p:graphicFrame>
      <p:sp>
        <p:nvSpPr>
          <p:cNvPr id="6" name="TextBox 5">
            <a:extLst>
              <a:ext uri="{FF2B5EF4-FFF2-40B4-BE49-F238E27FC236}">
                <a16:creationId xmlns:a16="http://schemas.microsoft.com/office/drawing/2014/main" id="{33F198C1-858B-3FCE-72DD-A4F3E97EC07E}"/>
              </a:ext>
            </a:extLst>
          </p:cNvPr>
          <p:cNvSpPr txBox="1"/>
          <p:nvPr/>
        </p:nvSpPr>
        <p:spPr>
          <a:xfrm>
            <a:off x="698500" y="565150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212529"/>
              </a:solidFill>
              <a:latin typeface="Inter"/>
            </a:endParaRPr>
          </a:p>
          <a:p>
            <a:r>
              <a:rPr lang="en-US">
                <a:solidFill>
                  <a:schemeClr val="bg1"/>
                </a:solidFill>
                <a:latin typeface="Inter"/>
              </a:rPr>
              <a:t>*indicates a Selective Admissions program</a:t>
            </a:r>
            <a:endParaRPr lang="en-US">
              <a:solidFill>
                <a:schemeClr val="bg1"/>
              </a:solidFill>
            </a:endParaRPr>
          </a:p>
        </p:txBody>
      </p:sp>
    </p:spTree>
    <p:extLst>
      <p:ext uri="{BB962C8B-B14F-4D97-AF65-F5344CB8AC3E}">
        <p14:creationId xmlns:p14="http://schemas.microsoft.com/office/powerpoint/2010/main" val="72905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73F-6093-B264-3518-C65E6E5AE384}"/>
              </a:ext>
            </a:extLst>
          </p:cNvPr>
          <p:cNvSpPr>
            <a:spLocks noGrp="1"/>
          </p:cNvSpPr>
          <p:nvPr>
            <p:ph type="title"/>
          </p:nvPr>
        </p:nvSpPr>
        <p:spPr/>
        <p:txBody>
          <a:bodyPr/>
          <a:lstStyle/>
          <a:p>
            <a:pPr algn="ctr"/>
            <a:r>
              <a:rPr lang="en-US"/>
              <a:t>What If???</a:t>
            </a:r>
          </a:p>
        </p:txBody>
      </p:sp>
      <p:sp>
        <p:nvSpPr>
          <p:cNvPr id="3" name="Content Placeholder 2">
            <a:extLst>
              <a:ext uri="{FF2B5EF4-FFF2-40B4-BE49-F238E27FC236}">
                <a16:creationId xmlns:a16="http://schemas.microsoft.com/office/drawing/2014/main" id="{1902E75D-23C7-CD23-8200-059FAFBA8446}"/>
              </a:ext>
            </a:extLst>
          </p:cNvPr>
          <p:cNvSpPr>
            <a:spLocks noGrp="1"/>
          </p:cNvSpPr>
          <p:nvPr>
            <p:ph idx="1"/>
          </p:nvPr>
        </p:nvSpPr>
        <p:spPr/>
        <p:txBody>
          <a:bodyPr vert="horz" lIns="91440" tIns="45720" rIns="91440" bIns="45720" rtlCol="0" anchor="t">
            <a:normAutofit/>
          </a:bodyPr>
          <a:lstStyle/>
          <a:p>
            <a:endParaRPr lang="en-US"/>
          </a:p>
          <a:p>
            <a:endParaRPr lang="en-US"/>
          </a:p>
          <a:p>
            <a:r>
              <a:rPr lang="en-US"/>
              <a:t>Tremendous Savings</a:t>
            </a:r>
          </a:p>
          <a:p>
            <a:r>
              <a:rPr lang="en-US"/>
              <a:t>Pathway to Associates Degree on your time</a:t>
            </a:r>
          </a:p>
          <a:p>
            <a:r>
              <a:rPr lang="en-US"/>
              <a:t>Stay with us and save 3rd year</a:t>
            </a:r>
          </a:p>
          <a:p>
            <a:r>
              <a:rPr lang="en-US"/>
              <a:t>One year at Rowan University to receive Bachelor's</a:t>
            </a:r>
          </a:p>
          <a:p>
            <a:r>
              <a:rPr lang="en-US"/>
              <a:t>Student Support</a:t>
            </a:r>
          </a:p>
          <a:p>
            <a:endParaRPr lang="en-US"/>
          </a:p>
        </p:txBody>
      </p:sp>
    </p:spTree>
    <p:extLst>
      <p:ext uri="{BB962C8B-B14F-4D97-AF65-F5344CB8AC3E}">
        <p14:creationId xmlns:p14="http://schemas.microsoft.com/office/powerpoint/2010/main" val="306078416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D6E87A26613645972888430D1F6C6D" ma:contentTypeVersion="11133" ma:contentTypeDescription="Create a new document." ma:contentTypeScope="" ma:versionID="de8c99f33d7ca9523e3e3eb3914c3cb6">
  <xsd:schema xmlns:xsd="http://www.w3.org/2001/XMLSchema" xmlns:xs="http://www.w3.org/2001/XMLSchema" xmlns:p="http://schemas.microsoft.com/office/2006/metadata/properties" xmlns:ns2="d3ba39e5-be09-441e-9389-25efdf5308d2" xmlns:ns3="55abdda6-704f-421b-b983-aec23801a8c1" targetNamespace="http://schemas.microsoft.com/office/2006/metadata/properties" ma:root="true" ma:fieldsID="bc4bd6dec43e6bda076b8ccea70a4d1f" ns2:_="" ns3:_="">
    <xsd:import namespace="d3ba39e5-be09-441e-9389-25efdf5308d2"/>
    <xsd:import namespace="55abdda6-704f-421b-b983-aec23801a8c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a39e5-be09-441e-9389-25efdf5308d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21c587-438e-4536-a650-7f279677a055}" ma:internalName="TaxCatchAll" ma:showField="CatchAllData" ma:web="d3ba39e5-be09-441e-9389-25efdf5308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abdda6-704f-421b-b983-aec23801a8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931c7fb-159c-4b32-b3cc-6eac31450e5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3ba39e5-be09-441e-9389-25efdf5308d2">XPFAFDTCZFND-1258126280-32074</_dlc_DocId>
    <_dlc_DocIdUrl xmlns="d3ba39e5-be09-441e-9389-25efdf5308d2">
      <Url>https://rowancollegesj.sharepoint.com/sites/StudentServicesShares/_layouts/15/DocIdRedir.aspx?ID=XPFAFDTCZFND-1258126280-32074</Url>
      <Description>XPFAFDTCZFND-1258126280-32074</Description>
    </_dlc_DocIdUrl>
    <SharedWithUsers xmlns="d3ba39e5-be09-441e-9389-25efdf5308d2">
      <UserInfo>
        <DisplayName>Rebecca Vezza</DisplayName>
        <AccountId>382</AccountId>
        <AccountType/>
      </UserInfo>
    </SharedWithUsers>
    <lcf76f155ced4ddcb4097134ff3c332f xmlns="55abdda6-704f-421b-b983-aec23801a8c1">
      <Terms xmlns="http://schemas.microsoft.com/office/infopath/2007/PartnerControls"/>
    </lcf76f155ced4ddcb4097134ff3c332f>
    <TaxCatchAll xmlns="d3ba39e5-be09-441e-9389-25efdf5308d2"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D93BF2-90C1-4E3E-8250-5F6839E34DD9}">
  <ds:schemaRefs>
    <ds:schemaRef ds:uri="http://schemas.microsoft.com/office/2006/metadata/contentType"/>
    <ds:schemaRef ds:uri="http://schemas.microsoft.com/office/2006/metadata/properties/metaAttributes"/>
    <ds:schemaRef ds:uri="http://www.w3.org/2000/xmlns/"/>
    <ds:schemaRef ds:uri="http://www.w3.org/2001/XMLSchema"/>
    <ds:schemaRef ds:uri="d3ba39e5-be09-441e-9389-25efdf5308d2"/>
    <ds:schemaRef ds:uri="55abdda6-704f-421b-b983-aec23801a8c1"/>
  </ds:schemaRefs>
</ds:datastoreItem>
</file>

<file path=customXml/itemProps2.xml><?xml version="1.0" encoding="utf-8"?>
<ds:datastoreItem xmlns:ds="http://schemas.openxmlformats.org/officeDocument/2006/customXml" ds:itemID="{97649392-CD19-4C3A-B1AB-20CB05117BEF}">
  <ds:schemaRefs>
    <ds:schemaRef ds:uri="http://schemas.microsoft.com/sharepoint/v3/contenttype/forms"/>
  </ds:schemaRefs>
</ds:datastoreItem>
</file>

<file path=customXml/itemProps3.xml><?xml version="1.0" encoding="utf-8"?>
<ds:datastoreItem xmlns:ds="http://schemas.openxmlformats.org/officeDocument/2006/customXml" ds:itemID="{63C4C61E-3ACF-4658-98DD-434A8FC12871}">
  <ds:schemaRefs>
    <ds:schemaRef ds:uri="http://schemas.microsoft.com/office/2006/metadata/properties"/>
    <ds:schemaRef ds:uri="http://www.w3.org/2000/xmlns/"/>
    <ds:schemaRef ds:uri="d3ba39e5-be09-441e-9389-25efdf5308d2"/>
    <ds:schemaRef ds:uri="55abdda6-704f-421b-b983-aec23801a8c1"/>
    <ds:schemaRef ds:uri="http://schemas.microsoft.com/office/infopath/2007/PartnerControls"/>
    <ds:schemaRef ds:uri="http://www.w3.org/2001/XMLSchema-instance"/>
  </ds:schemaRefs>
</ds:datastoreItem>
</file>

<file path=customXml/itemProps4.xml><?xml version="1.0" encoding="utf-8"?>
<ds:datastoreItem xmlns:ds="http://schemas.openxmlformats.org/officeDocument/2006/customXml" ds:itemID="{25BCA260-3DDC-4848-BFC7-839DFF80F32D}">
  <ds:schemaRefs>
    <ds:schemaRef ds:uri="http://schemas.microsoft.com/sharepoint/events"/>
    <ds:schemaRef ds:uri="http://www.w3.org/2000/xmln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15</Slides>
  <Notes>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Vapor Trail</vt:lpstr>
      <vt:lpstr>PowerPoint Presentation</vt:lpstr>
      <vt:lpstr>High school option program (HSOP)</vt:lpstr>
      <vt:lpstr>HSOP students receive a </vt:lpstr>
      <vt:lpstr>How Does It Compare??</vt:lpstr>
      <vt:lpstr>What types of classes can I take?</vt:lpstr>
      <vt:lpstr>3+1 Programs</vt:lpstr>
      <vt:lpstr>3+1 programs</vt:lpstr>
      <vt:lpstr>3+1 programs</vt:lpstr>
      <vt:lpstr>What If???</vt:lpstr>
      <vt:lpstr>What class formats are available?</vt:lpstr>
      <vt:lpstr>Are HSOP students treated as college students?</vt:lpstr>
      <vt:lpstr>Student Support Services</vt:lpstr>
      <vt:lpstr>HSOP – Sign Me Up… Easy As 1, 2, 3!</vt:lpstr>
      <vt:lpstr>Registration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Ruttler</dc:creator>
  <cp:lastModifiedBy>Linds Rumick</cp:lastModifiedBy>
  <cp:revision>3</cp:revision>
  <dcterms:created xsi:type="dcterms:W3CDTF">2022-12-13T18:33:58Z</dcterms:created>
  <dcterms:modified xsi:type="dcterms:W3CDTF">2023-04-20T15:52:55Z</dcterms:modified>
</cp:coreProperties>
</file>