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1"/>
    <p:sldMasterId id="2147483696" r:id="rId2"/>
    <p:sldMasterId id="2147483708" r:id="rId3"/>
  </p:sldMasterIdLst>
  <p:notesMasterIdLst>
    <p:notesMasterId r:id="rId33"/>
  </p:notesMasterIdLst>
  <p:sldIdLst>
    <p:sldId id="270" r:id="rId4"/>
    <p:sldId id="292" r:id="rId5"/>
    <p:sldId id="293" r:id="rId6"/>
    <p:sldId id="294" r:id="rId7"/>
    <p:sldId id="295" r:id="rId8"/>
    <p:sldId id="296" r:id="rId9"/>
    <p:sldId id="297" r:id="rId10"/>
    <p:sldId id="298"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65" r:id="rId31"/>
    <p:sldId id="261" r:id="rId3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lly Doherty" initials="K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689F"/>
    <a:srgbClr val="585858"/>
    <a:srgbClr val="366092"/>
    <a:srgbClr val="264468"/>
    <a:srgbClr val="000000"/>
    <a:srgbClr val="01B4E7"/>
    <a:srgbClr val="005D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7" autoAdjust="0"/>
    <p:restoredTop sz="79609" autoAdjust="0"/>
  </p:normalViewPr>
  <p:slideViewPr>
    <p:cSldViewPr snapToGrid="0" snapToObjects="1">
      <p:cViewPr>
        <p:scale>
          <a:sx n="64" d="100"/>
          <a:sy n="64" d="100"/>
        </p:scale>
        <p:origin x="-153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508"/>
    </p:cViewPr>
  </p:sorterViewPr>
  <p:notesViewPr>
    <p:cSldViewPr snapToGrid="0" snapToObjects="1">
      <p:cViewPr varScale="1">
        <p:scale>
          <a:sx n="72" d="100"/>
          <a:sy n="72" d="100"/>
        </p:scale>
        <p:origin x="-504"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FD8879-E38C-40A2-8815-4A1ED446EEB5}" type="datetimeFigureOut">
              <a:rPr lang="en-US" smtClean="0"/>
              <a:t>7/29/2016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61650EA-7282-4386-9CA4-0759BF4B110B}" type="slidenum">
              <a:rPr lang="en-US" smtClean="0"/>
              <a:t>‹#›</a:t>
            </a:fld>
            <a:endParaRPr lang="en-US" dirty="0"/>
          </a:p>
        </p:txBody>
      </p:sp>
    </p:spTree>
    <p:extLst>
      <p:ext uri="{BB962C8B-B14F-4D97-AF65-F5344CB8AC3E}">
        <p14:creationId xmlns:p14="http://schemas.microsoft.com/office/powerpoint/2010/main" val="3938063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Message</a:t>
            </a:r>
            <a:endParaRPr lang="en-US" dirty="0"/>
          </a:p>
        </p:txBody>
      </p:sp>
      <p:sp>
        <p:nvSpPr>
          <p:cNvPr id="4" name="Slide Number Placeholder 3"/>
          <p:cNvSpPr>
            <a:spLocks noGrp="1"/>
          </p:cNvSpPr>
          <p:nvPr>
            <p:ph type="sldNum" sz="quarter" idx="10"/>
          </p:nvPr>
        </p:nvSpPr>
        <p:spPr/>
        <p:txBody>
          <a:bodyPr/>
          <a:lstStyle/>
          <a:p>
            <a:fld id="{B61650EA-7282-4386-9CA4-0759BF4B110B}" type="slidenum">
              <a:rPr lang="en-US" smtClean="0"/>
              <a:t>1</a:t>
            </a:fld>
            <a:endParaRPr lang="en-US" dirty="0"/>
          </a:p>
        </p:txBody>
      </p:sp>
    </p:spTree>
    <p:extLst>
      <p:ext uri="{BB962C8B-B14F-4D97-AF65-F5344CB8AC3E}">
        <p14:creationId xmlns:p14="http://schemas.microsoft.com/office/powerpoint/2010/main" val="1690172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037" lvl="1" indent="-177037" defTabSz="931774">
              <a:lnSpc>
                <a:spcPts val="1325"/>
              </a:lnSpc>
              <a:spcBef>
                <a:spcPts val="611"/>
              </a:spcBef>
              <a:buFont typeface="Arial" pitchFamily="34" charset="0"/>
              <a:buChar char="•"/>
              <a:defRPr/>
            </a:pPr>
            <a:r>
              <a:rPr lang="en-US" dirty="0">
                <a:solidFill>
                  <a:srgbClr val="000000"/>
                </a:solidFill>
                <a:latin typeface="Times New Roman"/>
                <a:ea typeface="Times New Roman"/>
                <a:cs typeface="BerkeleyStd-Book"/>
              </a:rPr>
              <a:t>Global grants can fund scholarships for career-minded professionals for one to four years of graduate-level study in the areas of focus.</a:t>
            </a:r>
          </a:p>
          <a:p>
            <a:pPr marL="177037" lvl="1" indent="-177037" defTabSz="931774">
              <a:lnSpc>
                <a:spcPts val="1325"/>
              </a:lnSpc>
              <a:spcBef>
                <a:spcPts val="611"/>
              </a:spcBef>
              <a:defRPr/>
            </a:pPr>
            <a:endParaRPr lang="en-US" dirty="0">
              <a:solidFill>
                <a:srgbClr val="000000"/>
              </a:solidFill>
              <a:latin typeface="Times New Roman"/>
              <a:ea typeface="Times New Roman"/>
              <a:cs typeface="BerkeleyStd-Book"/>
            </a:endParaRPr>
          </a:p>
          <a:p>
            <a:pPr marL="177037" lvl="1" indent="-177037" defTabSz="931774">
              <a:lnSpc>
                <a:spcPts val="1325"/>
              </a:lnSpc>
              <a:spcBef>
                <a:spcPts val="611"/>
              </a:spcBef>
              <a:buFont typeface="Arial" pitchFamily="34" charset="0"/>
              <a:buChar char="•"/>
              <a:defRPr/>
            </a:pPr>
            <a:r>
              <a:rPr lang="en-US" dirty="0">
                <a:solidFill>
                  <a:srgbClr val="000000"/>
                </a:solidFill>
                <a:latin typeface="Times New Roman"/>
                <a:ea typeface="Times New Roman"/>
                <a:cs typeface="BerkeleyStd-Book"/>
              </a:rPr>
              <a:t>The scholars’ previous work, volunteer, and study experience must strongly relate to the selected area of focus; the scholars’ academic program must strongly relate to the selected area of focus; </a:t>
            </a:r>
            <a:r>
              <a:rPr lang="en-US" i="1" dirty="0">
                <a:solidFill>
                  <a:srgbClr val="000000"/>
                </a:solidFill>
                <a:latin typeface="Times New Roman"/>
                <a:ea typeface="Times New Roman"/>
                <a:cs typeface="BerkeleyStd-Book"/>
              </a:rPr>
              <a:t>and</a:t>
            </a:r>
            <a:r>
              <a:rPr lang="en-US" dirty="0">
                <a:solidFill>
                  <a:srgbClr val="000000"/>
                </a:solidFill>
                <a:latin typeface="Times New Roman"/>
                <a:ea typeface="Times New Roman"/>
                <a:cs typeface="BerkeleyStd-Book"/>
              </a:rPr>
              <a:t>  the scholars’ future career plans, both immediately after the scholarship period and in the long term, must strongly relate to the selected area of focus.</a:t>
            </a:r>
          </a:p>
          <a:p>
            <a:pPr marL="177037" lvl="1" indent="-177037" defTabSz="931774">
              <a:lnSpc>
                <a:spcPts val="1325"/>
              </a:lnSpc>
              <a:spcBef>
                <a:spcPts val="611"/>
              </a:spcBef>
              <a:defRPr/>
            </a:pPr>
            <a:endParaRPr lang="en-US" dirty="0">
              <a:solidFill>
                <a:srgbClr val="000000"/>
              </a:solidFill>
              <a:latin typeface="Times New Roman"/>
              <a:ea typeface="Times New Roman"/>
              <a:cs typeface="BerkeleyStd-Book"/>
            </a:endParaRPr>
          </a:p>
          <a:p>
            <a:pPr marL="177037" lvl="1" indent="-177037">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A host sponsor and international sponsor work together to identify the scholar and submit the application. </a:t>
            </a:r>
          </a:p>
          <a:p>
            <a:pPr marL="0" lvl="1" indent="-177037">
              <a:lnSpc>
                <a:spcPts val="1325"/>
              </a:lnSpc>
              <a:spcBef>
                <a:spcPts val="611"/>
              </a:spcBef>
            </a:pPr>
            <a:endParaRPr lang="en-US" dirty="0">
              <a:solidFill>
                <a:srgbClr val="000000"/>
              </a:solidFill>
              <a:latin typeface="Times New Roman"/>
              <a:ea typeface="Times New Roman"/>
              <a:cs typeface="BerkeleyStd-Book"/>
            </a:endParaRPr>
          </a:p>
          <a:p>
            <a:pPr marL="0" lvl="1" indent="-177037">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The minimum budget for global grants is $30,000.</a:t>
            </a:r>
          </a:p>
          <a:p>
            <a:pPr marL="465887" lvl="1">
              <a:lnSpc>
                <a:spcPts val="1325"/>
              </a:lnSpc>
              <a:spcBef>
                <a:spcPts val="611"/>
              </a:spcBef>
            </a:pPr>
            <a:endParaRPr lang="en-US" dirty="0">
              <a:solidFill>
                <a:srgbClr val="000000"/>
              </a:solidFill>
              <a:latin typeface="BerkeleyStd-Book"/>
              <a:ea typeface="Times New Roman"/>
              <a:cs typeface="BerkeleyStd-Book"/>
            </a:endParaRPr>
          </a:p>
          <a:p>
            <a:pPr marL="640594" lvl="1" indent="-174708">
              <a:buFont typeface="Arial" pitchFamily="34" charset="0"/>
              <a:buChar char="•"/>
            </a:pPr>
            <a:r>
              <a:rPr lang="en-US" dirty="0"/>
              <a:t>Global grant scholarship applications undergo an intense review process. Not all applications are approved because, often, applications do </a:t>
            </a:r>
            <a:r>
              <a:rPr lang="en-US" i="1" dirty="0"/>
              <a:t>not</a:t>
            </a:r>
            <a:r>
              <a:rPr lang="en-US" dirty="0"/>
              <a:t> align with an area of focus. </a:t>
            </a:r>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128787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You can also use district grants to support scholarships.</a:t>
            </a:r>
          </a:p>
          <a:p>
            <a:pPr marL="174708" indent="-174708">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They have fewer restrictions on the study level (which can be secondary school, university, graduate, or certificate), location of study (local or international), duration of program, field of study, and cost. </a:t>
            </a:r>
            <a:endParaRPr lang="en-US" dirty="0">
              <a:solidFill>
                <a:srgbClr val="000000"/>
              </a:solidFill>
              <a:latin typeface="BerkeleyStd-Book"/>
              <a:ea typeface="Times New Roman"/>
              <a:cs typeface="BerkeleyStd-Book"/>
            </a:endParaRPr>
          </a:p>
          <a:p>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368099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itchFamily="34" charset="0"/>
              <a:buChar char="•"/>
            </a:pPr>
            <a:r>
              <a:rPr lang="en-US" dirty="0"/>
              <a:t>Vocational training teams are groups of professionals who travel, either to learn more about their vocation or to teach local professionals about a particular field. These teams can expand the knowledge and skills of individuals and communities. </a:t>
            </a:r>
          </a:p>
          <a:p>
            <a:endParaRPr lang="en-US" dirty="0"/>
          </a:p>
          <a:p>
            <a:pPr marL="174708" indent="-174708">
              <a:buFont typeface="Arial" pitchFamily="34" charset="0"/>
              <a:buChar char="•"/>
            </a:pPr>
            <a:r>
              <a:rPr lang="en-US" dirty="0"/>
              <a:t>The vocational training team concept was inspired by the successes of past grant programs, including Group Study Exchange and Volunteer Service Grants. </a:t>
            </a:r>
          </a:p>
          <a:p>
            <a:pPr marL="174708" indent="-174708">
              <a:buFont typeface="Arial" pitchFamily="34" charset="0"/>
              <a:buChar char="•"/>
            </a:pPr>
            <a:endParaRPr lang="en-US" dirty="0"/>
          </a:p>
          <a:p>
            <a:pPr marL="174708" indent="-174708">
              <a:buFont typeface="Arial" pitchFamily="34" charset="0"/>
              <a:buChar char="•"/>
            </a:pPr>
            <a:r>
              <a:rPr lang="en-US" dirty="0"/>
              <a:t>Rotary clubs and districts can support vocational training teams through district grants or global grants.</a:t>
            </a:r>
          </a:p>
        </p:txBody>
      </p:sp>
      <p:sp>
        <p:nvSpPr>
          <p:cNvPr id="4" name="Slide Number Placeholder 3"/>
          <p:cNvSpPr>
            <a:spLocks noGrp="1"/>
          </p:cNvSpPr>
          <p:nvPr>
            <p:ph type="sldNum" sz="quarter" idx="10"/>
          </p:nvPr>
        </p:nvSpPr>
        <p:spPr/>
        <p:txBody>
          <a:bodyPr/>
          <a:lstStyle/>
          <a:p>
            <a:fld id="{513117EE-ED3F-49FE-81EF-84B11979D6A4}"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628239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61">
              <a:lnSpc>
                <a:spcPts val="1325"/>
              </a:lnSpc>
              <a:spcBef>
                <a:spcPts val="611"/>
              </a:spcBef>
            </a:pPr>
            <a:r>
              <a:rPr lang="en-US" dirty="0">
                <a:solidFill>
                  <a:srgbClr val="505050"/>
                </a:solidFill>
                <a:latin typeface="Georgia"/>
                <a:ea typeface="Times New Roman"/>
                <a:cs typeface="Times New Roman"/>
              </a:rPr>
              <a:t>The Rotary Peace Centers program is Rotary’s premier educational </a:t>
            </a:r>
            <a:r>
              <a:rPr lang="en-US" dirty="0" smtClean="0">
                <a:solidFill>
                  <a:srgbClr val="505050"/>
                </a:solidFill>
                <a:latin typeface="Georgia"/>
                <a:ea typeface="Times New Roman"/>
                <a:cs typeface="Times New Roman"/>
              </a:rPr>
              <a:t>program and a top priority </a:t>
            </a:r>
            <a:r>
              <a:rPr lang="en-US" dirty="0">
                <a:solidFill>
                  <a:srgbClr val="505050"/>
                </a:solidFill>
                <a:latin typeface="Georgia"/>
                <a:ea typeface="Times New Roman"/>
                <a:cs typeface="Times New Roman"/>
              </a:rPr>
              <a:t>for achieving the Foundation’s mission of world understanding and peace. </a:t>
            </a:r>
          </a:p>
          <a:p>
            <a:pPr marL="465860" lvl="1">
              <a:lnSpc>
                <a:spcPts val="1325"/>
              </a:lnSpc>
              <a:spcBef>
                <a:spcPts val="611"/>
              </a:spcBef>
            </a:pPr>
            <a:endParaRPr lang="en-US" dirty="0" smtClean="0">
              <a:solidFill>
                <a:srgbClr val="505050"/>
              </a:solidFill>
              <a:latin typeface="Georgia"/>
              <a:ea typeface="Times New Roman"/>
              <a:cs typeface="Times New Roman"/>
            </a:endParaRPr>
          </a:p>
          <a:p>
            <a:pPr marL="465860" lvl="1">
              <a:lnSpc>
                <a:spcPts val="1325"/>
              </a:lnSpc>
              <a:spcBef>
                <a:spcPts val="611"/>
              </a:spcBef>
            </a:pPr>
            <a:r>
              <a:rPr lang="en-US" dirty="0" smtClean="0">
                <a:solidFill>
                  <a:srgbClr val="505050"/>
                </a:solidFill>
                <a:latin typeface="Georgia"/>
                <a:ea typeface="Times New Roman"/>
                <a:cs typeface="Times New Roman"/>
              </a:rPr>
              <a:t>Up </a:t>
            </a:r>
            <a:r>
              <a:rPr lang="en-US" dirty="0">
                <a:solidFill>
                  <a:srgbClr val="505050"/>
                </a:solidFill>
                <a:latin typeface="Georgia"/>
                <a:ea typeface="Times New Roman"/>
                <a:cs typeface="Times New Roman"/>
              </a:rPr>
              <a:t>to 100 Rotary Peace Fellows are selected annually for </a:t>
            </a:r>
            <a:r>
              <a:rPr lang="en-US" dirty="0" smtClean="0">
                <a:solidFill>
                  <a:srgbClr val="505050"/>
                </a:solidFill>
                <a:latin typeface="Georgia"/>
                <a:ea typeface="Times New Roman"/>
                <a:cs typeface="Times New Roman"/>
              </a:rPr>
              <a:t>master’s degree </a:t>
            </a:r>
            <a:r>
              <a:rPr lang="en-US" dirty="0">
                <a:solidFill>
                  <a:srgbClr val="505050"/>
                </a:solidFill>
                <a:latin typeface="Georgia"/>
                <a:ea typeface="Times New Roman"/>
                <a:cs typeface="Times New Roman"/>
              </a:rPr>
              <a:t>programs in international relations, peace studies, conflict resolution, and related subjects, or for a three-month professional certificate program. </a:t>
            </a:r>
            <a:endParaRPr lang="en-US" dirty="0">
              <a:solidFill>
                <a:srgbClr val="000000"/>
              </a:solidFill>
              <a:latin typeface="BerkeleyStd-Book"/>
              <a:ea typeface="Times New Roman"/>
              <a:cs typeface="BerkeleyStd-Book"/>
            </a:endParaRPr>
          </a:p>
          <a:p>
            <a:endParaRPr lang="en-US" dirty="0"/>
          </a:p>
        </p:txBody>
      </p:sp>
      <p:sp>
        <p:nvSpPr>
          <p:cNvPr id="4" name="Slide Number Placeholder 3"/>
          <p:cNvSpPr>
            <a:spLocks noGrp="1"/>
          </p:cNvSpPr>
          <p:nvPr>
            <p:ph type="sldNum" sz="quarter" idx="10"/>
          </p:nvPr>
        </p:nvSpPr>
        <p:spPr/>
        <p:txBody>
          <a:bodyPr/>
          <a:lstStyle/>
          <a:p>
            <a:fld id="{B61650EA-7282-4386-9CA4-0759BF4B110B}"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187112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8" indent="-174698" defTabSz="931723">
              <a:buFont typeface="Arial" pitchFamily="34" charset="0"/>
              <a:buChar char="•"/>
              <a:defRPr/>
            </a:pPr>
            <a:r>
              <a:rPr lang="en-US" dirty="0" smtClean="0"/>
              <a:t>The Rotary Peace Centers program has over 900 alumni</a:t>
            </a:r>
            <a:r>
              <a:rPr lang="en-US" baseline="0" dirty="0" smtClean="0"/>
              <a:t> in more than 100 countries around the world.</a:t>
            </a:r>
            <a:endParaRPr lang="en-US" dirty="0" smtClean="0"/>
          </a:p>
          <a:p>
            <a:pPr marL="174698" indent="-174698" defTabSz="931723">
              <a:buFont typeface="Arial" pitchFamily="34" charset="0"/>
              <a:buChar char="•"/>
              <a:defRPr/>
            </a:pPr>
            <a:r>
              <a:rPr lang="en-US" dirty="0" smtClean="0"/>
              <a:t>95 percent of these alumni work in areas related to peace and conflict resolution. </a:t>
            </a:r>
          </a:p>
          <a:p>
            <a:pPr marL="174698" lvl="2" indent="-174698" defTabSz="931723">
              <a:buFont typeface="Arial" pitchFamily="34" charset="0"/>
              <a:buChar char="•"/>
              <a:defRPr/>
            </a:pPr>
            <a:r>
              <a:rPr lang="en-US" dirty="0" smtClean="0"/>
              <a:t>Peace center alumni have found work as a w</a:t>
            </a:r>
            <a:r>
              <a:rPr lang="en-US" dirty="0" smtClean="0">
                <a:effectLst>
                  <a:outerShdw blurRad="38100" dist="38100" dir="2700000" algn="tl">
                    <a:srgbClr val="C0C0C0"/>
                  </a:outerShdw>
                </a:effectLst>
              </a:rPr>
              <a:t>orld bank analyst, a media monitoring analyst for NATO, and a civil affairs officer with the UN mission in Nepal. </a:t>
            </a:r>
            <a:endParaRPr lang="en-US" dirty="0" smtClean="0"/>
          </a:p>
          <a:p>
            <a:pPr marL="174698" indent="-174698" defTabSz="931723">
              <a:buFont typeface="Arial" pitchFamily="34" charset="0"/>
              <a:buChar char="•"/>
              <a:defRPr/>
            </a:pPr>
            <a:r>
              <a:rPr lang="en-US" dirty="0" smtClean="0"/>
              <a:t>Peace fellows are also scattered across the globe on every continent:</a:t>
            </a:r>
          </a:p>
          <a:p>
            <a:pPr marL="1106420" lvl="2" indent="-174698" defTabSz="931723">
              <a:buFont typeface="Arial" pitchFamily="34" charset="0"/>
              <a:buChar char="•"/>
              <a:defRPr/>
            </a:pPr>
            <a:r>
              <a:rPr lang="en-US" dirty="0" smtClean="0"/>
              <a:t>34 percent are in North America</a:t>
            </a:r>
          </a:p>
          <a:p>
            <a:pPr marL="1106420" lvl="2" indent="-174698" defTabSz="931723">
              <a:buFont typeface="Arial" pitchFamily="34" charset="0"/>
              <a:buChar char="•"/>
              <a:defRPr/>
            </a:pPr>
            <a:r>
              <a:rPr lang="en-US" dirty="0" smtClean="0"/>
              <a:t>22 percent are in Asia</a:t>
            </a:r>
          </a:p>
          <a:p>
            <a:pPr marL="1106420" lvl="2" indent="-174698" defTabSz="931723">
              <a:buFont typeface="Arial" pitchFamily="34" charset="0"/>
              <a:buChar char="•"/>
              <a:defRPr/>
            </a:pPr>
            <a:r>
              <a:rPr lang="en-US" dirty="0" smtClean="0"/>
              <a:t>20 percent are in Europe</a:t>
            </a:r>
          </a:p>
          <a:p>
            <a:pPr marL="1106420" lvl="2" indent="-174698" defTabSz="931723">
              <a:buFont typeface="Arial" pitchFamily="34" charset="0"/>
              <a:buChar char="•"/>
              <a:defRPr/>
            </a:pPr>
            <a:r>
              <a:rPr lang="en-US" dirty="0" smtClean="0"/>
              <a:t>9 percent are in</a:t>
            </a:r>
            <a:r>
              <a:rPr lang="en-US" baseline="0" dirty="0" smtClean="0"/>
              <a:t> </a:t>
            </a:r>
            <a:r>
              <a:rPr lang="en-US" dirty="0" smtClean="0"/>
              <a:t>South America</a:t>
            </a:r>
          </a:p>
          <a:p>
            <a:pPr marL="1106420" lvl="2" indent="-174698" defTabSz="931723">
              <a:buFont typeface="Arial" pitchFamily="34" charset="0"/>
              <a:buChar char="•"/>
              <a:defRPr/>
            </a:pPr>
            <a:r>
              <a:rPr lang="en-US" dirty="0" smtClean="0"/>
              <a:t>6 percent are in Africa</a:t>
            </a:r>
          </a:p>
          <a:p>
            <a:pPr marL="1106420" lvl="2" indent="-174698" defTabSz="931723">
              <a:buFont typeface="Arial" pitchFamily="34" charset="0"/>
              <a:buChar char="•"/>
              <a:defRPr/>
            </a:pPr>
            <a:r>
              <a:rPr lang="en-US" dirty="0" smtClean="0"/>
              <a:t>6 percent are in Australia</a:t>
            </a:r>
            <a:r>
              <a:rPr lang="en-US" baseline="0" dirty="0" smtClean="0"/>
              <a:t> and </a:t>
            </a:r>
            <a:r>
              <a:rPr lang="en-US" dirty="0" smtClean="0"/>
              <a:t>Oceania</a:t>
            </a:r>
            <a:endParaRPr lang="en-US" baseline="0" dirty="0" smtClean="0"/>
          </a:p>
          <a:p>
            <a:pPr marL="931723" lvl="2" defTabSz="931723">
              <a:defRPr/>
            </a:pPr>
            <a:endParaRPr lang="en-US" dirty="0" smtClean="0"/>
          </a:p>
        </p:txBody>
      </p:sp>
      <p:sp>
        <p:nvSpPr>
          <p:cNvPr id="4" name="Slide Number Placeholder 3"/>
          <p:cNvSpPr>
            <a:spLocks noGrp="1"/>
          </p:cNvSpPr>
          <p:nvPr>
            <p:ph type="sldNum" sz="quarter" idx="10"/>
          </p:nvPr>
        </p:nvSpPr>
        <p:spPr/>
        <p:txBody>
          <a:bodyPr/>
          <a:lstStyle/>
          <a:p>
            <a:fld id="{B61650EA-7282-4386-9CA4-0759BF4B110B}"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489852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Rotary alumni are individuals who have experienced Rotary through various programs, including</a:t>
            </a:r>
            <a:r>
              <a:rPr lang="en-US" baseline="0" dirty="0" smtClean="0"/>
              <a:t> these listed on </a:t>
            </a:r>
            <a:r>
              <a:rPr lang="en-US" baseline="0" smtClean="0"/>
              <a:t>the slide.</a:t>
            </a:r>
            <a:endParaRPr lang="en-US" baseline="0" dirty="0" smtClean="0"/>
          </a:p>
        </p:txBody>
      </p:sp>
      <p:sp>
        <p:nvSpPr>
          <p:cNvPr id="4" name="Slide Number Placeholder 3"/>
          <p:cNvSpPr>
            <a:spLocks noGrp="1"/>
          </p:cNvSpPr>
          <p:nvPr>
            <p:ph type="sldNum" sz="quarter" idx="10"/>
          </p:nvPr>
        </p:nvSpPr>
        <p:spPr/>
        <p:txBody>
          <a:bodyPr/>
          <a:lstStyle/>
          <a:p>
            <a:fld id="{513117EE-ED3F-49FE-81EF-84B11979D6A4}"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226956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Clubs should</a:t>
            </a:r>
            <a:r>
              <a:rPr lang="en-US" baseline="0" dirty="0" smtClean="0"/>
              <a:t> build relationships with alumni to encourage them to maintain a lifelong connection with Rotary. They can do this by:</a:t>
            </a:r>
          </a:p>
          <a:p>
            <a:pPr marL="630901" indent="-171441">
              <a:buFont typeface="Arial" pitchFamily="34" charset="0"/>
              <a:buChar char="•"/>
            </a:pPr>
            <a:r>
              <a:rPr lang="en-US" baseline="0" dirty="0" smtClean="0"/>
              <a:t>Inviting them to participate in a club or district service project</a:t>
            </a:r>
          </a:p>
          <a:p>
            <a:pPr marL="630901" indent="-171441">
              <a:buFont typeface="Arial" pitchFamily="34" charset="0"/>
              <a:buChar char="•"/>
            </a:pPr>
            <a:r>
              <a:rPr lang="en-US" baseline="0" dirty="0" smtClean="0"/>
              <a:t>Inviting them to join their club or a Rotaract club</a:t>
            </a:r>
          </a:p>
          <a:p>
            <a:pPr marL="630901" indent="-171441">
              <a:buFont typeface="Arial" pitchFamily="34" charset="0"/>
              <a:buChar char="•"/>
            </a:pPr>
            <a:r>
              <a:rPr lang="en-US" baseline="0" dirty="0" smtClean="0"/>
              <a:t>Asking them to participate in an alumni association</a:t>
            </a:r>
          </a:p>
          <a:p>
            <a:pPr marL="630901" indent="-171441">
              <a:buFont typeface="Arial" pitchFamily="34" charset="0"/>
              <a:buChar char="•"/>
            </a:pPr>
            <a:r>
              <a:rPr lang="en-US" baseline="0" dirty="0" smtClean="0"/>
              <a:t>Inviting them to assist in participant selection and orientation</a:t>
            </a:r>
          </a:p>
          <a:p>
            <a:pPr marL="630901" indent="-171441">
              <a:buFont typeface="Arial" pitchFamily="34" charset="0"/>
              <a:buChar char="•"/>
            </a:pPr>
            <a:r>
              <a:rPr lang="en-US" baseline="0" dirty="0" smtClean="0"/>
              <a:t>Encouraging them to contribute to the Foundation							</a:t>
            </a:r>
          </a:p>
          <a:p>
            <a:endParaRPr lang="en-US" b="1" dirty="0" smtClean="0"/>
          </a:p>
          <a:p>
            <a:r>
              <a:rPr lang="en-US" b="1" dirty="0" smtClean="0"/>
              <a:t>ASK:</a:t>
            </a:r>
            <a:r>
              <a:rPr lang="en-US" dirty="0" smtClean="0"/>
              <a:t> How </a:t>
            </a:r>
            <a:r>
              <a:rPr lang="en-US" dirty="0"/>
              <a:t>can Rotarians use alumni to tell Rotary’s story to the community?</a:t>
            </a:r>
          </a:p>
          <a:p>
            <a:endParaRPr lang="en-US" dirty="0"/>
          </a:p>
          <a:p>
            <a:pPr defTabSz="931723">
              <a:defRPr/>
            </a:pPr>
            <a:r>
              <a:rPr lang="en-US" b="1" dirty="0" smtClean="0"/>
              <a:t>ASK:</a:t>
            </a:r>
            <a:r>
              <a:rPr lang="en-US" dirty="0" smtClean="0"/>
              <a:t> What </a:t>
            </a:r>
            <a:r>
              <a:rPr lang="en-US" dirty="0"/>
              <a:t>is the best way to stay in contact with your Rotary alumni?</a:t>
            </a:r>
          </a:p>
          <a:p>
            <a:endParaRPr lang="en-US" dirty="0"/>
          </a:p>
        </p:txBody>
      </p:sp>
      <p:sp>
        <p:nvSpPr>
          <p:cNvPr id="4" name="Slide Number Placeholder 3"/>
          <p:cNvSpPr>
            <a:spLocks noGrp="1"/>
          </p:cNvSpPr>
          <p:nvPr>
            <p:ph type="sldNum" sz="quarter" idx="10"/>
          </p:nvPr>
        </p:nvSpPr>
        <p:spPr/>
        <p:txBody>
          <a:bodyPr/>
          <a:lstStyle/>
          <a:p>
            <a:fld id="{513117EE-ED3F-49FE-81EF-84B11979D6A4}"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159185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indent="-465887">
              <a:lnSpc>
                <a:spcPts val="1325"/>
              </a:lnSpc>
              <a:spcBef>
                <a:spcPts val="611"/>
              </a:spcBef>
            </a:pPr>
            <a:r>
              <a:rPr lang="en-US" dirty="0">
                <a:solidFill>
                  <a:srgbClr val="505050"/>
                </a:solidFill>
                <a:latin typeface="Georgia"/>
                <a:ea typeface="Times New Roman"/>
                <a:cs typeface="Times New Roman"/>
              </a:rPr>
              <a:t>Rotarians support our Foundation through:</a:t>
            </a:r>
          </a:p>
          <a:p>
            <a:pPr marL="642924" lvl="1" indent="-177037">
              <a:lnSpc>
                <a:spcPts val="1325"/>
              </a:lnSpc>
              <a:spcBef>
                <a:spcPts val="611"/>
              </a:spcBef>
              <a:buFont typeface="Arial" pitchFamily="34" charset="0"/>
              <a:buChar char="•"/>
            </a:pPr>
            <a:r>
              <a:rPr lang="en-US" dirty="0">
                <a:solidFill>
                  <a:srgbClr val="505050"/>
                </a:solidFill>
                <a:latin typeface="Georgia"/>
                <a:ea typeface="Times New Roman"/>
                <a:cs typeface="Times New Roman"/>
              </a:rPr>
              <a:t>The </a:t>
            </a:r>
            <a:r>
              <a:rPr lang="en-US" dirty="0" err="1">
                <a:solidFill>
                  <a:srgbClr val="505050"/>
                </a:solidFill>
                <a:latin typeface="Georgia"/>
                <a:ea typeface="Times New Roman"/>
                <a:cs typeface="Times New Roman"/>
              </a:rPr>
              <a:t>PolioPlus</a:t>
            </a:r>
            <a:r>
              <a:rPr lang="en-US" dirty="0">
                <a:solidFill>
                  <a:srgbClr val="505050"/>
                </a:solidFill>
                <a:latin typeface="Georgia"/>
                <a:ea typeface="Times New Roman"/>
                <a:cs typeface="Times New Roman"/>
              </a:rPr>
              <a:t> Fund, dedicated to global polio eradication</a:t>
            </a:r>
            <a:endParaRPr lang="en-US" dirty="0">
              <a:solidFill>
                <a:srgbClr val="000000"/>
              </a:solidFill>
              <a:latin typeface="BerkeleyStd-Book"/>
              <a:ea typeface="Times New Roman"/>
              <a:cs typeface="Times New Roman"/>
            </a:endParaRPr>
          </a:p>
          <a:p>
            <a:pPr marL="642924" lvl="1" indent="-177037">
              <a:lnSpc>
                <a:spcPts val="1325"/>
              </a:lnSpc>
              <a:spcBef>
                <a:spcPts val="611"/>
              </a:spcBef>
              <a:buFont typeface="Arial" pitchFamily="34" charset="0"/>
              <a:buChar char="•"/>
            </a:pPr>
            <a:r>
              <a:rPr lang="en-US" dirty="0">
                <a:solidFill>
                  <a:srgbClr val="505050"/>
                </a:solidFill>
                <a:latin typeface="Georgia"/>
                <a:ea typeface="Times New Roman"/>
                <a:cs typeface="Times New Roman"/>
              </a:rPr>
              <a:t>The Annual Fund, primary source of funding for Foundation grants and activities</a:t>
            </a:r>
            <a:endParaRPr lang="en-US" dirty="0">
              <a:solidFill>
                <a:srgbClr val="000000"/>
              </a:solidFill>
              <a:latin typeface="BerkeleyStd-Book"/>
              <a:ea typeface="Times New Roman"/>
              <a:cs typeface="Times New Roman"/>
            </a:endParaRPr>
          </a:p>
          <a:p>
            <a:pPr marL="642924" lvl="1" indent="-177037">
              <a:lnSpc>
                <a:spcPts val="1325"/>
              </a:lnSpc>
              <a:spcBef>
                <a:spcPts val="611"/>
              </a:spcBef>
              <a:buFont typeface="Arial" pitchFamily="34" charset="0"/>
              <a:buChar char="•"/>
            </a:pPr>
            <a:r>
              <a:rPr lang="en-US" dirty="0">
                <a:solidFill>
                  <a:srgbClr val="505050"/>
                </a:solidFill>
                <a:latin typeface="Georgia"/>
                <a:ea typeface="Times New Roman"/>
                <a:cs typeface="Times New Roman"/>
              </a:rPr>
              <a:t>The Endowment Fund, which supports the Foundation in perpetuity</a:t>
            </a:r>
            <a:endParaRPr lang="en-US" dirty="0">
              <a:solidFill>
                <a:srgbClr val="000000"/>
              </a:solidFill>
              <a:latin typeface="BerkeleyStd-Book"/>
              <a:ea typeface="Times New Roman"/>
              <a:cs typeface="BerkeleyStd-Book"/>
            </a:endParaRPr>
          </a:p>
          <a:p>
            <a:pPr marL="931774"/>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512955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itchFamily="34" charset="0"/>
              <a:buChar char="•"/>
            </a:pPr>
            <a:r>
              <a:rPr lang="en-US" dirty="0" smtClean="0">
                <a:latin typeface="Arial" pitchFamily="34" charset="0"/>
                <a:ea typeface="ヒラギノ角ゴ Pro W3" pitchFamily="-84" charset="-128"/>
              </a:rPr>
              <a:t>Rotary’s own financial support for PolioPlus will be magnified by an agreement with the Bill &amp; Melinda Gates Foundation. </a:t>
            </a:r>
          </a:p>
          <a:p>
            <a:endParaRPr lang="en-US" dirty="0" smtClean="0">
              <a:latin typeface="Arial" pitchFamily="34" charset="0"/>
              <a:ea typeface="ヒラギノ角ゴ Pro W3" pitchFamily="-84" charset="-128"/>
            </a:endParaRPr>
          </a:p>
          <a:p>
            <a:pPr marL="174708" indent="-174708">
              <a:buFont typeface="Arial" pitchFamily="34" charset="0"/>
              <a:buChar char="•"/>
            </a:pPr>
            <a:r>
              <a:rPr lang="en-US" dirty="0" smtClean="0">
                <a:latin typeface="Arial" pitchFamily="34" charset="0"/>
                <a:ea typeface="ヒラギノ角ゴ Pro W3" pitchFamily="-84" charset="-128"/>
              </a:rPr>
              <a:t>From 2013 to 2018, every $1 that Rotary commits in direct support of polio immunization (up to $35 million per year) will be matched by an additional $2 from the Gates Foundation. This means contributions to Rotary’s PolioPlus program will have three times the impact.</a:t>
            </a:r>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408885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lnSpc>
                <a:spcPts val="1325"/>
              </a:lnSpc>
              <a:spcBef>
                <a:spcPts val="611"/>
              </a:spcBef>
              <a:buFont typeface="Arial" pitchFamily="34" charset="0"/>
              <a:buChar char="•"/>
            </a:pPr>
            <a:r>
              <a:rPr lang="en-US" dirty="0">
                <a:solidFill>
                  <a:srgbClr val="505050"/>
                </a:solidFill>
                <a:latin typeface="Georgia"/>
                <a:ea typeface="Times New Roman"/>
                <a:cs typeface="Times New Roman"/>
              </a:rPr>
              <a:t>Contributions to the Annual Fund support local and international grants and activities through the SHARE system. </a:t>
            </a:r>
          </a:p>
          <a:p>
            <a:pPr marL="465887" indent="-465887">
              <a:lnSpc>
                <a:spcPts val="1325"/>
              </a:lnSpc>
              <a:spcBef>
                <a:spcPts val="611"/>
              </a:spcBef>
            </a:pPr>
            <a:endParaRPr lang="en-US" dirty="0">
              <a:solidFill>
                <a:srgbClr val="505050"/>
              </a:solidFill>
              <a:latin typeface="Georgia"/>
              <a:ea typeface="Times New Roman"/>
              <a:cs typeface="Times New Roman"/>
            </a:endParaRPr>
          </a:p>
          <a:p>
            <a:pPr marL="174708" indent="-174708">
              <a:lnSpc>
                <a:spcPts val="1325"/>
              </a:lnSpc>
              <a:spcBef>
                <a:spcPts val="611"/>
              </a:spcBef>
              <a:buFont typeface="Arial" pitchFamily="34" charset="0"/>
              <a:buChar char="•"/>
            </a:pPr>
            <a:r>
              <a:rPr lang="en-US" dirty="0">
                <a:solidFill>
                  <a:srgbClr val="505050"/>
                </a:solidFill>
                <a:latin typeface="Georgia"/>
                <a:ea typeface="Times New Roman"/>
                <a:cs typeface="Times New Roman"/>
              </a:rPr>
              <a:t>Contributions are credited to the individual donor and the donor’s club and counted toward the club’s and district’s Annual Fund goals. </a:t>
            </a:r>
            <a:endParaRPr lang="en-US" dirty="0" smtClean="0">
              <a:solidFill>
                <a:srgbClr val="505050"/>
              </a:solidFill>
              <a:latin typeface="Georgia"/>
              <a:ea typeface="Times New Roman"/>
              <a:cs typeface="Times New Roman"/>
            </a:endParaRPr>
          </a:p>
          <a:p>
            <a:pPr marL="174708" indent="-174708">
              <a:lnSpc>
                <a:spcPts val="1325"/>
              </a:lnSpc>
              <a:spcBef>
                <a:spcPts val="611"/>
              </a:spcBef>
              <a:buFont typeface="Arial" pitchFamily="34" charset="0"/>
              <a:buChar char="•"/>
            </a:pPr>
            <a:endParaRPr lang="en-US" dirty="0" smtClean="0">
              <a:solidFill>
                <a:srgbClr val="505050"/>
              </a:solidFill>
              <a:latin typeface="Georgia"/>
              <a:ea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097858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65887">
              <a:lnSpc>
                <a:spcPts val="1325"/>
              </a:lnSpc>
              <a:spcBef>
                <a:spcPts val="611"/>
              </a:spcBef>
            </a:pPr>
            <a:r>
              <a:rPr lang="en-US" dirty="0">
                <a:solidFill>
                  <a:srgbClr val="000000"/>
                </a:solidFill>
                <a:latin typeface="Times New Roman"/>
                <a:ea typeface="Times New Roman"/>
                <a:cs typeface="BerkeleyStd-Book"/>
              </a:rPr>
              <a:t>The six areas of focus reflect critical humanitarian issues and needs being addressed by Rotarians worldwide. </a:t>
            </a:r>
          </a:p>
          <a:p>
            <a:pPr indent="-465887">
              <a:lnSpc>
                <a:spcPts val="1325"/>
              </a:lnSpc>
              <a:spcBef>
                <a:spcPts val="611"/>
              </a:spcBef>
            </a:pPr>
            <a:endParaRPr lang="en-US" dirty="0">
              <a:solidFill>
                <a:srgbClr val="000000"/>
              </a:solidFill>
              <a:latin typeface="Times New Roman"/>
              <a:ea typeface="Times New Roman"/>
              <a:cs typeface="BerkeleyStd-Book"/>
            </a:endParaRPr>
          </a:p>
          <a:p>
            <a:pPr indent="-465887">
              <a:lnSpc>
                <a:spcPts val="1325"/>
              </a:lnSpc>
              <a:spcBef>
                <a:spcPts val="611"/>
              </a:spcBef>
            </a:pPr>
            <a:r>
              <a:rPr lang="en-US" dirty="0">
                <a:solidFill>
                  <a:srgbClr val="000000"/>
                </a:solidFill>
                <a:latin typeface="Times New Roman"/>
                <a:ea typeface="Times New Roman"/>
                <a:cs typeface="BerkeleyStd-Book"/>
              </a:rPr>
              <a:t>They align Rotary with other international development efforts and advance the Foundation’s mission. Each of the areas listed has specific goals that are outlined in the corresponding area of focus policy statement. </a:t>
            </a:r>
            <a:endParaRPr lang="en-US" dirty="0">
              <a:solidFill>
                <a:srgbClr val="000000"/>
              </a:solidFill>
              <a:latin typeface="BerkeleyStd-Book"/>
              <a:ea typeface="Times New Roman"/>
              <a:cs typeface="BerkeleyStd-Book"/>
            </a:endParaRPr>
          </a:p>
          <a:p>
            <a:pPr marL="642924" lvl="1" indent="-177037">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Peace and conflict prevention/resolution</a:t>
            </a:r>
            <a:endParaRPr lang="en-US" dirty="0">
              <a:solidFill>
                <a:srgbClr val="000000"/>
              </a:solidFill>
              <a:latin typeface="BerkeleyStd-Book"/>
              <a:ea typeface="Times New Roman"/>
              <a:cs typeface="BerkeleyStd-Book"/>
            </a:endParaRPr>
          </a:p>
          <a:p>
            <a:pPr marL="642924" lvl="1" indent="-177037">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Disease prevention and treatment</a:t>
            </a:r>
            <a:endParaRPr lang="en-US" dirty="0">
              <a:solidFill>
                <a:srgbClr val="000000"/>
              </a:solidFill>
              <a:latin typeface="BerkeleyStd-Book"/>
              <a:ea typeface="Times New Roman"/>
              <a:cs typeface="BerkeleyStd-Book"/>
            </a:endParaRPr>
          </a:p>
          <a:p>
            <a:pPr marL="642924" lvl="1" indent="-177037">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Water and sanitation</a:t>
            </a:r>
            <a:endParaRPr lang="en-US" dirty="0">
              <a:solidFill>
                <a:srgbClr val="000000"/>
              </a:solidFill>
              <a:latin typeface="BerkeleyStd-Book"/>
              <a:ea typeface="Times New Roman"/>
              <a:cs typeface="BerkeleyStd-Book"/>
            </a:endParaRPr>
          </a:p>
          <a:p>
            <a:pPr marL="642924" lvl="1" indent="-177037">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Maternal and child health</a:t>
            </a:r>
            <a:endParaRPr lang="en-US" dirty="0">
              <a:solidFill>
                <a:srgbClr val="000000"/>
              </a:solidFill>
              <a:latin typeface="BerkeleyStd-Book"/>
              <a:ea typeface="Times New Roman"/>
              <a:cs typeface="BerkeleyStd-Book"/>
            </a:endParaRPr>
          </a:p>
          <a:p>
            <a:pPr marL="642924" lvl="1" indent="-177037">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Basic education and literacy</a:t>
            </a:r>
            <a:endParaRPr lang="en-US" dirty="0">
              <a:solidFill>
                <a:srgbClr val="000000"/>
              </a:solidFill>
              <a:latin typeface="BerkeleyStd-Book"/>
              <a:ea typeface="Times New Roman"/>
              <a:cs typeface="BerkeleyStd-Book"/>
            </a:endParaRPr>
          </a:p>
          <a:p>
            <a:pPr marL="642924" lvl="1" indent="-177037">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Economic and community development </a:t>
            </a:r>
            <a:endParaRPr lang="en-US" dirty="0">
              <a:solidFill>
                <a:srgbClr val="000000"/>
              </a:solidFill>
              <a:latin typeface="BerkeleyStd-Book"/>
              <a:ea typeface="Times New Roman"/>
              <a:cs typeface="BerkeleyStd-Book"/>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8341127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Gifts to the Endowment Fund are held in perpetuity as part of an endowment. They are professionally invested, with a portion of the earnings used each year for purposes specified by the Trustees and the donors. </a:t>
            </a:r>
          </a:p>
          <a:p>
            <a:pPr marL="465887" indent="-465887">
              <a:lnSpc>
                <a:spcPts val="1325"/>
              </a:lnSpc>
              <a:spcBef>
                <a:spcPts val="611"/>
              </a:spcBef>
              <a:buFont typeface="Arial" pitchFamily="34" charset="0"/>
              <a:buChar char="•"/>
            </a:pPr>
            <a:endParaRPr lang="en-US" dirty="0">
              <a:solidFill>
                <a:srgbClr val="000000"/>
              </a:solidFill>
              <a:latin typeface="Times New Roman"/>
              <a:ea typeface="Times New Roman"/>
              <a:cs typeface="BerkeleyStd-Book"/>
            </a:endParaRPr>
          </a:p>
          <a:p>
            <a:pPr marL="174708" indent="-174708">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The Endowment Fund offers donors a way to create their own lasting legacy through Rotary. </a:t>
            </a:r>
            <a:endParaRPr lang="en-US" dirty="0">
              <a:solidFill>
                <a:srgbClr val="000000"/>
              </a:solidFill>
              <a:latin typeface="BerkeleyStd-Book"/>
              <a:ea typeface="Times New Roman"/>
              <a:cs typeface="BerkeleyStd-Book"/>
            </a:endParaRPr>
          </a:p>
          <a:p>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943330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itchFamily="34" charset="0"/>
              <a:buChar char="•"/>
              <a:defRPr/>
            </a:pPr>
            <a:r>
              <a:rPr lang="en-US" dirty="0"/>
              <a:t>The Rotary Foundation has set a goal of raising $</a:t>
            </a:r>
            <a:r>
              <a:rPr lang="en-US" dirty="0" smtClean="0"/>
              <a:t>150 </a:t>
            </a:r>
            <a:r>
              <a:rPr lang="en-US" dirty="0"/>
              <a:t>million by 2015 to fully endow the Rotary Peace Centers program.  </a:t>
            </a:r>
          </a:p>
          <a:p>
            <a:pPr defTabSz="931774">
              <a:defRPr/>
            </a:pPr>
            <a:endParaRPr lang="en-US" dirty="0"/>
          </a:p>
          <a:p>
            <a:pPr marL="174708" indent="-174708" defTabSz="931774">
              <a:buFont typeface="Arial" pitchFamily="34" charset="0"/>
              <a:buChar char="•"/>
              <a:defRPr/>
            </a:pPr>
            <a:r>
              <a:rPr lang="en-US" dirty="0"/>
              <a:t>The emphasis, unlike that of the Annual Fund and PolioPlus, is on major gifts, especially gifts of $100,000 or more.</a:t>
            </a:r>
          </a:p>
          <a:p>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291817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8" indent="-174698" defTabSz="931723">
              <a:buFont typeface="Arial" pitchFamily="34" charset="0"/>
              <a:buChar char="•"/>
              <a:defRPr/>
            </a:pPr>
            <a:r>
              <a:rPr lang="en-US" dirty="0">
                <a:latin typeface="+mj-lt"/>
              </a:rPr>
              <a:t>The Every Rotarian, Every Year effort encourages Rotarians to participate in their Foundation by volunteering for </a:t>
            </a:r>
            <a:r>
              <a:rPr lang="en-US" dirty="0" smtClean="0">
                <a:latin typeface="+mj-lt"/>
              </a:rPr>
              <a:t>service activities </a:t>
            </a:r>
            <a:r>
              <a:rPr lang="en-US" dirty="0">
                <a:latin typeface="+mj-lt"/>
              </a:rPr>
              <a:t>and contributing to the Annual Fund </a:t>
            </a:r>
            <a:r>
              <a:rPr lang="en-US" dirty="0" smtClean="0">
                <a:latin typeface="+mj-lt"/>
              </a:rPr>
              <a:t>each</a:t>
            </a:r>
            <a:r>
              <a:rPr lang="en-US" baseline="0" dirty="0" smtClean="0">
                <a:latin typeface="+mj-lt"/>
              </a:rPr>
              <a:t> year</a:t>
            </a:r>
            <a:r>
              <a:rPr lang="en-US" dirty="0" smtClean="0">
                <a:latin typeface="+mj-lt"/>
              </a:rPr>
              <a:t>.</a:t>
            </a:r>
            <a:endParaRPr lang="en-US" dirty="0">
              <a:latin typeface="+mj-lt"/>
            </a:endParaRPr>
          </a:p>
          <a:p>
            <a:endParaRPr lang="en-US" dirty="0" smtClean="0">
              <a:latin typeface="+mj-lt"/>
            </a:endParaRPr>
          </a:p>
          <a:p>
            <a:pPr marL="174698" indent="-174698" defTabSz="931723">
              <a:lnSpc>
                <a:spcPts val="1325"/>
              </a:lnSpc>
              <a:spcBef>
                <a:spcPts val="611"/>
              </a:spcBef>
              <a:buFont typeface="Arial" pitchFamily="34" charset="0"/>
              <a:buChar char="•"/>
              <a:defRPr/>
            </a:pPr>
            <a:r>
              <a:rPr lang="en-US" dirty="0">
                <a:solidFill>
                  <a:srgbClr val="505050"/>
                </a:solidFill>
                <a:latin typeface="+mj-lt"/>
                <a:ea typeface="Times New Roman"/>
                <a:cs typeface="Times New Roman"/>
              </a:rPr>
              <a:t>Contributions to the Annual Fund support the Foundation’s grants and programs through the SHARE system. Contributions are credited to the individual donor and the donor’s club, and </a:t>
            </a:r>
            <a:r>
              <a:rPr lang="en-US" dirty="0" smtClean="0">
                <a:solidFill>
                  <a:srgbClr val="505050"/>
                </a:solidFill>
                <a:latin typeface="+mj-lt"/>
                <a:ea typeface="Times New Roman"/>
                <a:cs typeface="Times New Roman"/>
              </a:rPr>
              <a:t>they are counted </a:t>
            </a:r>
            <a:r>
              <a:rPr lang="en-US" dirty="0">
                <a:solidFill>
                  <a:srgbClr val="505050"/>
                </a:solidFill>
                <a:latin typeface="+mj-lt"/>
                <a:ea typeface="Times New Roman"/>
                <a:cs typeface="Times New Roman"/>
              </a:rPr>
              <a:t>toward the club’s and district’s Annual Fund goals. </a:t>
            </a:r>
            <a:endParaRPr lang="en-US" dirty="0">
              <a:solidFill>
                <a:srgbClr val="000000"/>
              </a:solidFill>
              <a:latin typeface="+mj-lt"/>
              <a:ea typeface="Times New Roman"/>
              <a:cs typeface="BerkeleyStd-Book"/>
            </a:endParaRPr>
          </a:p>
          <a:p>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701735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8" indent="-174698">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By making a gift of $1,000, a donor becomes a Paul Harris </a:t>
            </a:r>
            <a:r>
              <a:rPr lang="en-US" dirty="0" smtClean="0">
                <a:solidFill>
                  <a:srgbClr val="000000"/>
                </a:solidFill>
                <a:latin typeface="Times New Roman"/>
                <a:ea typeface="Times New Roman"/>
                <a:cs typeface="BerkeleyStd-Book"/>
              </a:rPr>
              <a:t>Fellow</a:t>
            </a:r>
            <a:r>
              <a:rPr lang="en-US" baseline="0" dirty="0" smtClean="0">
                <a:solidFill>
                  <a:srgbClr val="000000"/>
                </a:solidFill>
                <a:latin typeface="Times New Roman"/>
                <a:ea typeface="Times New Roman"/>
                <a:cs typeface="BerkeleyStd-Book"/>
              </a:rPr>
              <a:t> or can have another person honored as a Paul Harris Fellow.</a:t>
            </a:r>
            <a:endParaRPr lang="en-US" dirty="0">
              <a:solidFill>
                <a:srgbClr val="000000"/>
              </a:solidFill>
              <a:latin typeface="Times New Roman"/>
              <a:ea typeface="Times New Roman"/>
              <a:cs typeface="BerkeleyStd-Book"/>
            </a:endParaRPr>
          </a:p>
          <a:p>
            <a:pPr marL="465861" indent="-465861">
              <a:lnSpc>
                <a:spcPts val="1325"/>
              </a:lnSpc>
              <a:spcBef>
                <a:spcPts val="611"/>
              </a:spcBef>
            </a:pPr>
            <a:endParaRPr lang="en-US" dirty="0">
              <a:solidFill>
                <a:srgbClr val="000000"/>
              </a:solidFill>
              <a:latin typeface="Times New Roman"/>
              <a:ea typeface="Times New Roman"/>
              <a:cs typeface="BerkeleyStd-Book"/>
            </a:endParaRPr>
          </a:p>
          <a:p>
            <a:pPr marL="174698" indent="-174698">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Recognition consists of a certificate and lapel pin. Optional Paul Harris Fellow medallions are available for purchase. </a:t>
            </a:r>
          </a:p>
          <a:p>
            <a:pPr marL="465861" indent="-465861">
              <a:lnSpc>
                <a:spcPts val="1325"/>
              </a:lnSpc>
              <a:spcBef>
                <a:spcPts val="611"/>
              </a:spcBef>
            </a:pPr>
            <a:endParaRPr lang="en-US" dirty="0">
              <a:solidFill>
                <a:srgbClr val="000000"/>
              </a:solidFill>
              <a:latin typeface="Times New Roman"/>
              <a:ea typeface="Times New Roman"/>
              <a:cs typeface="BerkeleyStd-Book"/>
            </a:endParaRPr>
          </a:p>
          <a:p>
            <a:pPr marL="174698" indent="-174698">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Lapel pins are given in recognition of multiple Paul Harris </a:t>
            </a:r>
            <a:r>
              <a:rPr lang="en-US" dirty="0" smtClean="0">
                <a:solidFill>
                  <a:srgbClr val="000000"/>
                </a:solidFill>
                <a:latin typeface="Times New Roman"/>
                <a:ea typeface="Times New Roman"/>
                <a:cs typeface="BerkeleyStd-Book"/>
              </a:rPr>
              <a:t>Fellows — those who </a:t>
            </a:r>
            <a:r>
              <a:rPr lang="en-US" dirty="0">
                <a:solidFill>
                  <a:srgbClr val="000000"/>
                </a:solidFill>
                <a:latin typeface="Times New Roman"/>
                <a:ea typeface="Times New Roman"/>
                <a:cs typeface="BerkeleyStd-Book"/>
              </a:rPr>
              <a:t>make contributions of $2,000 to $9,999. Based on their Paul Harris Fellow level, recipients may receive pins with simulated sapphire (blue) or ruby (red) stones. </a:t>
            </a:r>
            <a:endParaRPr lang="en-US" dirty="0">
              <a:solidFill>
                <a:srgbClr val="000000"/>
              </a:solidFill>
              <a:latin typeface="BerkeleyStd-Book"/>
              <a:ea typeface="Times New Roman"/>
              <a:cs typeface="BerkeleyStd-Book"/>
            </a:endParaRPr>
          </a:p>
          <a:p>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299108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8" indent="-174698">
              <a:buFont typeface="Arial" pitchFamily="34" charset="0"/>
              <a:buChar char="•"/>
            </a:pPr>
            <a:r>
              <a:rPr lang="en-US" dirty="0"/>
              <a:t>Named after Rotary’s founder, the Paul Harris Society recognizes those who annually contribute </a:t>
            </a:r>
            <a:r>
              <a:rPr lang="en-US" dirty="0" smtClean="0"/>
              <a:t>$1,000 </a:t>
            </a:r>
            <a:r>
              <a:rPr lang="en-US" dirty="0"/>
              <a:t>or more to the Annual Fund, </a:t>
            </a:r>
            <a:r>
              <a:rPr lang="en-US" dirty="0" smtClean="0"/>
              <a:t>PolioPlus</a:t>
            </a:r>
            <a:r>
              <a:rPr lang="en-US" dirty="0"/>
              <a:t>, or an approved Foundation </a:t>
            </a:r>
            <a:r>
              <a:rPr lang="en-US" dirty="0" smtClean="0"/>
              <a:t>grant</a:t>
            </a:r>
            <a:r>
              <a:rPr lang="en-US" dirty="0"/>
              <a:t>.</a:t>
            </a:r>
          </a:p>
          <a:p>
            <a:endParaRPr lang="en-US" dirty="0"/>
          </a:p>
          <a:p>
            <a:pPr marL="174698" indent="-174698">
              <a:buFont typeface="Arial" pitchFamily="34" charset="0"/>
              <a:buChar char="•"/>
            </a:pPr>
            <a:r>
              <a:rPr lang="en-US" dirty="0"/>
              <a:t>The Paul Harris Society was </a:t>
            </a:r>
            <a:r>
              <a:rPr lang="en-US" dirty="0" smtClean="0"/>
              <a:t>created </a:t>
            </a:r>
            <a:r>
              <a:rPr lang="en-US" dirty="0"/>
              <a:t>in 1999 by Past District Governor </a:t>
            </a:r>
            <a:r>
              <a:rPr lang="en-US" dirty="0" smtClean="0"/>
              <a:t>Wayne </a:t>
            </a:r>
            <a:r>
              <a:rPr lang="en-US" dirty="0" err="1"/>
              <a:t>Cusick</a:t>
            </a:r>
            <a:r>
              <a:rPr lang="en-US" dirty="0"/>
              <a:t> from District 5340. </a:t>
            </a:r>
            <a:r>
              <a:rPr lang="en-US" dirty="0" err="1" smtClean="0"/>
              <a:t>Cusick</a:t>
            </a:r>
            <a:r>
              <a:rPr lang="en-US" dirty="0" smtClean="0"/>
              <a:t> </a:t>
            </a:r>
            <a:r>
              <a:rPr lang="en-US" dirty="0"/>
              <a:t>realized that giving </a:t>
            </a:r>
            <a:r>
              <a:rPr lang="en-US" dirty="0" smtClean="0"/>
              <a:t>$1,000 </a:t>
            </a:r>
            <a:r>
              <a:rPr lang="en-US" dirty="0"/>
              <a:t>annually to the Foundation was not possible for every Rotarian, but many could be encouraged to contribute at this level or above</a:t>
            </a:r>
            <a:r>
              <a:rPr lang="en-US" dirty="0" smtClean="0"/>
              <a:t>. </a:t>
            </a:r>
            <a:r>
              <a:rPr lang="en-US" dirty="0"/>
              <a:t>This idea gained momentum and quickly spread to other districts throughout the world</a:t>
            </a:r>
            <a:r>
              <a:rPr lang="en-US" dirty="0" smtClean="0"/>
              <a:t>.</a:t>
            </a:r>
            <a:endParaRPr lang="en-US" dirty="0"/>
          </a:p>
          <a:p>
            <a:endParaRPr lang="en-US" dirty="0"/>
          </a:p>
          <a:p>
            <a:pPr marL="174698" indent="-174698">
              <a:buFont typeface="Arial" pitchFamily="34" charset="0"/>
              <a:buChar char="•"/>
            </a:pPr>
            <a:r>
              <a:rPr lang="en-US" dirty="0"/>
              <a:t>Although the Paul Harris Society was originally </a:t>
            </a:r>
            <a:r>
              <a:rPr lang="en-US" dirty="0" smtClean="0"/>
              <a:t>administered by districts, the Foundation’s Trustees </a:t>
            </a:r>
            <a:r>
              <a:rPr lang="en-US" dirty="0"/>
              <a:t>adopted </a:t>
            </a:r>
            <a:r>
              <a:rPr lang="en-US" dirty="0" smtClean="0"/>
              <a:t>the</a:t>
            </a:r>
            <a:r>
              <a:rPr lang="en-US" baseline="0" dirty="0" smtClean="0"/>
              <a:t> Society a</a:t>
            </a:r>
            <a:r>
              <a:rPr lang="en-US" dirty="0" smtClean="0"/>
              <a:t>s </a:t>
            </a:r>
            <a:r>
              <a:rPr lang="en-US" dirty="0"/>
              <a:t>an official recognition </a:t>
            </a:r>
            <a:r>
              <a:rPr lang="en-US" dirty="0" smtClean="0"/>
              <a:t>program of </a:t>
            </a:r>
            <a:r>
              <a:rPr lang="en-US" dirty="0"/>
              <a:t>The Rotary </a:t>
            </a:r>
            <a:r>
              <a:rPr lang="en-US" dirty="0" smtClean="0"/>
              <a:t>Foundation</a:t>
            </a:r>
            <a:r>
              <a:rPr lang="en-US" baseline="0" dirty="0" smtClean="0"/>
              <a:t> in 2013.</a:t>
            </a:r>
            <a:endParaRPr lang="en-US" dirty="0"/>
          </a:p>
          <a:p>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215373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defTabSz="931723" fontAlgn="base">
              <a:spcBef>
                <a:spcPct val="30000"/>
              </a:spcBef>
              <a:spcAft>
                <a:spcPct val="0"/>
              </a:spcAft>
              <a:buFont typeface="Arial" pitchFamily="34" charset="0"/>
              <a:buChar char="•"/>
              <a:defRPr/>
            </a:pPr>
            <a:r>
              <a:rPr lang="en-US" dirty="0" smtClean="0">
                <a:solidFill>
                  <a:srgbClr val="000000"/>
                </a:solidFill>
                <a:latin typeface="Arial" charset="0"/>
                <a:cs typeface="Arial" charset="0"/>
              </a:rPr>
              <a:t>Couples </a:t>
            </a:r>
            <a:r>
              <a:rPr lang="en-US" dirty="0">
                <a:solidFill>
                  <a:srgbClr val="000000"/>
                </a:solidFill>
                <a:latin typeface="Arial" charset="0"/>
                <a:cs typeface="Arial" charset="0"/>
              </a:rPr>
              <a:t>or individuals who have made commitments in their estate plans </a:t>
            </a:r>
            <a:r>
              <a:rPr lang="en-US" dirty="0" smtClean="0">
                <a:solidFill>
                  <a:srgbClr val="000000"/>
                </a:solidFill>
                <a:latin typeface="Arial" charset="0"/>
                <a:cs typeface="Arial" charset="0"/>
              </a:rPr>
              <a:t>that total $10,000 </a:t>
            </a:r>
            <a:r>
              <a:rPr lang="en-US" dirty="0">
                <a:solidFill>
                  <a:srgbClr val="000000"/>
                </a:solidFill>
                <a:latin typeface="Arial" charset="0"/>
                <a:cs typeface="Arial" charset="0"/>
              </a:rPr>
              <a:t>or more are invited to join the Bequest Society.</a:t>
            </a:r>
          </a:p>
          <a:p>
            <a:pPr defTabSz="931723" fontAlgn="base">
              <a:spcBef>
                <a:spcPct val="30000"/>
              </a:spcBef>
              <a:spcAft>
                <a:spcPct val="0"/>
              </a:spcAft>
              <a:defRPr/>
            </a:pPr>
            <a:r>
              <a:rPr lang="en-US" dirty="0">
                <a:solidFill>
                  <a:srgbClr val="000000"/>
                </a:solidFill>
                <a:latin typeface="Arial" charset="0"/>
                <a:cs typeface="Arial" charset="0"/>
              </a:rPr>
              <a:t> </a:t>
            </a:r>
          </a:p>
          <a:p>
            <a:pPr marL="174698" indent="-174698" defTabSz="931723" fontAlgn="base">
              <a:spcBef>
                <a:spcPct val="30000"/>
              </a:spcBef>
              <a:spcAft>
                <a:spcPct val="0"/>
              </a:spcAft>
              <a:buFont typeface="Arial" pitchFamily="34" charset="0"/>
              <a:buChar char="•"/>
              <a:defRPr/>
            </a:pPr>
            <a:r>
              <a:rPr lang="en-US" dirty="0">
                <a:solidFill>
                  <a:srgbClr val="000000"/>
                </a:solidFill>
                <a:latin typeface="Arial" charset="0"/>
                <a:cs typeface="Arial" charset="0"/>
              </a:rPr>
              <a:t>Donors may elect to receive an engraved crystal recognition piece and a Diamond Circle pin commemorating the commitment at each </a:t>
            </a:r>
            <a:r>
              <a:rPr lang="en-US" dirty="0" smtClean="0">
                <a:solidFill>
                  <a:srgbClr val="000000"/>
                </a:solidFill>
                <a:latin typeface="Arial" charset="0"/>
                <a:cs typeface="Arial" charset="0"/>
              </a:rPr>
              <a:t>recognition </a:t>
            </a:r>
            <a:r>
              <a:rPr lang="en-US" dirty="0">
                <a:solidFill>
                  <a:srgbClr val="000000"/>
                </a:solidFill>
                <a:latin typeface="Arial" charset="0"/>
                <a:cs typeface="Arial" charset="0"/>
              </a:rPr>
              <a:t>level:</a:t>
            </a:r>
          </a:p>
          <a:p>
            <a:pPr defTabSz="931723" fontAlgn="base">
              <a:spcBef>
                <a:spcPct val="30000"/>
              </a:spcBef>
              <a:spcAft>
                <a:spcPct val="0"/>
              </a:spcAft>
              <a:defRPr/>
            </a:pPr>
            <a:r>
              <a:rPr lang="en-US" dirty="0">
                <a:solidFill>
                  <a:srgbClr val="000000"/>
                </a:solidFill>
                <a:latin typeface="Arial" charset="0"/>
                <a:cs typeface="Arial" charset="0"/>
              </a:rPr>
              <a:t>	</a:t>
            </a:r>
            <a:r>
              <a:rPr lang="en-US" baseline="0" dirty="0" smtClean="0">
                <a:solidFill>
                  <a:srgbClr val="000000"/>
                </a:solidFill>
                <a:latin typeface="Arial" charset="0"/>
                <a:cs typeface="Arial" charset="0"/>
              </a:rPr>
              <a:t>         </a:t>
            </a:r>
            <a:r>
              <a:rPr lang="en-US" dirty="0" smtClean="0">
                <a:solidFill>
                  <a:srgbClr val="000000"/>
                </a:solidFill>
                <a:latin typeface="Arial" charset="0"/>
                <a:cs typeface="Arial" charset="0"/>
              </a:rPr>
              <a:t>$10,000 </a:t>
            </a:r>
            <a:r>
              <a:rPr lang="en-US" dirty="0">
                <a:solidFill>
                  <a:srgbClr val="000000"/>
                </a:solidFill>
                <a:latin typeface="Arial" charset="0"/>
                <a:cs typeface="Arial" charset="0"/>
              </a:rPr>
              <a:t>to </a:t>
            </a:r>
            <a:r>
              <a:rPr lang="en-US" dirty="0" smtClean="0">
                <a:solidFill>
                  <a:srgbClr val="000000"/>
                </a:solidFill>
                <a:latin typeface="Arial" charset="0"/>
                <a:cs typeface="Arial" charset="0"/>
              </a:rPr>
              <a:t>$24,999.99 — </a:t>
            </a:r>
            <a:r>
              <a:rPr lang="en-US" dirty="0">
                <a:solidFill>
                  <a:srgbClr val="000000"/>
                </a:solidFill>
                <a:latin typeface="Arial" charset="0"/>
                <a:cs typeface="Arial" charset="0"/>
              </a:rPr>
              <a:t>Level 1</a:t>
            </a:r>
          </a:p>
          <a:p>
            <a:pPr defTabSz="931723" fontAlgn="base">
              <a:spcBef>
                <a:spcPct val="30000"/>
              </a:spcBef>
              <a:spcAft>
                <a:spcPct val="0"/>
              </a:spcAft>
              <a:defRPr/>
            </a:pPr>
            <a:r>
              <a:rPr lang="en-US" dirty="0">
                <a:solidFill>
                  <a:srgbClr val="000000"/>
                </a:solidFill>
                <a:latin typeface="Arial" charset="0"/>
                <a:cs typeface="Arial" charset="0"/>
              </a:rPr>
              <a:t>          	         </a:t>
            </a:r>
            <a:r>
              <a:rPr lang="en-US" dirty="0" smtClean="0">
                <a:solidFill>
                  <a:srgbClr val="000000"/>
                </a:solidFill>
                <a:latin typeface="Arial" charset="0"/>
                <a:cs typeface="Arial" charset="0"/>
              </a:rPr>
              <a:t>$25,000 </a:t>
            </a:r>
            <a:r>
              <a:rPr lang="en-US" dirty="0">
                <a:solidFill>
                  <a:srgbClr val="000000"/>
                </a:solidFill>
                <a:latin typeface="Arial" charset="0"/>
                <a:cs typeface="Arial" charset="0"/>
              </a:rPr>
              <a:t>to </a:t>
            </a:r>
            <a:r>
              <a:rPr lang="en-US" dirty="0" smtClean="0">
                <a:solidFill>
                  <a:srgbClr val="000000"/>
                </a:solidFill>
                <a:latin typeface="Arial" charset="0"/>
                <a:cs typeface="Arial" charset="0"/>
              </a:rPr>
              <a:t>$49,999.99 — </a:t>
            </a:r>
            <a:r>
              <a:rPr lang="en-US" dirty="0">
                <a:solidFill>
                  <a:srgbClr val="000000"/>
                </a:solidFill>
                <a:latin typeface="Arial" charset="0"/>
                <a:cs typeface="Arial" charset="0"/>
              </a:rPr>
              <a:t>Level 2</a:t>
            </a:r>
          </a:p>
          <a:p>
            <a:pPr defTabSz="931723" fontAlgn="base">
              <a:spcBef>
                <a:spcPct val="30000"/>
              </a:spcBef>
              <a:spcAft>
                <a:spcPct val="0"/>
              </a:spcAft>
              <a:defRPr/>
            </a:pPr>
            <a:r>
              <a:rPr lang="en-US" dirty="0">
                <a:solidFill>
                  <a:srgbClr val="000000"/>
                </a:solidFill>
                <a:latin typeface="Arial" charset="0"/>
                <a:cs typeface="Arial" charset="0"/>
              </a:rPr>
              <a:t>          	         </a:t>
            </a:r>
            <a:r>
              <a:rPr lang="en-US" dirty="0" smtClean="0">
                <a:solidFill>
                  <a:srgbClr val="000000"/>
                </a:solidFill>
                <a:latin typeface="Arial" charset="0"/>
                <a:cs typeface="Arial" charset="0"/>
              </a:rPr>
              <a:t>$50,000 </a:t>
            </a:r>
            <a:r>
              <a:rPr lang="en-US" dirty="0">
                <a:solidFill>
                  <a:srgbClr val="000000"/>
                </a:solidFill>
                <a:latin typeface="Arial" charset="0"/>
                <a:cs typeface="Arial" charset="0"/>
              </a:rPr>
              <a:t>to </a:t>
            </a:r>
            <a:r>
              <a:rPr lang="en-US" dirty="0" smtClean="0">
                <a:solidFill>
                  <a:srgbClr val="000000"/>
                </a:solidFill>
                <a:latin typeface="Arial" charset="0"/>
                <a:cs typeface="Arial" charset="0"/>
              </a:rPr>
              <a:t>$99,999.99 — </a:t>
            </a:r>
            <a:r>
              <a:rPr lang="en-US" dirty="0">
                <a:solidFill>
                  <a:srgbClr val="000000"/>
                </a:solidFill>
                <a:latin typeface="Arial" charset="0"/>
                <a:cs typeface="Arial" charset="0"/>
              </a:rPr>
              <a:t>Level 3</a:t>
            </a:r>
          </a:p>
          <a:p>
            <a:pPr defTabSz="931723" fontAlgn="base">
              <a:spcBef>
                <a:spcPct val="30000"/>
              </a:spcBef>
              <a:spcAft>
                <a:spcPct val="0"/>
              </a:spcAft>
              <a:defRPr/>
            </a:pPr>
            <a:r>
              <a:rPr lang="en-US" dirty="0">
                <a:solidFill>
                  <a:srgbClr val="000000"/>
                </a:solidFill>
                <a:latin typeface="Arial" charset="0"/>
                <a:cs typeface="Arial" charset="0"/>
              </a:rPr>
              <a:t>        	       </a:t>
            </a:r>
            <a:r>
              <a:rPr lang="en-US" dirty="0" smtClean="0">
                <a:solidFill>
                  <a:srgbClr val="000000"/>
                </a:solidFill>
                <a:latin typeface="Arial" charset="0"/>
                <a:cs typeface="Arial" charset="0"/>
              </a:rPr>
              <a:t>  $100,000 </a:t>
            </a:r>
            <a:r>
              <a:rPr lang="en-US" dirty="0">
                <a:solidFill>
                  <a:srgbClr val="000000"/>
                </a:solidFill>
                <a:latin typeface="Arial" charset="0"/>
                <a:cs typeface="Arial" charset="0"/>
              </a:rPr>
              <a:t>to </a:t>
            </a:r>
            <a:r>
              <a:rPr lang="en-US" dirty="0" smtClean="0">
                <a:solidFill>
                  <a:srgbClr val="000000"/>
                </a:solidFill>
                <a:latin typeface="Arial" charset="0"/>
                <a:cs typeface="Arial" charset="0"/>
              </a:rPr>
              <a:t>$249,999.99 — </a:t>
            </a:r>
            <a:r>
              <a:rPr lang="en-US" dirty="0">
                <a:solidFill>
                  <a:srgbClr val="000000"/>
                </a:solidFill>
                <a:latin typeface="Arial" charset="0"/>
                <a:cs typeface="Arial" charset="0"/>
              </a:rPr>
              <a:t>Level 4</a:t>
            </a:r>
          </a:p>
          <a:p>
            <a:pPr defTabSz="931723" fontAlgn="base">
              <a:spcBef>
                <a:spcPct val="30000"/>
              </a:spcBef>
              <a:spcAft>
                <a:spcPct val="0"/>
              </a:spcAft>
              <a:defRPr/>
            </a:pPr>
            <a:r>
              <a:rPr lang="en-US" dirty="0">
                <a:solidFill>
                  <a:srgbClr val="000000"/>
                </a:solidFill>
                <a:latin typeface="Arial" charset="0"/>
                <a:cs typeface="Arial" charset="0"/>
              </a:rPr>
              <a:t>        	       </a:t>
            </a:r>
            <a:r>
              <a:rPr lang="en-US" dirty="0" smtClean="0">
                <a:solidFill>
                  <a:srgbClr val="000000"/>
                </a:solidFill>
                <a:latin typeface="Arial" charset="0"/>
                <a:cs typeface="Arial" charset="0"/>
              </a:rPr>
              <a:t>  $250,000 </a:t>
            </a:r>
            <a:r>
              <a:rPr lang="en-US" dirty="0">
                <a:solidFill>
                  <a:srgbClr val="000000"/>
                </a:solidFill>
                <a:latin typeface="Arial" charset="0"/>
                <a:cs typeface="Arial" charset="0"/>
              </a:rPr>
              <a:t>to </a:t>
            </a:r>
            <a:r>
              <a:rPr lang="en-US" dirty="0" smtClean="0">
                <a:solidFill>
                  <a:srgbClr val="000000"/>
                </a:solidFill>
                <a:latin typeface="Arial" charset="0"/>
                <a:cs typeface="Arial" charset="0"/>
              </a:rPr>
              <a:t>$499,999.99 — </a:t>
            </a:r>
            <a:r>
              <a:rPr lang="en-US" dirty="0">
                <a:solidFill>
                  <a:srgbClr val="000000"/>
                </a:solidFill>
                <a:latin typeface="Arial" charset="0"/>
                <a:cs typeface="Arial" charset="0"/>
              </a:rPr>
              <a:t>Level 5</a:t>
            </a:r>
          </a:p>
          <a:p>
            <a:pPr defTabSz="931723" fontAlgn="base">
              <a:spcBef>
                <a:spcPct val="30000"/>
              </a:spcBef>
              <a:spcAft>
                <a:spcPct val="0"/>
              </a:spcAft>
              <a:defRPr/>
            </a:pPr>
            <a:r>
              <a:rPr lang="en-US" dirty="0">
                <a:solidFill>
                  <a:srgbClr val="000000"/>
                </a:solidFill>
                <a:latin typeface="Arial" charset="0"/>
                <a:cs typeface="Arial" charset="0"/>
              </a:rPr>
              <a:t>       	 </a:t>
            </a:r>
            <a:r>
              <a:rPr lang="en-US" baseline="0" dirty="0" smtClean="0">
                <a:solidFill>
                  <a:srgbClr val="000000"/>
                </a:solidFill>
                <a:latin typeface="Arial" charset="0"/>
                <a:cs typeface="Arial" charset="0"/>
              </a:rPr>
              <a:t>        $</a:t>
            </a:r>
            <a:r>
              <a:rPr lang="en-US" dirty="0" smtClean="0">
                <a:solidFill>
                  <a:srgbClr val="000000"/>
                </a:solidFill>
                <a:latin typeface="Arial" charset="0"/>
                <a:cs typeface="Arial" charset="0"/>
              </a:rPr>
              <a:t>500,000 </a:t>
            </a:r>
            <a:r>
              <a:rPr lang="en-US" dirty="0">
                <a:solidFill>
                  <a:srgbClr val="000000"/>
                </a:solidFill>
                <a:latin typeface="Arial" charset="0"/>
                <a:cs typeface="Arial" charset="0"/>
              </a:rPr>
              <a:t>to </a:t>
            </a:r>
            <a:r>
              <a:rPr lang="en-US" dirty="0" smtClean="0">
                <a:solidFill>
                  <a:srgbClr val="000000"/>
                </a:solidFill>
                <a:latin typeface="Arial" charset="0"/>
                <a:cs typeface="Arial" charset="0"/>
              </a:rPr>
              <a:t>$999,999.99 — </a:t>
            </a:r>
            <a:r>
              <a:rPr lang="en-US" dirty="0">
                <a:solidFill>
                  <a:srgbClr val="000000"/>
                </a:solidFill>
                <a:latin typeface="Arial" charset="0"/>
                <a:cs typeface="Arial" charset="0"/>
              </a:rPr>
              <a:t>Level 6</a:t>
            </a:r>
          </a:p>
          <a:p>
            <a:pPr defTabSz="931723" fontAlgn="base">
              <a:spcBef>
                <a:spcPct val="30000"/>
              </a:spcBef>
              <a:spcAft>
                <a:spcPct val="0"/>
              </a:spcAft>
              <a:defRPr/>
            </a:pPr>
            <a:r>
              <a:rPr lang="en-US" dirty="0">
                <a:solidFill>
                  <a:srgbClr val="000000"/>
                </a:solidFill>
                <a:latin typeface="Arial" charset="0"/>
                <a:cs typeface="Arial" charset="0"/>
              </a:rPr>
              <a:t>   	  </a:t>
            </a:r>
            <a:r>
              <a:rPr lang="en-US" dirty="0" smtClean="0">
                <a:solidFill>
                  <a:srgbClr val="000000"/>
                </a:solidFill>
                <a:latin typeface="Arial" charset="0"/>
                <a:cs typeface="Arial" charset="0"/>
              </a:rPr>
              <a:t>       $1,000,000 and above — </a:t>
            </a:r>
            <a:r>
              <a:rPr lang="en-US" dirty="0">
                <a:solidFill>
                  <a:srgbClr val="000000"/>
                </a:solidFill>
                <a:latin typeface="Arial" charset="0"/>
                <a:cs typeface="Arial" charset="0"/>
              </a:rPr>
              <a:t>Level 7</a:t>
            </a:r>
          </a:p>
          <a:p>
            <a:pPr defTabSz="931723" fontAlgn="base">
              <a:spcBef>
                <a:spcPct val="30000"/>
              </a:spcBef>
              <a:spcAft>
                <a:spcPct val="0"/>
              </a:spcAft>
              <a:defRPr/>
            </a:pPr>
            <a:endParaRPr lang="en-US" dirty="0">
              <a:solidFill>
                <a:srgbClr val="000000"/>
              </a:solidFill>
              <a:latin typeface="Arial" charset="0"/>
              <a:cs typeface="Arial" charset="0"/>
            </a:endParaRPr>
          </a:p>
          <a:p>
            <a:pPr marL="174698" indent="-174698" defTabSz="931723" fontAlgn="base">
              <a:spcBef>
                <a:spcPct val="30000"/>
              </a:spcBef>
              <a:spcAft>
                <a:spcPct val="0"/>
              </a:spcAft>
              <a:buFont typeface="Arial" pitchFamily="34" charset="0"/>
              <a:buChar char="•"/>
              <a:defRPr/>
            </a:pPr>
            <a:r>
              <a:rPr lang="en-US" dirty="0">
                <a:solidFill>
                  <a:srgbClr val="000000"/>
                </a:solidFill>
                <a:latin typeface="Arial" charset="0"/>
                <a:cs typeface="Arial" charset="0"/>
              </a:rPr>
              <a:t>Rotarians can also complete the Bequest Society membership card </a:t>
            </a:r>
            <a:r>
              <a:rPr lang="en-US" dirty="0" smtClean="0">
                <a:solidFill>
                  <a:srgbClr val="000000"/>
                </a:solidFill>
                <a:latin typeface="Arial" charset="0"/>
                <a:cs typeface="Arial" charset="0"/>
              </a:rPr>
              <a:t>at Rotary.org.</a:t>
            </a:r>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0367853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defTabSz="931723" fontAlgn="base">
              <a:spcBef>
                <a:spcPct val="30000"/>
              </a:spcBef>
              <a:spcAft>
                <a:spcPct val="0"/>
              </a:spcAft>
              <a:buFont typeface="Arial" pitchFamily="34" charset="0"/>
              <a:buChar char="•"/>
              <a:defRPr/>
            </a:pPr>
            <a:r>
              <a:rPr lang="en-US" dirty="0" smtClean="0">
                <a:solidFill>
                  <a:srgbClr val="000000"/>
                </a:solidFill>
                <a:latin typeface="Arial" charset="0"/>
                <a:cs typeface="Arial" charset="0"/>
              </a:rPr>
              <a:t>Donors </a:t>
            </a:r>
            <a:r>
              <a:rPr lang="en-US" dirty="0">
                <a:solidFill>
                  <a:srgbClr val="000000"/>
                </a:solidFill>
                <a:latin typeface="Arial" charset="0"/>
                <a:cs typeface="Arial" charset="0"/>
              </a:rPr>
              <a:t>can become Major Donors </a:t>
            </a:r>
            <a:r>
              <a:rPr lang="en-US" dirty="0" smtClean="0">
                <a:solidFill>
                  <a:srgbClr val="000000"/>
                </a:solidFill>
                <a:latin typeface="Arial" charset="0"/>
                <a:cs typeface="Arial" charset="0"/>
              </a:rPr>
              <a:t>through</a:t>
            </a:r>
            <a:r>
              <a:rPr lang="en-US" baseline="0" dirty="0" smtClean="0">
                <a:solidFill>
                  <a:srgbClr val="000000"/>
                </a:solidFill>
                <a:latin typeface="Arial" charset="0"/>
                <a:cs typeface="Arial" charset="0"/>
              </a:rPr>
              <a:t> </a:t>
            </a:r>
            <a:r>
              <a:rPr lang="en-US" dirty="0" smtClean="0">
                <a:solidFill>
                  <a:srgbClr val="000000"/>
                </a:solidFill>
                <a:latin typeface="Arial" charset="0"/>
                <a:cs typeface="Arial" charset="0"/>
              </a:rPr>
              <a:t>outright </a:t>
            </a:r>
            <a:r>
              <a:rPr lang="en-US" dirty="0">
                <a:solidFill>
                  <a:srgbClr val="000000"/>
                </a:solidFill>
                <a:latin typeface="Arial" charset="0"/>
                <a:cs typeface="Arial" charset="0"/>
              </a:rPr>
              <a:t>or cumulative contributions of </a:t>
            </a:r>
            <a:r>
              <a:rPr lang="en-US" dirty="0" smtClean="0">
                <a:solidFill>
                  <a:srgbClr val="000000"/>
                </a:solidFill>
                <a:latin typeface="Arial" charset="0"/>
                <a:cs typeface="Arial" charset="0"/>
              </a:rPr>
              <a:t>$10,000 </a:t>
            </a:r>
            <a:r>
              <a:rPr lang="en-US" dirty="0">
                <a:solidFill>
                  <a:srgbClr val="000000"/>
                </a:solidFill>
                <a:latin typeface="Arial" charset="0"/>
                <a:cs typeface="Arial" charset="0"/>
              </a:rPr>
              <a:t>or more to The Rotary Foundation. </a:t>
            </a:r>
          </a:p>
          <a:p>
            <a:pPr marL="174698" indent="-174698" defTabSz="931723" fontAlgn="base">
              <a:spcBef>
                <a:spcPct val="30000"/>
              </a:spcBef>
              <a:spcAft>
                <a:spcPct val="0"/>
              </a:spcAft>
              <a:buFont typeface="Arial" pitchFamily="34" charset="0"/>
              <a:buChar char="•"/>
              <a:defRPr/>
            </a:pPr>
            <a:endParaRPr lang="en-US" dirty="0">
              <a:solidFill>
                <a:srgbClr val="000000"/>
              </a:solidFill>
              <a:latin typeface="Arial" charset="0"/>
              <a:cs typeface="Arial" charset="0"/>
            </a:endParaRPr>
          </a:p>
          <a:p>
            <a:pPr marL="174698" indent="-174698" defTabSz="931723" fontAlgn="base">
              <a:spcBef>
                <a:spcPct val="30000"/>
              </a:spcBef>
              <a:spcAft>
                <a:spcPct val="0"/>
              </a:spcAft>
              <a:buFont typeface="Arial" pitchFamily="34" charset="0"/>
              <a:buChar char="•"/>
              <a:defRPr/>
            </a:pPr>
            <a:r>
              <a:rPr lang="en-US" dirty="0">
                <a:solidFill>
                  <a:srgbClr val="000000"/>
                </a:solidFill>
                <a:latin typeface="Arial" charset="0"/>
                <a:cs typeface="Arial" charset="0"/>
              </a:rPr>
              <a:t>They may elect to receive </a:t>
            </a:r>
            <a:r>
              <a:rPr lang="en-US" dirty="0" smtClean="0">
                <a:solidFill>
                  <a:srgbClr val="000000"/>
                </a:solidFill>
                <a:latin typeface="Arial" charset="0"/>
                <a:cs typeface="Arial" charset="0"/>
              </a:rPr>
              <a:t>crystal </a:t>
            </a:r>
            <a:r>
              <a:rPr lang="en-US" dirty="0">
                <a:solidFill>
                  <a:srgbClr val="000000"/>
                </a:solidFill>
                <a:latin typeface="Arial" charset="0"/>
                <a:cs typeface="Arial" charset="0"/>
              </a:rPr>
              <a:t>recognition </a:t>
            </a:r>
            <a:r>
              <a:rPr lang="en-US" dirty="0" smtClean="0">
                <a:solidFill>
                  <a:srgbClr val="000000"/>
                </a:solidFill>
                <a:latin typeface="Arial" charset="0"/>
                <a:cs typeface="Arial" charset="0"/>
              </a:rPr>
              <a:t>pieces and </a:t>
            </a:r>
            <a:r>
              <a:rPr lang="en-US" dirty="0">
                <a:solidFill>
                  <a:srgbClr val="000000"/>
                </a:solidFill>
                <a:latin typeface="Arial" charset="0"/>
                <a:cs typeface="Arial" charset="0"/>
              </a:rPr>
              <a:t>Major Donor lapel pins or pendants. </a:t>
            </a:r>
          </a:p>
          <a:p>
            <a:endParaRPr lang="en-US" dirty="0" smtClean="0"/>
          </a:p>
          <a:p>
            <a:pPr defTabSz="931723">
              <a:defRPr/>
            </a:pPr>
            <a:r>
              <a:rPr lang="en-US" dirty="0" smtClean="0"/>
              <a:t>	</a:t>
            </a:r>
            <a:r>
              <a:rPr lang="en-US" b="1" dirty="0" smtClean="0"/>
              <a:t>Major </a:t>
            </a:r>
            <a:r>
              <a:rPr lang="en-US" b="1" dirty="0"/>
              <a:t>Donor </a:t>
            </a:r>
            <a:r>
              <a:rPr lang="en-US" b="1" dirty="0">
                <a:solidFill>
                  <a:prstClr val="black"/>
                </a:solidFill>
              </a:rPr>
              <a:t>r</a:t>
            </a:r>
            <a:r>
              <a:rPr lang="en-US" b="1" dirty="0" smtClean="0">
                <a:solidFill>
                  <a:prstClr val="black"/>
                </a:solidFill>
              </a:rPr>
              <a:t>ecognition levels:</a:t>
            </a:r>
            <a:endParaRPr lang="en-US" b="1" dirty="0">
              <a:solidFill>
                <a:prstClr val="black"/>
              </a:solidFill>
            </a:endParaRPr>
          </a:p>
          <a:p>
            <a:r>
              <a:rPr lang="en-US" b="1" dirty="0">
                <a:solidFill>
                  <a:prstClr val="black"/>
                </a:solidFill>
              </a:rPr>
              <a:t>	</a:t>
            </a:r>
            <a:r>
              <a:rPr lang="en-US" dirty="0"/>
              <a:t>Level 1	$10,000 </a:t>
            </a:r>
            <a:r>
              <a:rPr lang="en-US" dirty="0" smtClean="0"/>
              <a:t>to </a:t>
            </a:r>
            <a:r>
              <a:rPr lang="en-US" dirty="0"/>
              <a:t>$24,999.99</a:t>
            </a:r>
          </a:p>
          <a:p>
            <a:r>
              <a:rPr lang="en-US" dirty="0"/>
              <a:t>	Level 2	$25,000 </a:t>
            </a:r>
            <a:r>
              <a:rPr lang="en-US" dirty="0" smtClean="0"/>
              <a:t>to </a:t>
            </a:r>
            <a:r>
              <a:rPr lang="en-US" dirty="0"/>
              <a:t>$49,999.99</a:t>
            </a:r>
          </a:p>
          <a:p>
            <a:r>
              <a:rPr lang="en-US" dirty="0"/>
              <a:t>	Level 3	$50,000 </a:t>
            </a:r>
            <a:r>
              <a:rPr lang="en-US" dirty="0" smtClean="0"/>
              <a:t>to </a:t>
            </a:r>
            <a:r>
              <a:rPr lang="en-US" dirty="0"/>
              <a:t>$99,999.99</a:t>
            </a:r>
          </a:p>
          <a:p>
            <a:r>
              <a:rPr lang="en-US" dirty="0"/>
              <a:t>	Level 4	$100,000 </a:t>
            </a:r>
            <a:r>
              <a:rPr lang="en-US" dirty="0" smtClean="0"/>
              <a:t>to </a:t>
            </a:r>
            <a:r>
              <a:rPr lang="en-US" dirty="0"/>
              <a:t>$249,999.99</a:t>
            </a:r>
          </a:p>
          <a:p>
            <a:pPr defTabSz="931723">
              <a:defRPr/>
            </a:pPr>
            <a:endParaRPr lang="en-US" dirty="0">
              <a:solidFill>
                <a:prstClr val="black"/>
              </a:solidFill>
            </a:endParaRPr>
          </a:p>
          <a:p>
            <a:pPr defTabSz="931723">
              <a:defRPr/>
            </a:pPr>
            <a:endParaRPr lang="en-US" b="1"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434288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8" indent="-174698">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Donors who contribute $250,000 or more to the Foundation either as a one-time gift or over a number of years become members of the </a:t>
            </a:r>
            <a:r>
              <a:rPr lang="en-US" dirty="0" smtClean="0">
                <a:solidFill>
                  <a:srgbClr val="000000"/>
                </a:solidFill>
                <a:latin typeface="Times New Roman"/>
                <a:ea typeface="Times New Roman"/>
                <a:cs typeface="BerkeleyStd-Book"/>
              </a:rPr>
              <a:t>Arch </a:t>
            </a:r>
            <a:r>
              <a:rPr lang="en-US" dirty="0">
                <a:solidFill>
                  <a:srgbClr val="000000"/>
                </a:solidFill>
                <a:latin typeface="Times New Roman"/>
                <a:ea typeface="Times New Roman"/>
                <a:cs typeface="BerkeleyStd-Book"/>
              </a:rPr>
              <a:t>Klumph Society. </a:t>
            </a:r>
          </a:p>
          <a:p>
            <a:pPr marL="174698" indent="-174698">
              <a:lnSpc>
                <a:spcPts val="1325"/>
              </a:lnSpc>
              <a:spcBef>
                <a:spcPts val="611"/>
              </a:spcBef>
              <a:buFont typeface="Arial" pitchFamily="34" charset="0"/>
              <a:buChar char="•"/>
            </a:pPr>
            <a:endParaRPr lang="en-US" dirty="0">
              <a:solidFill>
                <a:srgbClr val="000000"/>
              </a:solidFill>
              <a:latin typeface="Times New Roman"/>
              <a:ea typeface="Times New Roman"/>
              <a:cs typeface="BerkeleyStd-Book"/>
            </a:endParaRPr>
          </a:p>
          <a:p>
            <a:pPr marL="174698" indent="-174698">
              <a:lnSpc>
                <a:spcPts val="1325"/>
              </a:lnSpc>
              <a:spcBef>
                <a:spcPts val="611"/>
              </a:spcBef>
              <a:buFont typeface="Arial" pitchFamily="34" charset="0"/>
              <a:buChar char="•"/>
            </a:pPr>
            <a:r>
              <a:rPr lang="en-US" dirty="0" smtClean="0">
                <a:solidFill>
                  <a:srgbClr val="000000"/>
                </a:solidFill>
                <a:latin typeface="Times New Roman"/>
                <a:ea typeface="Times New Roman"/>
                <a:cs typeface="BerkeleyStd-Book"/>
              </a:rPr>
              <a:t>Each receives </a:t>
            </a:r>
            <a:r>
              <a:rPr lang="en-US" dirty="0">
                <a:solidFill>
                  <a:srgbClr val="000000"/>
                </a:solidFill>
                <a:latin typeface="Times New Roman"/>
                <a:ea typeface="Times New Roman"/>
                <a:cs typeface="BerkeleyStd-Book"/>
              </a:rPr>
              <a:t>a certificate, a crystal recognition piece, </a:t>
            </a:r>
            <a:r>
              <a:rPr lang="en-US" dirty="0" smtClean="0">
                <a:solidFill>
                  <a:srgbClr val="000000"/>
                </a:solidFill>
                <a:latin typeface="Times New Roman"/>
                <a:ea typeface="Times New Roman"/>
                <a:cs typeface="BerkeleyStd-Book"/>
              </a:rPr>
              <a:t>and a </a:t>
            </a:r>
            <a:r>
              <a:rPr lang="en-US" dirty="0">
                <a:solidFill>
                  <a:srgbClr val="000000"/>
                </a:solidFill>
                <a:latin typeface="Times New Roman"/>
                <a:ea typeface="Times New Roman"/>
                <a:cs typeface="BerkeleyStd-Book"/>
              </a:rPr>
              <a:t>lapel </a:t>
            </a:r>
            <a:r>
              <a:rPr lang="en-US" dirty="0" smtClean="0">
                <a:solidFill>
                  <a:srgbClr val="000000"/>
                </a:solidFill>
                <a:latin typeface="Times New Roman"/>
                <a:ea typeface="Times New Roman"/>
                <a:cs typeface="BerkeleyStd-Book"/>
              </a:rPr>
              <a:t>pin or pendant.</a:t>
            </a:r>
            <a:r>
              <a:rPr lang="en-US" baseline="0" dirty="0" smtClean="0">
                <a:solidFill>
                  <a:srgbClr val="000000"/>
                </a:solidFill>
                <a:latin typeface="Times New Roman"/>
                <a:ea typeface="Times New Roman"/>
                <a:cs typeface="BerkeleyStd-Book"/>
              </a:rPr>
              <a:t> T</a:t>
            </a:r>
            <a:r>
              <a:rPr lang="en-US" dirty="0" smtClean="0">
                <a:solidFill>
                  <a:srgbClr val="000000"/>
                </a:solidFill>
                <a:latin typeface="Times New Roman"/>
                <a:ea typeface="Times New Roman"/>
                <a:cs typeface="BerkeleyStd-Book"/>
              </a:rPr>
              <a:t>heir </a:t>
            </a:r>
            <a:r>
              <a:rPr lang="en-US" dirty="0">
                <a:solidFill>
                  <a:srgbClr val="000000"/>
                </a:solidFill>
                <a:latin typeface="Times New Roman"/>
                <a:ea typeface="Times New Roman"/>
                <a:cs typeface="BerkeleyStd-Book"/>
              </a:rPr>
              <a:t>portraits are displayed in the interactive Arch </a:t>
            </a:r>
            <a:r>
              <a:rPr lang="en-US" dirty="0" smtClean="0">
                <a:solidFill>
                  <a:srgbClr val="000000"/>
                </a:solidFill>
                <a:latin typeface="Times New Roman"/>
                <a:ea typeface="Times New Roman"/>
                <a:cs typeface="BerkeleyStd-Book"/>
              </a:rPr>
              <a:t>Klumph </a:t>
            </a:r>
            <a:r>
              <a:rPr lang="en-US" dirty="0">
                <a:solidFill>
                  <a:srgbClr val="000000"/>
                </a:solidFill>
                <a:latin typeface="Times New Roman"/>
                <a:ea typeface="Times New Roman"/>
                <a:cs typeface="BerkeleyStd-Book"/>
              </a:rPr>
              <a:t>Gallery. A traveling kiosk showing the gallery is </a:t>
            </a:r>
            <a:r>
              <a:rPr lang="en-US" dirty="0" smtClean="0">
                <a:solidFill>
                  <a:srgbClr val="000000"/>
                </a:solidFill>
                <a:latin typeface="Times New Roman"/>
                <a:ea typeface="Times New Roman"/>
                <a:cs typeface="BerkeleyStd-Book"/>
              </a:rPr>
              <a:t>displayed </a:t>
            </a:r>
            <a:r>
              <a:rPr lang="en-US" dirty="0">
                <a:solidFill>
                  <a:srgbClr val="000000"/>
                </a:solidFill>
                <a:latin typeface="Times New Roman"/>
                <a:ea typeface="Times New Roman"/>
                <a:cs typeface="BerkeleyStd-Book"/>
              </a:rPr>
              <a:t>at each International Assembly and </a:t>
            </a:r>
            <a:r>
              <a:rPr lang="en-US" dirty="0" smtClean="0">
                <a:solidFill>
                  <a:srgbClr val="000000"/>
                </a:solidFill>
                <a:latin typeface="Times New Roman"/>
                <a:ea typeface="Times New Roman"/>
                <a:cs typeface="BerkeleyStd-Book"/>
              </a:rPr>
              <a:t>Rotary International </a:t>
            </a:r>
            <a:r>
              <a:rPr lang="en-US" dirty="0">
                <a:solidFill>
                  <a:srgbClr val="000000"/>
                </a:solidFill>
                <a:latin typeface="Times New Roman"/>
                <a:ea typeface="Times New Roman"/>
                <a:cs typeface="BerkeleyStd-Book"/>
              </a:rPr>
              <a:t>Convention.</a:t>
            </a:r>
          </a:p>
          <a:p>
            <a:pPr marL="465861" indent="-465861">
              <a:lnSpc>
                <a:spcPts val="1325"/>
              </a:lnSpc>
              <a:spcBef>
                <a:spcPts val="611"/>
              </a:spcBef>
            </a:pPr>
            <a:endParaRPr lang="en-US" dirty="0">
              <a:solidFill>
                <a:srgbClr val="000000"/>
              </a:solidFill>
              <a:latin typeface="Times New Roman"/>
              <a:ea typeface="Times New Roman"/>
              <a:cs typeface="BerkeleyStd-Book"/>
            </a:endParaRPr>
          </a:p>
          <a:p>
            <a:r>
              <a:rPr lang="en-US" b="1" dirty="0"/>
              <a:t>	</a:t>
            </a:r>
            <a:r>
              <a:rPr lang="en-US" b="1" dirty="0" smtClean="0"/>
              <a:t>Arch </a:t>
            </a:r>
            <a:r>
              <a:rPr lang="en-US" b="1" dirty="0"/>
              <a:t>Klumph Society </a:t>
            </a:r>
            <a:r>
              <a:rPr lang="en-US" b="1" dirty="0" smtClean="0"/>
              <a:t>recognition levels:</a:t>
            </a:r>
            <a:endParaRPr lang="en-US" dirty="0"/>
          </a:p>
          <a:p>
            <a:r>
              <a:rPr lang="en-US" dirty="0"/>
              <a:t>	Trustees Circle	$250,000 </a:t>
            </a:r>
            <a:r>
              <a:rPr lang="en-US" dirty="0" smtClean="0"/>
              <a:t>to </a:t>
            </a:r>
            <a:r>
              <a:rPr lang="en-US" dirty="0"/>
              <a:t>$499,999.99</a:t>
            </a:r>
          </a:p>
          <a:p>
            <a:r>
              <a:rPr lang="en-US" dirty="0"/>
              <a:t>	Chair’s Circle		$500,000 </a:t>
            </a:r>
            <a:r>
              <a:rPr lang="en-US" dirty="0" smtClean="0"/>
              <a:t>to </a:t>
            </a:r>
            <a:r>
              <a:rPr lang="en-US" dirty="0"/>
              <a:t>$999,999.99</a:t>
            </a:r>
          </a:p>
          <a:p>
            <a:r>
              <a:rPr lang="en-US" dirty="0"/>
              <a:t>	Foundation Circle	$1 million or more</a:t>
            </a:r>
          </a:p>
          <a:p>
            <a:r>
              <a:rPr lang="en-US" dirty="0"/>
              <a:t> </a:t>
            </a:r>
          </a:p>
          <a:p>
            <a:pPr marL="465861" indent="-465861">
              <a:lnSpc>
                <a:spcPts val="1325"/>
              </a:lnSpc>
              <a:spcBef>
                <a:spcPts val="611"/>
              </a:spcBef>
            </a:pPr>
            <a:endParaRPr lang="en-US" dirty="0">
              <a:solidFill>
                <a:srgbClr val="000000"/>
              </a:solidFill>
              <a:latin typeface="BerkeleyStd-Book"/>
              <a:ea typeface="Times New Roman"/>
              <a:cs typeface="BerkeleyStd-Book"/>
            </a:endParaRPr>
          </a:p>
          <a:p>
            <a:pPr defTabSz="931723" fontAlgn="base">
              <a:spcBef>
                <a:spcPct val="30000"/>
              </a:spcBef>
              <a:spcAft>
                <a:spcPct val="0"/>
              </a:spcAft>
              <a:defRPr/>
            </a:pPr>
            <a:endParaRPr lang="en-US" b="1" dirty="0">
              <a:solidFill>
                <a:srgbClr val="000000"/>
              </a:solidFill>
              <a:latin typeface="Arial" charset="0"/>
              <a:cs typeface="Arial" charset="0"/>
            </a:endParaRPr>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770040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Take</a:t>
            </a:r>
            <a:r>
              <a:rPr lang="en-US" baseline="0" dirty="0" smtClean="0"/>
              <a:t> Action items, </a:t>
            </a:r>
            <a:r>
              <a:rPr lang="en-US" baseline="0" smtClean="0"/>
              <a:t>add your own, </a:t>
            </a:r>
            <a:r>
              <a:rPr lang="en-US" baseline="0" dirty="0" smtClean="0"/>
              <a:t>and ask participants for any additional items.</a:t>
            </a:r>
            <a:endParaRPr lang="en-US" dirty="0"/>
          </a:p>
        </p:txBody>
      </p:sp>
      <p:sp>
        <p:nvSpPr>
          <p:cNvPr id="4" name="Slide Number Placeholder 3"/>
          <p:cNvSpPr>
            <a:spLocks noGrp="1"/>
          </p:cNvSpPr>
          <p:nvPr>
            <p:ph type="sldNum" sz="quarter" idx="10"/>
          </p:nvPr>
        </p:nvSpPr>
        <p:spPr/>
        <p:txBody>
          <a:bodyPr/>
          <a:lstStyle/>
          <a:p>
            <a:fld id="{B61650EA-7282-4386-9CA4-0759BF4B110B}" type="slidenum">
              <a:rPr lang="en-US" smtClean="0"/>
              <a:t>28</a:t>
            </a:fld>
            <a:endParaRPr lang="en-US" dirty="0"/>
          </a:p>
        </p:txBody>
      </p:sp>
    </p:spTree>
    <p:extLst>
      <p:ext uri="{BB962C8B-B14F-4D97-AF65-F5344CB8AC3E}">
        <p14:creationId xmlns:p14="http://schemas.microsoft.com/office/powerpoint/2010/main" val="12851040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for</a:t>
            </a:r>
            <a:r>
              <a:rPr lang="en-US" baseline="0" dirty="0" smtClean="0"/>
              <a:t> questions from participants. Review contact information.</a:t>
            </a:r>
            <a:endParaRPr lang="en-US" dirty="0"/>
          </a:p>
        </p:txBody>
      </p:sp>
      <p:sp>
        <p:nvSpPr>
          <p:cNvPr id="4" name="Slide Number Placeholder 3"/>
          <p:cNvSpPr>
            <a:spLocks noGrp="1"/>
          </p:cNvSpPr>
          <p:nvPr>
            <p:ph type="sldNum" sz="quarter" idx="10"/>
          </p:nvPr>
        </p:nvSpPr>
        <p:spPr/>
        <p:txBody>
          <a:bodyPr/>
          <a:lstStyle/>
          <a:p>
            <a:fld id="{B61650EA-7282-4386-9CA4-0759BF4B110B}" type="slidenum">
              <a:rPr lang="en-US" smtClean="0"/>
              <a:t>29</a:t>
            </a:fld>
            <a:endParaRPr lang="en-US" dirty="0"/>
          </a:p>
        </p:txBody>
      </p:sp>
    </p:spTree>
    <p:extLst>
      <p:ext uri="{BB962C8B-B14F-4D97-AF65-F5344CB8AC3E}">
        <p14:creationId xmlns:p14="http://schemas.microsoft.com/office/powerpoint/2010/main" val="1189582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lnSpc>
                <a:spcPts val="1325"/>
              </a:lnSpc>
              <a:spcBef>
                <a:spcPts val="611"/>
              </a:spcBef>
              <a:buFont typeface="Arial" pitchFamily="34" charset="0"/>
              <a:buChar char="•"/>
            </a:pPr>
            <a:r>
              <a:rPr lang="en-US" dirty="0">
                <a:solidFill>
                  <a:srgbClr val="505050"/>
                </a:solidFill>
                <a:latin typeface="Georgia"/>
                <a:ea typeface="Times New Roman"/>
                <a:cs typeface="Times New Roman"/>
              </a:rPr>
              <a:t>District grants are single, annual block grants made to districts in amounts up to 50 percent of their District Designated Fund (DDF). </a:t>
            </a:r>
          </a:p>
          <a:p>
            <a:pPr marL="465887" indent="-465887">
              <a:lnSpc>
                <a:spcPts val="1325"/>
              </a:lnSpc>
              <a:spcBef>
                <a:spcPts val="611"/>
              </a:spcBef>
            </a:pPr>
            <a:endParaRPr lang="en-US" dirty="0">
              <a:solidFill>
                <a:srgbClr val="505050"/>
              </a:solidFill>
              <a:latin typeface="Georgia"/>
              <a:ea typeface="Times New Roman"/>
              <a:cs typeface="Times New Roman"/>
            </a:endParaRPr>
          </a:p>
          <a:p>
            <a:pPr marL="174708" indent="-174708">
              <a:lnSpc>
                <a:spcPts val="1325"/>
              </a:lnSpc>
              <a:spcBef>
                <a:spcPts val="611"/>
              </a:spcBef>
              <a:buFont typeface="Arial" pitchFamily="34" charset="0"/>
              <a:buChar char="•"/>
            </a:pPr>
            <a:r>
              <a:rPr lang="en-US" dirty="0">
                <a:solidFill>
                  <a:srgbClr val="505050"/>
                </a:solidFill>
                <a:latin typeface="Georgia"/>
                <a:ea typeface="Times New Roman"/>
                <a:cs typeface="Times New Roman"/>
              </a:rPr>
              <a:t>The district grant can fund multiple club and district projects, which may be local or international. </a:t>
            </a:r>
          </a:p>
          <a:p>
            <a:pPr marL="465887" indent="-465887">
              <a:lnSpc>
                <a:spcPts val="1325"/>
              </a:lnSpc>
              <a:spcBef>
                <a:spcPts val="611"/>
              </a:spcBef>
            </a:pPr>
            <a:endParaRPr lang="en-US" dirty="0">
              <a:solidFill>
                <a:srgbClr val="505050"/>
              </a:solidFill>
              <a:latin typeface="Georgia"/>
              <a:ea typeface="Times New Roman"/>
              <a:cs typeface="Times New Roman"/>
            </a:endParaRPr>
          </a:p>
          <a:p>
            <a:pPr marL="174708" indent="-174708">
              <a:lnSpc>
                <a:spcPts val="1325"/>
              </a:lnSpc>
              <a:spcBef>
                <a:spcPts val="611"/>
              </a:spcBef>
              <a:buFont typeface="Arial" pitchFamily="34" charset="0"/>
              <a:buChar char="•"/>
            </a:pPr>
            <a:r>
              <a:rPr lang="en-US" dirty="0">
                <a:solidFill>
                  <a:srgbClr val="505050"/>
                </a:solidFill>
                <a:latin typeface="Georgia"/>
                <a:ea typeface="Times New Roman"/>
                <a:cs typeface="Times New Roman"/>
              </a:rPr>
              <a:t>District grants allow local decision making, with minimal restrictions, for smaller-scale activities and projects. </a:t>
            </a:r>
            <a:endParaRPr lang="en-US" dirty="0">
              <a:solidFill>
                <a:srgbClr val="000000"/>
              </a:solidFill>
              <a:latin typeface="BerkeleyStd-Book"/>
              <a:ea typeface="Times New Roman"/>
              <a:cs typeface="BerkeleyStd-Book"/>
            </a:endParaRPr>
          </a:p>
        </p:txBody>
      </p:sp>
      <p:sp>
        <p:nvSpPr>
          <p:cNvPr id="4" name="Slide Number Placeholder 3"/>
          <p:cNvSpPr>
            <a:spLocks noGrp="1"/>
          </p:cNvSpPr>
          <p:nvPr>
            <p:ph type="sldNum" sz="quarter" idx="10"/>
          </p:nvPr>
        </p:nvSpPr>
        <p:spPr/>
        <p:txBody>
          <a:bodyPr/>
          <a:lstStyle/>
          <a:p>
            <a:fld id="{A3F67FC9-21BB-4726-9E6F-D55351544AA6}"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820093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indent="-465887">
              <a:lnSpc>
                <a:spcPts val="1325"/>
              </a:lnSpc>
              <a:spcBef>
                <a:spcPts val="611"/>
              </a:spcBef>
            </a:pPr>
            <a:r>
              <a:rPr lang="en-US" dirty="0">
                <a:solidFill>
                  <a:srgbClr val="505050"/>
                </a:solidFill>
                <a:latin typeface="Georgia"/>
                <a:ea typeface="Times New Roman"/>
                <a:cs typeface="Times New Roman"/>
              </a:rPr>
              <a:t>Activities funded by district grants must: </a:t>
            </a:r>
          </a:p>
          <a:p>
            <a:pPr marL="640594" lvl="1" indent="-174708">
              <a:lnSpc>
                <a:spcPts val="1325"/>
              </a:lnSpc>
              <a:spcBef>
                <a:spcPts val="611"/>
              </a:spcBef>
              <a:buFont typeface="Arial" pitchFamily="34" charset="0"/>
              <a:buChar char="•"/>
            </a:pPr>
            <a:r>
              <a:rPr lang="en-US" dirty="0">
                <a:solidFill>
                  <a:srgbClr val="505050"/>
                </a:solidFill>
                <a:latin typeface="Georgia"/>
                <a:ea typeface="Times New Roman"/>
                <a:cs typeface="Times New Roman"/>
              </a:rPr>
              <a:t>Include active Rotarian participation</a:t>
            </a:r>
          </a:p>
          <a:p>
            <a:pPr marL="640594" lvl="1" indent="-174708">
              <a:lnSpc>
                <a:spcPts val="1325"/>
              </a:lnSpc>
              <a:spcBef>
                <a:spcPts val="611"/>
              </a:spcBef>
              <a:buFont typeface="Arial" pitchFamily="34" charset="0"/>
              <a:buChar char="•"/>
            </a:pPr>
            <a:r>
              <a:rPr lang="en-US" dirty="0">
                <a:solidFill>
                  <a:srgbClr val="505050"/>
                </a:solidFill>
                <a:latin typeface="Georgia"/>
                <a:ea typeface="Times New Roman"/>
                <a:cs typeface="Times New Roman"/>
              </a:rPr>
              <a:t>Adhere to stewardship guidelines</a:t>
            </a:r>
          </a:p>
          <a:p>
            <a:pPr marL="640594" lvl="1" indent="-174708">
              <a:lnSpc>
                <a:spcPts val="1325"/>
              </a:lnSpc>
              <a:spcBef>
                <a:spcPts val="611"/>
              </a:spcBef>
              <a:buFont typeface="Arial" pitchFamily="34" charset="0"/>
              <a:buChar char="•"/>
            </a:pPr>
            <a:r>
              <a:rPr lang="en-US" dirty="0">
                <a:solidFill>
                  <a:srgbClr val="505050"/>
                </a:solidFill>
                <a:latin typeface="Georgia"/>
                <a:ea typeface="Times New Roman"/>
                <a:cs typeface="Times New Roman"/>
              </a:rPr>
              <a:t>Demonstrate cultural sensitivity </a:t>
            </a:r>
          </a:p>
          <a:p>
            <a:pPr marL="640594" lvl="1" indent="-174708">
              <a:lnSpc>
                <a:spcPts val="1325"/>
              </a:lnSpc>
              <a:spcBef>
                <a:spcPts val="611"/>
              </a:spcBef>
              <a:buFont typeface="Arial" pitchFamily="34" charset="0"/>
              <a:buChar char="•"/>
            </a:pPr>
            <a:r>
              <a:rPr lang="en-US" dirty="0">
                <a:solidFill>
                  <a:srgbClr val="505050"/>
                </a:solidFill>
                <a:latin typeface="Georgia"/>
                <a:ea typeface="Times New Roman"/>
                <a:cs typeface="Times New Roman"/>
              </a:rPr>
              <a:t>Be consistent with the mission of The Rotary Foundation (but they need not be related to an area of focus)</a:t>
            </a:r>
            <a:r>
              <a:rPr lang="en-US" dirty="0">
                <a:solidFill>
                  <a:srgbClr val="505050"/>
                </a:solidFill>
                <a:latin typeface="Georgia"/>
                <a:cs typeface="Times New Roman"/>
              </a:rPr>
              <a:t>												</a:t>
            </a:r>
          </a:p>
          <a:p>
            <a:pPr>
              <a:lnSpc>
                <a:spcPts val="1325"/>
              </a:lnSpc>
              <a:spcBef>
                <a:spcPts val="611"/>
              </a:spcBef>
            </a:pPr>
            <a:r>
              <a:rPr lang="en-US" b="1" dirty="0">
                <a:solidFill>
                  <a:srgbClr val="505050"/>
                </a:solidFill>
                <a:latin typeface="Georgia"/>
                <a:cs typeface="Times New Roman"/>
              </a:rPr>
              <a:t>ASK:</a:t>
            </a:r>
            <a:r>
              <a:rPr lang="en-US" dirty="0">
                <a:solidFill>
                  <a:srgbClr val="505050"/>
                </a:solidFill>
                <a:latin typeface="Georgia"/>
                <a:cs typeface="Times New Roman"/>
              </a:rPr>
              <a:t> What types of projects or activities do you think are possible when using The Rotary Foundation mission as a guide?</a:t>
            </a:r>
          </a:p>
        </p:txBody>
      </p:sp>
      <p:sp>
        <p:nvSpPr>
          <p:cNvPr id="4" name="Slide Number Placeholder 3"/>
          <p:cNvSpPr>
            <a:spLocks noGrp="1"/>
          </p:cNvSpPr>
          <p:nvPr>
            <p:ph type="sldNum" sz="quarter" idx="10"/>
          </p:nvPr>
        </p:nvSpPr>
        <p:spPr/>
        <p:txBody>
          <a:bodyPr/>
          <a:lstStyle/>
          <a:p>
            <a:fld id="{A3F67FC9-21BB-4726-9E6F-D55351544AA6}"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131582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 grants fund large-scale projects and activities that:</a:t>
            </a:r>
          </a:p>
          <a:p>
            <a:pPr marL="640594" lvl="1" indent="-174708">
              <a:buFont typeface="Arial" pitchFamily="34" charset="0"/>
              <a:buChar char="•"/>
            </a:pPr>
            <a:r>
              <a:rPr lang="en-US" dirty="0"/>
              <a:t>Align with an area of focus </a:t>
            </a:r>
          </a:p>
          <a:p>
            <a:pPr marL="640594" lvl="1" indent="-174708">
              <a:buFont typeface="Arial" pitchFamily="34" charset="0"/>
              <a:buChar char="•"/>
            </a:pPr>
            <a:r>
              <a:rPr lang="en-US" dirty="0"/>
              <a:t>Respond to a need the benefiting community has identified</a:t>
            </a:r>
          </a:p>
          <a:p>
            <a:pPr marL="640594" lvl="1" indent="-174708">
              <a:buFont typeface="Arial" pitchFamily="34" charset="0"/>
              <a:buChar char="•"/>
            </a:pPr>
            <a:r>
              <a:rPr lang="en-US" dirty="0"/>
              <a:t>Include the active participation of the benefiting community</a:t>
            </a:r>
          </a:p>
          <a:p>
            <a:pPr marL="640594" lvl="1" indent="-174708">
              <a:buFont typeface="Arial" pitchFamily="34" charset="0"/>
              <a:buChar char="•"/>
            </a:pPr>
            <a:r>
              <a:rPr lang="en-US" dirty="0"/>
              <a:t>Include the active participation of Rotarians</a:t>
            </a:r>
          </a:p>
          <a:p>
            <a:pPr marL="640594" lvl="1" indent="-174708">
              <a:buFont typeface="Arial" pitchFamily="34" charset="0"/>
              <a:buChar char="•"/>
            </a:pPr>
            <a:r>
              <a:rPr lang="en-US" dirty="0"/>
              <a:t>Strengthen local knowledge, skills, and resources</a:t>
            </a:r>
          </a:p>
          <a:p>
            <a:pPr marL="640594" lvl="1" indent="-174708">
              <a:buFont typeface="Arial" pitchFamily="34" charset="0"/>
              <a:buChar char="•"/>
            </a:pPr>
            <a:r>
              <a:rPr lang="en-US" dirty="0"/>
              <a:t>Are designed to enable the benefiting community to address its own needs after the Rotary club or district has concluded its work</a:t>
            </a:r>
          </a:p>
          <a:p>
            <a:pPr marL="640594" lvl="1" indent="-174708">
              <a:buFont typeface="Arial" pitchFamily="34" charset="0"/>
              <a:buChar char="•"/>
            </a:pPr>
            <a:r>
              <a:rPr lang="en-US" dirty="0"/>
              <a:t>Have measurable results</a:t>
            </a:r>
          </a:p>
          <a:p>
            <a:pPr marL="465887" lvl="1"/>
            <a:endParaRPr lang="en-US" dirty="0"/>
          </a:p>
          <a:p>
            <a:pPr defTabSz="931774">
              <a:defRPr/>
            </a:pPr>
            <a:r>
              <a:rPr lang="en-US" dirty="0"/>
              <a:t>The minimum grant award is $15,000 (for a total budget of at least $30,000). The DDF allocation is matched 100 percent, and cash is matched at 50 percent from the World Fund. A global grant project is sponsored by a host club in the project country and a club outside the project country. </a:t>
            </a:r>
          </a:p>
          <a:p>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517264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 grant funding is an investment in lasting change. Sustainable projects can take many forms, but all display the following elements: </a:t>
            </a:r>
          </a:p>
          <a:p>
            <a:pPr marL="640594" lvl="1" indent="-174708">
              <a:buFont typeface="Arial" pitchFamily="34" charset="0"/>
              <a:buChar char="•"/>
            </a:pPr>
            <a:r>
              <a:rPr lang="x-none" b="1"/>
              <a:t>Community </a:t>
            </a:r>
            <a:r>
              <a:rPr lang="en-US" b="1" dirty="0"/>
              <a:t>participation</a:t>
            </a:r>
            <a:r>
              <a:rPr lang="x-none" b="1"/>
              <a:t>:</a:t>
            </a:r>
            <a:r>
              <a:rPr lang="x-none"/>
              <a:t> Sustainable projects are well planned, involve the collaboration of multiple project participants, and </a:t>
            </a:r>
            <a:r>
              <a:rPr lang="en-US" dirty="0"/>
              <a:t>suit</a:t>
            </a:r>
            <a:r>
              <a:rPr lang="x-none"/>
              <a:t> the needs and values of beneficiaries. </a:t>
            </a:r>
            <a:endParaRPr lang="en-US" dirty="0"/>
          </a:p>
          <a:p>
            <a:pPr marL="640594" lvl="1" indent="-174708">
              <a:buFont typeface="Arial" pitchFamily="34" charset="0"/>
              <a:buChar char="•"/>
            </a:pPr>
            <a:r>
              <a:rPr lang="x-none" b="1"/>
              <a:t>Materials</a:t>
            </a:r>
            <a:r>
              <a:rPr lang="en-US" b="1" dirty="0"/>
              <a:t> and </a:t>
            </a:r>
            <a:r>
              <a:rPr lang="x-none" b="1"/>
              <a:t>technology:</a:t>
            </a:r>
            <a:r>
              <a:rPr lang="x-none"/>
              <a:t> Sustainable projects employ durable materials that are accessible, ready to use, and environmentally sound. </a:t>
            </a:r>
            <a:endParaRPr lang="en-US" dirty="0"/>
          </a:p>
          <a:p>
            <a:pPr marL="640594" lvl="1" indent="-174708">
              <a:buFont typeface="Arial" pitchFamily="34" charset="0"/>
              <a:buChar char="•"/>
            </a:pPr>
            <a:r>
              <a:rPr lang="x-none" b="1"/>
              <a:t>Funding:</a:t>
            </a:r>
            <a:r>
              <a:rPr lang="x-none"/>
              <a:t> Sustainable projects ensure that a reliable source of funding exists to continue project outcomes after the grant is complete. </a:t>
            </a:r>
            <a:endParaRPr lang="en-US" dirty="0"/>
          </a:p>
          <a:p>
            <a:pPr marL="640594" lvl="1" indent="-174708">
              <a:buFont typeface="Arial" pitchFamily="34" charset="0"/>
              <a:buChar char="•"/>
            </a:pPr>
            <a:r>
              <a:rPr lang="x-none" b="1"/>
              <a:t>Knowledge:</a:t>
            </a:r>
            <a:r>
              <a:rPr lang="x-none"/>
              <a:t> Sustainable projects increase capacity by helping communities acquire new skills, knowledge, and behaviors.</a:t>
            </a:r>
            <a:endParaRPr lang="en-US" dirty="0"/>
          </a:p>
          <a:p>
            <a:pPr marL="640594" lvl="1" indent="-174708">
              <a:buFont typeface="Arial" pitchFamily="34" charset="0"/>
              <a:buChar char="•"/>
            </a:pPr>
            <a:r>
              <a:rPr lang="x-none" b="1"/>
              <a:t>Motivation:</a:t>
            </a:r>
            <a:r>
              <a:rPr lang="x-none"/>
              <a:t> Sustainable projects provide tangible incentives for community ownership of project activities and outcomes. </a:t>
            </a:r>
            <a:endParaRPr lang="en-US" dirty="0"/>
          </a:p>
          <a:p>
            <a:pPr marL="640594" lvl="1" indent="-174708">
              <a:buFont typeface="Arial" pitchFamily="34" charset="0"/>
              <a:buChar char="•"/>
            </a:pPr>
            <a:r>
              <a:rPr lang="x-none" b="1"/>
              <a:t>Evaluation:</a:t>
            </a:r>
            <a:r>
              <a:rPr lang="x-none"/>
              <a:t> Sustainable projects are designed to ensure clear and measurable outcomes. </a:t>
            </a:r>
            <a:endParaRPr lang="en-US" dirty="0"/>
          </a:p>
          <a:p>
            <a:pPr marL="465887" lvl="1"/>
            <a:endParaRPr lang="en-US" dirty="0"/>
          </a:p>
          <a:p>
            <a:r>
              <a:rPr lang="en-US" dirty="0" smtClean="0"/>
              <a:t>Let’s look at the steps in planning a sustainable global grant project.</a:t>
            </a:r>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248800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itchFamily="34" charset="0"/>
              <a:buChar char="•"/>
            </a:pPr>
            <a:r>
              <a:rPr lang="en-US" dirty="0" smtClean="0"/>
              <a:t>Planning and organizing are key to</a:t>
            </a:r>
            <a:r>
              <a:rPr lang="en-US" baseline="0" dirty="0" smtClean="0"/>
              <a:t> implementing a</a:t>
            </a:r>
            <a:r>
              <a:rPr lang="en-US" dirty="0" smtClean="0"/>
              <a:t> successful</a:t>
            </a:r>
            <a:r>
              <a:rPr lang="en-US" baseline="0" dirty="0" smtClean="0"/>
              <a:t> </a:t>
            </a:r>
            <a:r>
              <a:rPr lang="en-US" dirty="0" smtClean="0"/>
              <a:t>global grant project. In</a:t>
            </a:r>
            <a:r>
              <a:rPr lang="en-US" baseline="0" dirty="0" smtClean="0"/>
              <a:t> </a:t>
            </a:r>
            <a:r>
              <a:rPr lang="en-US" dirty="0" smtClean="0"/>
              <a:t>planning a small</a:t>
            </a:r>
            <a:r>
              <a:rPr lang="en-US" baseline="0" dirty="0" smtClean="0"/>
              <a:t> or large project, it’s beneficial to your club and the project community to organize using these proven steps.</a:t>
            </a:r>
          </a:p>
          <a:p>
            <a:endParaRPr lang="en-US" dirty="0" smtClean="0"/>
          </a:p>
          <a:p>
            <a:pPr marL="174708" indent="-174708">
              <a:buFont typeface="Arial" pitchFamily="34" charset="0"/>
              <a:buChar char="•"/>
            </a:pPr>
            <a:r>
              <a:rPr lang="en-US" dirty="0" smtClean="0"/>
              <a:t>A wonderful resource for planning your project is the</a:t>
            </a:r>
            <a:r>
              <a:rPr lang="en-US" baseline="0" dirty="0" smtClean="0"/>
              <a:t> five-part </a:t>
            </a:r>
            <a:r>
              <a:rPr lang="en-US" b="1" baseline="0" dirty="0" smtClean="0"/>
              <a:t>Lifecycle of a Service Project </a:t>
            </a:r>
            <a:r>
              <a:rPr lang="en-US" baseline="0" dirty="0" smtClean="0"/>
              <a:t>webinar series, which covers detailed strategies and best practices for developing successful, sustainable projects. In it, you can also hear from other Rotarians on what they’ve learned about planning successful projects.</a:t>
            </a:r>
          </a:p>
          <a:p>
            <a:endParaRPr lang="en-US" baseline="0" dirty="0" smtClean="0"/>
          </a:p>
          <a:p>
            <a:pPr marL="174708" indent="-174708">
              <a:buFont typeface="Arial" pitchFamily="34" charset="0"/>
              <a:buChar char="•"/>
            </a:pPr>
            <a:r>
              <a:rPr lang="en-US" baseline="0" dirty="0" smtClean="0"/>
              <a:t>You can view one or all of the webinars at www.rotary.org/webinars. </a:t>
            </a:r>
            <a:endParaRPr lang="en-US" dirty="0"/>
          </a:p>
        </p:txBody>
      </p:sp>
      <p:sp>
        <p:nvSpPr>
          <p:cNvPr id="4" name="Slide Number Placeholder 3"/>
          <p:cNvSpPr>
            <a:spLocks noGrp="1"/>
          </p:cNvSpPr>
          <p:nvPr>
            <p:ph type="sldNum" sz="quarter" idx="10"/>
          </p:nvPr>
        </p:nvSpPr>
        <p:spPr/>
        <p:txBody>
          <a:bodyPr/>
          <a:lstStyle/>
          <a:p>
            <a:fld id="{513117EE-ED3F-49FE-81EF-84B11979D6A4}"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700781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itchFamily="34" charset="0"/>
              <a:buChar char="•"/>
              <a:defRPr/>
            </a:pPr>
            <a:r>
              <a:rPr lang="en-US" dirty="0"/>
              <a:t>Stewardship is the responsible management and oversight of grant funds from The Rotary Foundation. Proper stewardship is the responsibility of each Rotarian.</a:t>
            </a:r>
          </a:p>
          <a:p>
            <a:pPr defTabSz="931774">
              <a:defRPr/>
            </a:pPr>
            <a:endParaRPr lang="en-US" dirty="0"/>
          </a:p>
          <a:p>
            <a:pPr marL="174708" indent="-174708" defTabSz="931774">
              <a:buFont typeface="Arial" pitchFamily="34" charset="0"/>
              <a:buChar char="•"/>
              <a:defRPr/>
            </a:pPr>
            <a:r>
              <a:rPr lang="en-US" dirty="0"/>
              <a:t>Implementing good stewardship practices ensures that grants are well managed and that grant funds are used according to Foundation guidelines and benefit populations in need. </a:t>
            </a:r>
          </a:p>
          <a:p>
            <a:pPr defTabSz="931774">
              <a:defRPr/>
            </a:pPr>
            <a:endParaRPr lang="en-US" dirty="0"/>
          </a:p>
          <a:p>
            <a:pPr marL="174708" indent="-174708" defTabSz="931774">
              <a:buFont typeface="Arial" pitchFamily="34" charset="0"/>
              <a:buChar char="•"/>
              <a:defRPr/>
            </a:pPr>
            <a:r>
              <a:rPr lang="en-US" dirty="0"/>
              <a:t>Careful grant management also sustains donor confidence in the Foundation and can increase donations.</a:t>
            </a:r>
          </a:p>
          <a:p>
            <a:endParaRPr lang="en-US" dirty="0"/>
          </a:p>
        </p:txBody>
      </p:sp>
      <p:sp>
        <p:nvSpPr>
          <p:cNvPr id="4" name="Slide Number Placeholder 3"/>
          <p:cNvSpPr>
            <a:spLocks noGrp="1"/>
          </p:cNvSpPr>
          <p:nvPr>
            <p:ph type="sldNum" sz="quarter" idx="10"/>
          </p:nvPr>
        </p:nvSpPr>
        <p:spPr/>
        <p:txBody>
          <a:bodyPr/>
          <a:lstStyle/>
          <a:p>
            <a:fld id="{8EB9F28B-EC9E-4B88-BC6D-240C3D9DFD0E}"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301284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Under the new grant model, Rotary continues promoting peace through education. </a:t>
            </a:r>
          </a:p>
          <a:p>
            <a:pPr marL="465887" indent="-465887">
              <a:lnSpc>
                <a:spcPts val="1325"/>
              </a:lnSpc>
              <a:spcBef>
                <a:spcPts val="611"/>
              </a:spcBef>
              <a:buFont typeface="Arial" pitchFamily="34" charset="0"/>
              <a:buChar char="•"/>
            </a:pPr>
            <a:endParaRPr lang="en-US" dirty="0">
              <a:solidFill>
                <a:srgbClr val="000000"/>
              </a:solidFill>
              <a:latin typeface="Times New Roman"/>
              <a:ea typeface="Times New Roman"/>
              <a:cs typeface="BerkeleyStd-Book"/>
            </a:endParaRPr>
          </a:p>
          <a:p>
            <a:pPr marL="174708" indent="-174708">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Clubs and districts have more flexibility in sponsoring international and local scholars through global grants and district grants. </a:t>
            </a:r>
            <a:endParaRPr lang="en-US" dirty="0">
              <a:solidFill>
                <a:srgbClr val="000000"/>
              </a:solidFill>
              <a:latin typeface="BerkeleyStd-Book"/>
              <a:ea typeface="Times New Roman"/>
              <a:cs typeface="BerkeleyStd-Book"/>
            </a:endParaRPr>
          </a:p>
          <a:p>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955552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228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228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228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7703435" y="6420173"/>
            <a:ext cx="1318661" cy="338554"/>
          </a:xfrm>
          <a:prstGeom prst="rect">
            <a:avLst/>
          </a:prstGeom>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600" b="1" i="0" dirty="0" smtClean="0">
                <a:solidFill>
                  <a:schemeClr val="bg1"/>
                </a:solidFill>
                <a:latin typeface="Arial Narrow Bold"/>
                <a:cs typeface="Arial Narrow Bold"/>
              </a:rPr>
              <a:t>2015</a:t>
            </a:r>
          </a:p>
        </p:txBody>
      </p:sp>
    </p:spTree>
    <p:extLst>
      <p:ext uri="{BB962C8B-B14F-4D97-AF65-F5344CB8AC3E}">
        <p14:creationId xmlns:p14="http://schemas.microsoft.com/office/powerpoint/2010/main" val="1040622915"/>
      </p:ext>
    </p:extLst>
  </p:cSld>
  <p:clrMap bg1="lt1" tx1="dk1" bg2="lt2" tx2="dk2" accent1="accent1" accent2="accent2" accent3="accent3" accent4="accent4" accent5="accent5" accent6="accent6" hlink="hlink" folHlink="folHlink"/>
  <p:sldLayoutIdLst>
    <p:sldLayoutId id="2147483709"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7703435" y="6420173"/>
            <a:ext cx="1318661" cy="338554"/>
          </a:xfrm>
          <a:prstGeom prst="rect">
            <a:avLst/>
          </a:prstGeom>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600" b="1" i="0" dirty="0" smtClean="0">
                <a:solidFill>
                  <a:schemeClr val="tx1"/>
                </a:solidFill>
                <a:latin typeface="Arial Narrow Bold"/>
                <a:cs typeface="Arial Narrow Bold"/>
              </a:rPr>
              <a:t>2015</a:t>
            </a:r>
          </a:p>
        </p:txBody>
      </p:sp>
    </p:spTree>
    <p:extLst>
      <p:ext uri="{BB962C8B-B14F-4D97-AF65-F5344CB8AC3E}">
        <p14:creationId xmlns:p14="http://schemas.microsoft.com/office/powerpoint/2010/main" val="3514436161"/>
      </p:ext>
    </p:extLst>
  </p:cSld>
  <p:clrMap bg1="lt1" tx1="dk1" bg2="lt2" tx2="dk2" accent1="accent1" accent2="accent2" accent3="accent3" accent4="accent4" accent5="accent5" accent6="accent6" hlink="hlink" folHlink="folHlink"/>
  <p:sldLayoutIdLst>
    <p:sldLayoutId id="2147483686"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703435" y="6420173"/>
            <a:ext cx="1318661" cy="338554"/>
          </a:xfrm>
          <a:prstGeom prst="rect">
            <a:avLst/>
          </a:prstGeom>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600" b="1" i="0" dirty="0" smtClean="0">
                <a:solidFill>
                  <a:schemeClr val="tx1"/>
                </a:solidFill>
                <a:latin typeface="Arial Narrow Bold"/>
                <a:cs typeface="Arial Narrow Bold"/>
              </a:rPr>
              <a:t>2015</a:t>
            </a:r>
          </a:p>
        </p:txBody>
      </p:sp>
    </p:spTree>
    <p:extLst>
      <p:ext uri="{BB962C8B-B14F-4D97-AF65-F5344CB8AC3E}">
        <p14:creationId xmlns:p14="http://schemas.microsoft.com/office/powerpoint/2010/main" val="122273598"/>
      </p:ext>
    </p:extLst>
  </p:cSld>
  <p:clrMap bg1="lt1" tx1="dk1" bg2="lt2" tx2="dk2" accent1="accent1" accent2="accent2" accent3="accent3" accent4="accent4" accent5="accent5" accent6="accent6" hlink="hlink" folHlink="folHlink"/>
  <p:sldLayoutIdLst>
    <p:sldLayoutId id="2147483710"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585858"/>
          </a:solidFill>
          <a:latin typeface="+mn-lt"/>
          <a:ea typeface="+mn-ea"/>
          <a:cs typeface="+mn-cs"/>
        </a:defRPr>
      </a:lvl1pPr>
      <a:lvl2pPr marL="457200" indent="0" algn="l" defTabSz="457200" rtl="0" eaLnBrk="1" latinLnBrk="0" hangingPunct="1">
        <a:spcBef>
          <a:spcPct val="20000"/>
        </a:spcBef>
        <a:buFont typeface="Arial"/>
        <a:buNone/>
        <a:defRPr sz="2800" kern="1200">
          <a:solidFill>
            <a:srgbClr val="585858"/>
          </a:solidFill>
          <a:latin typeface="+mn-lt"/>
          <a:ea typeface="+mn-ea"/>
          <a:cs typeface="+mn-cs"/>
        </a:defRPr>
      </a:lvl2pPr>
      <a:lvl3pPr marL="914400" indent="0" algn="l" defTabSz="457200" rtl="0" eaLnBrk="1" latinLnBrk="0" hangingPunct="1">
        <a:spcBef>
          <a:spcPct val="20000"/>
        </a:spcBef>
        <a:buFont typeface="Arial"/>
        <a:buNone/>
        <a:defRPr sz="2400" kern="1200">
          <a:solidFill>
            <a:srgbClr val="585858"/>
          </a:solidFill>
          <a:latin typeface="+mn-lt"/>
          <a:ea typeface="+mn-ea"/>
          <a:cs typeface="+mn-cs"/>
        </a:defRPr>
      </a:lvl3pPr>
      <a:lvl4pPr marL="1371600" indent="0" algn="l" defTabSz="457200" rtl="0" eaLnBrk="1" latinLnBrk="0" hangingPunct="1">
        <a:spcBef>
          <a:spcPct val="20000"/>
        </a:spcBef>
        <a:buFont typeface="Arial"/>
        <a:buNone/>
        <a:defRPr sz="2000" kern="1200">
          <a:solidFill>
            <a:srgbClr val="585858"/>
          </a:solidFill>
          <a:latin typeface="+mn-lt"/>
          <a:ea typeface="+mn-ea"/>
          <a:cs typeface="+mn-cs"/>
        </a:defRPr>
      </a:lvl4pPr>
      <a:lvl5pPr marL="1828800" indent="0" algn="l" defTabSz="457200" rtl="0" eaLnBrk="1" latinLnBrk="0" hangingPunct="1">
        <a:spcBef>
          <a:spcPct val="20000"/>
        </a:spcBef>
        <a:buFont typeface="Arial"/>
        <a:buNone/>
        <a:defRPr sz="2000" kern="1200">
          <a:solidFill>
            <a:srgbClr val="5858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emf"/></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8913" y="1697038"/>
            <a:ext cx="4973637" cy="2859196"/>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7200" b="1" spc="-150" dirty="0" smtClean="0">
                <a:solidFill>
                  <a:srgbClr val="FFFFFF"/>
                </a:solidFill>
                <a:latin typeface="Arial Narrow" pitchFamily="34" charset="0"/>
                <a:cs typeface="Arial Narrow Bold"/>
              </a:rPr>
              <a:t>ROTARY FOUNDATION </a:t>
            </a:r>
          </a:p>
          <a:p>
            <a:pPr algn="l">
              <a:lnSpc>
                <a:spcPct val="80000"/>
              </a:lnSpc>
            </a:pPr>
            <a:r>
              <a:rPr lang="en-US" sz="7200" b="1" spc="-150" smtClean="0">
                <a:solidFill>
                  <a:srgbClr val="FFFFFF"/>
                </a:solidFill>
                <a:latin typeface="Arial Narrow" pitchFamily="34" charset="0"/>
                <a:cs typeface="Arial Narrow Bold"/>
              </a:rPr>
              <a:t>BASICS</a:t>
            </a:r>
            <a:endParaRPr lang="en-US" sz="7200" b="1" spc="-150" dirty="0">
              <a:solidFill>
                <a:srgbClr val="FFFFFF"/>
              </a:solidFill>
              <a:latin typeface="Arial Narrow" pitchFamily="34" charset="0"/>
              <a:cs typeface="Arial Narrow Bold"/>
            </a:endParaRPr>
          </a:p>
        </p:txBody>
      </p:sp>
    </p:spTree>
    <p:extLst>
      <p:ext uri="{BB962C8B-B14F-4D97-AF65-F5344CB8AC3E}">
        <p14:creationId xmlns:p14="http://schemas.microsoft.com/office/powerpoint/2010/main" val="1061919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717206" y="1518469"/>
            <a:ext cx="7318429"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pPr>
            <a:r>
              <a:rPr lang="en-US" sz="2600" dirty="0" smtClean="0">
                <a:solidFill>
                  <a:srgbClr val="585858"/>
                </a:solidFill>
                <a:latin typeface="Georgia"/>
                <a:cs typeface="Georgia"/>
              </a:rPr>
              <a:t>Graduate level</a:t>
            </a:r>
          </a:p>
          <a:p>
            <a:pPr>
              <a:spcAft>
                <a:spcPts val="600"/>
              </a:spcAft>
            </a:pPr>
            <a:r>
              <a:rPr lang="en-US" sz="2600" dirty="0" smtClean="0">
                <a:solidFill>
                  <a:srgbClr val="585858"/>
                </a:solidFill>
                <a:latin typeface="Georgia"/>
                <a:cs typeface="Georgia"/>
              </a:rPr>
              <a:t>Study periods of 1-4 years</a:t>
            </a:r>
          </a:p>
          <a:p>
            <a:pPr>
              <a:spcAft>
                <a:spcPts val="600"/>
              </a:spcAft>
            </a:pPr>
            <a:r>
              <a:rPr lang="en-US" sz="2600" dirty="0" smtClean="0">
                <a:solidFill>
                  <a:srgbClr val="585858"/>
                </a:solidFill>
                <a:latin typeface="Georgia"/>
                <a:cs typeface="Georgia"/>
              </a:rPr>
              <a:t>Alignment with the areas of focus</a:t>
            </a:r>
          </a:p>
          <a:p>
            <a:pPr lvl="1">
              <a:spcAft>
                <a:spcPts val="600"/>
              </a:spcAft>
              <a:buFont typeface="Courier New" pitchFamily="49" charset="0"/>
              <a:buChar char="o"/>
            </a:pPr>
            <a:r>
              <a:rPr lang="en-US" sz="2200" dirty="0" smtClean="0">
                <a:solidFill>
                  <a:srgbClr val="585858"/>
                </a:solidFill>
                <a:latin typeface="Georgia"/>
                <a:cs typeface="Georgia"/>
              </a:rPr>
              <a:t>Previous work, volunteer, and study experience</a:t>
            </a:r>
          </a:p>
          <a:p>
            <a:pPr lvl="1">
              <a:spcAft>
                <a:spcPts val="600"/>
              </a:spcAft>
              <a:buFont typeface="Courier New" pitchFamily="49" charset="0"/>
              <a:buChar char="o"/>
            </a:pPr>
            <a:r>
              <a:rPr lang="en-US" sz="2200" dirty="0" smtClean="0">
                <a:solidFill>
                  <a:srgbClr val="585858"/>
                </a:solidFill>
                <a:latin typeface="Georgia"/>
                <a:cs typeface="Georgia"/>
              </a:rPr>
              <a:t>Academic program</a:t>
            </a:r>
          </a:p>
          <a:p>
            <a:pPr lvl="1">
              <a:spcAft>
                <a:spcPts val="600"/>
              </a:spcAft>
              <a:buFont typeface="Courier New" pitchFamily="49" charset="0"/>
              <a:buChar char="o"/>
            </a:pPr>
            <a:r>
              <a:rPr lang="en-US" sz="2200" dirty="0" smtClean="0">
                <a:solidFill>
                  <a:srgbClr val="585858"/>
                </a:solidFill>
                <a:latin typeface="Georgia"/>
                <a:cs typeface="Georgia"/>
              </a:rPr>
              <a:t>Future career plans (immediate and long-range)</a:t>
            </a:r>
          </a:p>
          <a:p>
            <a:pPr>
              <a:spcAft>
                <a:spcPts val="600"/>
              </a:spcAft>
            </a:pPr>
            <a:r>
              <a:rPr lang="en-US" sz="2600" dirty="0" smtClean="0">
                <a:solidFill>
                  <a:srgbClr val="585858"/>
                </a:solidFill>
                <a:latin typeface="Georgia"/>
                <a:cs typeface="Georgia"/>
              </a:rPr>
              <a:t>Host and international sponsors</a:t>
            </a:r>
          </a:p>
          <a:p>
            <a:pPr>
              <a:spcAft>
                <a:spcPts val="600"/>
              </a:spcAft>
            </a:pPr>
            <a:r>
              <a:rPr lang="en-US" sz="2600" dirty="0" smtClean="0">
                <a:solidFill>
                  <a:srgbClr val="585858"/>
                </a:solidFill>
                <a:latin typeface="Georgia"/>
                <a:cs typeface="Georgia"/>
              </a:rPr>
              <a:t>$30,000 minimum budget</a:t>
            </a: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prstClr val="white"/>
                </a:solidFill>
              </a:rPr>
              <a:t>GLOBAL GRANT SCHOLARSHIPS</a:t>
            </a:r>
            <a:endParaRPr lang="en-US" sz="3600" spc="0" dirty="0">
              <a:solidFill>
                <a:prstClr val="white"/>
              </a:solidFill>
            </a:endParaRPr>
          </a:p>
        </p:txBody>
      </p:sp>
    </p:spTree>
    <p:extLst>
      <p:ext uri="{BB962C8B-B14F-4D97-AF65-F5344CB8AC3E}">
        <p14:creationId xmlns:p14="http://schemas.microsoft.com/office/powerpoint/2010/main" val="1885270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01797" y="1551855"/>
            <a:ext cx="8151586" cy="430399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buFont typeface="Arial"/>
              <a:buNone/>
            </a:pPr>
            <a:r>
              <a:rPr lang="en-US" sz="2600" dirty="0" smtClean="0">
                <a:solidFill>
                  <a:srgbClr val="585858"/>
                </a:solidFill>
                <a:latin typeface="Georgia"/>
                <a:cs typeface="Georgia"/>
              </a:rPr>
              <a:t>More flexible in terms of:</a:t>
            </a:r>
          </a:p>
          <a:p>
            <a:pPr lvl="1">
              <a:spcAft>
                <a:spcPts val="600"/>
              </a:spcAft>
              <a:buFont typeface="Arial" pitchFamily="34" charset="0"/>
              <a:buChar char="•"/>
            </a:pPr>
            <a:r>
              <a:rPr lang="en-US" sz="2600" dirty="0" smtClean="0">
                <a:solidFill>
                  <a:srgbClr val="585858"/>
                </a:solidFill>
                <a:latin typeface="Georgia"/>
                <a:cs typeface="Georgia"/>
              </a:rPr>
              <a:t>Level of study (secondary, university, or graduate studies or certificate programs)</a:t>
            </a:r>
            <a:endParaRPr lang="en-US" sz="2600" dirty="0">
              <a:solidFill>
                <a:srgbClr val="585858"/>
              </a:solidFill>
              <a:latin typeface="Georgia"/>
              <a:cs typeface="Georgia"/>
            </a:endParaRPr>
          </a:p>
          <a:p>
            <a:pPr lvl="1">
              <a:spcAft>
                <a:spcPts val="600"/>
              </a:spcAft>
              <a:buFont typeface="Arial" pitchFamily="34" charset="0"/>
              <a:buChar char="•"/>
            </a:pPr>
            <a:r>
              <a:rPr lang="en-US" sz="2600" dirty="0" smtClean="0">
                <a:solidFill>
                  <a:srgbClr val="585858"/>
                </a:solidFill>
                <a:latin typeface="Georgia"/>
                <a:cs typeface="Georgia"/>
              </a:rPr>
              <a:t>Location (local or international)</a:t>
            </a:r>
          </a:p>
          <a:p>
            <a:pPr lvl="1">
              <a:spcAft>
                <a:spcPts val="600"/>
              </a:spcAft>
              <a:buFont typeface="Arial" pitchFamily="34" charset="0"/>
              <a:buChar char="•"/>
            </a:pPr>
            <a:r>
              <a:rPr lang="en-US" sz="2600" dirty="0" smtClean="0">
                <a:solidFill>
                  <a:srgbClr val="585858"/>
                </a:solidFill>
                <a:latin typeface="Georgia"/>
                <a:cs typeface="Georgia"/>
              </a:rPr>
              <a:t>Length</a:t>
            </a:r>
          </a:p>
          <a:p>
            <a:pPr lvl="1">
              <a:spcAft>
                <a:spcPts val="600"/>
              </a:spcAft>
              <a:buFont typeface="Arial" pitchFamily="34" charset="0"/>
              <a:buChar char="•"/>
            </a:pPr>
            <a:r>
              <a:rPr lang="en-US" sz="2600" dirty="0" smtClean="0">
                <a:solidFill>
                  <a:srgbClr val="585858"/>
                </a:solidFill>
                <a:latin typeface="Georgia"/>
                <a:cs typeface="Georgia"/>
              </a:rPr>
              <a:t>Field of study</a:t>
            </a:r>
          </a:p>
          <a:p>
            <a:pPr lvl="1">
              <a:spcAft>
                <a:spcPts val="600"/>
              </a:spcAft>
              <a:buFont typeface="Arial" pitchFamily="34" charset="0"/>
              <a:buChar char="•"/>
            </a:pPr>
            <a:r>
              <a:rPr lang="en-US" sz="2600" dirty="0" smtClean="0">
                <a:solidFill>
                  <a:srgbClr val="585858"/>
                </a:solidFill>
                <a:latin typeface="Georgia"/>
                <a:cs typeface="Georgia"/>
              </a:rPr>
              <a:t>Cost</a:t>
            </a:r>
          </a:p>
          <a:p>
            <a:pPr marL="0" indent="0">
              <a:spcAft>
                <a:spcPts val="600"/>
              </a:spcAft>
              <a:buFont typeface="Arial"/>
              <a:buNone/>
            </a:pPr>
            <a:r>
              <a:rPr lang="en-US" sz="2600" dirty="0" smtClean="0">
                <a:solidFill>
                  <a:srgbClr val="585858"/>
                </a:solidFill>
                <a:latin typeface="Georgia"/>
                <a:cs typeface="Georgia"/>
              </a:rPr>
              <a:t>Managed by district</a:t>
            </a:r>
            <a:endParaRPr lang="en-US" sz="2600" dirty="0">
              <a:solidFill>
                <a:srgbClr val="585858"/>
              </a:solidFill>
              <a:latin typeface="Georgia"/>
              <a:cs typeface="Georgia"/>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prstClr val="white"/>
                </a:solidFill>
              </a:rPr>
              <a:t>DISTRICT GRANT SCHOLARSHIPS</a:t>
            </a:r>
            <a:endParaRPr lang="en-US" sz="3600" spc="0" dirty="0">
              <a:solidFill>
                <a:prstClr val="white"/>
              </a:solidFill>
            </a:endParaRPr>
          </a:p>
        </p:txBody>
      </p:sp>
    </p:spTree>
    <p:extLst>
      <p:ext uri="{BB962C8B-B14F-4D97-AF65-F5344CB8AC3E}">
        <p14:creationId xmlns:p14="http://schemas.microsoft.com/office/powerpoint/2010/main" val="2767333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20057" y="1518469"/>
            <a:ext cx="8732968"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400" dirty="0">
              <a:solidFill>
                <a:srgbClr val="585858"/>
              </a:solidFill>
              <a:latin typeface="Georgia"/>
              <a:cs typeface="Georgia"/>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prstClr val="white"/>
                </a:solidFill>
              </a:rPr>
              <a:t>VOCATIONAL TRAINING TEAMS</a:t>
            </a:r>
            <a:endParaRPr lang="en-US" sz="3600" spc="0" dirty="0">
              <a:solidFill>
                <a:prstClr val="white"/>
              </a:solidFill>
            </a:endParaRPr>
          </a:p>
        </p:txBody>
      </p:sp>
      <p:sp>
        <p:nvSpPr>
          <p:cNvPr id="2" name="Rectangle 1"/>
          <p:cNvSpPr/>
          <p:nvPr/>
        </p:nvSpPr>
        <p:spPr>
          <a:xfrm>
            <a:off x="396179" y="1546898"/>
            <a:ext cx="7421732" cy="3573286"/>
          </a:xfrm>
          <a:prstGeom prst="rect">
            <a:avLst/>
          </a:prstGeom>
        </p:spPr>
        <p:txBody>
          <a:bodyPr wrap="square">
            <a:spAutoFit/>
          </a:bodyPr>
          <a:lstStyle/>
          <a:p>
            <a:pPr defTabSz="914400" eaLnBrk="0" fontAlgn="base" hangingPunct="0">
              <a:spcBef>
                <a:spcPct val="20000"/>
              </a:spcBef>
              <a:spcAft>
                <a:spcPts val="600"/>
              </a:spcAft>
              <a:buSzPct val="90000"/>
            </a:pPr>
            <a:r>
              <a:rPr lang="en-US" sz="3200" kern="0" dirty="0">
                <a:solidFill>
                  <a:srgbClr val="585858"/>
                </a:solidFill>
                <a:latin typeface="Georgia" pitchFamily="18" charset="0"/>
                <a:ea typeface="MS PGothic"/>
              </a:rPr>
              <a:t>Traveling groups </a:t>
            </a:r>
            <a:r>
              <a:rPr lang="en-US" sz="3200" kern="0" dirty="0" smtClean="0">
                <a:solidFill>
                  <a:srgbClr val="585858"/>
                </a:solidFill>
                <a:latin typeface="Georgia" pitchFamily="18" charset="0"/>
                <a:ea typeface="MS PGothic"/>
              </a:rPr>
              <a:t>of professionals:</a:t>
            </a:r>
            <a:endParaRPr lang="en-US" sz="3200" kern="0" dirty="0">
              <a:solidFill>
                <a:srgbClr val="585858"/>
              </a:solidFill>
              <a:latin typeface="Georgia" pitchFamily="18" charset="0"/>
              <a:ea typeface="MS PGothic"/>
            </a:endParaRPr>
          </a:p>
          <a:p>
            <a:pPr marL="914400" lvl="1" indent="-457200" defTabSz="914400" eaLnBrk="0" fontAlgn="base" hangingPunct="0">
              <a:spcBef>
                <a:spcPct val="20000"/>
              </a:spcBef>
              <a:spcAft>
                <a:spcPts val="600"/>
              </a:spcAft>
              <a:buSzPct val="90000"/>
              <a:buFont typeface="Arial" pitchFamily="34" charset="0"/>
              <a:buChar char="•"/>
            </a:pPr>
            <a:r>
              <a:rPr lang="en-US" sz="3200" kern="0" dirty="0">
                <a:solidFill>
                  <a:srgbClr val="585858"/>
                </a:solidFill>
                <a:latin typeface="Georgia" pitchFamily="18" charset="0"/>
                <a:ea typeface="MS PGothic"/>
              </a:rPr>
              <a:t>Learn about </a:t>
            </a:r>
            <a:r>
              <a:rPr lang="en-US" sz="3200" kern="0" dirty="0" smtClean="0">
                <a:solidFill>
                  <a:srgbClr val="585858"/>
                </a:solidFill>
                <a:latin typeface="Georgia" pitchFamily="18" charset="0"/>
                <a:ea typeface="MS PGothic"/>
              </a:rPr>
              <a:t>their vocation</a:t>
            </a:r>
          </a:p>
          <a:p>
            <a:pPr marL="914400" lvl="1" indent="-457200" defTabSz="914400" eaLnBrk="0" fontAlgn="base" hangingPunct="0">
              <a:spcBef>
                <a:spcPct val="20000"/>
              </a:spcBef>
              <a:spcAft>
                <a:spcPts val="600"/>
              </a:spcAft>
              <a:buSzPct val="90000"/>
              <a:buFont typeface="Arial" pitchFamily="34" charset="0"/>
              <a:buChar char="•"/>
            </a:pPr>
            <a:r>
              <a:rPr lang="en-US" sz="3200" kern="0" dirty="0" smtClean="0">
                <a:solidFill>
                  <a:srgbClr val="585858"/>
                </a:solidFill>
                <a:latin typeface="Georgia" pitchFamily="18" charset="0"/>
                <a:ea typeface="MS PGothic"/>
              </a:rPr>
              <a:t>Teach </a:t>
            </a:r>
            <a:r>
              <a:rPr lang="en-US" sz="3200" kern="0" dirty="0">
                <a:solidFill>
                  <a:srgbClr val="585858"/>
                </a:solidFill>
                <a:latin typeface="Georgia" pitchFamily="18" charset="0"/>
                <a:ea typeface="MS PGothic"/>
              </a:rPr>
              <a:t>professionals</a:t>
            </a:r>
            <a:br>
              <a:rPr lang="en-US" sz="3200" kern="0" dirty="0">
                <a:solidFill>
                  <a:srgbClr val="585858"/>
                </a:solidFill>
                <a:latin typeface="Georgia" pitchFamily="18" charset="0"/>
                <a:ea typeface="MS PGothic"/>
              </a:rPr>
            </a:br>
            <a:r>
              <a:rPr lang="en-US" sz="3200" kern="0" dirty="0">
                <a:solidFill>
                  <a:srgbClr val="585858"/>
                </a:solidFill>
                <a:latin typeface="Georgia" pitchFamily="18" charset="0"/>
                <a:ea typeface="MS PGothic"/>
              </a:rPr>
              <a:t>about </a:t>
            </a:r>
            <a:r>
              <a:rPr lang="en-US" sz="3200" kern="0" dirty="0" smtClean="0">
                <a:solidFill>
                  <a:srgbClr val="585858"/>
                </a:solidFill>
                <a:latin typeface="Georgia" pitchFamily="18" charset="0"/>
                <a:ea typeface="MS PGothic"/>
              </a:rPr>
              <a:t>a particular field</a:t>
            </a:r>
          </a:p>
          <a:p>
            <a:pPr marL="914400" lvl="1" indent="-457200" defTabSz="914400" eaLnBrk="0" fontAlgn="base" hangingPunct="0">
              <a:spcBef>
                <a:spcPct val="20000"/>
              </a:spcBef>
              <a:spcAft>
                <a:spcPts val="600"/>
              </a:spcAft>
              <a:buSzPct val="90000"/>
              <a:buFont typeface="Arial" pitchFamily="34" charset="0"/>
              <a:buChar char="•"/>
            </a:pPr>
            <a:r>
              <a:rPr lang="en-US" sz="3200" kern="0" dirty="0" smtClean="0">
                <a:solidFill>
                  <a:srgbClr val="585858"/>
                </a:solidFill>
                <a:latin typeface="Georgia" pitchFamily="18" charset="0"/>
                <a:ea typeface="MS PGothic"/>
              </a:rPr>
              <a:t>Strengthen knowledge                         </a:t>
            </a:r>
            <a:r>
              <a:rPr lang="en-US" sz="3200" kern="0" dirty="0">
                <a:solidFill>
                  <a:srgbClr val="585858"/>
                </a:solidFill>
                <a:latin typeface="Georgia" pitchFamily="18" charset="0"/>
                <a:ea typeface="MS PGothic"/>
              </a:rPr>
              <a:t>and skills</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83314" y="4033360"/>
            <a:ext cx="3257794" cy="21736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6361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20057" y="2017986"/>
            <a:ext cx="4366484" cy="387872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600"/>
              </a:spcAft>
              <a:buFont typeface="Arial"/>
              <a:buNone/>
            </a:pPr>
            <a:r>
              <a:rPr lang="en-US" sz="2800" dirty="0" smtClean="0">
                <a:solidFill>
                  <a:srgbClr val="585858"/>
                </a:solidFill>
                <a:latin typeface="Georgia"/>
                <a:cs typeface="Georgia"/>
              </a:rPr>
              <a:t>Rotary Peace Centers offer master’s degrees or professional development certificates in fields related to peace studies and conflict resolution. </a:t>
            </a:r>
            <a:endParaRPr lang="en-US" sz="2800" dirty="0">
              <a:solidFill>
                <a:srgbClr val="585858"/>
              </a:solidFill>
              <a:latin typeface="Georgia"/>
              <a:cs typeface="Georgia"/>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prstClr val="white"/>
                </a:solidFill>
              </a:rPr>
              <a:t>ROTARY PEACE CENTERS</a:t>
            </a:r>
            <a:endParaRPr lang="en-US" sz="3600" spc="0" dirty="0">
              <a:solidFill>
                <a:prstClr val="white"/>
              </a:solidFill>
            </a:endParaRPr>
          </a:p>
        </p:txBody>
      </p:sp>
      <p:sp>
        <p:nvSpPr>
          <p:cNvPr id="2" name="TextBox 1"/>
          <p:cNvSpPr txBox="1"/>
          <p:nvPr/>
        </p:nvSpPr>
        <p:spPr>
          <a:xfrm>
            <a:off x="5423338" y="2948152"/>
            <a:ext cx="2569779" cy="369332"/>
          </a:xfrm>
          <a:prstGeom prst="rect">
            <a:avLst/>
          </a:prstGeom>
          <a:noFill/>
        </p:spPr>
        <p:txBody>
          <a:bodyPr wrap="square" rtlCol="0">
            <a:spAutoFit/>
          </a:bodyPr>
          <a:lstStyle/>
          <a:p>
            <a:endParaRPr lang="en-US" dirty="0">
              <a:solidFill>
                <a:prstClr val="black"/>
              </a:solidFil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69356" y="2017986"/>
            <a:ext cx="3679704" cy="2822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3552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prstClr val="white"/>
                </a:solidFill>
              </a:rPr>
              <a:t>ALUMNI AROUND THE WORLD</a:t>
            </a:r>
            <a:endParaRPr lang="en-US" sz="3600" spc="0" dirty="0">
              <a:solidFill>
                <a:prstClr val="white"/>
              </a:solidFill>
            </a:endParaRPr>
          </a:p>
        </p:txBody>
      </p:sp>
      <p:pic>
        <p:nvPicPr>
          <p:cNvPr id="3" name="Content Placeholder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0277" y="1348154"/>
            <a:ext cx="7860323" cy="4523322"/>
          </a:xfrm>
          <a:prstGeom prst="rect">
            <a:avLst/>
          </a:prstGeom>
          <a:ln w="3175">
            <a:noFill/>
          </a:ln>
        </p:spPr>
      </p:pic>
    </p:spTree>
    <p:extLst>
      <p:ext uri="{BB962C8B-B14F-4D97-AF65-F5344CB8AC3E}">
        <p14:creationId xmlns:p14="http://schemas.microsoft.com/office/powerpoint/2010/main" val="4113221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97539" y="1657671"/>
            <a:ext cx="4273528" cy="374477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solidFill>
                  <a:srgbClr val="585858"/>
                </a:solidFill>
                <a:latin typeface="Georgia"/>
                <a:cs typeface="Georgia"/>
              </a:rPr>
              <a:t>Interact</a:t>
            </a:r>
            <a:endParaRPr lang="en-US" sz="2400" dirty="0">
              <a:solidFill>
                <a:srgbClr val="585858"/>
              </a:solidFill>
              <a:latin typeface="Georgia"/>
              <a:cs typeface="Georgia"/>
            </a:endParaRPr>
          </a:p>
          <a:p>
            <a:r>
              <a:rPr lang="en-US" sz="2400" dirty="0" err="1" smtClean="0">
                <a:solidFill>
                  <a:srgbClr val="585858"/>
                </a:solidFill>
                <a:latin typeface="Georgia"/>
                <a:cs typeface="Georgia"/>
              </a:rPr>
              <a:t>Rotaract</a:t>
            </a:r>
            <a:endParaRPr lang="en-US" sz="2400" dirty="0">
              <a:solidFill>
                <a:srgbClr val="585858"/>
              </a:solidFill>
              <a:latin typeface="Georgia"/>
              <a:cs typeface="Georgia"/>
            </a:endParaRPr>
          </a:p>
          <a:p>
            <a:r>
              <a:rPr lang="en-US" sz="2400" dirty="0" smtClean="0">
                <a:solidFill>
                  <a:srgbClr val="585858"/>
                </a:solidFill>
                <a:latin typeface="Georgia"/>
                <a:cs typeface="Georgia"/>
              </a:rPr>
              <a:t>Rotary </a:t>
            </a:r>
            <a:r>
              <a:rPr lang="en-US" sz="2400" dirty="0">
                <a:solidFill>
                  <a:srgbClr val="585858"/>
                </a:solidFill>
                <a:latin typeface="Georgia"/>
                <a:cs typeface="Georgia"/>
              </a:rPr>
              <a:t>Youth Exchange</a:t>
            </a:r>
          </a:p>
          <a:p>
            <a:r>
              <a:rPr lang="en-US" sz="2400" dirty="0" smtClean="0">
                <a:solidFill>
                  <a:srgbClr val="585858"/>
                </a:solidFill>
                <a:latin typeface="Georgia"/>
                <a:cs typeface="Georgia"/>
              </a:rPr>
              <a:t>New </a:t>
            </a:r>
            <a:r>
              <a:rPr lang="en-US" sz="2400" dirty="0">
                <a:solidFill>
                  <a:srgbClr val="585858"/>
                </a:solidFill>
                <a:latin typeface="Georgia"/>
                <a:cs typeface="Georgia"/>
              </a:rPr>
              <a:t>Generations Service Exchange</a:t>
            </a:r>
          </a:p>
          <a:p>
            <a:r>
              <a:rPr lang="en-US" sz="2400" dirty="0" smtClean="0">
                <a:solidFill>
                  <a:srgbClr val="585858"/>
                </a:solidFill>
                <a:latin typeface="Georgia"/>
                <a:cs typeface="Georgia"/>
              </a:rPr>
              <a:t>Rotary </a:t>
            </a:r>
            <a:r>
              <a:rPr lang="en-US" sz="2400" dirty="0">
                <a:solidFill>
                  <a:srgbClr val="585858"/>
                </a:solidFill>
                <a:latin typeface="Georgia"/>
                <a:cs typeface="Georgia"/>
              </a:rPr>
              <a:t>Youth Leadership Awards (RYLA)</a:t>
            </a:r>
          </a:p>
          <a:p>
            <a:r>
              <a:rPr lang="en-US" sz="2400" dirty="0" smtClean="0">
                <a:solidFill>
                  <a:srgbClr val="585858"/>
                </a:solidFill>
                <a:latin typeface="Georgia"/>
                <a:cs typeface="Georgia"/>
              </a:rPr>
              <a:t>Rotary </a:t>
            </a:r>
            <a:r>
              <a:rPr lang="en-US" sz="2400" dirty="0">
                <a:solidFill>
                  <a:srgbClr val="585858"/>
                </a:solidFill>
                <a:latin typeface="Georgia"/>
                <a:cs typeface="Georgia"/>
              </a:rPr>
              <a:t>Peace Fellowships</a:t>
            </a:r>
          </a:p>
          <a:p>
            <a:r>
              <a:rPr lang="en-US" sz="2400" dirty="0" smtClean="0">
                <a:solidFill>
                  <a:srgbClr val="585858"/>
                </a:solidFill>
                <a:latin typeface="Georgia"/>
                <a:cs typeface="Georgia"/>
              </a:rPr>
              <a:t>Rotary </a:t>
            </a:r>
            <a:r>
              <a:rPr lang="en-US" sz="2400" dirty="0">
                <a:solidFill>
                  <a:srgbClr val="585858"/>
                </a:solidFill>
                <a:latin typeface="Georgia"/>
                <a:cs typeface="Georgia"/>
              </a:rPr>
              <a:t>Scholarships (global grants and district grants)</a:t>
            </a:r>
          </a:p>
          <a:p>
            <a:pPr marL="0" indent="0">
              <a:buNone/>
            </a:pPr>
            <a:r>
              <a:rPr lang="en-US" sz="2400" dirty="0">
                <a:solidFill>
                  <a:srgbClr val="585858"/>
                </a:solidFill>
                <a:latin typeface="Georgia"/>
                <a:cs typeface="Georgia"/>
              </a:rPr>
              <a:t> </a:t>
            </a: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prstClr val="white"/>
                </a:solidFill>
              </a:rPr>
              <a:t>ALUMNI</a:t>
            </a:r>
            <a:endParaRPr lang="en-US" sz="3600" spc="0" dirty="0">
              <a:solidFill>
                <a:prstClr val="white"/>
              </a:solidFill>
            </a:endParaRPr>
          </a:p>
        </p:txBody>
      </p:sp>
      <p:sp>
        <p:nvSpPr>
          <p:cNvPr id="5" name="Content Placeholder 2"/>
          <p:cNvSpPr txBox="1">
            <a:spLocks/>
          </p:cNvSpPr>
          <p:nvPr/>
        </p:nvSpPr>
        <p:spPr>
          <a:xfrm>
            <a:off x="4701314" y="1810071"/>
            <a:ext cx="4273528" cy="374477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solidFill>
                  <a:srgbClr val="585858"/>
                </a:solidFill>
                <a:latin typeface="Georgia"/>
                <a:cs typeface="Georgia"/>
              </a:rPr>
              <a:t>Vocational </a:t>
            </a:r>
            <a:r>
              <a:rPr lang="en-US" sz="2400" dirty="0">
                <a:solidFill>
                  <a:srgbClr val="585858"/>
                </a:solidFill>
                <a:latin typeface="Georgia"/>
                <a:cs typeface="Georgia"/>
              </a:rPr>
              <a:t>training teams (members and leaders)</a:t>
            </a:r>
          </a:p>
          <a:p>
            <a:r>
              <a:rPr lang="en-US" sz="2400" dirty="0" smtClean="0">
                <a:solidFill>
                  <a:srgbClr val="585858"/>
                </a:solidFill>
                <a:latin typeface="Georgia"/>
                <a:cs typeface="Georgia"/>
              </a:rPr>
              <a:t>Ambassadorial </a:t>
            </a:r>
            <a:r>
              <a:rPr lang="en-US" sz="2400" dirty="0">
                <a:solidFill>
                  <a:srgbClr val="585858"/>
                </a:solidFill>
                <a:latin typeface="Georgia"/>
                <a:cs typeface="Georgia"/>
              </a:rPr>
              <a:t>Scholarships</a:t>
            </a:r>
          </a:p>
          <a:p>
            <a:r>
              <a:rPr lang="en-US" sz="2400" dirty="0" smtClean="0">
                <a:solidFill>
                  <a:srgbClr val="585858"/>
                </a:solidFill>
                <a:latin typeface="Georgia"/>
                <a:cs typeface="Georgia"/>
              </a:rPr>
              <a:t>Grants </a:t>
            </a:r>
            <a:r>
              <a:rPr lang="en-US" sz="2400" dirty="0">
                <a:solidFill>
                  <a:srgbClr val="585858"/>
                </a:solidFill>
                <a:latin typeface="Georgia"/>
                <a:cs typeface="Georgia"/>
              </a:rPr>
              <a:t>for University Teachers</a:t>
            </a:r>
          </a:p>
          <a:p>
            <a:r>
              <a:rPr lang="en-US" sz="2400" dirty="0" smtClean="0">
                <a:solidFill>
                  <a:srgbClr val="585858"/>
                </a:solidFill>
                <a:latin typeface="Georgia"/>
                <a:cs typeface="Georgia"/>
              </a:rPr>
              <a:t>Group </a:t>
            </a:r>
            <a:r>
              <a:rPr lang="en-US" sz="2400" dirty="0">
                <a:solidFill>
                  <a:srgbClr val="585858"/>
                </a:solidFill>
                <a:latin typeface="Georgia"/>
                <a:cs typeface="Georgia"/>
              </a:rPr>
              <a:t>Study Exchange (members and leaders)</a:t>
            </a:r>
          </a:p>
          <a:p>
            <a:r>
              <a:rPr lang="en-US" sz="2400" dirty="0" smtClean="0">
                <a:solidFill>
                  <a:srgbClr val="585858"/>
                </a:solidFill>
                <a:latin typeface="Georgia"/>
                <a:cs typeface="Georgia"/>
              </a:rPr>
              <a:t>Rotary </a:t>
            </a:r>
            <a:r>
              <a:rPr lang="en-US" sz="2400" dirty="0">
                <a:solidFill>
                  <a:srgbClr val="585858"/>
                </a:solidFill>
                <a:latin typeface="Georgia"/>
                <a:cs typeface="Georgia"/>
              </a:rPr>
              <a:t>Volunteers</a:t>
            </a:r>
          </a:p>
        </p:txBody>
      </p:sp>
    </p:spTree>
    <p:extLst>
      <p:ext uri="{BB962C8B-B14F-4D97-AF65-F5344CB8AC3E}">
        <p14:creationId xmlns:p14="http://schemas.microsoft.com/office/powerpoint/2010/main" val="2768903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2761" y="1642756"/>
            <a:ext cx="8500264" cy="375486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defTabSz="914400" fontAlgn="base">
              <a:spcAft>
                <a:spcPts val="600"/>
              </a:spcAft>
              <a:buFont typeface="Arial"/>
              <a:buNone/>
            </a:pPr>
            <a:r>
              <a:rPr lang="en-US" kern="0" dirty="0">
                <a:solidFill>
                  <a:srgbClr val="585858"/>
                </a:solidFill>
                <a:latin typeface="Georgia" pitchFamily="18" charset="0"/>
                <a:cs typeface="Arial"/>
              </a:rPr>
              <a:t>Encourage alumni to maintain a lifelong relationship with Rotary</a:t>
            </a:r>
            <a:r>
              <a:rPr lang="en-US" kern="0" dirty="0" smtClean="0">
                <a:solidFill>
                  <a:srgbClr val="585858"/>
                </a:solidFill>
                <a:latin typeface="Georgia" pitchFamily="18" charset="0"/>
                <a:cs typeface="Arial"/>
              </a:rPr>
              <a:t>:</a:t>
            </a:r>
            <a:endParaRPr lang="en-US" dirty="0" smtClean="0">
              <a:solidFill>
                <a:srgbClr val="585858"/>
              </a:solidFill>
              <a:latin typeface="Georgia"/>
              <a:cs typeface="Georgia"/>
            </a:endParaRPr>
          </a:p>
          <a:p>
            <a:pPr lvl="1">
              <a:buFont typeface="Arial" pitchFamily="34" charset="0"/>
              <a:buChar char="•"/>
            </a:pPr>
            <a:r>
              <a:rPr lang="en-US" dirty="0" smtClean="0">
                <a:solidFill>
                  <a:srgbClr val="585858"/>
                </a:solidFill>
                <a:latin typeface="Georgia" pitchFamily="18" charset="0"/>
              </a:rPr>
              <a:t>Service project participation</a:t>
            </a:r>
          </a:p>
          <a:p>
            <a:pPr lvl="1">
              <a:buFont typeface="Arial" pitchFamily="34" charset="0"/>
              <a:buChar char="•"/>
            </a:pPr>
            <a:r>
              <a:rPr lang="en-US" dirty="0" smtClean="0">
                <a:solidFill>
                  <a:srgbClr val="585858"/>
                </a:solidFill>
                <a:latin typeface="Georgia" pitchFamily="18" charset="0"/>
              </a:rPr>
              <a:t>Rotary </a:t>
            </a:r>
            <a:r>
              <a:rPr lang="en-US" dirty="0">
                <a:solidFill>
                  <a:srgbClr val="585858"/>
                </a:solidFill>
                <a:latin typeface="Georgia" pitchFamily="18" charset="0"/>
              </a:rPr>
              <a:t>club membership</a:t>
            </a:r>
          </a:p>
          <a:p>
            <a:pPr lvl="1">
              <a:buFont typeface="Arial" pitchFamily="34" charset="0"/>
              <a:buChar char="•"/>
            </a:pPr>
            <a:r>
              <a:rPr lang="en-US" dirty="0" smtClean="0">
                <a:solidFill>
                  <a:srgbClr val="585858"/>
                </a:solidFill>
                <a:latin typeface="Georgia" pitchFamily="18" charset="0"/>
              </a:rPr>
              <a:t>Rotaract </a:t>
            </a:r>
            <a:r>
              <a:rPr lang="en-US" dirty="0">
                <a:solidFill>
                  <a:srgbClr val="585858"/>
                </a:solidFill>
                <a:latin typeface="Georgia" pitchFamily="18" charset="0"/>
              </a:rPr>
              <a:t>club membership</a:t>
            </a:r>
          </a:p>
          <a:p>
            <a:pPr lvl="1">
              <a:buFont typeface="Arial" pitchFamily="34" charset="0"/>
              <a:buChar char="•"/>
            </a:pPr>
            <a:r>
              <a:rPr lang="en-US" dirty="0" smtClean="0">
                <a:solidFill>
                  <a:srgbClr val="585858"/>
                </a:solidFill>
                <a:latin typeface="Georgia" pitchFamily="18" charset="0"/>
              </a:rPr>
              <a:t>Alumni </a:t>
            </a:r>
            <a:r>
              <a:rPr lang="en-US" dirty="0">
                <a:solidFill>
                  <a:srgbClr val="585858"/>
                </a:solidFill>
                <a:latin typeface="Georgia" pitchFamily="18" charset="0"/>
              </a:rPr>
              <a:t>association activities </a:t>
            </a:r>
          </a:p>
          <a:p>
            <a:pPr lvl="1">
              <a:buFont typeface="Arial" pitchFamily="34" charset="0"/>
              <a:buChar char="•"/>
            </a:pPr>
            <a:r>
              <a:rPr lang="en-US" dirty="0" smtClean="0">
                <a:solidFill>
                  <a:srgbClr val="585858"/>
                </a:solidFill>
                <a:latin typeface="Georgia" pitchFamily="18" charset="0"/>
              </a:rPr>
              <a:t>Contributions </a:t>
            </a:r>
            <a:r>
              <a:rPr lang="en-US" dirty="0">
                <a:solidFill>
                  <a:srgbClr val="585858"/>
                </a:solidFill>
                <a:latin typeface="Georgia" pitchFamily="18" charset="0"/>
              </a:rPr>
              <a:t>to the Foundation</a:t>
            </a: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prstClr val="white"/>
                </a:solidFill>
              </a:rPr>
              <a:t>ROTARY ALUMNI</a:t>
            </a:r>
            <a:endParaRPr lang="en-US" sz="3600" spc="0" dirty="0">
              <a:solidFill>
                <a:prstClr val="white"/>
              </a:solidFill>
            </a:endParaRPr>
          </a:p>
        </p:txBody>
      </p:sp>
    </p:spTree>
    <p:extLst>
      <p:ext uri="{BB962C8B-B14F-4D97-AF65-F5344CB8AC3E}">
        <p14:creationId xmlns:p14="http://schemas.microsoft.com/office/powerpoint/2010/main" val="3646222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20057" y="1518469"/>
            <a:ext cx="8732968"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400" dirty="0">
              <a:solidFill>
                <a:srgbClr val="585858"/>
              </a:solidFill>
              <a:latin typeface="Georgia"/>
              <a:cs typeface="Georgia"/>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prstClr val="white"/>
                </a:solidFill>
              </a:rPr>
              <a:t>SUPPORTING THE ROTARY FOUNDATION</a:t>
            </a:r>
            <a:endParaRPr lang="en-US" sz="3600" spc="0" dirty="0">
              <a:solidFill>
                <a:prstClr val="white"/>
              </a:solidFil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37823" y="1955060"/>
            <a:ext cx="2566987" cy="2189163"/>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6726" y="1955060"/>
            <a:ext cx="2693987" cy="222567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73892" y="1943948"/>
            <a:ext cx="2609850" cy="2236787"/>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4"/>
          <p:cNvSpPr txBox="1">
            <a:spLocks noChangeArrowheads="1"/>
          </p:cNvSpPr>
          <p:nvPr/>
        </p:nvSpPr>
        <p:spPr bwMode="auto">
          <a:xfrm>
            <a:off x="6216742" y="4376986"/>
            <a:ext cx="2667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Arial" pitchFamily="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defTabSz="914400" eaLnBrk="1" hangingPunct="1">
              <a:buFontTx/>
              <a:buNone/>
              <a:defRPr/>
            </a:pPr>
            <a:r>
              <a:rPr lang="en-US" sz="2000" b="1" kern="0" dirty="0" smtClean="0">
                <a:solidFill>
                  <a:srgbClr val="585858"/>
                </a:solidFill>
                <a:latin typeface="Georgia" pitchFamily="18" charset="0"/>
                <a:cs typeface="Arial"/>
              </a:rPr>
              <a:t>Endowment Fund</a:t>
            </a:r>
          </a:p>
          <a:p>
            <a:pPr marL="0" indent="0" algn="ctr" defTabSz="914400" eaLnBrk="1" hangingPunct="1">
              <a:buFontTx/>
              <a:buNone/>
              <a:defRPr/>
            </a:pPr>
            <a:r>
              <a:rPr lang="en-US" sz="2000" kern="0" dirty="0" smtClean="0">
                <a:solidFill>
                  <a:srgbClr val="585858"/>
                </a:solidFill>
                <a:latin typeface="Georgia" pitchFamily="18" charset="0"/>
                <a:cs typeface="Arial"/>
              </a:rPr>
              <a:t>To Secure Tomorrow</a:t>
            </a:r>
          </a:p>
        </p:txBody>
      </p:sp>
      <p:sp>
        <p:nvSpPr>
          <p:cNvPr id="8" name="Rectangle 3"/>
          <p:cNvSpPr txBox="1">
            <a:spLocks noChangeArrowheads="1"/>
          </p:cNvSpPr>
          <p:nvPr/>
        </p:nvSpPr>
        <p:spPr bwMode="auto">
          <a:xfrm>
            <a:off x="3048000" y="4376936"/>
            <a:ext cx="3048000" cy="11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Arial" pitchFamily="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ctr" defTabSz="914400" eaLnBrk="1" hangingPunct="1">
              <a:buFontTx/>
              <a:buNone/>
              <a:defRPr/>
            </a:pPr>
            <a:r>
              <a:rPr lang="en-US" sz="2000" b="1" kern="0" dirty="0" smtClean="0">
                <a:solidFill>
                  <a:srgbClr val="585858"/>
                </a:solidFill>
                <a:latin typeface="Georgia" pitchFamily="18" charset="0"/>
                <a:cs typeface="Arial"/>
              </a:rPr>
              <a:t>Annual Fund</a:t>
            </a:r>
          </a:p>
          <a:p>
            <a:pPr algn="ctr" defTabSz="914400" eaLnBrk="1" hangingPunct="1">
              <a:buFontTx/>
              <a:buNone/>
              <a:defRPr/>
            </a:pPr>
            <a:r>
              <a:rPr lang="en-US" sz="2000" kern="0" dirty="0" smtClean="0">
                <a:solidFill>
                  <a:srgbClr val="585858"/>
                </a:solidFill>
                <a:latin typeface="Georgia" pitchFamily="18" charset="0"/>
                <a:cs typeface="Arial"/>
              </a:rPr>
              <a:t>For Support Today</a:t>
            </a:r>
          </a:p>
        </p:txBody>
      </p:sp>
      <p:sp>
        <p:nvSpPr>
          <p:cNvPr id="9" name="Text Box 8"/>
          <p:cNvSpPr txBox="1">
            <a:spLocks noChangeArrowheads="1"/>
          </p:cNvSpPr>
          <p:nvPr/>
        </p:nvSpPr>
        <p:spPr bwMode="auto">
          <a:xfrm>
            <a:off x="370219" y="4399600"/>
            <a:ext cx="266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4400">
              <a:spcBef>
                <a:spcPct val="50000"/>
              </a:spcBef>
              <a:defRPr/>
            </a:pPr>
            <a:r>
              <a:rPr lang="en-US" sz="2000" b="1" kern="0" dirty="0" smtClean="0">
                <a:solidFill>
                  <a:srgbClr val="585858"/>
                </a:solidFill>
                <a:latin typeface="Georgia" pitchFamily="18" charset="0"/>
              </a:rPr>
              <a:t>PolioPlus Fund</a:t>
            </a:r>
          </a:p>
          <a:p>
            <a:pPr algn="ctr" defTabSz="914400">
              <a:spcBef>
                <a:spcPct val="20000"/>
              </a:spcBef>
              <a:defRPr/>
            </a:pPr>
            <a:r>
              <a:rPr lang="en-US" sz="2000" kern="0" dirty="0" smtClean="0">
                <a:solidFill>
                  <a:srgbClr val="585858"/>
                </a:solidFill>
                <a:latin typeface="Georgia" pitchFamily="18" charset="0"/>
              </a:rPr>
              <a:t>End Polio Now</a:t>
            </a:r>
          </a:p>
        </p:txBody>
      </p:sp>
    </p:spTree>
    <p:extLst>
      <p:ext uri="{BB962C8B-B14F-4D97-AF65-F5344CB8AC3E}">
        <p14:creationId xmlns:p14="http://schemas.microsoft.com/office/powerpoint/2010/main" val="19659970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5684" y="141969"/>
            <a:ext cx="8212500" cy="697785"/>
          </a:xfrm>
          <a:prstGeom prst="rect">
            <a:avLst/>
          </a:prstGeom>
        </p:spPr>
        <p:txBody>
          <a:bodyPr/>
          <a:lstStyle/>
          <a:p>
            <a:pPr algn="l"/>
            <a:r>
              <a:rPr lang="en-US" sz="3600" dirty="0" smtClean="0">
                <a:solidFill>
                  <a:schemeClr val="bg1"/>
                </a:solidFill>
                <a:latin typeface="Arial Narrow Bold" pitchFamily="34" charset="0"/>
              </a:rPr>
              <a:t>END POLIO NOW: MAKE HISTORY TODAY</a:t>
            </a:r>
            <a:endParaRPr lang="en-US" sz="3600" dirty="0">
              <a:solidFill>
                <a:schemeClr val="bg1"/>
              </a:solidFill>
              <a:latin typeface="Arial Narrow Bold" pitchFamily="34" charset="0"/>
            </a:endParaRPr>
          </a:p>
        </p:txBody>
      </p:sp>
      <p:pic>
        <p:nvPicPr>
          <p:cNvPr id="8" name="Picture 4"/>
          <p:cNvPicPr>
            <a:picLocks noGrp="1" noChangeAspect="1" noChangeArrowheads="1"/>
          </p:cNvPicPr>
          <p:nvPr>
            <p:ph idx="4294967295"/>
          </p:nvPr>
        </p:nvPicPr>
        <p:blipFill>
          <a:blip r:embed="rId3" cstate="email">
            <a:extLst>
              <a:ext uri="{28A0092B-C50C-407E-A947-70E740481C1C}">
                <a14:useLocalDpi xmlns:a14="http://schemas.microsoft.com/office/drawing/2010/main"/>
              </a:ext>
            </a:extLst>
          </a:blip>
          <a:stretch>
            <a:fillRect/>
          </a:stretch>
        </p:blipFill>
        <p:spPr bwMode="auto">
          <a:xfrm>
            <a:off x="153211" y="1379538"/>
            <a:ext cx="3454400" cy="2324100"/>
          </a:xfrm>
          <a:prstGeom prst="rect">
            <a:avLst/>
          </a:prstGeom>
          <a:noFill/>
          <a:ln w="3175">
            <a:solidFill>
              <a:schemeClr val="tx1"/>
            </a:solidFill>
          </a:ln>
          <a:effectLst>
            <a:outerShdw blurRad="50800" dist="38100" dir="5400000" algn="t" rotWithShape="0">
              <a:schemeClr val="accent4">
                <a:lumMod val="50000"/>
                <a:alpha val="40000"/>
              </a:schemeClr>
            </a:outerShdw>
          </a:effectLst>
        </p:spPr>
      </p:pic>
      <p:pic>
        <p:nvPicPr>
          <p:cNvPr id="9" name="Picture 6"/>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2289986" y="3826413"/>
            <a:ext cx="2635250" cy="2089150"/>
          </a:xfrm>
          <a:prstGeom prst="rect">
            <a:avLst/>
          </a:prstGeom>
          <a:noFill/>
          <a:ln w="3175">
            <a:solidFill>
              <a:schemeClr val="tx1"/>
            </a:solidFill>
          </a:ln>
          <a:effectLst>
            <a:outerShdw blurRad="50800" dist="38100" dir="5400000" algn="t" rotWithShape="0">
              <a:schemeClr val="accent4">
                <a:lumMod val="50000"/>
                <a:alpha val="40000"/>
              </a:schemeClr>
            </a:outerShdw>
          </a:effectLst>
        </p:spPr>
      </p:pic>
      <p:pic>
        <p:nvPicPr>
          <p:cNvPr id="6" name="Picture 1" descr="www.endpolio.org/docs/default-source/resources/end-polio-now-brochure.pdf?sfvrsn=2 - Google Chrome"/>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81625" y="1476778"/>
            <a:ext cx="3762375" cy="4876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182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63007" y="1643144"/>
            <a:ext cx="7409575" cy="39054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1200"/>
              </a:spcAft>
            </a:pPr>
            <a:r>
              <a:rPr lang="en-US" sz="2800" dirty="0" smtClean="0">
                <a:solidFill>
                  <a:srgbClr val="585858"/>
                </a:solidFill>
                <a:latin typeface="Georgia"/>
                <a:cs typeface="Georgia"/>
              </a:rPr>
              <a:t>Primary funding source for Foundation grants and activities</a:t>
            </a:r>
          </a:p>
          <a:p>
            <a:pPr>
              <a:spcBef>
                <a:spcPts val="0"/>
              </a:spcBef>
              <a:spcAft>
                <a:spcPts val="1200"/>
              </a:spcAft>
            </a:pPr>
            <a:r>
              <a:rPr lang="en-US" sz="2800" dirty="0" smtClean="0">
                <a:solidFill>
                  <a:srgbClr val="585858"/>
                </a:solidFill>
                <a:latin typeface="Georgia"/>
                <a:cs typeface="Georgia"/>
              </a:rPr>
              <a:t>Supports local and international grants through the SHARE system</a:t>
            </a:r>
          </a:p>
          <a:p>
            <a:r>
              <a:rPr lang="en-US" sz="2800" dirty="0" smtClean="0">
                <a:solidFill>
                  <a:srgbClr val="585858"/>
                </a:solidFill>
                <a:latin typeface="Georgia"/>
                <a:cs typeface="Georgia"/>
              </a:rPr>
              <a:t>Contributions are credited to donor’s club and applied to club’s goal</a:t>
            </a:r>
          </a:p>
          <a:p>
            <a:pPr marL="0" indent="0">
              <a:buFont typeface="Arial"/>
              <a:buNone/>
            </a:pPr>
            <a:endParaRPr lang="en-US" sz="2800" dirty="0" smtClean="0">
              <a:solidFill>
                <a:srgbClr val="585858"/>
              </a:solidFill>
              <a:latin typeface="Georgia"/>
              <a:cs typeface="Georgia"/>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prstClr val="white"/>
                </a:solidFill>
              </a:rPr>
              <a:t>ANNUAL FUND</a:t>
            </a:r>
            <a:endParaRPr lang="en-US" sz="3600" spc="0" dirty="0">
              <a:solidFill>
                <a:prstClr val="white"/>
              </a:solidFill>
            </a:endParaRPr>
          </a:p>
        </p:txBody>
      </p:sp>
    </p:spTree>
    <p:extLst>
      <p:ext uri="{BB962C8B-B14F-4D97-AF65-F5344CB8AC3E}">
        <p14:creationId xmlns:p14="http://schemas.microsoft.com/office/powerpoint/2010/main" val="3017757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07782" y="1405302"/>
            <a:ext cx="8326568" cy="441173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fontAlgn="base">
              <a:lnSpc>
                <a:spcPct val="130000"/>
              </a:lnSpc>
              <a:spcBef>
                <a:spcPts val="0"/>
              </a:spcBef>
              <a:spcAft>
                <a:spcPct val="0"/>
              </a:spcAft>
              <a:buSzPct val="90000"/>
              <a:buFont typeface="Arial"/>
              <a:buNone/>
            </a:pPr>
            <a:r>
              <a:rPr lang="en-US" sz="2800" kern="0" dirty="0" smtClean="0">
                <a:solidFill>
                  <a:srgbClr val="585858"/>
                </a:solidFill>
                <a:latin typeface="Georgia" pitchFamily="18" charset="0"/>
                <a:ea typeface="ＭＳ Ｐゴシック" pitchFamily="1" charset="-128"/>
                <a:cs typeface="Arial"/>
              </a:rPr>
              <a:t>           Peace </a:t>
            </a:r>
            <a:r>
              <a:rPr lang="en-US" sz="2800" kern="0" dirty="0">
                <a:solidFill>
                  <a:srgbClr val="585858"/>
                </a:solidFill>
                <a:latin typeface="Georgia" pitchFamily="18" charset="0"/>
                <a:ea typeface="ＭＳ Ｐゴシック" pitchFamily="1" charset="-128"/>
                <a:cs typeface="Arial"/>
              </a:rPr>
              <a:t>and conflict prevention/resolution</a:t>
            </a:r>
          </a:p>
          <a:p>
            <a:pPr marL="0" indent="0" defTabSz="914400" fontAlgn="base">
              <a:lnSpc>
                <a:spcPct val="130000"/>
              </a:lnSpc>
              <a:spcBef>
                <a:spcPts val="1200"/>
              </a:spcBef>
              <a:spcAft>
                <a:spcPct val="0"/>
              </a:spcAft>
              <a:buSzPct val="90000"/>
              <a:buFont typeface="Arial"/>
              <a:buNone/>
            </a:pPr>
            <a:r>
              <a:rPr lang="en-US" sz="2800" kern="0" dirty="0" smtClean="0">
                <a:solidFill>
                  <a:srgbClr val="585858"/>
                </a:solidFill>
                <a:latin typeface="Georgia" pitchFamily="18" charset="0"/>
                <a:ea typeface="ＭＳ Ｐゴシック" pitchFamily="1" charset="-128"/>
                <a:cs typeface="Arial"/>
              </a:rPr>
              <a:t>	Disease </a:t>
            </a:r>
            <a:r>
              <a:rPr lang="en-US" sz="2800" kern="0" dirty="0">
                <a:solidFill>
                  <a:srgbClr val="585858"/>
                </a:solidFill>
                <a:latin typeface="Georgia" pitchFamily="18" charset="0"/>
                <a:ea typeface="ＭＳ Ｐゴシック" pitchFamily="1" charset="-128"/>
                <a:cs typeface="Arial"/>
              </a:rPr>
              <a:t>prevention and treatment</a:t>
            </a:r>
          </a:p>
          <a:p>
            <a:pPr marL="0" indent="0" defTabSz="914400" fontAlgn="base">
              <a:lnSpc>
                <a:spcPct val="130000"/>
              </a:lnSpc>
              <a:spcBef>
                <a:spcPts val="1800"/>
              </a:spcBef>
              <a:spcAft>
                <a:spcPct val="0"/>
              </a:spcAft>
              <a:buSzPct val="90000"/>
              <a:buFont typeface="Arial"/>
              <a:buNone/>
            </a:pPr>
            <a:r>
              <a:rPr lang="en-US" sz="2800" kern="0" dirty="0" smtClean="0">
                <a:solidFill>
                  <a:srgbClr val="585858"/>
                </a:solidFill>
                <a:latin typeface="Georgia" pitchFamily="18" charset="0"/>
                <a:ea typeface="ＭＳ Ｐゴシック" pitchFamily="1" charset="-128"/>
                <a:cs typeface="Arial"/>
              </a:rPr>
              <a:t>	Water </a:t>
            </a:r>
            <a:r>
              <a:rPr lang="en-US" sz="2800" kern="0" dirty="0">
                <a:solidFill>
                  <a:srgbClr val="585858"/>
                </a:solidFill>
                <a:latin typeface="Georgia" pitchFamily="18" charset="0"/>
                <a:ea typeface="ＭＳ Ｐゴシック" pitchFamily="1" charset="-128"/>
                <a:cs typeface="Arial"/>
              </a:rPr>
              <a:t>and sanitation</a:t>
            </a:r>
          </a:p>
          <a:p>
            <a:pPr marL="0" indent="0" defTabSz="914400" fontAlgn="base">
              <a:lnSpc>
                <a:spcPct val="130000"/>
              </a:lnSpc>
              <a:spcBef>
                <a:spcPts val="1800"/>
              </a:spcBef>
              <a:spcAft>
                <a:spcPct val="0"/>
              </a:spcAft>
              <a:buSzPct val="90000"/>
              <a:buFont typeface="Arial"/>
              <a:buNone/>
            </a:pPr>
            <a:r>
              <a:rPr lang="en-US" sz="2800" kern="0" dirty="0" smtClean="0">
                <a:solidFill>
                  <a:srgbClr val="585858"/>
                </a:solidFill>
                <a:latin typeface="Georgia" pitchFamily="18" charset="0"/>
                <a:ea typeface="ＭＳ Ｐゴシック" pitchFamily="1" charset="-128"/>
                <a:cs typeface="Arial"/>
              </a:rPr>
              <a:t>	Maternal </a:t>
            </a:r>
            <a:r>
              <a:rPr lang="en-US" sz="2800" kern="0" dirty="0">
                <a:solidFill>
                  <a:srgbClr val="585858"/>
                </a:solidFill>
                <a:latin typeface="Georgia" pitchFamily="18" charset="0"/>
                <a:ea typeface="ＭＳ Ｐゴシック" pitchFamily="1" charset="-128"/>
                <a:cs typeface="Arial"/>
              </a:rPr>
              <a:t>and child health</a:t>
            </a:r>
          </a:p>
          <a:p>
            <a:pPr marL="0" indent="0" defTabSz="914400" fontAlgn="base">
              <a:lnSpc>
                <a:spcPct val="130000"/>
              </a:lnSpc>
              <a:spcBef>
                <a:spcPts val="1800"/>
              </a:spcBef>
              <a:spcAft>
                <a:spcPct val="0"/>
              </a:spcAft>
              <a:buSzPct val="90000"/>
              <a:buFont typeface="Arial"/>
              <a:buNone/>
            </a:pPr>
            <a:r>
              <a:rPr lang="en-US" sz="2800" kern="0" dirty="0" smtClean="0">
                <a:solidFill>
                  <a:srgbClr val="585858"/>
                </a:solidFill>
                <a:latin typeface="Georgia" pitchFamily="18" charset="0"/>
                <a:ea typeface="ＭＳ Ｐゴシック" pitchFamily="1" charset="-128"/>
                <a:cs typeface="Arial"/>
              </a:rPr>
              <a:t>	Basic </a:t>
            </a:r>
            <a:r>
              <a:rPr lang="en-US" sz="2800" kern="0" dirty="0">
                <a:solidFill>
                  <a:srgbClr val="585858"/>
                </a:solidFill>
                <a:latin typeface="Georgia" pitchFamily="18" charset="0"/>
                <a:ea typeface="ＭＳ Ｐゴシック" pitchFamily="1" charset="-128"/>
                <a:cs typeface="Arial"/>
              </a:rPr>
              <a:t>education and </a:t>
            </a:r>
            <a:r>
              <a:rPr lang="en-US" sz="2800" kern="0" dirty="0" smtClean="0">
                <a:solidFill>
                  <a:srgbClr val="585858"/>
                </a:solidFill>
                <a:latin typeface="Georgia" pitchFamily="18" charset="0"/>
                <a:ea typeface="ＭＳ Ｐゴシック" pitchFamily="1" charset="-128"/>
                <a:cs typeface="Arial"/>
              </a:rPr>
              <a:t>literacy</a:t>
            </a:r>
          </a:p>
          <a:p>
            <a:pPr marL="0" indent="0" defTabSz="914400" fontAlgn="base">
              <a:lnSpc>
                <a:spcPct val="130000"/>
              </a:lnSpc>
              <a:spcBef>
                <a:spcPts val="1800"/>
              </a:spcBef>
              <a:spcAft>
                <a:spcPct val="0"/>
              </a:spcAft>
              <a:buSzPct val="90000"/>
              <a:buFont typeface="Arial"/>
              <a:buNone/>
            </a:pPr>
            <a:r>
              <a:rPr lang="en-US" sz="2800" kern="0" dirty="0" smtClean="0">
                <a:solidFill>
                  <a:srgbClr val="585858"/>
                </a:solidFill>
                <a:latin typeface="Georgia" pitchFamily="18" charset="0"/>
                <a:ea typeface="ＭＳ Ｐゴシック" pitchFamily="1" charset="-128"/>
                <a:cs typeface="Arial"/>
              </a:rPr>
              <a:t>	Economic </a:t>
            </a:r>
            <a:r>
              <a:rPr lang="en-US" sz="2800" kern="0" dirty="0">
                <a:solidFill>
                  <a:srgbClr val="585858"/>
                </a:solidFill>
                <a:latin typeface="Georgia" pitchFamily="18" charset="0"/>
                <a:ea typeface="ＭＳ Ｐゴシック" pitchFamily="1" charset="-128"/>
                <a:cs typeface="Arial"/>
              </a:rPr>
              <a:t>and community development</a:t>
            </a:r>
          </a:p>
          <a:p>
            <a:pPr marL="336550" indent="-336550" defTabSz="914400" fontAlgn="base">
              <a:spcAft>
                <a:spcPct val="0"/>
              </a:spcAft>
              <a:buSzPct val="90000"/>
              <a:buFontTx/>
              <a:buChar char="•"/>
            </a:pPr>
            <a:endParaRPr lang="en-US" sz="3000" kern="0" dirty="0">
              <a:solidFill>
                <a:srgbClr val="585858"/>
              </a:solidFill>
              <a:latin typeface="Georgia" pitchFamily="18" charset="0"/>
              <a:ea typeface="ＭＳ Ｐゴシック" pitchFamily="1" charset="-128"/>
              <a:cs typeface="Arial"/>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prstClr val="white"/>
                </a:solidFill>
              </a:rPr>
              <a:t>AREAS OF FOCUS</a:t>
            </a:r>
            <a:endParaRPr lang="en-US" sz="3600" spc="0" dirty="0">
              <a:solidFill>
                <a:prstClr val="white"/>
              </a:solidFill>
            </a:endParaRPr>
          </a:p>
        </p:txBody>
      </p:sp>
      <p:pic>
        <p:nvPicPr>
          <p:cNvPr id="10" name="Picture 2" descr="S:\LE\LMS Courses\Captivate\icons and backgrounds\AOF logos 2013\AoF-V_Smoke-RGB.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9403" y="1416705"/>
            <a:ext cx="630206" cy="449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44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66994" y="2222797"/>
            <a:ext cx="4793942" cy="241240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pPr>
            <a:r>
              <a:rPr lang="en-US" sz="2800" dirty="0" smtClean="0">
                <a:solidFill>
                  <a:srgbClr val="585858"/>
                </a:solidFill>
                <a:latin typeface="Georgia"/>
                <a:cs typeface="Georgia"/>
              </a:rPr>
              <a:t>Contributions are professionally invested </a:t>
            </a:r>
          </a:p>
          <a:p>
            <a:pPr>
              <a:spcAft>
                <a:spcPts val="600"/>
              </a:spcAft>
            </a:pPr>
            <a:r>
              <a:rPr lang="en-US" sz="2800" dirty="0" smtClean="0">
                <a:solidFill>
                  <a:srgbClr val="585858"/>
                </a:solidFill>
                <a:latin typeface="Georgia"/>
                <a:cs typeface="Georgia"/>
              </a:rPr>
              <a:t>Only the earnings are spent</a:t>
            </a: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prstClr val="white"/>
                </a:solidFill>
              </a:rPr>
              <a:t>ENDOWMENT FUND</a:t>
            </a:r>
            <a:endParaRPr lang="en-US" sz="3600" spc="0" dirty="0">
              <a:solidFill>
                <a:prstClr val="white"/>
              </a:solidFill>
            </a:endParaRPr>
          </a:p>
        </p:txBody>
      </p:sp>
      <p:pic>
        <p:nvPicPr>
          <p:cNvPr id="1026" name="Picture 2" descr="R:\BM Images\___AreasOFFocus_Tanaka_Galleries\Outreach to Youth\20100203_GT_10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96781" y="1565020"/>
            <a:ext cx="3727961" cy="3727961"/>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4222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246536" y="1948645"/>
            <a:ext cx="4588702" cy="296071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800" dirty="0" smtClean="0">
              <a:solidFill>
                <a:srgbClr val="585858"/>
              </a:solidFill>
              <a:latin typeface="Georgia"/>
              <a:cs typeface="Georgia"/>
            </a:endParaRPr>
          </a:p>
          <a:p>
            <a:pPr>
              <a:spcAft>
                <a:spcPts val="1200"/>
              </a:spcAft>
            </a:pPr>
            <a:r>
              <a:rPr lang="en-US" sz="2800" dirty="0" smtClean="0">
                <a:solidFill>
                  <a:srgbClr val="585858"/>
                </a:solidFill>
                <a:latin typeface="Georgia"/>
                <a:cs typeface="Georgia"/>
              </a:rPr>
              <a:t>The goal is to fully endow the program</a:t>
            </a:r>
          </a:p>
          <a:p>
            <a:pPr>
              <a:spcAft>
                <a:spcPts val="1200"/>
              </a:spcAft>
            </a:pPr>
            <a:r>
              <a:rPr lang="en-US" sz="2800" dirty="0" smtClean="0">
                <a:solidFill>
                  <a:srgbClr val="585858"/>
                </a:solidFill>
                <a:latin typeface="Georgia"/>
                <a:cs typeface="Georgia"/>
              </a:rPr>
              <a:t>$150 million by 2017</a:t>
            </a:r>
          </a:p>
          <a:p>
            <a:pPr>
              <a:spcAft>
                <a:spcPts val="600"/>
              </a:spcAft>
            </a:pPr>
            <a:r>
              <a:rPr lang="en-US" sz="2800" dirty="0" smtClean="0">
                <a:solidFill>
                  <a:srgbClr val="585858"/>
                </a:solidFill>
                <a:latin typeface="Georgia"/>
                <a:cs typeface="Georgia"/>
              </a:rPr>
              <a:t>Focus on major gifts</a:t>
            </a: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lnSpcReduction="10000"/>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prstClr val="white"/>
                </a:solidFill>
              </a:rPr>
              <a:t>ROTARY PEACE CENTERS MAJOR GIFTS INITIATIVE</a:t>
            </a:r>
            <a:endParaRPr lang="en-US" sz="3600" spc="0" dirty="0">
              <a:solidFill>
                <a:prstClr val="white"/>
              </a:solidFill>
            </a:endParaRPr>
          </a:p>
        </p:txBody>
      </p:sp>
      <p:sp>
        <p:nvSpPr>
          <p:cNvPr id="2" name="Rectangle 1"/>
          <p:cNvSpPr/>
          <p:nvPr/>
        </p:nvSpPr>
        <p:spPr>
          <a:xfrm>
            <a:off x="189108" y="5801710"/>
            <a:ext cx="2144189" cy="86710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descr="S:\LE\LMS Courses\Foundation 101\Peace-Centers-Lockup_TRF Logo.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954" y="5801710"/>
            <a:ext cx="3274235" cy="75018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LE\LMS Courses\Foundation 101\RPC logo.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1954" y="2136774"/>
            <a:ext cx="2941171" cy="2941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8120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prstClr val="white"/>
                </a:solidFill>
              </a:rPr>
              <a:t>EVERY ROTARIAN, EVERY YEAR</a:t>
            </a:r>
            <a:endParaRPr lang="en-US" sz="3600" spc="0" dirty="0">
              <a:solidFill>
                <a:prstClr val="white"/>
              </a:solidFill>
            </a:endParaRPr>
          </a:p>
        </p:txBody>
      </p:sp>
      <p:pic>
        <p:nvPicPr>
          <p:cNvPr id="7" name="Picture 7" descr="\\RI-FS13\RotaryShared\BM Images\Brian King\New Areas of Focus Images\20090331_LK_02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296133"/>
            <a:ext cx="9144000" cy="40719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 name="Picture 3"/>
          <p:cNvPicPr>
            <a:picLocks noChangeAspect="1"/>
          </p:cNvPicPr>
          <p:nvPr/>
        </p:nvPicPr>
        <p:blipFill rotWithShape="1">
          <a:blip r:embed="rId4" cstate="email">
            <a:extLst>
              <a:ext uri="{28A0092B-C50C-407E-A947-70E740481C1C}">
                <a14:useLocalDpi xmlns:a14="http://schemas.microsoft.com/office/drawing/2010/main"/>
              </a:ext>
            </a:extLst>
          </a:blip>
          <a:srcRect l="59950"/>
          <a:stretch/>
        </p:blipFill>
        <p:spPr bwMode="auto">
          <a:xfrm>
            <a:off x="1957388" y="5943598"/>
            <a:ext cx="1088112" cy="577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RI-FS13\RotaryShared\BM Images\Brian King\New Areas of Focus Images\20090331_LK_021.jpg"/>
          <p:cNvPicPr>
            <a:picLocks noChangeAspect="1" noChangeArrowheads="1"/>
          </p:cNvPicPr>
          <p:nvPr/>
        </p:nvPicPr>
        <p:blipFill rotWithShape="1">
          <a:blip r:embed="rId5" cstate="email">
            <a:lum bright="70000" contrast="-70000"/>
            <a:extLst>
              <a:ext uri="{28A0092B-C50C-407E-A947-70E740481C1C}">
                <a14:useLocalDpi xmlns:a14="http://schemas.microsoft.com/office/drawing/2010/main"/>
              </a:ext>
            </a:extLst>
          </a:blip>
          <a:srcRect/>
          <a:stretch/>
        </p:blipFill>
        <p:spPr bwMode="auto">
          <a:xfrm>
            <a:off x="-4768" y="4907703"/>
            <a:ext cx="9144000" cy="51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0" y="4907703"/>
            <a:ext cx="9144000" cy="43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tIns="0" bIns="0">
            <a:spAutoFit/>
          </a:bodyPr>
          <a:lstStyle>
            <a:lvl1pPr>
              <a:defRPr>
                <a:solidFill>
                  <a:schemeClr val="tx1"/>
                </a:solidFill>
                <a:latin typeface="Arial" charset="0"/>
                <a:cs typeface="Arial" charset="0"/>
              </a:defRPr>
            </a:lvl1pPr>
            <a:lvl2pPr>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1" algn="ctr" defTabSz="914400">
              <a:spcBef>
                <a:spcPct val="25000"/>
              </a:spcBef>
              <a:spcAft>
                <a:spcPct val="25000"/>
              </a:spcAft>
              <a:defRPr/>
            </a:pPr>
            <a:r>
              <a:rPr lang="en-US" sz="2800" kern="0" dirty="0" smtClean="0">
                <a:solidFill>
                  <a:srgbClr val="585858"/>
                </a:solidFill>
                <a:latin typeface="Georgia" pitchFamily="18" charset="0"/>
              </a:rPr>
              <a:t>100% Member Participation</a:t>
            </a:r>
          </a:p>
        </p:txBody>
      </p:sp>
    </p:spTree>
    <p:extLst>
      <p:ext uri="{BB962C8B-B14F-4D97-AF65-F5344CB8AC3E}">
        <p14:creationId xmlns:p14="http://schemas.microsoft.com/office/powerpoint/2010/main" val="11028075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90617" y="1518469"/>
            <a:ext cx="8451542"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dirty="0" smtClean="0">
                <a:solidFill>
                  <a:srgbClr val="585858"/>
                </a:solidFill>
                <a:latin typeface="Georgia" pitchFamily="18" charset="0"/>
              </a:rPr>
              <a:t>A person who contributes $1,000 </a:t>
            </a:r>
            <a:r>
              <a:rPr lang="en-US" sz="2800" dirty="0">
                <a:solidFill>
                  <a:srgbClr val="585858"/>
                </a:solidFill>
                <a:latin typeface="Georgia" pitchFamily="18" charset="0"/>
              </a:rPr>
              <a:t>or in </a:t>
            </a:r>
            <a:r>
              <a:rPr lang="en-US" sz="2800" dirty="0" smtClean="0">
                <a:solidFill>
                  <a:srgbClr val="585858"/>
                </a:solidFill>
                <a:latin typeface="Georgia" pitchFamily="18" charset="0"/>
              </a:rPr>
              <a:t>whose </a:t>
            </a:r>
            <a:br>
              <a:rPr lang="en-US" sz="2800" dirty="0" smtClean="0">
                <a:solidFill>
                  <a:srgbClr val="585858"/>
                </a:solidFill>
                <a:latin typeface="Georgia" pitchFamily="18" charset="0"/>
              </a:rPr>
            </a:br>
            <a:r>
              <a:rPr lang="en-US" sz="2800" dirty="0" smtClean="0">
                <a:solidFill>
                  <a:srgbClr val="585858"/>
                </a:solidFill>
                <a:latin typeface="Georgia" pitchFamily="18" charset="0"/>
              </a:rPr>
              <a:t>name </a:t>
            </a:r>
            <a:r>
              <a:rPr lang="en-US" sz="2800" dirty="0">
                <a:solidFill>
                  <a:srgbClr val="585858"/>
                </a:solidFill>
                <a:latin typeface="Georgia" pitchFamily="18" charset="0"/>
              </a:rPr>
              <a:t>$1,000 is </a:t>
            </a:r>
            <a:r>
              <a:rPr lang="en-US" sz="2800" dirty="0" smtClean="0">
                <a:solidFill>
                  <a:srgbClr val="585858"/>
                </a:solidFill>
                <a:latin typeface="Georgia" pitchFamily="18" charset="0"/>
              </a:rPr>
              <a:t>contributed</a:t>
            </a:r>
          </a:p>
          <a:p>
            <a:pPr marL="0" indent="0">
              <a:buFont typeface="Arial"/>
              <a:buNone/>
            </a:pPr>
            <a:endParaRPr lang="en-US" sz="2800" dirty="0">
              <a:solidFill>
                <a:srgbClr val="585858"/>
              </a:solidFill>
              <a:latin typeface="Georgia" pitchFamily="18" charset="0"/>
            </a:endParaRPr>
          </a:p>
          <a:p>
            <a:pPr marL="0" indent="0">
              <a:buFont typeface="Arial"/>
              <a:buNone/>
            </a:pPr>
            <a:endParaRPr lang="en-US" sz="2400" dirty="0" smtClean="0">
              <a:solidFill>
                <a:srgbClr val="585858"/>
              </a:solidFill>
              <a:latin typeface="Georgia"/>
              <a:cs typeface="Georgia"/>
            </a:endParaRPr>
          </a:p>
          <a:p>
            <a:pPr marL="0" indent="0">
              <a:buFont typeface="Arial"/>
              <a:buNone/>
            </a:pPr>
            <a:endParaRPr lang="en-US" sz="2400" dirty="0" smtClean="0">
              <a:solidFill>
                <a:srgbClr val="585858"/>
              </a:solidFill>
              <a:latin typeface="Georgia"/>
              <a:cs typeface="Georgia"/>
            </a:endParaRPr>
          </a:p>
          <a:p>
            <a:pPr marL="0" indent="0">
              <a:buFont typeface="Arial"/>
              <a:buNone/>
            </a:pPr>
            <a:endParaRPr lang="en-US" sz="2400" dirty="0" smtClean="0">
              <a:solidFill>
                <a:srgbClr val="585858"/>
              </a:solidFill>
              <a:latin typeface="Georgia"/>
              <a:cs typeface="Georgia"/>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prstClr val="white"/>
                </a:solidFill>
              </a:rPr>
              <a:t>PAUL HARRIS FELLOW</a:t>
            </a:r>
            <a:endParaRPr lang="en-US" sz="3600" spc="0" dirty="0">
              <a:solidFill>
                <a:prstClr val="white"/>
              </a:solidFill>
            </a:endParaRP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8066" y="2996383"/>
            <a:ext cx="3683000" cy="13541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S:\LE\LMS Courses\Foundation 101\PaulHarrisFello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7392" y="2675800"/>
            <a:ext cx="2495458" cy="372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27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62707" y="1720692"/>
            <a:ext cx="8009793"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spcBef>
                <a:spcPts val="0"/>
              </a:spcBef>
              <a:buFont typeface="Arial"/>
              <a:buNone/>
            </a:pPr>
            <a:r>
              <a:rPr lang="en-US" sz="2800" dirty="0" smtClean="0">
                <a:solidFill>
                  <a:srgbClr val="585858"/>
                </a:solidFill>
                <a:latin typeface="Georgia" pitchFamily="18" charset="0"/>
              </a:rPr>
              <a:t>Contributes $1,000 </a:t>
            </a:r>
            <a:r>
              <a:rPr lang="en-US" sz="2800" dirty="0">
                <a:solidFill>
                  <a:srgbClr val="585858"/>
                </a:solidFill>
                <a:latin typeface="Georgia" pitchFamily="18" charset="0"/>
              </a:rPr>
              <a:t>each year to the Annual Fund, PolioPlus, or approved grants</a:t>
            </a:r>
          </a:p>
          <a:p>
            <a:pPr marL="0" indent="0">
              <a:buFont typeface="Arial"/>
              <a:buNone/>
            </a:pPr>
            <a:endParaRPr lang="en-US" sz="2400" dirty="0" smtClean="0">
              <a:solidFill>
                <a:srgbClr val="585858"/>
              </a:solidFill>
              <a:latin typeface="Georgia"/>
              <a:cs typeface="Georgia"/>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prstClr val="white"/>
                </a:solidFill>
              </a:rPr>
              <a:t>PAUL HARRIS SOCIETY MEMBER</a:t>
            </a:r>
            <a:endParaRPr lang="en-US" sz="3600" spc="0" dirty="0">
              <a:solidFill>
                <a:prstClr val="white"/>
              </a:solidFill>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11550" y="3087627"/>
            <a:ext cx="2120900" cy="2603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03416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03682" y="1731145"/>
            <a:ext cx="7226424" cy="409728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800" dirty="0">
              <a:solidFill>
                <a:srgbClr val="585858"/>
              </a:solidFill>
              <a:latin typeface="Georgia" pitchFamily="18" charset="0"/>
              <a:cs typeface="Georgia"/>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prstClr val="white"/>
                </a:solidFill>
              </a:rPr>
              <a:t>BEQUEST SOCIETY</a:t>
            </a:r>
            <a:endParaRPr lang="en-US" sz="3600" spc="0" dirty="0">
              <a:solidFill>
                <a:prstClr val="white"/>
              </a:solidFill>
            </a:endParaRPr>
          </a:p>
        </p:txBody>
      </p:sp>
      <p:sp>
        <p:nvSpPr>
          <p:cNvPr id="2" name="Rectangle 1"/>
          <p:cNvSpPr/>
          <p:nvPr/>
        </p:nvSpPr>
        <p:spPr>
          <a:xfrm>
            <a:off x="497149" y="1550399"/>
            <a:ext cx="8247355" cy="1384995"/>
          </a:xfrm>
          <a:prstGeom prst="rect">
            <a:avLst/>
          </a:prstGeom>
        </p:spPr>
        <p:txBody>
          <a:bodyPr wrap="square">
            <a:spAutoFit/>
          </a:bodyPr>
          <a:lstStyle/>
          <a:p>
            <a:pPr marL="342900" indent="-342900" defTabSz="914400" fontAlgn="base">
              <a:spcBef>
                <a:spcPct val="20000"/>
              </a:spcBef>
              <a:spcAft>
                <a:spcPct val="0"/>
              </a:spcAft>
              <a:buFontTx/>
              <a:buChar char="•"/>
            </a:pPr>
            <a:r>
              <a:rPr lang="en-US" sz="2800" kern="0" dirty="0">
                <a:solidFill>
                  <a:srgbClr val="585858"/>
                </a:solidFill>
                <a:latin typeface="Georgia" pitchFamily="18" charset="0"/>
                <a:cs typeface="Arial"/>
              </a:rPr>
              <a:t>Provision in estate plan totaling </a:t>
            </a:r>
            <a:r>
              <a:rPr lang="en-US" sz="2800" kern="0" dirty="0" smtClean="0">
                <a:solidFill>
                  <a:srgbClr val="585858"/>
                </a:solidFill>
                <a:latin typeface="Georgia" pitchFamily="18" charset="0"/>
                <a:cs typeface="Arial"/>
              </a:rPr>
              <a:t>$10,000</a:t>
            </a:r>
            <a:r>
              <a:rPr lang="en-US" sz="2800" kern="0" dirty="0">
                <a:solidFill>
                  <a:srgbClr val="585858"/>
                </a:solidFill>
                <a:latin typeface="Georgia" pitchFamily="18" charset="0"/>
                <a:cs typeface="Arial"/>
              </a:rPr>
              <a:t>+ </a:t>
            </a:r>
            <a:br>
              <a:rPr lang="en-US" sz="2800" kern="0" dirty="0">
                <a:solidFill>
                  <a:srgbClr val="585858"/>
                </a:solidFill>
                <a:latin typeface="Georgia" pitchFamily="18" charset="0"/>
                <a:cs typeface="Arial"/>
              </a:rPr>
            </a:br>
            <a:r>
              <a:rPr lang="en-US" sz="2800" kern="0" dirty="0">
                <a:solidFill>
                  <a:srgbClr val="585858"/>
                </a:solidFill>
                <a:latin typeface="Georgia" pitchFamily="18" charset="0"/>
                <a:cs typeface="Arial"/>
              </a:rPr>
              <a:t/>
            </a:r>
            <a:br>
              <a:rPr lang="en-US" sz="2800" kern="0" dirty="0">
                <a:solidFill>
                  <a:srgbClr val="585858"/>
                </a:solidFill>
                <a:latin typeface="Georgia" pitchFamily="18" charset="0"/>
                <a:cs typeface="Arial"/>
              </a:rPr>
            </a:br>
            <a:r>
              <a:rPr lang="en-US" sz="2800" kern="0" dirty="0">
                <a:solidFill>
                  <a:srgbClr val="585858"/>
                </a:solidFill>
                <a:latin typeface="Georgia" pitchFamily="18" charset="0"/>
                <a:cs typeface="Arial"/>
              </a:rPr>
              <a:t>Examples: living will, life insurance policy</a:t>
            </a:r>
          </a:p>
        </p:txBody>
      </p:sp>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6328" y="3197165"/>
            <a:ext cx="2391794" cy="23844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S:\LE\LMS Courses\Foundation 101\BequestSociety_LowRe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45931" y="3197165"/>
            <a:ext cx="2870444" cy="2132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269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03682" y="1731145"/>
            <a:ext cx="7226424" cy="409728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800" dirty="0">
              <a:solidFill>
                <a:srgbClr val="585858"/>
              </a:solidFill>
              <a:latin typeface="Georgia" pitchFamily="18" charset="0"/>
              <a:cs typeface="Georgia"/>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prstClr val="white"/>
                </a:solidFill>
              </a:rPr>
              <a:t>MAJOR DONOR</a:t>
            </a:r>
            <a:endParaRPr lang="en-US" sz="3600" spc="0" dirty="0">
              <a:solidFill>
                <a:prstClr val="white"/>
              </a:solidFill>
            </a:endParaRPr>
          </a:p>
        </p:txBody>
      </p:sp>
      <p:sp>
        <p:nvSpPr>
          <p:cNvPr id="5" name="Rectangle 4"/>
          <p:cNvSpPr/>
          <p:nvPr/>
        </p:nvSpPr>
        <p:spPr>
          <a:xfrm>
            <a:off x="603682" y="1635155"/>
            <a:ext cx="7803471" cy="1788182"/>
          </a:xfrm>
          <a:prstGeom prst="rect">
            <a:avLst/>
          </a:prstGeom>
        </p:spPr>
        <p:txBody>
          <a:bodyPr wrap="square">
            <a:spAutoFit/>
          </a:bodyPr>
          <a:lstStyle/>
          <a:p>
            <a:pPr marL="342900" indent="-342900" defTabSz="914400" fontAlgn="base">
              <a:lnSpc>
                <a:spcPct val="80000"/>
              </a:lnSpc>
              <a:spcAft>
                <a:spcPts val="1800"/>
              </a:spcAft>
              <a:buFontTx/>
              <a:buChar char="•"/>
            </a:pPr>
            <a:r>
              <a:rPr lang="en-US" sz="2800" kern="0" dirty="0">
                <a:solidFill>
                  <a:srgbClr val="585858"/>
                </a:solidFill>
                <a:latin typeface="Georgia" pitchFamily="18" charset="0"/>
                <a:cs typeface="Arial"/>
              </a:rPr>
              <a:t>Personal outright or cumulative gifts of </a:t>
            </a:r>
            <a:br>
              <a:rPr lang="en-US" sz="2800" kern="0" dirty="0">
                <a:solidFill>
                  <a:srgbClr val="585858"/>
                </a:solidFill>
                <a:latin typeface="Georgia" pitchFamily="18" charset="0"/>
                <a:cs typeface="Arial"/>
              </a:rPr>
            </a:br>
            <a:r>
              <a:rPr lang="en-US" sz="2800" kern="0" dirty="0" smtClean="0">
                <a:solidFill>
                  <a:srgbClr val="585858"/>
                </a:solidFill>
                <a:latin typeface="Georgia" pitchFamily="18" charset="0"/>
                <a:cs typeface="Arial"/>
              </a:rPr>
              <a:t>$10,000</a:t>
            </a:r>
            <a:r>
              <a:rPr lang="en-US" sz="2800" kern="0" dirty="0">
                <a:solidFill>
                  <a:srgbClr val="585858"/>
                </a:solidFill>
                <a:latin typeface="Georgia" pitchFamily="18" charset="0"/>
                <a:cs typeface="Arial"/>
              </a:rPr>
              <a:t>+</a:t>
            </a:r>
          </a:p>
          <a:p>
            <a:pPr marL="342900" indent="-342900" defTabSz="914400" fontAlgn="base">
              <a:lnSpc>
                <a:spcPct val="80000"/>
              </a:lnSpc>
              <a:spcBef>
                <a:spcPct val="20000"/>
              </a:spcBef>
              <a:spcAft>
                <a:spcPct val="0"/>
              </a:spcAft>
              <a:buFontTx/>
              <a:buChar char="•"/>
            </a:pPr>
            <a:r>
              <a:rPr lang="en-US" sz="2800" kern="0" dirty="0">
                <a:solidFill>
                  <a:srgbClr val="585858"/>
                </a:solidFill>
                <a:latin typeface="Georgia" pitchFamily="18" charset="0"/>
                <a:cs typeface="Arial"/>
              </a:rPr>
              <a:t>Cash, life income agreements, bequests, real estate, or securities</a:t>
            </a:r>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5869" y="3475759"/>
            <a:ext cx="3121025" cy="2352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05417" y="3475759"/>
            <a:ext cx="3425825" cy="23415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1539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03682" y="1731145"/>
            <a:ext cx="7226424" cy="409728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800" dirty="0">
              <a:solidFill>
                <a:srgbClr val="585858"/>
              </a:solidFill>
              <a:latin typeface="Georgia" pitchFamily="18" charset="0"/>
              <a:cs typeface="Georgia"/>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prstClr val="white"/>
                </a:solidFill>
              </a:rPr>
              <a:t>ARCH KLUMPH SOCIETY</a:t>
            </a:r>
            <a:endParaRPr lang="en-US" sz="3600" spc="0" dirty="0">
              <a:solidFill>
                <a:prstClr val="white"/>
              </a:solidFill>
            </a:endParaRPr>
          </a:p>
        </p:txBody>
      </p:sp>
      <p:sp>
        <p:nvSpPr>
          <p:cNvPr id="2" name="Rectangle 1"/>
          <p:cNvSpPr/>
          <p:nvPr/>
        </p:nvSpPr>
        <p:spPr>
          <a:xfrm>
            <a:off x="603682" y="1549565"/>
            <a:ext cx="7776838" cy="1557349"/>
          </a:xfrm>
          <a:prstGeom prst="rect">
            <a:avLst/>
          </a:prstGeom>
        </p:spPr>
        <p:txBody>
          <a:bodyPr wrap="square">
            <a:spAutoFit/>
          </a:bodyPr>
          <a:lstStyle/>
          <a:p>
            <a:pPr marL="342900" indent="-342900" defTabSz="914400" fontAlgn="base">
              <a:spcBef>
                <a:spcPct val="20000"/>
              </a:spcBef>
              <a:spcAft>
                <a:spcPct val="0"/>
              </a:spcAft>
              <a:buFontTx/>
              <a:buChar char="•"/>
            </a:pPr>
            <a:r>
              <a:rPr lang="en-US" sz="2800" kern="0" dirty="0">
                <a:solidFill>
                  <a:srgbClr val="585858"/>
                </a:solidFill>
                <a:latin typeface="Georgia" pitchFamily="18" charset="0"/>
                <a:cs typeface="Arial"/>
              </a:rPr>
              <a:t>Trustees Circle     </a:t>
            </a:r>
            <a:r>
              <a:rPr lang="en-US" sz="2800" kern="0" dirty="0" smtClean="0">
                <a:solidFill>
                  <a:srgbClr val="585858"/>
                </a:solidFill>
                <a:latin typeface="Georgia" pitchFamily="18" charset="0"/>
                <a:cs typeface="Arial"/>
              </a:rPr>
              <a:t>   $</a:t>
            </a:r>
            <a:r>
              <a:rPr lang="en-US" sz="2800" kern="0" dirty="0">
                <a:solidFill>
                  <a:srgbClr val="585858"/>
                </a:solidFill>
                <a:latin typeface="Georgia" pitchFamily="18" charset="0"/>
                <a:cs typeface="Arial"/>
              </a:rPr>
              <a:t>250,000+</a:t>
            </a:r>
          </a:p>
          <a:p>
            <a:pPr marL="342900" indent="-342900" defTabSz="914400" fontAlgn="base">
              <a:spcBef>
                <a:spcPct val="20000"/>
              </a:spcBef>
              <a:spcAft>
                <a:spcPct val="0"/>
              </a:spcAft>
              <a:buFontTx/>
              <a:buChar char="•"/>
            </a:pPr>
            <a:r>
              <a:rPr lang="en-US" sz="2800" kern="0" dirty="0">
                <a:solidFill>
                  <a:srgbClr val="585858"/>
                </a:solidFill>
                <a:latin typeface="Georgia" pitchFamily="18" charset="0"/>
                <a:cs typeface="Arial"/>
              </a:rPr>
              <a:t>Chair’s Circle        </a:t>
            </a:r>
            <a:r>
              <a:rPr lang="en-US" sz="2800" kern="0" dirty="0" smtClean="0">
                <a:solidFill>
                  <a:srgbClr val="585858"/>
                </a:solidFill>
                <a:latin typeface="Georgia" pitchFamily="18" charset="0"/>
                <a:cs typeface="Arial"/>
              </a:rPr>
              <a:t>   $</a:t>
            </a:r>
            <a:r>
              <a:rPr lang="en-US" sz="2800" kern="0" dirty="0">
                <a:solidFill>
                  <a:srgbClr val="585858"/>
                </a:solidFill>
                <a:latin typeface="Georgia" pitchFamily="18" charset="0"/>
                <a:cs typeface="Arial"/>
              </a:rPr>
              <a:t>500,000+</a:t>
            </a:r>
          </a:p>
          <a:p>
            <a:pPr marL="342900" indent="-342900" defTabSz="914400" fontAlgn="base">
              <a:spcBef>
                <a:spcPct val="20000"/>
              </a:spcBef>
              <a:spcAft>
                <a:spcPct val="0"/>
              </a:spcAft>
              <a:buFontTx/>
              <a:buChar char="•"/>
            </a:pPr>
            <a:r>
              <a:rPr lang="en-US" sz="2800" kern="0" dirty="0">
                <a:solidFill>
                  <a:srgbClr val="585858"/>
                </a:solidFill>
                <a:latin typeface="Georgia" pitchFamily="18" charset="0"/>
                <a:cs typeface="Arial"/>
              </a:rPr>
              <a:t>Foundation Circle </a:t>
            </a:r>
            <a:r>
              <a:rPr lang="en-US" sz="2800" kern="0" dirty="0" smtClean="0">
                <a:solidFill>
                  <a:srgbClr val="585858"/>
                </a:solidFill>
                <a:latin typeface="Georgia" pitchFamily="18" charset="0"/>
                <a:cs typeface="Arial"/>
              </a:rPr>
              <a:t> $</a:t>
            </a:r>
            <a:r>
              <a:rPr lang="en-US" sz="2800" kern="0" dirty="0">
                <a:solidFill>
                  <a:srgbClr val="585858"/>
                </a:solidFill>
                <a:latin typeface="Georgia" pitchFamily="18" charset="0"/>
                <a:cs typeface="Arial"/>
              </a:rPr>
              <a:t>1 million+</a:t>
            </a:r>
          </a:p>
        </p:txBody>
      </p:sp>
      <p:pic>
        <p:nvPicPr>
          <p:cNvPr id="1026" name="Picture 2" descr="S:\LE\LMS Courses\Foundation 101\AKS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2248" y="3302863"/>
            <a:ext cx="3937635" cy="2614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520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3838" y="1660358"/>
            <a:ext cx="8234456" cy="403847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pPr>
            <a:r>
              <a:rPr lang="en-US" sz="2800" dirty="0" smtClean="0">
                <a:solidFill>
                  <a:srgbClr val="585858"/>
                </a:solidFill>
                <a:latin typeface="Georgia"/>
                <a:cs typeface="Georgia"/>
              </a:rPr>
              <a:t>Give to The Rotary Foundation</a:t>
            </a:r>
          </a:p>
          <a:p>
            <a:pPr>
              <a:spcAft>
                <a:spcPts val="1200"/>
              </a:spcAft>
            </a:pPr>
            <a:r>
              <a:rPr lang="en-US" sz="2800" dirty="0" smtClean="0">
                <a:solidFill>
                  <a:srgbClr val="585858"/>
                </a:solidFill>
                <a:latin typeface="Georgia"/>
                <a:cs typeface="Georgia"/>
              </a:rPr>
              <a:t>Subscribe to Grants and Giving e-newsletter </a:t>
            </a:r>
          </a:p>
          <a:p>
            <a:pPr>
              <a:spcAft>
                <a:spcPts val="1200"/>
              </a:spcAft>
            </a:pPr>
            <a:r>
              <a:rPr lang="en-US" sz="2800" dirty="0">
                <a:solidFill>
                  <a:srgbClr val="585858"/>
                </a:solidFill>
                <a:latin typeface="Georgia"/>
                <a:cs typeface="Georgia"/>
              </a:rPr>
              <a:t>Subscribe to </a:t>
            </a:r>
            <a:r>
              <a:rPr lang="en-US" sz="2800" dirty="0" smtClean="0">
                <a:solidFill>
                  <a:srgbClr val="585858"/>
                </a:solidFill>
                <a:latin typeface="Georgia"/>
                <a:cs typeface="Georgia"/>
              </a:rPr>
              <a:t>Visions e-newsletter</a:t>
            </a:r>
            <a:endParaRPr lang="en-US" sz="2800" dirty="0">
              <a:solidFill>
                <a:srgbClr val="585858"/>
              </a:solidFill>
              <a:latin typeface="Georgia"/>
              <a:cs typeface="Georgia"/>
            </a:endParaRPr>
          </a:p>
          <a:p>
            <a:pPr>
              <a:spcAft>
                <a:spcPts val="1200"/>
              </a:spcAft>
            </a:pPr>
            <a:r>
              <a:rPr lang="en-US" sz="2800" dirty="0" smtClean="0">
                <a:solidFill>
                  <a:srgbClr val="585858"/>
                </a:solidFill>
                <a:latin typeface="Georgia"/>
                <a:cs typeface="Georgia"/>
              </a:rPr>
              <a:t>Learn more at rotary.org</a:t>
            </a: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schemeClr val="bg1"/>
                </a:solidFill>
              </a:rPr>
              <a:t>TAKE ACTION</a:t>
            </a:r>
            <a:endParaRPr lang="en-US" sz="3600" spc="0" dirty="0">
              <a:solidFill>
                <a:schemeClr val="bg1"/>
              </a:solidFill>
            </a:endParaRPr>
          </a:p>
        </p:txBody>
      </p:sp>
    </p:spTree>
    <p:extLst>
      <p:ext uri="{BB962C8B-B14F-4D97-AF65-F5344CB8AC3E}">
        <p14:creationId xmlns:p14="http://schemas.microsoft.com/office/powerpoint/2010/main" val="3220772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2863" y="1690063"/>
            <a:ext cx="8398275" cy="2492990"/>
          </a:xfrm>
          <a:prstGeom prst="rect">
            <a:avLst/>
          </a:prstGeom>
          <a:noFill/>
        </p:spPr>
        <p:txBody>
          <a:bodyPr wrap="square" rtlCol="0">
            <a:spAutoFit/>
          </a:bodyPr>
          <a:lstStyle/>
          <a:p>
            <a:pPr algn="ctr"/>
            <a:r>
              <a:rPr lang="en-US" sz="4400" dirty="0" smtClean="0">
                <a:solidFill>
                  <a:srgbClr val="585858"/>
                </a:solidFill>
              </a:rPr>
              <a:t>Questions?</a:t>
            </a:r>
          </a:p>
          <a:p>
            <a:pPr algn="ctr"/>
            <a:endParaRPr lang="en-US" sz="2800" dirty="0" smtClean="0">
              <a:solidFill>
                <a:srgbClr val="585858"/>
              </a:solidFill>
            </a:endParaRPr>
          </a:p>
          <a:p>
            <a:pPr algn="ctr"/>
            <a:r>
              <a:rPr lang="en-US" sz="2000" dirty="0" smtClean="0">
                <a:solidFill>
                  <a:srgbClr val="585858"/>
                </a:solidFill>
              </a:rPr>
              <a:t>Email: Contact.center@rotary.org</a:t>
            </a:r>
          </a:p>
          <a:p>
            <a:pPr algn="ctr"/>
            <a:r>
              <a:rPr lang="en-US" sz="3200" dirty="0" smtClean="0">
                <a:solidFill>
                  <a:srgbClr val="585858"/>
                </a:solidFill>
                <a:latin typeface="Georgia"/>
              </a:rPr>
              <a:t>«</a:t>
            </a:r>
            <a:r>
              <a:rPr lang="en-US" sz="3200" b="1" dirty="0" smtClean="0">
                <a:solidFill>
                  <a:srgbClr val="585858"/>
                </a:solidFill>
                <a:latin typeface="Georgia"/>
              </a:rPr>
              <a:t> </a:t>
            </a:r>
            <a:r>
              <a:rPr lang="en-US" sz="3200" dirty="0" smtClean="0">
                <a:solidFill>
                  <a:srgbClr val="585858"/>
                </a:solidFill>
                <a:latin typeface="Georgia"/>
              </a:rPr>
              <a:t>Insert contact information for your district Rotary Foundation committee chair </a:t>
            </a:r>
            <a:r>
              <a:rPr lang="en-US" sz="3200" dirty="0" smtClean="0">
                <a:solidFill>
                  <a:srgbClr val="585858"/>
                </a:solidFill>
                <a:cs typeface="Calibri"/>
              </a:rPr>
              <a:t>»</a:t>
            </a:r>
          </a:p>
        </p:txBody>
      </p:sp>
    </p:spTree>
    <p:extLst>
      <p:ext uri="{BB962C8B-B14F-4D97-AF65-F5344CB8AC3E}">
        <p14:creationId xmlns:p14="http://schemas.microsoft.com/office/powerpoint/2010/main" val="1900457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58476" y="1518469"/>
            <a:ext cx="8425179"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solidFill>
                  <a:srgbClr val="585858"/>
                </a:solidFill>
                <a:latin typeface="Georgia"/>
                <a:cs typeface="Georgia"/>
              </a:rPr>
              <a:t>A single block grant awarded annually for club and district projects</a:t>
            </a:r>
          </a:p>
          <a:p>
            <a:pPr>
              <a:lnSpc>
                <a:spcPct val="200000"/>
              </a:lnSpc>
            </a:pPr>
            <a:r>
              <a:rPr lang="en-US" sz="2800" dirty="0" smtClean="0">
                <a:solidFill>
                  <a:srgbClr val="585858"/>
                </a:solidFill>
                <a:latin typeface="Georgia"/>
                <a:cs typeface="Georgia"/>
              </a:rPr>
              <a:t>Local or international activities</a:t>
            </a:r>
          </a:p>
          <a:p>
            <a:pPr>
              <a:lnSpc>
                <a:spcPct val="200000"/>
              </a:lnSpc>
            </a:pPr>
            <a:r>
              <a:rPr lang="en-US" sz="2800" dirty="0" smtClean="0">
                <a:solidFill>
                  <a:srgbClr val="585858"/>
                </a:solidFill>
                <a:latin typeface="Georgia"/>
                <a:cs typeface="Georgia"/>
              </a:rPr>
              <a:t>Local decision making with broader guidelines</a:t>
            </a:r>
          </a:p>
          <a:p>
            <a:pPr>
              <a:lnSpc>
                <a:spcPct val="200000"/>
              </a:lnSpc>
            </a:pPr>
            <a:r>
              <a:rPr lang="en-US" sz="2800" dirty="0" smtClean="0">
                <a:solidFill>
                  <a:srgbClr val="585858"/>
                </a:solidFill>
                <a:latin typeface="Georgia"/>
                <a:cs typeface="Georgia"/>
              </a:rPr>
              <a:t>Smaller activities and projects</a:t>
            </a: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prstClr val="white"/>
                </a:solidFill>
              </a:rPr>
              <a:t>FEATURES OF A DISTRICT GRANT</a:t>
            </a:r>
            <a:endParaRPr lang="en-US" sz="3600" spc="0" dirty="0">
              <a:solidFill>
                <a:prstClr val="white"/>
              </a:solidFill>
            </a:endParaRPr>
          </a:p>
        </p:txBody>
      </p:sp>
    </p:spTree>
    <p:extLst>
      <p:ext uri="{BB962C8B-B14F-4D97-AF65-F5344CB8AC3E}">
        <p14:creationId xmlns:p14="http://schemas.microsoft.com/office/powerpoint/2010/main" val="3123822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20057" y="1518469"/>
            <a:ext cx="8732968"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200000"/>
              </a:lnSpc>
            </a:pPr>
            <a:r>
              <a:rPr lang="en-US" sz="2800" dirty="0" smtClean="0">
                <a:solidFill>
                  <a:srgbClr val="585858"/>
                </a:solidFill>
                <a:latin typeface="Georgia"/>
                <a:cs typeface="Georgia"/>
              </a:rPr>
              <a:t>Include active Rotarian participation</a:t>
            </a:r>
          </a:p>
          <a:p>
            <a:pPr>
              <a:lnSpc>
                <a:spcPct val="200000"/>
              </a:lnSpc>
            </a:pPr>
            <a:r>
              <a:rPr lang="en-US" sz="2800" dirty="0" smtClean="0">
                <a:solidFill>
                  <a:srgbClr val="585858"/>
                </a:solidFill>
                <a:latin typeface="Georgia"/>
                <a:cs typeface="Georgia"/>
              </a:rPr>
              <a:t>Adhere to stewardship guidelines</a:t>
            </a:r>
            <a:endParaRPr lang="en-US" sz="2800" dirty="0">
              <a:solidFill>
                <a:srgbClr val="585858"/>
              </a:solidFill>
              <a:latin typeface="Georgia"/>
              <a:cs typeface="Georgia"/>
            </a:endParaRPr>
          </a:p>
          <a:p>
            <a:pPr>
              <a:lnSpc>
                <a:spcPct val="200000"/>
              </a:lnSpc>
            </a:pPr>
            <a:r>
              <a:rPr lang="en-US" sz="2800" dirty="0" smtClean="0">
                <a:solidFill>
                  <a:srgbClr val="585858"/>
                </a:solidFill>
                <a:latin typeface="Georgia"/>
                <a:cs typeface="Georgia"/>
              </a:rPr>
              <a:t>Demonstrate cultural sensitivity</a:t>
            </a:r>
          </a:p>
          <a:p>
            <a:pPr>
              <a:lnSpc>
                <a:spcPct val="200000"/>
              </a:lnSpc>
            </a:pPr>
            <a:r>
              <a:rPr lang="en-US" sz="2800" dirty="0">
                <a:solidFill>
                  <a:srgbClr val="585858"/>
                </a:solidFill>
                <a:latin typeface="Georgia"/>
                <a:cs typeface="Georgia"/>
              </a:rPr>
              <a:t>A</a:t>
            </a:r>
            <a:r>
              <a:rPr lang="en-US" sz="2800" dirty="0" smtClean="0">
                <a:solidFill>
                  <a:srgbClr val="585858"/>
                </a:solidFill>
                <a:latin typeface="Georgia"/>
                <a:cs typeface="Georgia"/>
              </a:rPr>
              <a:t>lign with the Foundation’s mission</a:t>
            </a: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prstClr val="white"/>
                </a:solidFill>
              </a:rPr>
              <a:t>DISTRICT GRANT ACTIVITIES</a:t>
            </a:r>
            <a:endParaRPr lang="en-US" sz="3600" spc="0" dirty="0">
              <a:solidFill>
                <a:prstClr val="white"/>
              </a:solidFill>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73763" y="2401758"/>
            <a:ext cx="3077873" cy="205448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9858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46185" y="1501101"/>
            <a:ext cx="7476883"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000" dirty="0" smtClean="0">
                <a:solidFill>
                  <a:srgbClr val="585858"/>
                </a:solidFill>
                <a:latin typeface="Georgia"/>
                <a:cs typeface="Georgia"/>
              </a:rPr>
              <a:t>Align with an area of focus</a:t>
            </a:r>
          </a:p>
          <a:p>
            <a:r>
              <a:rPr lang="en-US" sz="3000" dirty="0" smtClean="0">
                <a:solidFill>
                  <a:srgbClr val="585858"/>
                </a:solidFill>
                <a:latin typeface="Georgia"/>
                <a:cs typeface="Georgia"/>
              </a:rPr>
              <a:t>Respond to a community need</a:t>
            </a:r>
          </a:p>
          <a:p>
            <a:r>
              <a:rPr lang="en-US" sz="3000" dirty="0" smtClean="0">
                <a:solidFill>
                  <a:srgbClr val="585858"/>
                </a:solidFill>
                <a:latin typeface="Georgia"/>
                <a:cs typeface="Georgia"/>
              </a:rPr>
              <a:t>Include active community and Rotarian participation</a:t>
            </a:r>
          </a:p>
          <a:p>
            <a:r>
              <a:rPr lang="en-US" sz="3000" dirty="0" smtClean="0">
                <a:solidFill>
                  <a:srgbClr val="585858"/>
                </a:solidFill>
                <a:latin typeface="Georgia"/>
                <a:cs typeface="Georgia"/>
              </a:rPr>
              <a:t>Strengthen knowledge, skills, resources</a:t>
            </a:r>
          </a:p>
          <a:p>
            <a:r>
              <a:rPr lang="en-US" sz="3000" dirty="0" smtClean="0">
                <a:solidFill>
                  <a:srgbClr val="585858"/>
                </a:solidFill>
                <a:latin typeface="Georgia"/>
                <a:cs typeface="Georgia"/>
              </a:rPr>
              <a:t>Have long-term, sustainable benefits</a:t>
            </a:r>
          </a:p>
          <a:p>
            <a:r>
              <a:rPr lang="en-US" sz="3000" dirty="0" smtClean="0">
                <a:solidFill>
                  <a:srgbClr val="585858"/>
                </a:solidFill>
                <a:latin typeface="Georgia"/>
                <a:cs typeface="Georgia"/>
              </a:rPr>
              <a:t>Have measurable results</a:t>
            </a:r>
          </a:p>
          <a:p>
            <a:r>
              <a:rPr lang="en-US" sz="3000" dirty="0" smtClean="0">
                <a:solidFill>
                  <a:srgbClr val="585858"/>
                </a:solidFill>
                <a:latin typeface="Georgia"/>
                <a:cs typeface="Georgia"/>
              </a:rPr>
              <a:t>Have a budget of at least $30,000</a:t>
            </a:r>
            <a:endParaRPr lang="en-US" sz="3000" dirty="0">
              <a:solidFill>
                <a:srgbClr val="585858"/>
              </a:solidFill>
              <a:latin typeface="Georgia"/>
              <a:cs typeface="Georgia"/>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prstClr val="white"/>
                </a:solidFill>
              </a:rPr>
              <a:t>GLOBAL GRANTS</a:t>
            </a:r>
            <a:endParaRPr lang="en-US" sz="3600" spc="0" dirty="0">
              <a:solidFill>
                <a:prstClr val="white"/>
              </a:solidFill>
            </a:endParaRPr>
          </a:p>
        </p:txBody>
      </p:sp>
    </p:spTree>
    <p:extLst>
      <p:ext uri="{BB962C8B-B14F-4D97-AF65-F5344CB8AC3E}">
        <p14:creationId xmlns:p14="http://schemas.microsoft.com/office/powerpoint/2010/main" val="2168135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66286" y="1518469"/>
            <a:ext cx="6890957"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2800" dirty="0" smtClean="0">
                <a:solidFill>
                  <a:srgbClr val="585858"/>
                </a:solidFill>
                <a:latin typeface="Georgia"/>
                <a:cs typeface="Georgia"/>
              </a:rPr>
              <a:t>Community participation</a:t>
            </a:r>
          </a:p>
          <a:p>
            <a:pPr>
              <a:lnSpc>
                <a:spcPct val="150000"/>
              </a:lnSpc>
            </a:pPr>
            <a:r>
              <a:rPr lang="en-US" sz="2800" dirty="0" smtClean="0">
                <a:solidFill>
                  <a:srgbClr val="585858"/>
                </a:solidFill>
                <a:latin typeface="Georgia"/>
                <a:cs typeface="Georgia"/>
              </a:rPr>
              <a:t>Materials and technology</a:t>
            </a:r>
          </a:p>
          <a:p>
            <a:pPr>
              <a:lnSpc>
                <a:spcPct val="150000"/>
              </a:lnSpc>
            </a:pPr>
            <a:r>
              <a:rPr lang="en-US" sz="2800" dirty="0" smtClean="0">
                <a:solidFill>
                  <a:srgbClr val="585858"/>
                </a:solidFill>
                <a:latin typeface="Georgia"/>
                <a:cs typeface="Georgia"/>
              </a:rPr>
              <a:t>Funding</a:t>
            </a:r>
          </a:p>
          <a:p>
            <a:pPr>
              <a:lnSpc>
                <a:spcPct val="150000"/>
              </a:lnSpc>
            </a:pPr>
            <a:r>
              <a:rPr lang="en-US" sz="2800" dirty="0" smtClean="0">
                <a:solidFill>
                  <a:srgbClr val="585858"/>
                </a:solidFill>
                <a:latin typeface="Georgia"/>
                <a:cs typeface="Georgia"/>
              </a:rPr>
              <a:t>Knowledge</a:t>
            </a:r>
          </a:p>
          <a:p>
            <a:pPr>
              <a:lnSpc>
                <a:spcPct val="150000"/>
              </a:lnSpc>
            </a:pPr>
            <a:r>
              <a:rPr lang="en-US" sz="2800" dirty="0" smtClean="0">
                <a:solidFill>
                  <a:srgbClr val="585858"/>
                </a:solidFill>
                <a:latin typeface="Georgia"/>
                <a:cs typeface="Georgia"/>
              </a:rPr>
              <a:t>Motivation </a:t>
            </a:r>
          </a:p>
          <a:p>
            <a:pPr>
              <a:lnSpc>
                <a:spcPct val="150000"/>
              </a:lnSpc>
            </a:pPr>
            <a:r>
              <a:rPr lang="en-US" sz="2800" dirty="0" smtClean="0">
                <a:solidFill>
                  <a:srgbClr val="585858"/>
                </a:solidFill>
                <a:latin typeface="Georgia"/>
                <a:cs typeface="Georgia"/>
              </a:rPr>
              <a:t>Evaluation</a:t>
            </a:r>
            <a:endParaRPr lang="en-US" sz="2800" dirty="0">
              <a:solidFill>
                <a:srgbClr val="585858"/>
              </a:solidFill>
              <a:latin typeface="Georgia"/>
              <a:cs typeface="Georgia"/>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prstClr val="white"/>
                </a:solidFill>
              </a:rPr>
              <a:t>BUILDING SUSTAINABLE PROJECTS</a:t>
            </a:r>
            <a:endParaRPr lang="en-US" sz="3600" spc="0" dirty="0">
              <a:solidFill>
                <a:prstClr val="white"/>
              </a:solidFill>
            </a:endParaRPr>
          </a:p>
        </p:txBody>
      </p:sp>
      <p:pic>
        <p:nvPicPr>
          <p:cNvPr id="1026" name="Picture 2" descr="R:\BM Images\___AreasOFFocus_Tanaka_Galleries\Rotarian Social Mobilization\SNID_Nepal_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74473" y="2964560"/>
            <a:ext cx="5209309" cy="3472872"/>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646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81696" y="1518469"/>
            <a:ext cx="7325963"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400" dirty="0">
              <a:solidFill>
                <a:srgbClr val="585858"/>
              </a:solidFill>
              <a:latin typeface="Georgia"/>
              <a:cs typeface="Georgia"/>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prstClr val="white"/>
                </a:solidFill>
              </a:rPr>
              <a:t>PROJECT PLANNING </a:t>
            </a:r>
            <a:endParaRPr lang="en-US" sz="3600" spc="0" dirty="0">
              <a:solidFill>
                <a:prstClr val="white"/>
              </a:solidFill>
            </a:endParaRPr>
          </a:p>
        </p:txBody>
      </p:sp>
      <p:pic>
        <p:nvPicPr>
          <p:cNvPr id="3074" name="Picture 2" descr="C:\Users\clarkm\APPDATA\LOCAL\TEMP\wz6641\EN\serviceproject_webinargraphic_EN-0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251302" y="1796902"/>
            <a:ext cx="3573976" cy="35099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BM Images\___AreasOFFocus_Tanaka_Galleries\Rotarian Social Mobilization\201004-08_PA_13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9607" y="1924493"/>
            <a:ext cx="4309044" cy="3382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182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656947" y="1519238"/>
            <a:ext cx="7812350"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914400" eaLnBrk="1" hangingPunct="1"/>
            <a:r>
              <a:rPr lang="en-US" altLang="ja-JP" sz="2400" dirty="0">
                <a:solidFill>
                  <a:srgbClr val="585858"/>
                </a:solidFill>
                <a:latin typeface="Georgia" pitchFamily="18" charset="0"/>
                <a:ea typeface="ＭＳ Ｐゴシック" pitchFamily="34" charset="-128"/>
              </a:rPr>
              <a:t>Stewardship is the responsible management and oversight of grant funds, which ensures that funds are used properly and benefit populations in need. </a:t>
            </a:r>
            <a:endParaRPr lang="en-US" sz="2400" dirty="0">
              <a:solidFill>
                <a:srgbClr val="585858"/>
              </a:solidFill>
              <a:latin typeface="Georgia" pitchFamily="18" charset="0"/>
            </a:endParaRPr>
          </a:p>
          <a:p>
            <a:pPr defTabSz="914400" eaLnBrk="1" hangingPunct="1">
              <a:spcBef>
                <a:spcPct val="20000"/>
              </a:spcBef>
              <a:buFont typeface="Arial" pitchFamily="34" charset="0"/>
              <a:buNone/>
            </a:pPr>
            <a:endParaRPr lang="en-US" sz="2400" dirty="0">
              <a:solidFill>
                <a:srgbClr val="585858"/>
              </a:solidFill>
              <a:latin typeface="Georgia" pitchFamily="18" charset="0"/>
            </a:endParaRPr>
          </a:p>
        </p:txBody>
      </p:sp>
      <p:sp>
        <p:nvSpPr>
          <p:cNvPr id="5123" name="Title 1"/>
          <p:cNvSpPr txBox="1">
            <a:spLocks/>
          </p:cNvSpPr>
          <p:nvPr/>
        </p:nvSpPr>
        <p:spPr bwMode="auto">
          <a:xfrm>
            <a:off x="188913" y="225425"/>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914400" eaLnBrk="1" hangingPunct="1">
              <a:lnSpc>
                <a:spcPct val="80000"/>
              </a:lnSpc>
            </a:pPr>
            <a:r>
              <a:rPr lang="en-US" sz="3600" b="1" dirty="0" smtClean="0">
                <a:solidFill>
                  <a:prstClr val="white"/>
                </a:solidFill>
                <a:latin typeface="Arial Narrow Bold" pitchFamily="-84" charset="0"/>
              </a:rPr>
              <a:t>STEWARDSHIP</a:t>
            </a:r>
            <a:endParaRPr lang="en-US" sz="3600" b="1" dirty="0">
              <a:solidFill>
                <a:prstClr val="white"/>
              </a:solidFill>
              <a:latin typeface="Arial Narrow Bold" pitchFamily="-84" charset="0"/>
            </a:endParaRP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25700" y="2949576"/>
            <a:ext cx="4292600" cy="287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1607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72863" y="1518468"/>
            <a:ext cx="8265110" cy="411885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400" dirty="0" smtClean="0">
              <a:solidFill>
                <a:srgbClr val="585858"/>
              </a:solidFill>
              <a:latin typeface="Georgia"/>
              <a:cs typeface="Georgia"/>
            </a:endParaRPr>
          </a:p>
          <a:p>
            <a:pPr marL="0" indent="0">
              <a:spcAft>
                <a:spcPts val="1200"/>
              </a:spcAft>
              <a:buFont typeface="Arial"/>
              <a:buNone/>
            </a:pPr>
            <a:r>
              <a:rPr lang="en-US" sz="2800" dirty="0" smtClean="0">
                <a:solidFill>
                  <a:srgbClr val="585858"/>
                </a:solidFill>
                <a:latin typeface="Georgia"/>
                <a:cs typeface="Georgia"/>
              </a:rPr>
              <a:t>Scholarships can be funded by </a:t>
            </a:r>
          </a:p>
          <a:p>
            <a:pPr lvl="1">
              <a:spcAft>
                <a:spcPts val="600"/>
              </a:spcAft>
              <a:buFont typeface="Arial" pitchFamily="34" charset="0"/>
              <a:buChar char="•"/>
            </a:pPr>
            <a:r>
              <a:rPr lang="en-US" dirty="0" smtClean="0">
                <a:solidFill>
                  <a:srgbClr val="585858"/>
                </a:solidFill>
                <a:latin typeface="Georgia"/>
                <a:cs typeface="Georgia"/>
              </a:rPr>
              <a:t>Global grants</a:t>
            </a:r>
          </a:p>
          <a:p>
            <a:pPr lvl="1">
              <a:spcAft>
                <a:spcPts val="600"/>
              </a:spcAft>
              <a:buFont typeface="Arial" pitchFamily="34" charset="0"/>
              <a:buChar char="•"/>
            </a:pPr>
            <a:r>
              <a:rPr lang="en-US" dirty="0" smtClean="0">
                <a:solidFill>
                  <a:srgbClr val="585858"/>
                </a:solidFill>
                <a:latin typeface="Georgia"/>
                <a:cs typeface="Georgia"/>
              </a:rPr>
              <a:t>District grants</a:t>
            </a:r>
            <a:endParaRPr lang="en-US" dirty="0">
              <a:solidFill>
                <a:srgbClr val="585858"/>
              </a:solidFill>
              <a:latin typeface="Georgia"/>
              <a:cs typeface="Georgia"/>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prstClr val="white"/>
                </a:solidFill>
              </a:rPr>
              <a:t>SCHOLARSHIPS</a:t>
            </a:r>
            <a:endParaRPr lang="en-US" sz="3600" spc="0" dirty="0">
              <a:solidFill>
                <a:prstClr val="white"/>
              </a:solidFill>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48398" y="2698181"/>
            <a:ext cx="4108095" cy="30704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5645324"/>
      </p:ext>
    </p:extLst>
  </p:cSld>
  <p:clrMapOvr>
    <a:masterClrMapping/>
  </p:clrMapOvr>
</p:sld>
</file>

<file path=ppt/theme/theme1.xml><?xml version="1.0" encoding="utf-8"?>
<a:theme xmlns:a="http://schemas.openxmlformats.org/drawingml/2006/main" name="Leaders_Guide_Slide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t"/>
      <a:lstStyle>
        <a:defPPr algn="r">
          <a:defRPr sz="1600" b="1" i="0" dirty="0" smtClean="0">
            <a:solidFill>
              <a:srgbClr val="01B4E7"/>
            </a:solidFill>
            <a:latin typeface="Arial Narrow Bold"/>
            <a:cs typeface="Arial Narrow Bold"/>
          </a:defRPr>
        </a:defPPr>
      </a:lstStyle>
    </a:tx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Leaders_Guide_Slide_Template</Template>
  <TotalTime>1334</TotalTime>
  <Words>2500</Words>
  <Application>Microsoft Office PowerPoint</Application>
  <PresentationFormat>On-screen Show (4:3)</PresentationFormat>
  <Paragraphs>318</Paragraphs>
  <Slides>29</Slides>
  <Notes>29</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Leaders_Guide_Slide_Template</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POLIO NOW: MAKE HISTORY TODAY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Rotary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Nunes</dc:creator>
  <cp:lastModifiedBy>Michael Grubbs, PhD, LMFT</cp:lastModifiedBy>
  <cp:revision>146</cp:revision>
  <cp:lastPrinted>2014-03-11T19:18:12Z</cp:lastPrinted>
  <dcterms:created xsi:type="dcterms:W3CDTF">2013-08-01T16:40:07Z</dcterms:created>
  <dcterms:modified xsi:type="dcterms:W3CDTF">2016-07-29T05:56:22Z</dcterms:modified>
</cp:coreProperties>
</file>