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4"/>
    <p:sldMasterId id="2147483973" r:id="rId5"/>
    <p:sldMasterId id="2147483771" r:id="rId6"/>
  </p:sldMasterIdLst>
  <p:notesMasterIdLst>
    <p:notesMasterId r:id="rId14"/>
  </p:notesMasterIdLst>
  <p:handoutMasterIdLst>
    <p:handoutMasterId r:id="rId15"/>
  </p:handoutMasterIdLst>
  <p:sldIdLst>
    <p:sldId id="256" r:id="rId7"/>
    <p:sldId id="265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750">
          <p15:clr>
            <a:srgbClr val="A4A3A4"/>
          </p15:clr>
        </p15:guide>
        <p15:guide id="3" orient="horz" pos="3294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B"/>
    <a:srgbClr val="F01D27"/>
    <a:srgbClr val="D8C726"/>
    <a:srgbClr val="77BD43"/>
    <a:srgbClr val="F08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83BA7-974A-97F1-4AC5-01FA0D1A0976}" v="8" dt="2020-10-28T23:58:03.381"/>
    <p1510:client id="{FCCBEED8-116F-1CB8-8215-EB5AC6B56A94}" v="291" dt="2020-10-29T01:59:50.7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5" autoAdjust="0"/>
    <p:restoredTop sz="97343" autoAdjust="0"/>
  </p:normalViewPr>
  <p:slideViewPr>
    <p:cSldViewPr showGuides="1">
      <p:cViewPr varScale="1">
        <p:scale>
          <a:sx n="111" d="100"/>
          <a:sy n="111" d="100"/>
        </p:scale>
        <p:origin x="1932" y="102"/>
      </p:cViewPr>
      <p:guideLst>
        <p:guide orient="horz" pos="2160"/>
        <p:guide orient="horz" pos="2750"/>
        <p:guide orient="horz" pos="32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51" d="100"/>
          <a:sy n="151" d="100"/>
        </p:scale>
        <p:origin x="42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AU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C41C27A-F055-4B14-A8EA-6A28A3B53AC1}" type="datetimeFigureOut">
              <a:rPr lang="en-AU" altLang="en-US"/>
              <a:pPr/>
              <a:t>22/03/2021</a:t>
            </a:fld>
            <a:endParaRPr lang="en-A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EAF2DBC-71A8-4456-974B-BB5EC05A2B0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53836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AU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DF3BBD6-A579-49BE-BAE9-E95D93C59AD5}" type="datetimeFigureOut">
              <a:rPr lang="en-AU" altLang="en-US"/>
              <a:pPr/>
              <a:t>22/03/2021</a:t>
            </a:fld>
            <a:endParaRPr lang="en-AU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43CAEB71-E532-47EA-8E24-F08A92D387C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69691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3" y="-25676"/>
            <a:ext cx="9202738" cy="691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5" y="4364310"/>
            <a:ext cx="8642350" cy="86409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0825" y="5228406"/>
            <a:ext cx="7057479" cy="72087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510645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8138"/>
            <a:ext cx="9144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3"/>
            <a:ext cx="4248000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413"/>
            <a:ext cx="4248000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5439A1-BB78-4261-A8B8-5AD11DA6A97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3667150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8138"/>
            <a:ext cx="9144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480" y="1269965"/>
            <a:ext cx="5364000" cy="4464086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0825" y="1268413"/>
            <a:ext cx="3097039" cy="4464086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FF352-FFC6-4AC8-BC70-758E78EC57D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098173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8138"/>
            <a:ext cx="9144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68413"/>
            <a:ext cx="5364000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796135" y="1268413"/>
            <a:ext cx="3097039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A5B29-EF88-4689-A1D8-DB44D7B690E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138965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8138"/>
            <a:ext cx="9144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825" y="1268413"/>
            <a:ext cx="8642350" cy="3888779"/>
          </a:xfrm>
        </p:spPr>
        <p:txBody>
          <a:bodyPr rtlCol="0">
            <a:normAutofit/>
          </a:bodyPr>
          <a:lstStyle>
            <a:lvl1pPr marL="0" indent="0"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/>
              <a:t>Drag picture to placeholder or click icon to add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19" y="5157192"/>
            <a:ext cx="8641655" cy="1889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E959BB-A51E-4844-8494-985D7FC2BB0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4101253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5418138"/>
            <a:ext cx="9144001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C705BD-A3B4-4B76-889A-30E8EAAD84C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6991257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225" y="-22762"/>
            <a:ext cx="9188450" cy="690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293096"/>
            <a:ext cx="8642350" cy="86409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0825" y="5157192"/>
            <a:ext cx="8641655" cy="72087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30385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446563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lang="en-US" dirty="0" smtClean="0"/>
            </a:lvl1pPr>
            <a:lvl2pPr>
              <a:spcBef>
                <a:spcPts val="0"/>
              </a:spcBef>
              <a:spcAft>
                <a:spcPts val="300"/>
              </a:spcAft>
              <a:defRPr lang="en-US" dirty="0" smtClean="0"/>
            </a:lvl2pPr>
            <a:lvl3pPr>
              <a:spcBef>
                <a:spcPts val="0"/>
              </a:spcBef>
              <a:spcAft>
                <a:spcPts val="300"/>
              </a:spcAft>
              <a:defRPr lang="en-US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01C2DC-D330-459B-8BCD-2C5FCC09495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6934741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3"/>
            <a:ext cx="4248000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413"/>
            <a:ext cx="4248000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B41334-F658-4E6A-AF58-8B750A74B27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505112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480" y="1269965"/>
            <a:ext cx="5364000" cy="4464086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0825" y="1268413"/>
            <a:ext cx="3097039" cy="4464086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D9A73-A840-448D-8721-60B68004E42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47069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68413"/>
            <a:ext cx="5364000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796135" y="1268413"/>
            <a:ext cx="3097039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1625F-3AD1-4A51-B707-C01AEE5AFE0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0924686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446563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lang="en-US" dirty="0" smtClean="0"/>
            </a:lvl1pPr>
            <a:lvl2pPr>
              <a:spcBef>
                <a:spcPts val="0"/>
              </a:spcBef>
              <a:spcAft>
                <a:spcPts val="300"/>
              </a:spcAft>
              <a:defRPr lang="en-US" dirty="0" smtClean="0"/>
            </a:lvl2pPr>
            <a:lvl3pPr>
              <a:spcBef>
                <a:spcPts val="0"/>
              </a:spcBef>
              <a:spcAft>
                <a:spcPts val="300"/>
              </a:spcAft>
              <a:defRPr lang="en-US" dirty="0" smtClean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49" cy="7780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38B738-553A-409E-9B36-E6C0A9ECD68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315269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825" y="1268413"/>
            <a:ext cx="8642350" cy="3888779"/>
          </a:xfrm>
        </p:spPr>
        <p:txBody>
          <a:bodyPr rtlCol="0">
            <a:normAutofit/>
          </a:bodyPr>
          <a:lstStyle>
            <a:lvl1pPr marL="0" indent="0"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19" y="5157192"/>
            <a:ext cx="8641655" cy="2160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248FDF-AC94-48CA-975B-6ED4E8214A1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549138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E9BA75-3190-4B2C-9B30-910AA93EA70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872355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3"/>
            <a:ext cx="4248000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413"/>
            <a:ext cx="4248000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49" cy="7780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C4A5F1-A796-43D9-8D06-01012D63EEB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8112882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480" y="1269965"/>
            <a:ext cx="5364000" cy="4464086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0825" y="1268413"/>
            <a:ext cx="3097039" cy="4464086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49" cy="7780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43BF9-6246-4E8C-B036-03A75AC9FF5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8446796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68413"/>
            <a:ext cx="5364000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796135" y="1268413"/>
            <a:ext cx="3097039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49" cy="7780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83AA3-6ABA-4D34-BFF4-673A38AA81D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7038135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825" y="1268413"/>
            <a:ext cx="8642350" cy="3888779"/>
          </a:xfrm>
        </p:spPr>
        <p:txBody>
          <a:bodyPr rtlCol="0">
            <a:normAutofit/>
          </a:bodyPr>
          <a:lstStyle>
            <a:lvl1pPr marL="0" indent="0"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49" cy="7780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398E46-E3AA-40FE-A93F-67DCA7FA8101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19" y="5157192"/>
            <a:ext cx="8641655" cy="1889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69445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49" cy="7780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2F5AFC-8A4E-40D6-930F-C3D6F7F8EFB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4686837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364310"/>
            <a:ext cx="8642350" cy="86409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0825" y="5228406"/>
            <a:ext cx="8641655" cy="72087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30603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1313"/>
            <a:ext cx="9144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446563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lang="en-US" dirty="0" smtClean="0"/>
            </a:lvl1pPr>
            <a:lvl2pPr>
              <a:spcBef>
                <a:spcPts val="0"/>
              </a:spcBef>
              <a:spcAft>
                <a:spcPts val="300"/>
              </a:spcAft>
              <a:defRPr lang="en-US" dirty="0" smtClean="0"/>
            </a:lvl2pPr>
            <a:lvl3pPr>
              <a:spcBef>
                <a:spcPts val="0"/>
              </a:spcBef>
              <a:spcAft>
                <a:spcPts val="300"/>
              </a:spcAft>
              <a:defRPr lang="en-US" dirty="0" smtClean="0"/>
            </a:lvl3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E9A797-9C73-401E-B2B7-61FACF36493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8707781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426735"/>
            <a:ext cx="9144000" cy="14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351588"/>
            <a:ext cx="5184775" cy="2460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</a:defRPr>
            </a:lvl1pPr>
          </a:lstStyle>
          <a:p>
            <a:endParaRPr lang="en-AU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268413"/>
            <a:ext cx="8642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5" y="6138863"/>
            <a:ext cx="392113" cy="21748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</a:defRPr>
            </a:lvl1pPr>
          </a:lstStyle>
          <a:p>
            <a:fld id="{1F4C556B-7107-4610-9E68-8C4CB363BB68}" type="slidenum">
              <a:rPr lang="en-AU" altLang="en-US"/>
              <a:pPr/>
              <a:t>‹#›</a:t>
            </a:fld>
            <a:endParaRPr lang="en-AU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50825" y="1052513"/>
            <a:ext cx="864076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itle Placeholder 8"/>
          <p:cNvSpPr>
            <a:spLocks noGrp="1"/>
          </p:cNvSpPr>
          <p:nvPr>
            <p:ph type="title"/>
          </p:nvPr>
        </p:nvSpPr>
        <p:spPr bwMode="auto">
          <a:xfrm>
            <a:off x="250825" y="333375"/>
            <a:ext cx="78867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</p:sldLayoutIdLst>
  <p:transition spd="med">
    <p:fade/>
  </p:transition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600"/>
        </a:spcBef>
        <a:spcAft>
          <a:spcPts val="600"/>
        </a:spcAft>
        <a:buClr>
          <a:schemeClr val="tx1"/>
        </a:buClr>
        <a:buFont typeface="Arial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5738" indent="-185738" algn="l" rtl="0" eaLnBrk="1" fontAlgn="base" hangingPunct="1">
        <a:spcBef>
          <a:spcPct val="0"/>
        </a:spcBef>
        <a:spcAft>
          <a:spcPts val="300"/>
        </a:spcAft>
        <a:buClr>
          <a:schemeClr val="tx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3038" algn="l" rtl="0" eaLnBrk="1" fontAlgn="base" hangingPunct="1">
        <a:spcBef>
          <a:spcPct val="0"/>
        </a:spcBef>
        <a:spcAft>
          <a:spcPts val="300"/>
        </a:spcAft>
        <a:buClr>
          <a:schemeClr val="tx1"/>
        </a:buClr>
        <a:buFont typeface="Calibri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4150" algn="l" rtl="0" eaLnBrk="1" fontAlgn="base" hangingPunct="1">
        <a:spcBef>
          <a:spcPct val="0"/>
        </a:spcBef>
        <a:spcAft>
          <a:spcPts val="3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73038" algn="l" rtl="0" eaLnBrk="1" fontAlgn="base" hangingPunct="1">
        <a:spcBef>
          <a:spcPct val="0"/>
        </a:spcBef>
        <a:spcAft>
          <a:spcPts val="30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419535"/>
            <a:ext cx="9144000" cy="14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351588"/>
            <a:ext cx="5184775" cy="2460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</a:defRPr>
            </a:lvl1pPr>
          </a:lstStyle>
          <a:p>
            <a:endParaRPr lang="en-AU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268413"/>
            <a:ext cx="8642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5" y="6138863"/>
            <a:ext cx="392113" cy="21748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</a:defRPr>
            </a:lvl1pPr>
          </a:lstStyle>
          <a:p>
            <a:fld id="{1F4C556B-7107-4610-9E68-8C4CB363BB68}" type="slidenum">
              <a:rPr lang="en-AU" altLang="en-US"/>
              <a:pPr/>
              <a:t>‹#›</a:t>
            </a:fld>
            <a:endParaRPr lang="en-AU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50825" y="1052513"/>
            <a:ext cx="864076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itle Placeholder 8"/>
          <p:cNvSpPr>
            <a:spLocks noGrp="1"/>
          </p:cNvSpPr>
          <p:nvPr>
            <p:ph type="title"/>
          </p:nvPr>
        </p:nvSpPr>
        <p:spPr bwMode="auto">
          <a:xfrm>
            <a:off x="250825" y="333375"/>
            <a:ext cx="78867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43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</p:sldLayoutIdLst>
  <p:transition spd="med">
    <p:fade/>
  </p:transition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600"/>
        </a:spcBef>
        <a:spcAft>
          <a:spcPts val="600"/>
        </a:spcAft>
        <a:buClr>
          <a:schemeClr val="tx1"/>
        </a:buClr>
        <a:buFont typeface="Arial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5738" indent="-185738" algn="l" rtl="0" eaLnBrk="0" fontAlgn="base" hangingPunct="0">
        <a:spcBef>
          <a:spcPct val="0"/>
        </a:spcBef>
        <a:spcAft>
          <a:spcPts val="300"/>
        </a:spcAft>
        <a:buClr>
          <a:schemeClr val="tx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3038" algn="l" rtl="0" eaLnBrk="0" fontAlgn="base" hangingPunct="0">
        <a:spcBef>
          <a:spcPct val="0"/>
        </a:spcBef>
        <a:spcAft>
          <a:spcPts val="300"/>
        </a:spcAft>
        <a:buClr>
          <a:schemeClr val="tx1"/>
        </a:buClr>
        <a:buFont typeface="Calibri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4150" algn="l" rtl="0" eaLnBrk="0" fontAlgn="base" hangingPunct="0">
        <a:spcBef>
          <a:spcPct val="0"/>
        </a:spcBef>
        <a:spcAft>
          <a:spcPts val="3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73038" algn="l" rtl="0" eaLnBrk="0" fontAlgn="base" hangingPunct="0">
        <a:spcBef>
          <a:spcPct val="0"/>
        </a:spcBef>
        <a:spcAft>
          <a:spcPts val="30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415610"/>
            <a:ext cx="9144000" cy="14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351588"/>
            <a:ext cx="5184775" cy="2460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</a:defRPr>
            </a:lvl1pPr>
          </a:lstStyle>
          <a:p>
            <a:endParaRPr lang="en-AU" altLang="en-US"/>
          </a:p>
        </p:txBody>
      </p:sp>
      <p:sp>
        <p:nvSpPr>
          <p:cNvPr id="16388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642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638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268413"/>
            <a:ext cx="8642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5" y="6138863"/>
            <a:ext cx="392113" cy="21748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</a:defRPr>
            </a:lvl1pPr>
          </a:lstStyle>
          <a:p>
            <a:fld id="{3034571F-BD0B-472F-B9AE-3877496BCBE3}" type="slidenum">
              <a:rPr lang="en-AU" altLang="en-US"/>
              <a:pPr/>
              <a:t>‹#›</a:t>
            </a:fld>
            <a:endParaRPr lang="en-AU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50825" y="1052513"/>
            <a:ext cx="864076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</p:sldLayoutIdLst>
  <p:transition spd="med">
    <p:fade/>
  </p:transition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600"/>
        </a:spcBef>
        <a:spcAft>
          <a:spcPts val="600"/>
        </a:spcAft>
        <a:buClr>
          <a:schemeClr val="tx1"/>
        </a:buClr>
        <a:buFont typeface="Arial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5738" indent="-185738" algn="l" rtl="0" eaLnBrk="0" fontAlgn="base" hangingPunct="0">
        <a:spcBef>
          <a:spcPct val="0"/>
        </a:spcBef>
        <a:spcAft>
          <a:spcPts val="300"/>
        </a:spcAft>
        <a:buClr>
          <a:schemeClr val="tx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3038" algn="l" rtl="0" eaLnBrk="0" fontAlgn="base" hangingPunct="0">
        <a:spcBef>
          <a:spcPct val="0"/>
        </a:spcBef>
        <a:spcAft>
          <a:spcPts val="300"/>
        </a:spcAft>
        <a:buClr>
          <a:schemeClr val="tx1"/>
        </a:buClr>
        <a:buFont typeface="Calibri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4150" algn="l" rtl="0" eaLnBrk="0" fontAlgn="base" hangingPunct="0">
        <a:spcBef>
          <a:spcPct val="0"/>
        </a:spcBef>
        <a:spcAft>
          <a:spcPts val="3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73038" algn="l" rtl="0" eaLnBrk="0" fontAlgn="base" hangingPunct="0">
        <a:spcBef>
          <a:spcPct val="0"/>
        </a:spcBef>
        <a:spcAft>
          <a:spcPts val="30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CIS GLEN EIRA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How we helped during COVID</a:t>
            </a:r>
            <a:endParaRPr lang="en-AU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Continued to operate remotely  from March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Established process for provision of EFT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Volunteers unable work during the lockdown period so staff provided service.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Changes to operations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01C2DC-D330-459B-8BCD-2C5FCC09495B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3298773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Keeping volunteers engaged and informed when not 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Supporting volunteers during COVID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Completing assessment of clients by phone, particularly when English is a second language or client has disability that affects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Adjusting to changed support and referral pathways for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Managing and responding to client anxiety and stress during pandemic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Meeting needs of international students and asylum seekers who were receiving no government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Assisting clients who lost employment and not yet accessed government payments.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Challenges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01C2DC-D330-459B-8BCD-2C5FCC09495B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9354126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Provided service to clients throughout the lockdown and beyond- only 2 days on which service was unable to be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Able to meet client needs immediately with support, referral and financial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Staff available on phone for clients experiencing anxiety and needing to talk to someone.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Contact with other services, sharing experience and what services were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Funding from Council grant to assist with payment of utilities bills and 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Appointment of a Case Worker and Support Worker for 6 months through Working for Victoria Fund to assist with re opening and with re fresher training for volunteers.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Successes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01C2DC-D330-459B-8BCD-2C5FCC09495B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4708498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We provided $72,000 to families to put meals on the table by provision of food vouchers, EFTs and food parcels.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More than $7000 towards essential services such as utilities bills, rent, 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Around $1000 towards prescriptions and medical 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Provided 500 people with information, referral and advocacy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Assisted 533 individual clients through 1593 contacts between March and </a:t>
            </a:r>
            <a:r>
              <a:rPr lang="en-AU" dirty="0"/>
              <a:t>D</a:t>
            </a:r>
            <a:r>
              <a:rPr lang="en-AU" dirty="0" smtClean="0"/>
              <a:t>ecember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Assisted 36 International students who were receiving no income, this number was 0 in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Assisted 10 Asylum seeker families, only 5 the previous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we helped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01C2DC-D330-459B-8BCD-2C5FCC09495B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3776808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Volunteers began to return in February.  Five decided to retire from the role.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Returning volunteers are currently undergoing  refresher program which includes review of interview process, some online training in programs such as suicide prevention and working with 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Assessment of clients is now being undertaken on site by appointment, with one client being interviewed at any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New sources of food supply have been sourced and will commence shortly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Food donations are starting to pick up again.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Recruitment of new volunteers has commenced.  Currently four new volunteers are undertaking training.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</a:t>
            </a:r>
            <a:r>
              <a:rPr lang="en-AU" dirty="0" smtClean="0"/>
              <a:t>Re opening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01C2DC-D330-459B-8BCD-2C5FCC09495B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04422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Assessments by appointment will continue to enable more in depth intake and support of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Re fresher training of volunteers has lead to more positive approach and better all around service for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Expect demand to increase with removal of Job Keeper payments and Job Seeker subsidy.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Contact with community groups has been strengthened and </a:t>
            </a:r>
            <a:r>
              <a:rPr lang="en-AU" smtClean="0"/>
              <a:t>will continue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What’s next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01C2DC-D330-459B-8BCD-2C5FCC09495B}" type="slidenum">
              <a:rPr lang="en-AU" altLang="en-US" smtClean="0"/>
              <a:pPr/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5774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ale blue theme">
  <a:themeElements>
    <a:clrScheme name="">
      <a:dk1>
        <a:srgbClr val="001930"/>
      </a:dk1>
      <a:lt1>
        <a:srgbClr val="FFFFFF"/>
      </a:lt1>
      <a:dk2>
        <a:srgbClr val="21578A"/>
      </a:dk2>
      <a:lt2>
        <a:srgbClr val="EEECE1"/>
      </a:lt2>
      <a:accent1>
        <a:srgbClr val="1E9D8B"/>
      </a:accent1>
      <a:accent2>
        <a:srgbClr val="B2541A"/>
      </a:accent2>
      <a:accent3>
        <a:srgbClr val="96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851_CISVic_PPTmaster" id="{9AD4E06E-854C-B84E-B7D6-C833863632BF}" vid="{71AA2110-F53E-8349-AA0A-7158302B212A}"/>
    </a:ext>
  </a:extLst>
</a:theme>
</file>

<file path=ppt/theme/theme2.xml><?xml version="1.0" encoding="utf-8"?>
<a:theme xmlns:a="http://schemas.openxmlformats.org/drawingml/2006/main" name="Orange theme">
  <a:themeElements>
    <a:clrScheme name="">
      <a:dk1>
        <a:srgbClr val="001930"/>
      </a:dk1>
      <a:lt1>
        <a:srgbClr val="FFFFFF"/>
      </a:lt1>
      <a:dk2>
        <a:srgbClr val="21578A"/>
      </a:dk2>
      <a:lt2>
        <a:srgbClr val="EEECE1"/>
      </a:lt2>
      <a:accent1>
        <a:srgbClr val="1E9D8B"/>
      </a:accent1>
      <a:accent2>
        <a:srgbClr val="B2541A"/>
      </a:accent2>
      <a:accent3>
        <a:srgbClr val="96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851_CISVic_PPTmaster" id="{9AD4E06E-854C-B84E-B7D6-C833863632BF}" vid="{71AA2110-F53E-8349-AA0A-7158302B212A}"/>
    </a:ext>
  </a:extLst>
</a:theme>
</file>

<file path=ppt/theme/theme3.xml><?xml version="1.0" encoding="utf-8"?>
<a:theme xmlns:a="http://schemas.openxmlformats.org/drawingml/2006/main" name="Green theme">
  <a:themeElements>
    <a:clrScheme name="VCAT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094B3"/>
      </a:accent1>
      <a:accent2>
        <a:srgbClr val="006778"/>
      </a:accent2>
      <a:accent3>
        <a:srgbClr val="AEA400"/>
      </a:accent3>
      <a:accent4>
        <a:srgbClr val="557630"/>
      </a:accent4>
      <a:accent5>
        <a:srgbClr val="A71930"/>
      </a:accent5>
      <a:accent6>
        <a:srgbClr val="004153"/>
      </a:accent6>
      <a:hlink>
        <a:srgbClr val="0094B3"/>
      </a:hlink>
      <a:folHlink>
        <a:srgbClr val="0094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851_CISVic_PPTmaster" id="{9AD4E06E-854C-B84E-B7D6-C833863632BF}" vid="{E349A3FD-49CA-2440-AE7D-993EBE3A404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C71E0C2B32444883416747C7BBBD71" ma:contentTypeVersion="13" ma:contentTypeDescription="Create a new document." ma:contentTypeScope="" ma:versionID="c233b9095318fd40b856f81a6ddea8f8">
  <xsd:schema xmlns:xsd="http://www.w3.org/2001/XMLSchema" xmlns:xs="http://www.w3.org/2001/XMLSchema" xmlns:p="http://schemas.microsoft.com/office/2006/metadata/properties" xmlns:ns3="43579383-a909-4af7-a607-42b856bf1fec" xmlns:ns4="e1155af0-5e13-459e-afea-2b7d79e09c1d" targetNamespace="http://schemas.microsoft.com/office/2006/metadata/properties" ma:root="true" ma:fieldsID="8112e9ce4c25f9de777f0b6f1cf6416d" ns3:_="" ns4:_="">
    <xsd:import namespace="43579383-a909-4af7-a607-42b856bf1fec"/>
    <xsd:import namespace="e1155af0-5e13-459e-afea-2b7d79e09c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79383-a909-4af7-a607-42b856bf1f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55af0-5e13-459e-afea-2b7d79e09c1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81F164-1267-420F-807F-82BEBE1295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6CB6C5-DB9E-490D-A317-78166DB67D6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3579383-a909-4af7-a607-42b856bf1fec"/>
    <ds:schemaRef ds:uri="http://purl.org/dc/elements/1.1/"/>
    <ds:schemaRef ds:uri="http://schemas.microsoft.com/office/2006/metadata/properties"/>
    <ds:schemaRef ds:uri="e1155af0-5e13-459e-afea-2b7d79e09c1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1CD9FD-AADB-407F-BAF5-0C02FDF84F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579383-a909-4af7-a607-42b856bf1fec"/>
    <ds:schemaRef ds:uri="e1155af0-5e13-459e-afea-2b7d79e09c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CISVic PowerPoint Template</Template>
  <TotalTime>327</TotalTime>
  <Words>486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Wingdings</vt:lpstr>
      <vt:lpstr>Pale blue theme</vt:lpstr>
      <vt:lpstr>Orange theme</vt:lpstr>
      <vt:lpstr>Green theme</vt:lpstr>
      <vt:lpstr>CIS GLEN EIRA</vt:lpstr>
      <vt:lpstr>Changes to operations</vt:lpstr>
      <vt:lpstr>Challenges</vt:lpstr>
      <vt:lpstr>Successes</vt:lpstr>
      <vt:lpstr>How we helped</vt:lpstr>
      <vt:lpstr> Re opening</vt:lpstr>
      <vt:lpstr>What’s 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Cherry Ching</dc:creator>
  <cp:lastModifiedBy>Anne Coughlin</cp:lastModifiedBy>
  <cp:revision>88</cp:revision>
  <cp:lastPrinted>2021-03-19T04:16:40Z</cp:lastPrinted>
  <dcterms:created xsi:type="dcterms:W3CDTF">2016-06-09T02:45:05Z</dcterms:created>
  <dcterms:modified xsi:type="dcterms:W3CDTF">2021-03-22T01:25:35Z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0x01010019C71E0C2B32444883416747C7BBBD71</vt:lpwstr>
  </property>
  <property fmtid="{D5CDD505-2E9C-101B-9397-08002B2CF9AE}" pid="3" name="Order">
    <vt:r8>389300</vt:r8>
  </property>
</Properties>
</file>