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19"/>
  </p:notesMasterIdLst>
  <p:sldIdLst>
    <p:sldId id="256" r:id="rId3"/>
    <p:sldId id="259" r:id="rId4"/>
    <p:sldId id="260" r:id="rId5"/>
    <p:sldId id="261" r:id="rId6"/>
    <p:sldId id="271" r:id="rId7"/>
    <p:sldId id="268" r:id="rId8"/>
    <p:sldId id="267" r:id="rId9"/>
    <p:sldId id="262" r:id="rId10"/>
    <p:sldId id="269" r:id="rId11"/>
    <p:sldId id="270" r:id="rId12"/>
    <p:sldId id="272" r:id="rId13"/>
    <p:sldId id="273" r:id="rId14"/>
    <p:sldId id="274" r:id="rId15"/>
    <p:sldId id="275" r:id="rId16"/>
    <p:sldId id="276" r:id="rId17"/>
    <p:sldId id="264" r:id="rId18"/>
  </p:sldIdLst>
  <p:sldSz cx="9144000" cy="6858000" type="screen4x3"/>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FFB0D4-E2DD-4CC1-B831-EDFD4D36637D}" v="12" dt="2024-02-12T02:02:43.7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150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6" name="PlaceHolder 1"/>
          <p:cNvSpPr>
            <a:spLocks noGrp="1"/>
          </p:cNvSpPr>
          <p:nvPr>
            <p:ph type="body"/>
          </p:nvPr>
        </p:nvSpPr>
        <p:spPr>
          <a:xfrm>
            <a:off x="780150" y="5200193"/>
            <a:ext cx="6240829" cy="4926305"/>
          </a:xfrm>
          <a:prstGeom prst="rect">
            <a:avLst/>
          </a:prstGeom>
        </p:spPr>
        <p:txBody>
          <a:bodyPr lIns="0" tIns="0" rIns="0" bIns="0"/>
          <a:lstStyle/>
          <a:p>
            <a:r>
              <a:rPr lang="en-AU" sz="2100" b="0" strike="noStrike" spc="-1">
                <a:solidFill>
                  <a:srgbClr val="000000"/>
                </a:solidFill>
                <a:uFill>
                  <a:solidFill>
                    <a:srgbClr val="FFFFFF"/>
                  </a:solidFill>
                </a:uFill>
                <a:latin typeface="Arial"/>
              </a:rPr>
              <a:t>Click to edit the notes format</a:t>
            </a:r>
          </a:p>
        </p:txBody>
      </p:sp>
      <p:sp>
        <p:nvSpPr>
          <p:cNvPr id="77" name="PlaceHolder 2"/>
          <p:cNvSpPr>
            <a:spLocks noGrp="1"/>
          </p:cNvSpPr>
          <p:nvPr>
            <p:ph type="hdr"/>
          </p:nvPr>
        </p:nvSpPr>
        <p:spPr>
          <a:xfrm>
            <a:off x="0" y="0"/>
            <a:ext cx="3385480" cy="547040"/>
          </a:xfrm>
          <a:prstGeom prst="rect">
            <a:avLst/>
          </a:prstGeom>
        </p:spPr>
        <p:txBody>
          <a:bodyPr lIns="0" tIns="0" rIns="0" bIns="0"/>
          <a:lstStyle/>
          <a:p>
            <a:r>
              <a:rPr lang="en-AU" sz="1400" b="0" strike="noStrike" spc="-1">
                <a:solidFill>
                  <a:srgbClr val="000000"/>
                </a:solidFill>
                <a:uFill>
                  <a:solidFill>
                    <a:srgbClr val="FFFFFF"/>
                  </a:solidFill>
                </a:uFill>
                <a:latin typeface="Times New Roman"/>
              </a:rPr>
              <a:t> </a:t>
            </a:r>
          </a:p>
        </p:txBody>
      </p:sp>
      <p:sp>
        <p:nvSpPr>
          <p:cNvPr id="78" name="PlaceHolder 3"/>
          <p:cNvSpPr>
            <a:spLocks noGrp="1"/>
          </p:cNvSpPr>
          <p:nvPr>
            <p:ph type="dt"/>
          </p:nvPr>
        </p:nvSpPr>
        <p:spPr>
          <a:xfrm>
            <a:off x="4415649" y="0"/>
            <a:ext cx="3385480" cy="547040"/>
          </a:xfrm>
          <a:prstGeom prst="rect">
            <a:avLst/>
          </a:prstGeom>
        </p:spPr>
        <p:txBody>
          <a:bodyPr lIns="0" tIns="0" rIns="0" bIns="0"/>
          <a:lstStyle/>
          <a:p>
            <a:pPr algn="r"/>
            <a:r>
              <a:rPr lang="en-AU" sz="1400" b="0" strike="noStrike" spc="-1">
                <a:solidFill>
                  <a:srgbClr val="000000"/>
                </a:solidFill>
                <a:uFill>
                  <a:solidFill>
                    <a:srgbClr val="FFFFFF"/>
                  </a:solidFill>
                </a:uFill>
                <a:latin typeface="Times New Roman"/>
              </a:rPr>
              <a:t> </a:t>
            </a:r>
          </a:p>
        </p:txBody>
      </p:sp>
      <p:sp>
        <p:nvSpPr>
          <p:cNvPr id="79" name="PlaceHolder 4"/>
          <p:cNvSpPr>
            <a:spLocks noGrp="1"/>
          </p:cNvSpPr>
          <p:nvPr>
            <p:ph type="ftr"/>
          </p:nvPr>
        </p:nvSpPr>
        <p:spPr>
          <a:xfrm>
            <a:off x="0" y="10400754"/>
            <a:ext cx="3385480" cy="547040"/>
          </a:xfrm>
          <a:prstGeom prst="rect">
            <a:avLst/>
          </a:prstGeom>
        </p:spPr>
        <p:txBody>
          <a:bodyPr lIns="0" tIns="0" rIns="0" bIns="0" anchor="b"/>
          <a:lstStyle/>
          <a:p>
            <a:r>
              <a:rPr lang="en-AU" sz="1400" b="0" strike="noStrike" spc="-1">
                <a:solidFill>
                  <a:srgbClr val="000000"/>
                </a:solidFill>
                <a:uFill>
                  <a:solidFill>
                    <a:srgbClr val="FFFFFF"/>
                  </a:solidFill>
                </a:uFill>
                <a:latin typeface="Times New Roman"/>
              </a:rPr>
              <a:t> </a:t>
            </a:r>
          </a:p>
        </p:txBody>
      </p:sp>
      <p:sp>
        <p:nvSpPr>
          <p:cNvPr id="80" name="PlaceHolder 5"/>
          <p:cNvSpPr>
            <a:spLocks noGrp="1"/>
          </p:cNvSpPr>
          <p:nvPr>
            <p:ph type="sldNum"/>
          </p:nvPr>
        </p:nvSpPr>
        <p:spPr>
          <a:xfrm>
            <a:off x="4415649" y="10400754"/>
            <a:ext cx="3385480" cy="547040"/>
          </a:xfrm>
          <a:prstGeom prst="rect">
            <a:avLst/>
          </a:prstGeom>
        </p:spPr>
        <p:txBody>
          <a:bodyPr lIns="0" tIns="0" rIns="0" bIns="0" anchor="b"/>
          <a:lstStyle/>
          <a:p>
            <a:pPr algn="r"/>
            <a:fld id="{BCBA173F-C7A3-4EEA-B0CE-8D0392A1F099}" type="slidenum">
              <a:rPr lang="en-AU" sz="1400" b="0" strike="noStrike" spc="-1">
                <a:solidFill>
                  <a:srgbClr val="000000"/>
                </a:solidFill>
                <a:uFill>
                  <a:solidFill>
                    <a:srgbClr val="FFFFFF"/>
                  </a:solidFill>
                </a:uFill>
                <a:latin typeface="Times New Roman"/>
              </a:rPr>
              <a:t>‹#›</a:t>
            </a:fld>
            <a:endParaRPr lang="en-AU"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PlaceHolder 1"/>
          <p:cNvSpPr>
            <a:spLocks noGrp="1"/>
          </p:cNvSpPr>
          <p:nvPr>
            <p:ph type="body"/>
          </p:nvPr>
        </p:nvSpPr>
        <p:spPr>
          <a:xfrm>
            <a:off x="707707" y="4447461"/>
            <a:ext cx="5660546" cy="4212278"/>
          </a:xfrm>
          <a:prstGeom prst="rect">
            <a:avLst/>
          </a:prstGeom>
        </p:spPr>
        <p:txBody>
          <a:bodyPr lIns="0" tIns="0" rIns="0" bIns="0">
            <a:normAutofit/>
          </a:bodyPr>
          <a:lstStyle/>
          <a:p>
            <a:r>
              <a:rPr lang="en-AU" sz="2100" spc="-1" dirty="0">
                <a:solidFill>
                  <a:srgbClr val="000000"/>
                </a:solidFill>
                <a:uFill>
                  <a:solidFill>
                    <a:srgbClr val="FFFFFF"/>
                  </a:solidFill>
                </a:uFill>
                <a:latin typeface="Arial"/>
              </a:rPr>
              <a:t>Thank you for giving me the time to talk about one of the amazing volunteer support agencies, Eastern Emergency Relief Network (EERN)</a:t>
            </a:r>
          </a:p>
          <a:p>
            <a:endParaRPr lang="en-AU" sz="2100" spc="-1" dirty="0">
              <a:solidFill>
                <a:srgbClr val="000000"/>
              </a:solidFill>
              <a:uFill>
                <a:solidFill>
                  <a:srgbClr val="FFFFFF"/>
                </a:solidFill>
              </a:uFill>
              <a:latin typeface="Arial"/>
            </a:endParaRPr>
          </a:p>
          <a:p>
            <a:r>
              <a:rPr lang="en-AU" sz="2100" spc="-1" dirty="0">
                <a:solidFill>
                  <a:srgbClr val="000000"/>
                </a:solidFill>
                <a:uFill>
                  <a:solidFill>
                    <a:srgbClr val="FFFFFF"/>
                  </a:solidFill>
                </a:uFill>
                <a:latin typeface="Arial"/>
              </a:rPr>
              <a:t>Mt name is ……..</a:t>
            </a:r>
          </a:p>
          <a:p>
            <a:endParaRPr lang="en-AU" sz="2100" spc="-1" dirty="0">
              <a:solidFill>
                <a:srgbClr val="000000"/>
              </a:solidFill>
              <a:uFill>
                <a:solidFill>
                  <a:srgbClr val="FFFFFF"/>
                </a:solidFill>
              </a:uFill>
              <a:latin typeface="Arial"/>
            </a:endParaRPr>
          </a:p>
          <a:p>
            <a:r>
              <a:rPr lang="en-AU" sz="2100" spc="-1" dirty="0">
                <a:solidFill>
                  <a:srgbClr val="000000"/>
                </a:solidFill>
                <a:uFill>
                  <a:solidFill>
                    <a:srgbClr val="FFFFFF"/>
                  </a:solidFill>
                </a:uFill>
                <a:latin typeface="Arial"/>
              </a:rPr>
              <a:t>And I am involved with EERN …………</a:t>
            </a:r>
          </a:p>
        </p:txBody>
      </p:sp>
      <p:sp>
        <p:nvSpPr>
          <p:cNvPr id="139" name="CustomShape 2"/>
          <p:cNvSpPr/>
          <p:nvPr/>
        </p:nvSpPr>
        <p:spPr>
          <a:xfrm>
            <a:off x="4008857" y="8893447"/>
            <a:ext cx="3065618" cy="467048"/>
          </a:xfrm>
          <a:prstGeom prst="rect">
            <a:avLst/>
          </a:prstGeom>
          <a:noFill/>
          <a:ln>
            <a:noFill/>
          </a:ln>
        </p:spPr>
        <p:style>
          <a:lnRef idx="0">
            <a:scrgbClr r="0" g="0" b="0"/>
          </a:lnRef>
          <a:fillRef idx="0">
            <a:scrgbClr r="0" g="0" b="0"/>
          </a:fillRef>
          <a:effectRef idx="0">
            <a:scrgbClr r="0" g="0" b="0"/>
          </a:effectRef>
          <a:fontRef idx="minor"/>
        </p:style>
        <p:txBody>
          <a:bodyPr lIns="93936" tIns="46968" rIns="93936" bIns="46968"/>
          <a:lstStyle/>
          <a:p>
            <a:endParaRPr lang="en-A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PlaceHolder 1"/>
          <p:cNvSpPr>
            <a:spLocks noGrp="1"/>
          </p:cNvSpPr>
          <p:nvPr>
            <p:ph type="body"/>
          </p:nvPr>
        </p:nvSpPr>
        <p:spPr>
          <a:xfrm>
            <a:off x="707707" y="4447461"/>
            <a:ext cx="5660546" cy="4212278"/>
          </a:xfrm>
          <a:prstGeom prst="rect">
            <a:avLst/>
          </a:prstGeom>
        </p:spPr>
        <p:txBody>
          <a:bodyPr lIns="0" tIns="0" rIns="0" bIns="0">
            <a:normAutofit fontScale="62500" lnSpcReduction="20000"/>
          </a:bodyPr>
          <a:lstStyle/>
          <a:p>
            <a:r>
              <a:rPr lang="en-AU" sz="2100" spc="-1" dirty="0">
                <a:solidFill>
                  <a:srgbClr val="000000"/>
                </a:solidFill>
                <a:uFill>
                  <a:solidFill>
                    <a:srgbClr val="FFFFFF"/>
                  </a:solidFill>
                </a:uFill>
                <a:latin typeface="Arial"/>
              </a:rPr>
              <a:t>In 1994 the Cities of Box Hill and Nunawading were amalgamated into the City of Whitehorse. This gave the opportunity to consider new programs to support its community. Keith Rooney proposed at the newly formed Whitehorse Emergency Relief Network (WERN) that a group be formed to establish a warehouse for the storage of food, furniture and clothing. To be made available to those in need in the community.</a:t>
            </a:r>
          </a:p>
          <a:p>
            <a:r>
              <a:rPr lang="en-AU" sz="2100" spc="-1" dirty="0">
                <a:solidFill>
                  <a:srgbClr val="000000"/>
                </a:solidFill>
                <a:uFill>
                  <a:solidFill>
                    <a:srgbClr val="FFFFFF"/>
                  </a:solidFill>
                </a:uFill>
                <a:latin typeface="Arial"/>
              </a:rPr>
              <a:t> </a:t>
            </a:r>
          </a:p>
          <a:p>
            <a:r>
              <a:rPr lang="en-AU" sz="2100" spc="-1" dirty="0">
                <a:solidFill>
                  <a:srgbClr val="000000"/>
                </a:solidFill>
                <a:uFill>
                  <a:solidFill>
                    <a:srgbClr val="FFFFFF"/>
                  </a:solidFill>
                </a:uFill>
                <a:latin typeface="Arial"/>
              </a:rPr>
              <a:t>The Group formed to develop the proposal comprised Keith Rooney (Whitehorse Benevolent Society), Ray Freeman (Nunawading Lions) and Jan Mitchell (Vermont Lioness Club).</a:t>
            </a:r>
          </a:p>
          <a:p>
            <a:r>
              <a:rPr lang="en-AU" sz="2100" spc="-1" dirty="0">
                <a:solidFill>
                  <a:srgbClr val="000000"/>
                </a:solidFill>
                <a:uFill>
                  <a:solidFill>
                    <a:srgbClr val="FFFFFF"/>
                  </a:solidFill>
                </a:uFill>
                <a:latin typeface="Arial"/>
              </a:rPr>
              <a:t> </a:t>
            </a:r>
          </a:p>
          <a:p>
            <a:r>
              <a:rPr lang="en-AU" sz="2100" spc="-1" dirty="0">
                <a:solidFill>
                  <a:srgbClr val="000000"/>
                </a:solidFill>
                <a:uFill>
                  <a:solidFill>
                    <a:srgbClr val="FFFFFF"/>
                  </a:solidFill>
                </a:uFill>
                <a:latin typeface="Arial"/>
              </a:rPr>
              <a:t>Then in August 1995 meeting of WERN a warehouse of just under 1000 square metres in Cook Road Mitcham was offered free of charge.  The building was to be demolished in the following year so would only be a temporary option.  And, it was decided to accept the offer as a trial and Eastern Emergency Relief Network was born and the first warehouse  was opened on Tuesday 10th October 1995.</a:t>
            </a:r>
          </a:p>
          <a:p>
            <a:endParaRPr lang="en-AU" sz="2100" spc="-1" dirty="0">
              <a:solidFill>
                <a:srgbClr val="000000"/>
              </a:solidFill>
              <a:uFill>
                <a:solidFill>
                  <a:srgbClr val="FFFFFF"/>
                </a:solidFill>
              </a:uFill>
              <a:latin typeface="Arial"/>
            </a:endParaRPr>
          </a:p>
          <a:p>
            <a:r>
              <a:rPr lang="en-AU" sz="2100" spc="-1" dirty="0">
                <a:solidFill>
                  <a:srgbClr val="000000"/>
                </a:solidFill>
                <a:uFill>
                  <a:solidFill>
                    <a:srgbClr val="FFFFFF"/>
                  </a:solidFill>
                </a:uFill>
                <a:latin typeface="Arial"/>
              </a:rPr>
              <a:t>Since that time the network has expanded to cover all of the Whitehorse council area and the adjoining council areas, an area of  nearly 500?square kilometres.  Plus EERN does offer items to some agencies in the Yarra Ranges area.</a:t>
            </a:r>
          </a:p>
        </p:txBody>
      </p:sp>
      <p:sp>
        <p:nvSpPr>
          <p:cNvPr id="145" name="CustomShape 2"/>
          <p:cNvSpPr/>
          <p:nvPr/>
        </p:nvSpPr>
        <p:spPr>
          <a:xfrm>
            <a:off x="4008857" y="8893447"/>
            <a:ext cx="3065618" cy="467048"/>
          </a:xfrm>
          <a:prstGeom prst="rect">
            <a:avLst/>
          </a:prstGeom>
          <a:noFill/>
          <a:ln>
            <a:noFill/>
          </a:ln>
        </p:spPr>
        <p:style>
          <a:lnRef idx="0">
            <a:scrgbClr r="0" g="0" b="0"/>
          </a:lnRef>
          <a:fillRef idx="0">
            <a:scrgbClr r="0" g="0" b="0"/>
          </a:fillRef>
          <a:effectRef idx="0">
            <a:scrgbClr r="0" g="0" b="0"/>
          </a:effectRef>
          <a:fontRef idx="minor"/>
        </p:style>
        <p:txBody>
          <a:bodyPr lIns="93936" tIns="46968" rIns="93936" bIns="46968"/>
          <a:lstStyle/>
          <a:p>
            <a:endParaRPr lang="en-A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PlaceHolder 1"/>
          <p:cNvSpPr>
            <a:spLocks noGrp="1"/>
          </p:cNvSpPr>
          <p:nvPr>
            <p:ph type="body"/>
          </p:nvPr>
        </p:nvSpPr>
        <p:spPr>
          <a:xfrm>
            <a:off x="707707" y="4447461"/>
            <a:ext cx="5660546" cy="4212278"/>
          </a:xfrm>
          <a:prstGeom prst="rect">
            <a:avLst/>
          </a:prstGeom>
        </p:spPr>
        <p:txBody>
          <a:bodyPr lIns="0" tIns="0" rIns="0" bIns="0"/>
          <a:lstStyle/>
          <a:p>
            <a:endParaRPr lang="en-AU" sz="2100" spc="-1" dirty="0">
              <a:solidFill>
                <a:srgbClr val="000000"/>
              </a:solidFill>
              <a:uFill>
                <a:solidFill>
                  <a:srgbClr val="FFFFFF"/>
                </a:solidFill>
              </a:uFill>
              <a:latin typeface="Arial"/>
            </a:endParaRPr>
          </a:p>
          <a:p>
            <a:r>
              <a:rPr lang="en-AU" sz="2100" spc="-1" dirty="0">
                <a:solidFill>
                  <a:srgbClr val="000000"/>
                </a:solidFill>
                <a:uFill>
                  <a:solidFill>
                    <a:srgbClr val="FFFFFF"/>
                  </a:solidFill>
                </a:uFill>
                <a:latin typeface="Arial"/>
              </a:rPr>
              <a:t>Furniture</a:t>
            </a:r>
          </a:p>
          <a:p>
            <a:r>
              <a:rPr lang="en-AU" sz="2100" spc="-1" dirty="0">
                <a:solidFill>
                  <a:srgbClr val="000000"/>
                </a:solidFill>
                <a:uFill>
                  <a:solidFill>
                    <a:srgbClr val="FFFFFF"/>
                  </a:solidFill>
                </a:uFill>
                <a:latin typeface="Arial"/>
              </a:rPr>
              <a:t>Whitegoods (tested before being passed on)</a:t>
            </a:r>
          </a:p>
          <a:p>
            <a:r>
              <a:rPr lang="en-AU" sz="2100" spc="-1" dirty="0">
                <a:solidFill>
                  <a:srgbClr val="000000"/>
                </a:solidFill>
                <a:uFill>
                  <a:solidFill>
                    <a:srgbClr val="FFFFFF"/>
                  </a:solidFill>
                </a:uFill>
                <a:latin typeface="Arial"/>
              </a:rPr>
              <a:t>Electrical goods  (tested and tagged by volunteers in the EERN workshop</a:t>
            </a:r>
          </a:p>
          <a:p>
            <a:r>
              <a:rPr lang="en-AU" sz="2100" spc="-1" dirty="0">
                <a:solidFill>
                  <a:srgbClr val="000000"/>
                </a:solidFill>
                <a:uFill>
                  <a:solidFill>
                    <a:srgbClr val="FFFFFF"/>
                  </a:solidFill>
                </a:uFill>
                <a:latin typeface="Arial"/>
              </a:rPr>
              <a:t>Manchester and mattresses (all clean with no stains or marks of any kind)</a:t>
            </a:r>
          </a:p>
          <a:p>
            <a:r>
              <a:rPr lang="en-AU" sz="2100" spc="-1" dirty="0">
                <a:solidFill>
                  <a:srgbClr val="000000"/>
                </a:solidFill>
                <a:uFill>
                  <a:solidFill>
                    <a:srgbClr val="FFFFFF"/>
                  </a:solidFill>
                </a:uFill>
                <a:latin typeface="Arial"/>
              </a:rPr>
              <a:t>Kitchen items (cutlery, saucepans, crockery</a:t>
            </a:r>
          </a:p>
          <a:p>
            <a:r>
              <a:rPr lang="en-AU" sz="2100" spc="-1" dirty="0">
                <a:solidFill>
                  <a:srgbClr val="000000"/>
                </a:solidFill>
                <a:uFill>
                  <a:solidFill>
                    <a:srgbClr val="FFFFFF"/>
                  </a:solidFill>
                </a:uFill>
                <a:latin typeface="Arial"/>
              </a:rPr>
              <a:t>Non perishable food items</a:t>
            </a:r>
          </a:p>
          <a:p>
            <a:endParaRPr lang="en-AU" sz="2100" spc="-1" dirty="0">
              <a:solidFill>
                <a:srgbClr val="000000"/>
              </a:solidFill>
              <a:uFill>
                <a:solidFill>
                  <a:srgbClr val="FFFFFF"/>
                </a:solidFill>
              </a:uFill>
              <a:latin typeface="Arial"/>
            </a:endParaRPr>
          </a:p>
          <a:p>
            <a:endParaRPr lang="en-AU" sz="2100" spc="-1" dirty="0">
              <a:solidFill>
                <a:srgbClr val="000000"/>
              </a:solidFill>
              <a:uFill>
                <a:solidFill>
                  <a:srgbClr val="FFFFFF"/>
                </a:solidFill>
              </a:uFill>
              <a:latin typeface="Arial"/>
            </a:endParaRPr>
          </a:p>
          <a:p>
            <a:endParaRPr lang="en-AU" sz="2100" spc="-1" dirty="0">
              <a:solidFill>
                <a:srgbClr val="000000"/>
              </a:solidFill>
              <a:uFill>
                <a:solidFill>
                  <a:srgbClr val="FFFFFF"/>
                </a:solidFill>
              </a:uFill>
              <a:latin typeface="Arial"/>
            </a:endParaRPr>
          </a:p>
          <a:p>
            <a:r>
              <a:rPr lang="en-AU" sz="2100" spc="-1" dirty="0">
                <a:solidFill>
                  <a:srgbClr val="000000"/>
                </a:solidFill>
                <a:uFill>
                  <a:solidFill>
                    <a:srgbClr val="FFFFFF"/>
                  </a:solidFill>
                </a:uFill>
                <a:latin typeface="Arial"/>
              </a:rPr>
              <a:t>Anything needed to make a home</a:t>
            </a:r>
          </a:p>
          <a:p>
            <a:endParaRPr lang="en-AU" sz="2100" spc="-1" dirty="0">
              <a:solidFill>
                <a:srgbClr val="000000"/>
              </a:solidFill>
              <a:uFill>
                <a:solidFill>
                  <a:srgbClr val="FFFFFF"/>
                </a:solidFill>
              </a:uFill>
              <a:latin typeface="Arial"/>
            </a:endParaRPr>
          </a:p>
          <a:p>
            <a:endParaRPr lang="en-AU" sz="2100" spc="-1" dirty="0">
              <a:solidFill>
                <a:srgbClr val="000000"/>
              </a:solidFill>
              <a:uFill>
                <a:solidFill>
                  <a:srgbClr val="FFFFFF"/>
                </a:solidFill>
              </a:uFill>
              <a:latin typeface="Arial"/>
            </a:endParaRPr>
          </a:p>
        </p:txBody>
      </p:sp>
      <p:sp>
        <p:nvSpPr>
          <p:cNvPr id="147" name="CustomShape 2"/>
          <p:cNvSpPr/>
          <p:nvPr/>
        </p:nvSpPr>
        <p:spPr>
          <a:xfrm>
            <a:off x="4008857" y="8893447"/>
            <a:ext cx="3065618" cy="467048"/>
          </a:xfrm>
          <a:prstGeom prst="rect">
            <a:avLst/>
          </a:prstGeom>
          <a:noFill/>
          <a:ln>
            <a:noFill/>
          </a:ln>
        </p:spPr>
        <p:style>
          <a:lnRef idx="0">
            <a:scrgbClr r="0" g="0" b="0"/>
          </a:lnRef>
          <a:fillRef idx="0">
            <a:scrgbClr r="0" g="0" b="0"/>
          </a:fillRef>
          <a:effectRef idx="0">
            <a:scrgbClr r="0" g="0" b="0"/>
          </a:effectRef>
          <a:fontRef idx="minor"/>
        </p:style>
        <p:txBody>
          <a:bodyPr lIns="93936" tIns="46968" rIns="93936" bIns="46968"/>
          <a:lstStyle/>
          <a:p>
            <a:endParaRPr lang="en-A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PlaceHolder 1"/>
          <p:cNvSpPr>
            <a:spLocks noGrp="1"/>
          </p:cNvSpPr>
          <p:nvPr>
            <p:ph type="body"/>
          </p:nvPr>
        </p:nvSpPr>
        <p:spPr>
          <a:xfrm>
            <a:off x="707707" y="4447461"/>
            <a:ext cx="5660546" cy="4212278"/>
          </a:xfrm>
          <a:prstGeom prst="rect">
            <a:avLst/>
          </a:prstGeom>
        </p:spPr>
        <p:txBody>
          <a:bodyPr lIns="0" tIns="0" rIns="0" bIns="0">
            <a:normAutofit fontScale="47500" lnSpcReduction="20000"/>
          </a:bodyPr>
          <a:lstStyle/>
          <a:p>
            <a:r>
              <a:rPr lang="en-AU" sz="2100" spc="-1" dirty="0">
                <a:solidFill>
                  <a:srgbClr val="000000"/>
                </a:solidFill>
                <a:uFill>
                  <a:solidFill>
                    <a:srgbClr val="FFFFFF"/>
                  </a:solidFill>
                </a:uFill>
                <a:latin typeface="Arial"/>
              </a:rPr>
              <a:t>EERN has over 100 welfare agencies who bring their clients to the warehouse</a:t>
            </a:r>
          </a:p>
          <a:p>
            <a:endParaRPr lang="en-AU" sz="2100" spc="-1" dirty="0">
              <a:solidFill>
                <a:srgbClr val="000000"/>
              </a:solidFill>
              <a:uFill>
                <a:solidFill>
                  <a:srgbClr val="FFFFFF"/>
                </a:solidFill>
              </a:uFill>
              <a:latin typeface="Arial"/>
            </a:endParaRPr>
          </a:p>
          <a:p>
            <a:r>
              <a:rPr lang="en-AU" sz="2100" spc="-1" dirty="0">
                <a:solidFill>
                  <a:srgbClr val="000000"/>
                </a:solidFill>
                <a:uFill>
                  <a:solidFill>
                    <a:srgbClr val="FFFFFF"/>
                  </a:solidFill>
                </a:uFill>
                <a:latin typeface="Arial"/>
              </a:rPr>
              <a:t>EERN does not vet the people who are brought into the warehouse.  That is the task of the welfare agencies  But we do on some occasions hear the stories.</a:t>
            </a:r>
          </a:p>
          <a:p>
            <a:endParaRPr lang="en-AU" sz="2100" spc="-1" dirty="0">
              <a:solidFill>
                <a:srgbClr val="000000"/>
              </a:solidFill>
              <a:uFill>
                <a:solidFill>
                  <a:srgbClr val="FFFFFF"/>
                </a:solidFill>
              </a:uFill>
              <a:latin typeface="Arial"/>
            </a:endParaRPr>
          </a:p>
          <a:p>
            <a:r>
              <a:rPr lang="en-AU" sz="2100" spc="-1" dirty="0">
                <a:solidFill>
                  <a:srgbClr val="000000"/>
                </a:solidFill>
                <a:uFill>
                  <a:solidFill>
                    <a:srgbClr val="FFFFFF"/>
                  </a:solidFill>
                </a:uFill>
                <a:latin typeface="Arial"/>
              </a:rPr>
              <a:t>Some are single parents escaping a violent relationship.  These families are brought in after an agency has found them a place to live.  They come in with nothing and leave with a whole house full of furniture, bedding, kitchen items a fridge, washing machine and even a TV.  Others may have medical conditions or physical or mental disabilities.  Others have just fallen on hard times. </a:t>
            </a:r>
          </a:p>
          <a:p>
            <a:endParaRPr lang="en-AU" sz="2100" spc="-1" dirty="0">
              <a:solidFill>
                <a:srgbClr val="000000"/>
              </a:solidFill>
              <a:uFill>
                <a:solidFill>
                  <a:srgbClr val="FFFFFF"/>
                </a:solidFill>
              </a:uFill>
              <a:latin typeface="Arial"/>
            </a:endParaRPr>
          </a:p>
          <a:p>
            <a:r>
              <a:rPr lang="en-AU" sz="2100" spc="-1" dirty="0">
                <a:solidFill>
                  <a:srgbClr val="000000"/>
                </a:solidFill>
                <a:uFill>
                  <a:solidFill>
                    <a:srgbClr val="FFFFFF"/>
                  </a:solidFill>
                </a:uFill>
                <a:latin typeface="Arial"/>
              </a:rPr>
              <a:t>An example of a family we did hear about was a family of mother, father and 2 young school age children.  The father had MS and was in a wheel chair so the mother had to work and support her husband and two young children.  The mother was doing okay and even part time study knowing that she would eventually have to look after her children by herself.  But then the washing machine stopped working.  A welfare agency brought her to EERN and she was given a washing machine</a:t>
            </a:r>
          </a:p>
          <a:p>
            <a:endParaRPr lang="en-AU" sz="2100" spc="-1" dirty="0">
              <a:solidFill>
                <a:srgbClr val="000000"/>
              </a:solidFill>
              <a:uFill>
                <a:solidFill>
                  <a:srgbClr val="FFFFFF"/>
                </a:solidFill>
              </a:uFill>
              <a:latin typeface="Arial"/>
            </a:endParaRPr>
          </a:p>
          <a:p>
            <a:r>
              <a:rPr lang="en-AU" sz="2100" spc="-1" dirty="0">
                <a:solidFill>
                  <a:srgbClr val="000000"/>
                </a:solidFill>
                <a:uFill>
                  <a:solidFill>
                    <a:srgbClr val="FFFFFF"/>
                  </a:solidFill>
                </a:uFill>
                <a:latin typeface="Arial"/>
              </a:rPr>
              <a:t>Another story we heard about was a girl who had escaped a abusive father and was living in a friends garage.  A welfare agency brought her in to choose a bed to sleep on while they found her a permanent place.  She was then to be brought in to select more once they found a place to live.</a:t>
            </a:r>
          </a:p>
          <a:p>
            <a:endParaRPr lang="en-AU" sz="2100" spc="-1" dirty="0">
              <a:solidFill>
                <a:srgbClr val="000000"/>
              </a:solidFill>
              <a:uFill>
                <a:solidFill>
                  <a:srgbClr val="FFFFFF"/>
                </a:solidFill>
              </a:uFill>
              <a:latin typeface="Arial"/>
            </a:endParaRPr>
          </a:p>
          <a:p>
            <a:r>
              <a:rPr lang="en-AU" sz="2100" spc="-1" dirty="0">
                <a:solidFill>
                  <a:srgbClr val="000000"/>
                </a:solidFill>
                <a:uFill>
                  <a:solidFill>
                    <a:srgbClr val="FFFFFF"/>
                  </a:solidFill>
                </a:uFill>
                <a:latin typeface="Arial"/>
              </a:rPr>
              <a:t>Another interesting story which highlights the range of people who have used EERN was found when the  wife of one of our volunteers visited the home of a Chen family.  When she arrived she was surprised to see that they had a room with 3 couches of different colours.  There were also several mothers sitting on the couches with their young children playing around them.  The house had become a meeting place for Chen families thanks to the couches from EERN.   </a:t>
            </a:r>
          </a:p>
          <a:p>
            <a:endParaRPr lang="en-AU" sz="2100" spc="-1" dirty="0">
              <a:solidFill>
                <a:srgbClr val="000000"/>
              </a:solidFill>
              <a:uFill>
                <a:solidFill>
                  <a:srgbClr val="FFFFFF"/>
                </a:solidFill>
              </a:uFill>
              <a:latin typeface="Arial"/>
            </a:endParaRPr>
          </a:p>
          <a:p>
            <a:r>
              <a:rPr lang="en-AU" sz="2100" spc="-1" dirty="0">
                <a:solidFill>
                  <a:srgbClr val="000000"/>
                </a:solidFill>
                <a:uFill>
                  <a:solidFill>
                    <a:srgbClr val="FFFFFF"/>
                  </a:solidFill>
                </a:uFill>
                <a:latin typeface="Arial"/>
              </a:rPr>
              <a:t> </a:t>
            </a:r>
          </a:p>
        </p:txBody>
      </p:sp>
      <p:sp>
        <p:nvSpPr>
          <p:cNvPr id="149" name="CustomShape 2"/>
          <p:cNvSpPr/>
          <p:nvPr/>
        </p:nvSpPr>
        <p:spPr>
          <a:xfrm>
            <a:off x="4008857" y="8893447"/>
            <a:ext cx="3065618" cy="467048"/>
          </a:xfrm>
          <a:prstGeom prst="rect">
            <a:avLst/>
          </a:prstGeom>
          <a:noFill/>
          <a:ln>
            <a:noFill/>
          </a:ln>
        </p:spPr>
        <p:style>
          <a:lnRef idx="0">
            <a:scrgbClr r="0" g="0" b="0"/>
          </a:lnRef>
          <a:fillRef idx="0">
            <a:scrgbClr r="0" g="0" b="0"/>
          </a:fillRef>
          <a:effectRef idx="0">
            <a:scrgbClr r="0" g="0" b="0"/>
          </a:effectRef>
          <a:fontRef idx="minor"/>
        </p:style>
        <p:txBody>
          <a:bodyPr lIns="93936" tIns="46968" rIns="93936" bIns="46968"/>
          <a:lstStyle/>
          <a:p>
            <a:endParaRPr lang="en-A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PlaceHolder 1"/>
          <p:cNvSpPr>
            <a:spLocks noGrp="1"/>
          </p:cNvSpPr>
          <p:nvPr>
            <p:ph type="body"/>
          </p:nvPr>
        </p:nvSpPr>
        <p:spPr>
          <a:xfrm>
            <a:off x="707707" y="4447461"/>
            <a:ext cx="5660546" cy="4212278"/>
          </a:xfrm>
          <a:prstGeom prst="rect">
            <a:avLst/>
          </a:prstGeom>
        </p:spPr>
        <p:txBody>
          <a:bodyPr lIns="0" tIns="0" rIns="0" bIns="0"/>
          <a:lstStyle/>
          <a:p>
            <a:r>
              <a:rPr lang="en-AU" sz="2100" spc="-1">
                <a:solidFill>
                  <a:srgbClr val="000000"/>
                </a:solidFill>
                <a:uFill>
                  <a:solidFill>
                    <a:srgbClr val="FFFFFF"/>
                  </a:solidFill>
                </a:uFill>
                <a:latin typeface="Arial"/>
              </a:rPr>
              <a:t>Over the time EERN has been operating it has provided household goods to more than 50,000 households.</a:t>
            </a:r>
          </a:p>
          <a:p>
            <a:endParaRPr lang="en-AU" sz="2100" spc="-1">
              <a:solidFill>
                <a:srgbClr val="000000"/>
              </a:solidFill>
              <a:uFill>
                <a:solidFill>
                  <a:srgbClr val="FFFFFF"/>
                </a:solidFill>
              </a:uFill>
              <a:latin typeface="Arial"/>
            </a:endParaRPr>
          </a:p>
          <a:p>
            <a:r>
              <a:rPr lang="en-AU" sz="2100" spc="-1">
                <a:solidFill>
                  <a:srgbClr val="000000"/>
                </a:solidFill>
                <a:uFill>
                  <a:solidFill>
                    <a:srgbClr val="FFFFFF"/>
                  </a:solidFill>
                </a:uFill>
                <a:latin typeface="Arial"/>
              </a:rPr>
              <a:t>Some would be single people while others would be families with several children.</a:t>
            </a:r>
          </a:p>
          <a:p>
            <a:endParaRPr lang="en-AU" sz="2100" spc="-1">
              <a:solidFill>
                <a:srgbClr val="000000"/>
              </a:solidFill>
              <a:uFill>
                <a:solidFill>
                  <a:srgbClr val="FFFFFF"/>
                </a:solidFill>
              </a:uFill>
              <a:latin typeface="Arial"/>
            </a:endParaRPr>
          </a:p>
          <a:p>
            <a:r>
              <a:rPr lang="en-AU" sz="2100" spc="-1">
                <a:solidFill>
                  <a:srgbClr val="000000"/>
                </a:solidFill>
                <a:uFill>
                  <a:solidFill>
                    <a:srgbClr val="FFFFFF"/>
                  </a:solidFill>
                </a:uFill>
                <a:latin typeface="Arial"/>
              </a:rPr>
              <a:t>This means that around 150,000 people have been supported by EERN</a:t>
            </a:r>
          </a:p>
          <a:p>
            <a:endParaRPr lang="en-AU" sz="2100" spc="-1">
              <a:solidFill>
                <a:srgbClr val="000000"/>
              </a:solidFill>
              <a:uFill>
                <a:solidFill>
                  <a:srgbClr val="FFFFFF"/>
                </a:solidFill>
              </a:uFill>
              <a:latin typeface="Arial"/>
            </a:endParaRPr>
          </a:p>
          <a:p>
            <a:r>
              <a:rPr lang="en-AU" sz="2100" spc="-1">
                <a:solidFill>
                  <a:srgbClr val="000000"/>
                </a:solidFill>
                <a:uFill>
                  <a:solidFill>
                    <a:srgbClr val="FFFFFF"/>
                  </a:solidFill>
                </a:uFill>
                <a:latin typeface="Arial"/>
              </a:rPr>
              <a:t>That is the equivalent to one and a half MCG crowds on the day of the grand final.</a:t>
            </a:r>
          </a:p>
          <a:p>
            <a:endParaRPr lang="en-AU" sz="2100" spc="-1">
              <a:solidFill>
                <a:srgbClr val="000000"/>
              </a:solidFill>
              <a:uFill>
                <a:solidFill>
                  <a:srgbClr val="FFFFFF"/>
                </a:solidFill>
              </a:uFill>
              <a:latin typeface="Arial"/>
            </a:endParaRPr>
          </a:p>
          <a:p>
            <a:r>
              <a:rPr lang="en-AU" sz="2100" spc="-1">
                <a:solidFill>
                  <a:srgbClr val="000000"/>
                </a:solidFill>
                <a:uFill>
                  <a:solidFill>
                    <a:srgbClr val="FFFFFF"/>
                  </a:solidFill>
                </a:uFill>
                <a:latin typeface="Arial"/>
              </a:rPr>
              <a:t>And we are continuing to support families, including people recovering from the COVID lockdowns.  In fact recently there seems to be a bit of an explosion in numbers coming in. </a:t>
            </a:r>
          </a:p>
        </p:txBody>
      </p:sp>
      <p:sp>
        <p:nvSpPr>
          <p:cNvPr id="151" name="CustomShape 2"/>
          <p:cNvSpPr/>
          <p:nvPr/>
        </p:nvSpPr>
        <p:spPr>
          <a:xfrm>
            <a:off x="4008857" y="8893447"/>
            <a:ext cx="3065618" cy="467048"/>
          </a:xfrm>
          <a:prstGeom prst="rect">
            <a:avLst/>
          </a:prstGeom>
          <a:noFill/>
          <a:ln>
            <a:noFill/>
          </a:ln>
        </p:spPr>
        <p:style>
          <a:lnRef idx="0">
            <a:scrgbClr r="0" g="0" b="0"/>
          </a:lnRef>
          <a:fillRef idx="0">
            <a:scrgbClr r="0" g="0" b="0"/>
          </a:fillRef>
          <a:effectRef idx="0">
            <a:scrgbClr r="0" g="0" b="0"/>
          </a:effectRef>
          <a:fontRef idx="minor"/>
        </p:style>
        <p:txBody>
          <a:bodyPr lIns="93936" tIns="46968" rIns="93936" bIns="46968"/>
          <a:lstStyle/>
          <a:p>
            <a:endParaRPr lang="en-A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PlaceHolder 1"/>
          <p:cNvSpPr>
            <a:spLocks noGrp="1"/>
          </p:cNvSpPr>
          <p:nvPr>
            <p:ph type="body"/>
          </p:nvPr>
        </p:nvSpPr>
        <p:spPr>
          <a:xfrm>
            <a:off x="707707" y="4447461"/>
            <a:ext cx="5660546" cy="4212278"/>
          </a:xfrm>
          <a:prstGeom prst="rect">
            <a:avLst/>
          </a:prstGeom>
        </p:spPr>
        <p:txBody>
          <a:bodyPr lIns="0" tIns="0" rIns="0" bIns="0"/>
          <a:lstStyle/>
          <a:p>
            <a:endParaRPr lang="en-AU" sz="2100" spc="-1">
              <a:solidFill>
                <a:srgbClr val="000000"/>
              </a:solidFill>
              <a:uFill>
                <a:solidFill>
                  <a:srgbClr val="FFFFFF"/>
                </a:solidFill>
              </a:uFill>
              <a:latin typeface="Arial"/>
            </a:endParaRPr>
          </a:p>
        </p:txBody>
      </p:sp>
      <p:sp>
        <p:nvSpPr>
          <p:cNvPr id="155" name="CustomShape 2"/>
          <p:cNvSpPr/>
          <p:nvPr/>
        </p:nvSpPr>
        <p:spPr>
          <a:xfrm>
            <a:off x="4008857" y="8893447"/>
            <a:ext cx="3065618" cy="467048"/>
          </a:xfrm>
          <a:prstGeom prst="rect">
            <a:avLst/>
          </a:prstGeom>
          <a:noFill/>
          <a:ln>
            <a:noFill/>
          </a:ln>
        </p:spPr>
        <p:style>
          <a:lnRef idx="0">
            <a:scrgbClr r="0" g="0" b="0"/>
          </a:lnRef>
          <a:fillRef idx="0">
            <a:scrgbClr r="0" g="0" b="0"/>
          </a:fillRef>
          <a:effectRef idx="0">
            <a:scrgbClr r="0" g="0" b="0"/>
          </a:effectRef>
          <a:fontRef idx="minor"/>
        </p:style>
        <p:txBody>
          <a:bodyPr lIns="93936" tIns="46968" rIns="93936" bIns="46968"/>
          <a:lstStyle/>
          <a:p>
            <a:endParaRPr lang="en-A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AU" sz="4400" b="0" strike="noStrike" spc="-1">
              <a:solidFill>
                <a:srgbClr val="000000"/>
              </a:solidFill>
              <a:uFill>
                <a:solidFill>
                  <a:srgbClr val="FFFFFF"/>
                </a:solidFill>
              </a:uFill>
              <a:latin typeface="Arial"/>
            </a:endParaRPr>
          </a:p>
        </p:txBody>
      </p:sp>
      <p:sp>
        <p:nvSpPr>
          <p:cNvPr id="24"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25"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AU" sz="4400" b="0" strike="noStrike" spc="-1">
              <a:solidFill>
                <a:srgbClr val="000000"/>
              </a:solidFill>
              <a:uFill>
                <a:solidFill>
                  <a:srgbClr val="FFFFFF"/>
                </a:solidFill>
              </a:uFill>
              <a:latin typeface="Arial"/>
            </a:endParaRPr>
          </a:p>
        </p:txBody>
      </p:sp>
      <p:sp>
        <p:nvSpPr>
          <p:cNvPr id="27"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28"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29"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30" name="PlaceHolder 5"/>
          <p:cNvSpPr>
            <a:spLocks noGrp="1"/>
          </p:cNvSpPr>
          <p:nvPr>
            <p:ph type="body"/>
          </p:nvPr>
        </p:nvSpPr>
        <p:spPr>
          <a:xfrm>
            <a:off x="457200" y="3682080"/>
            <a:ext cx="40158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AU" sz="4400" b="0" strike="noStrike" spc="-1">
              <a:solidFill>
                <a:srgbClr val="000000"/>
              </a:solidFill>
              <a:uFill>
                <a:solidFill>
                  <a:srgbClr val="FFFFFF"/>
                </a:solidFill>
              </a:uFill>
              <a:latin typeface="Arial"/>
            </a:endParaRPr>
          </a:p>
        </p:txBody>
      </p:sp>
      <p:sp>
        <p:nvSpPr>
          <p:cNvPr id="32"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33"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34"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35" name="PlaceHolder 5"/>
          <p:cNvSpPr>
            <a:spLocks noGrp="1"/>
          </p:cNvSpPr>
          <p:nvPr>
            <p:ph type="body"/>
          </p:nvPr>
        </p:nvSpPr>
        <p:spPr>
          <a:xfrm>
            <a:off x="6022080" y="3682080"/>
            <a:ext cx="26496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36"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37" name="PlaceHolder 7"/>
          <p:cNvSpPr>
            <a:spLocks noGrp="1"/>
          </p:cNvSpPr>
          <p:nvPr>
            <p:ph type="body"/>
          </p:nvPr>
        </p:nvSpPr>
        <p:spPr>
          <a:xfrm>
            <a:off x="457200" y="3682080"/>
            <a:ext cx="26496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AU" sz="4400" b="0" strike="noStrike" spc="-1">
              <a:solidFill>
                <a:srgbClr val="000000"/>
              </a:solidFill>
              <a:uFill>
                <a:solidFill>
                  <a:srgbClr val="FFFFFF"/>
                </a:solidFill>
              </a:uFill>
              <a:latin typeface="Arial"/>
            </a:endParaRPr>
          </a:p>
        </p:txBody>
      </p:sp>
      <p:sp>
        <p:nvSpPr>
          <p:cNvPr id="41"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en-AU"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AU" sz="4400" b="0" strike="noStrike" spc="-1">
              <a:solidFill>
                <a:srgbClr val="000000"/>
              </a:solidFill>
              <a:uFill>
                <a:solidFill>
                  <a:srgbClr val="FFFFFF"/>
                </a:solidFill>
              </a:uFill>
              <a:latin typeface="Arial"/>
            </a:endParaRPr>
          </a:p>
        </p:txBody>
      </p:sp>
      <p:sp>
        <p:nvSpPr>
          <p:cNvPr id="43"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AU" sz="4400" b="0" strike="noStrike" spc="-1">
              <a:solidFill>
                <a:srgbClr val="000000"/>
              </a:solidFill>
              <a:uFill>
                <a:solidFill>
                  <a:srgbClr val="FFFFFF"/>
                </a:solidFill>
              </a:uFill>
              <a:latin typeface="Arial"/>
            </a:endParaRPr>
          </a:p>
        </p:txBody>
      </p:sp>
      <p:sp>
        <p:nvSpPr>
          <p:cNvPr id="45"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46"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AU" sz="4400" b="0" strike="noStrike" spc="-1">
              <a:solidFill>
                <a:srgbClr val="000000"/>
              </a:solidFill>
              <a:uFill>
                <a:solidFill>
                  <a:srgbClr val="FFFFFF"/>
                </a:solidFill>
              </a:u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en-AU"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AU" sz="4400" b="0" strike="noStrike" spc="-1">
              <a:solidFill>
                <a:srgbClr val="000000"/>
              </a:solidFill>
              <a:uFill>
                <a:solidFill>
                  <a:srgbClr val="FFFFFF"/>
                </a:solidFill>
              </a:uFill>
              <a:latin typeface="Arial"/>
            </a:endParaRPr>
          </a:p>
        </p:txBody>
      </p:sp>
      <p:sp>
        <p:nvSpPr>
          <p:cNvPr id="50"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51" name="PlaceHolder 3"/>
          <p:cNvSpPr>
            <a:spLocks noGrp="1"/>
          </p:cNvSpPr>
          <p:nvPr>
            <p:ph type="body"/>
          </p:nvPr>
        </p:nvSpPr>
        <p:spPr>
          <a:xfrm>
            <a:off x="457200" y="3682080"/>
            <a:ext cx="40158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52" name="PlaceHolder 4"/>
          <p:cNvSpPr>
            <a:spLocks noGrp="1"/>
          </p:cNvSpPr>
          <p:nvPr>
            <p:ph type="body"/>
          </p:nvPr>
        </p:nvSpPr>
        <p:spPr>
          <a:xfrm>
            <a:off x="4674240" y="1604520"/>
            <a:ext cx="4015800" cy="397728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AU" sz="4400" b="0" strike="noStrike" spc="-1">
              <a:solidFill>
                <a:srgbClr val="000000"/>
              </a:solidFill>
              <a:uFill>
                <a:solidFill>
                  <a:srgbClr val="FFFFFF"/>
                </a:solidFill>
              </a:uFill>
              <a:latin typeface="Arial"/>
            </a:endParaRPr>
          </a:p>
        </p:txBody>
      </p:sp>
      <p:sp>
        <p:nvSpPr>
          <p:cNvPr id="3"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en-AU"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AU" sz="4400" b="0" strike="noStrike" spc="-1">
              <a:solidFill>
                <a:srgbClr val="000000"/>
              </a:solidFill>
              <a:uFill>
                <a:solidFill>
                  <a:srgbClr val="FFFFFF"/>
                </a:solidFill>
              </a:uFill>
              <a:latin typeface="Arial"/>
            </a:endParaRPr>
          </a:p>
        </p:txBody>
      </p:sp>
      <p:sp>
        <p:nvSpPr>
          <p:cNvPr id="54"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55"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56"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AU" sz="4400" b="0" strike="noStrike" spc="-1">
              <a:solidFill>
                <a:srgbClr val="000000"/>
              </a:solidFill>
              <a:uFill>
                <a:solidFill>
                  <a:srgbClr val="FFFFFF"/>
                </a:solidFill>
              </a:uFill>
              <a:latin typeface="Arial"/>
            </a:endParaRPr>
          </a:p>
        </p:txBody>
      </p:sp>
      <p:sp>
        <p:nvSpPr>
          <p:cNvPr id="58"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59"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60"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AU" sz="4400" b="0" strike="noStrike" spc="-1">
              <a:solidFill>
                <a:srgbClr val="000000"/>
              </a:solidFill>
              <a:uFill>
                <a:solidFill>
                  <a:srgbClr val="FFFFFF"/>
                </a:solidFill>
              </a:uFill>
              <a:latin typeface="Arial"/>
            </a:endParaRPr>
          </a:p>
        </p:txBody>
      </p:sp>
      <p:sp>
        <p:nvSpPr>
          <p:cNvPr id="62"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63"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AU" sz="4400" b="0" strike="noStrike" spc="-1">
              <a:solidFill>
                <a:srgbClr val="000000"/>
              </a:solidFill>
              <a:uFill>
                <a:solidFill>
                  <a:srgbClr val="FFFFFF"/>
                </a:solidFill>
              </a:uFill>
              <a:latin typeface="Arial"/>
            </a:endParaRPr>
          </a:p>
        </p:txBody>
      </p:sp>
      <p:sp>
        <p:nvSpPr>
          <p:cNvPr id="65"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66"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67"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68" name="PlaceHolder 5"/>
          <p:cNvSpPr>
            <a:spLocks noGrp="1"/>
          </p:cNvSpPr>
          <p:nvPr>
            <p:ph type="body"/>
          </p:nvPr>
        </p:nvSpPr>
        <p:spPr>
          <a:xfrm>
            <a:off x="457200" y="3682080"/>
            <a:ext cx="40158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AU" sz="4400" b="0" strike="noStrike" spc="-1">
              <a:solidFill>
                <a:srgbClr val="000000"/>
              </a:solidFill>
              <a:uFill>
                <a:solidFill>
                  <a:srgbClr val="FFFFFF"/>
                </a:solidFill>
              </a:uFill>
              <a:latin typeface="Arial"/>
            </a:endParaRPr>
          </a:p>
        </p:txBody>
      </p:sp>
      <p:sp>
        <p:nvSpPr>
          <p:cNvPr id="70"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71"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72"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73" name="PlaceHolder 5"/>
          <p:cNvSpPr>
            <a:spLocks noGrp="1"/>
          </p:cNvSpPr>
          <p:nvPr>
            <p:ph type="body"/>
          </p:nvPr>
        </p:nvSpPr>
        <p:spPr>
          <a:xfrm>
            <a:off x="6022080" y="3682080"/>
            <a:ext cx="26496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74"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75" name="PlaceHolder 7"/>
          <p:cNvSpPr>
            <a:spLocks noGrp="1"/>
          </p:cNvSpPr>
          <p:nvPr>
            <p:ph type="body"/>
          </p:nvPr>
        </p:nvSpPr>
        <p:spPr>
          <a:xfrm>
            <a:off x="457200" y="3682080"/>
            <a:ext cx="26496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AU" sz="4400" b="0" strike="noStrike" spc="-1">
              <a:solidFill>
                <a:srgbClr val="000000"/>
              </a:solidFill>
              <a:uFill>
                <a:solidFill>
                  <a:srgbClr val="FFFFFF"/>
                </a:solidFill>
              </a:uFill>
              <a:latin typeface="Arial"/>
            </a:endParaRPr>
          </a:p>
        </p:txBody>
      </p:sp>
      <p:sp>
        <p:nvSpPr>
          <p:cNvPr id="5"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AU" sz="4400" b="0" strike="noStrike" spc="-1">
              <a:solidFill>
                <a:srgbClr val="000000"/>
              </a:solidFill>
              <a:uFill>
                <a:solidFill>
                  <a:srgbClr val="FFFFFF"/>
                </a:solidFill>
              </a:uFill>
              <a:latin typeface="Arial"/>
            </a:endParaRPr>
          </a:p>
        </p:txBody>
      </p:sp>
      <p:sp>
        <p:nvSpPr>
          <p:cNvPr id="7"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8"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AU" sz="4400" b="0" strike="noStrike" spc="-1">
              <a:solidFill>
                <a:srgbClr val="000000"/>
              </a:solidFill>
              <a:uFill>
                <a:solidFill>
                  <a:srgbClr val="FFFFFF"/>
                </a:solidFill>
              </a:u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en-AU"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AU" sz="4400" b="0" strike="noStrike" spc="-1">
              <a:solidFill>
                <a:srgbClr val="000000"/>
              </a:solidFill>
              <a:uFill>
                <a:solidFill>
                  <a:srgbClr val="FFFFFF"/>
                </a:solidFill>
              </a:uFill>
              <a:latin typeface="Arial"/>
            </a:endParaRPr>
          </a:p>
        </p:txBody>
      </p:sp>
      <p:sp>
        <p:nvSpPr>
          <p:cNvPr id="12"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13" name="PlaceHolder 3"/>
          <p:cNvSpPr>
            <a:spLocks noGrp="1"/>
          </p:cNvSpPr>
          <p:nvPr>
            <p:ph type="body"/>
          </p:nvPr>
        </p:nvSpPr>
        <p:spPr>
          <a:xfrm>
            <a:off x="457200" y="3682080"/>
            <a:ext cx="40158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14" name="PlaceHolder 4"/>
          <p:cNvSpPr>
            <a:spLocks noGrp="1"/>
          </p:cNvSpPr>
          <p:nvPr>
            <p:ph type="body"/>
          </p:nvPr>
        </p:nvSpPr>
        <p:spPr>
          <a:xfrm>
            <a:off x="4674240" y="1604520"/>
            <a:ext cx="4015800" cy="397728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AU" sz="4400" b="0" strike="noStrike" spc="-1">
              <a:solidFill>
                <a:srgbClr val="000000"/>
              </a:solidFill>
              <a:uFill>
                <a:solidFill>
                  <a:srgbClr val="FFFFFF"/>
                </a:solidFill>
              </a:uFill>
              <a:latin typeface="Arial"/>
            </a:endParaRPr>
          </a:p>
        </p:txBody>
      </p:sp>
      <p:sp>
        <p:nvSpPr>
          <p:cNvPr id="16"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17"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18"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AU" sz="4400" b="0" strike="noStrike" spc="-1">
              <a:solidFill>
                <a:srgbClr val="000000"/>
              </a:solidFill>
              <a:uFill>
                <a:solidFill>
                  <a:srgbClr val="FFFFFF"/>
                </a:solidFill>
              </a:uFill>
              <a:latin typeface="Arial"/>
            </a:endParaRPr>
          </a:p>
        </p:txBody>
      </p:sp>
      <p:sp>
        <p:nvSpPr>
          <p:cNvPr id="20"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21"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
        <p:nvSpPr>
          <p:cNvPr id="22"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en-AU" sz="3200" b="0" strike="noStrike" spc="-1">
              <a:solidFill>
                <a:srgbClr val="000000"/>
              </a:solidFill>
              <a:uFill>
                <a:solidFill>
                  <a:srgbClr val="FFFFFF"/>
                </a:solidFill>
              </a:u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8880" cy="1144440"/>
          </a:xfrm>
          <a:prstGeom prst="rect">
            <a:avLst/>
          </a:prstGeom>
        </p:spPr>
        <p:txBody>
          <a:bodyPr lIns="0" tIns="0" rIns="0" bIns="0" anchor="ctr"/>
          <a:lstStyle/>
          <a:p>
            <a:r>
              <a:rPr lang="en-AU" sz="1800" b="0" strike="noStrike" spc="-1">
                <a:solidFill>
                  <a:srgbClr val="000000"/>
                </a:solidFill>
                <a:uFill>
                  <a:solidFill>
                    <a:srgbClr val="FFFFFF"/>
                  </a:solidFill>
                </a:uFill>
                <a:latin typeface="Arial"/>
              </a:rPr>
              <a:t>Click to edit the title text format</a:t>
            </a:r>
          </a:p>
        </p:txBody>
      </p:sp>
      <p:sp>
        <p:nvSpPr>
          <p:cNvPr id="3" name="PlaceHolder 2"/>
          <p:cNvSpPr>
            <a:spLocks noGrp="1"/>
          </p:cNvSpPr>
          <p:nvPr>
            <p:ph type="body"/>
          </p:nvPr>
        </p:nvSpPr>
        <p:spPr>
          <a:xfrm>
            <a:off x="457200" y="1604520"/>
            <a:ext cx="8228880" cy="397692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AU" sz="1800" b="0" strike="noStrike" spc="-1">
                <a:solidFill>
                  <a:srgbClr val="000000"/>
                </a:solidFill>
                <a:uFill>
                  <a:solidFill>
                    <a:srgbClr val="FFFFFF"/>
                  </a:solidFill>
                </a:uFill>
                <a:latin typeface="Arial"/>
              </a:rPr>
              <a:t>Click to edit the outline text format</a:t>
            </a:r>
          </a:p>
          <a:p>
            <a:pPr marL="864000" lvl="1" indent="-324000">
              <a:spcBef>
                <a:spcPts val="1134"/>
              </a:spcBef>
              <a:buClr>
                <a:srgbClr val="000000"/>
              </a:buClr>
              <a:buSzPct val="75000"/>
              <a:buFont typeface="Symbol" charset="2"/>
              <a:buChar char=""/>
            </a:pPr>
            <a:r>
              <a:rPr lang="en-AU" sz="1800" b="0" strike="noStrike" spc="-1">
                <a:solidFill>
                  <a:srgbClr val="000000"/>
                </a:solidFill>
                <a:uFill>
                  <a:solidFill>
                    <a:srgbClr val="FFFFFF"/>
                  </a:solidFill>
                </a:uFill>
                <a:latin typeface="Arial"/>
              </a:rPr>
              <a:t>Second Outline Level</a:t>
            </a:r>
          </a:p>
          <a:p>
            <a:pPr marL="1296000" lvl="2" indent="-288000">
              <a:spcBef>
                <a:spcPts val="850"/>
              </a:spcBef>
              <a:buClr>
                <a:srgbClr val="000000"/>
              </a:buClr>
              <a:buSzPct val="45000"/>
              <a:buFont typeface="Wingdings" charset="2"/>
              <a:buChar char=""/>
            </a:pPr>
            <a:r>
              <a:rPr lang="en-AU" sz="1800" b="0" strike="noStrike" spc="-1">
                <a:solidFill>
                  <a:srgbClr val="000000"/>
                </a:solidFill>
                <a:uFill>
                  <a:solidFill>
                    <a:srgbClr val="FFFFFF"/>
                  </a:solidFill>
                </a:uFill>
                <a:latin typeface="Arial"/>
              </a:rPr>
              <a:t>Third Outline Level</a:t>
            </a:r>
          </a:p>
          <a:p>
            <a:pPr marL="1728000" lvl="3" indent="-216000">
              <a:spcBef>
                <a:spcPts val="567"/>
              </a:spcBef>
              <a:buClr>
                <a:srgbClr val="000000"/>
              </a:buClr>
              <a:buSzPct val="75000"/>
              <a:buFont typeface="Symbol" charset="2"/>
              <a:buChar char=""/>
            </a:pPr>
            <a:r>
              <a:rPr lang="en-AU" sz="1800" b="0" strike="noStrike" spc="-1">
                <a:solidFill>
                  <a:srgbClr val="000000"/>
                </a:solidFill>
                <a:uFill>
                  <a:solidFill>
                    <a:srgbClr val="FFFFFF"/>
                  </a:solidFill>
                </a:uFill>
                <a:latin typeface="Arial"/>
              </a:rPr>
              <a:t>Fourth Outline Level</a:t>
            </a:r>
          </a:p>
          <a:p>
            <a:pPr marL="2160000" lvl="4" indent="-216000">
              <a:spcBef>
                <a:spcPts val="283"/>
              </a:spcBef>
              <a:buClr>
                <a:srgbClr val="000000"/>
              </a:buClr>
              <a:buSzPct val="45000"/>
              <a:buFont typeface="Wingdings" charset="2"/>
              <a:buChar char=""/>
            </a:pPr>
            <a:r>
              <a:rPr lang="en-AU" sz="1800" b="0" strike="noStrike" spc="-1">
                <a:solidFill>
                  <a:srgbClr val="000000"/>
                </a:solidFill>
                <a:uFill>
                  <a:solidFill>
                    <a:srgbClr val="FFFFFF"/>
                  </a:solidFill>
                </a:uFill>
                <a:latin typeface="Arial"/>
              </a:rPr>
              <a:t>Fifth Outline Level</a:t>
            </a:r>
          </a:p>
          <a:p>
            <a:pPr marL="2592000" lvl="5" indent="-216000">
              <a:spcBef>
                <a:spcPts val="283"/>
              </a:spcBef>
              <a:buClr>
                <a:srgbClr val="000000"/>
              </a:buClr>
              <a:buSzPct val="45000"/>
              <a:buFont typeface="Wingdings" charset="2"/>
              <a:buChar char=""/>
            </a:pPr>
            <a:r>
              <a:rPr lang="en-AU" sz="1800" b="0" strike="noStrike" spc="-1">
                <a:solidFill>
                  <a:srgbClr val="000000"/>
                </a:solidFill>
                <a:uFill>
                  <a:solidFill>
                    <a:srgbClr val="FFFFFF"/>
                  </a:solidFill>
                </a:uFill>
                <a:latin typeface="Arial"/>
              </a:rPr>
              <a:t>Sixth Outline Level</a:t>
            </a:r>
          </a:p>
          <a:p>
            <a:pPr marL="3024000" lvl="6" indent="-216000">
              <a:spcBef>
                <a:spcPts val="283"/>
              </a:spcBef>
              <a:buClr>
                <a:srgbClr val="000000"/>
              </a:buClr>
              <a:buSzPct val="45000"/>
              <a:buFont typeface="Wingdings" charset="2"/>
              <a:buChar char=""/>
            </a:pPr>
            <a:r>
              <a:rPr lang="en-AU" sz="1800" b="0" strike="noStrike" spc="-1">
                <a:solidFill>
                  <a:srgbClr val="000000"/>
                </a:solidFill>
                <a:uFill>
                  <a:solidFill>
                    <a:srgbClr val="FFFFFF"/>
                  </a:solidFill>
                </a:u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3600"/>
            <a:ext cx="8229240" cy="1144800"/>
          </a:xfrm>
          <a:prstGeom prst="rect">
            <a:avLst/>
          </a:prstGeom>
        </p:spPr>
        <p:txBody>
          <a:bodyPr lIns="0" tIns="0" rIns="0" bIns="0" anchor="ctr"/>
          <a:lstStyle/>
          <a:p>
            <a:pPr algn="ctr"/>
            <a:r>
              <a:rPr lang="en-AU" sz="4400" b="0" strike="noStrike" spc="-1">
                <a:solidFill>
                  <a:srgbClr val="000000"/>
                </a:solidFill>
                <a:uFill>
                  <a:solidFill>
                    <a:srgbClr val="FFFFFF"/>
                  </a:solidFill>
                </a:uFill>
                <a:latin typeface="Arial"/>
              </a:rPr>
              <a:t>Click to edit the title text format</a:t>
            </a:r>
          </a:p>
        </p:txBody>
      </p:sp>
      <p:sp>
        <p:nvSpPr>
          <p:cNvPr id="39" name="PlaceHolder 2"/>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AU" sz="3200" b="0" strike="noStrike" spc="-1">
                <a:solidFill>
                  <a:srgbClr val="000000"/>
                </a:solidFill>
                <a:uFill>
                  <a:solidFill>
                    <a:srgbClr val="FFFFFF"/>
                  </a:solidFill>
                </a:uFill>
                <a:latin typeface="Arial"/>
              </a:rPr>
              <a:t>Click to edit the outline text format</a:t>
            </a:r>
          </a:p>
          <a:p>
            <a:pPr marL="864000" lvl="1" indent="-324000">
              <a:spcBef>
                <a:spcPts val="1134"/>
              </a:spcBef>
              <a:buClr>
                <a:srgbClr val="000000"/>
              </a:buClr>
              <a:buSzPct val="75000"/>
              <a:buFont typeface="Symbol" charset="2"/>
              <a:buChar char=""/>
            </a:pPr>
            <a:r>
              <a:rPr lang="en-AU" sz="2800" b="0" strike="noStrike" spc="-1">
                <a:solidFill>
                  <a:srgbClr val="000000"/>
                </a:solidFill>
                <a:uFill>
                  <a:solidFill>
                    <a:srgbClr val="FFFFFF"/>
                  </a:solidFill>
                </a:uFill>
                <a:latin typeface="Arial"/>
              </a:rPr>
              <a:t>Second Outline Level</a:t>
            </a:r>
          </a:p>
          <a:p>
            <a:pPr marL="1296000" lvl="2" indent="-288000">
              <a:spcBef>
                <a:spcPts val="850"/>
              </a:spcBef>
              <a:buClr>
                <a:srgbClr val="000000"/>
              </a:buClr>
              <a:buSzPct val="45000"/>
              <a:buFont typeface="Wingdings" charset="2"/>
              <a:buChar char=""/>
            </a:pPr>
            <a:r>
              <a:rPr lang="en-AU" sz="2400" b="0" strike="noStrike" spc="-1">
                <a:solidFill>
                  <a:srgbClr val="000000"/>
                </a:solidFill>
                <a:uFill>
                  <a:solidFill>
                    <a:srgbClr val="FFFFFF"/>
                  </a:solidFill>
                </a:uFill>
                <a:latin typeface="Arial"/>
              </a:rPr>
              <a:t>Third Outline Level</a:t>
            </a:r>
          </a:p>
          <a:p>
            <a:pPr marL="1728000" lvl="3" indent="-216000">
              <a:spcBef>
                <a:spcPts val="567"/>
              </a:spcBef>
              <a:buClr>
                <a:srgbClr val="000000"/>
              </a:buClr>
              <a:buSzPct val="75000"/>
              <a:buFont typeface="Symbol" charset="2"/>
              <a:buChar char=""/>
            </a:pPr>
            <a:r>
              <a:rPr lang="en-AU" sz="2000" b="0" strike="noStrike" spc="-1">
                <a:solidFill>
                  <a:srgbClr val="000000"/>
                </a:solidFill>
                <a:uFill>
                  <a:solidFill>
                    <a:srgbClr val="FFFFFF"/>
                  </a:solidFill>
                </a:uFill>
                <a:latin typeface="Arial"/>
              </a:rPr>
              <a:t>Fourth Outline Level</a:t>
            </a:r>
          </a:p>
          <a:p>
            <a:pPr marL="2160000" lvl="4" indent="-216000">
              <a:spcBef>
                <a:spcPts val="283"/>
              </a:spcBef>
              <a:buClr>
                <a:srgbClr val="000000"/>
              </a:buClr>
              <a:buSzPct val="45000"/>
              <a:buFont typeface="Wingdings" charset="2"/>
              <a:buChar char=""/>
            </a:pPr>
            <a:r>
              <a:rPr lang="en-AU" sz="2000" b="0" strike="noStrike" spc="-1">
                <a:solidFill>
                  <a:srgbClr val="000000"/>
                </a:solidFill>
                <a:uFill>
                  <a:solidFill>
                    <a:srgbClr val="FFFFFF"/>
                  </a:solidFill>
                </a:uFill>
                <a:latin typeface="Arial"/>
              </a:rPr>
              <a:t>Fifth Outline Level</a:t>
            </a:r>
          </a:p>
          <a:p>
            <a:pPr marL="2592000" lvl="5" indent="-216000">
              <a:spcBef>
                <a:spcPts val="283"/>
              </a:spcBef>
              <a:buClr>
                <a:srgbClr val="000000"/>
              </a:buClr>
              <a:buSzPct val="45000"/>
              <a:buFont typeface="Wingdings" charset="2"/>
              <a:buChar char=""/>
            </a:pPr>
            <a:r>
              <a:rPr lang="en-AU" sz="2000" b="0" strike="noStrike" spc="-1">
                <a:solidFill>
                  <a:srgbClr val="000000"/>
                </a:solidFill>
                <a:uFill>
                  <a:solidFill>
                    <a:srgbClr val="FFFFFF"/>
                  </a:solidFill>
                </a:uFill>
                <a:latin typeface="Arial"/>
              </a:rPr>
              <a:t>Sixth Outline Level</a:t>
            </a:r>
          </a:p>
          <a:p>
            <a:pPr marL="3024000" lvl="6" indent="-216000">
              <a:spcBef>
                <a:spcPts val="283"/>
              </a:spcBef>
              <a:buClr>
                <a:srgbClr val="000000"/>
              </a:buClr>
              <a:buSzPct val="45000"/>
              <a:buFont typeface="Wingdings" charset="2"/>
              <a:buChar char=""/>
            </a:pPr>
            <a:r>
              <a:rPr lang="en-AU" sz="2000" b="0" strike="noStrike" spc="-1">
                <a:solidFill>
                  <a:srgbClr val="000000"/>
                </a:solidFill>
                <a:uFill>
                  <a:solidFill>
                    <a:srgbClr val="FFFFFF"/>
                  </a:solidFill>
                </a:u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JP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6.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1.jpeg"/><Relationship Id="rId9"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 name="Picture 5"/>
          <p:cNvPicPr/>
          <p:nvPr/>
        </p:nvPicPr>
        <p:blipFill>
          <a:blip r:embed="rId3"/>
          <a:stretch/>
        </p:blipFill>
        <p:spPr>
          <a:xfrm>
            <a:off x="7236360" y="260640"/>
            <a:ext cx="1684800" cy="1170360"/>
          </a:xfrm>
          <a:prstGeom prst="rect">
            <a:avLst/>
          </a:prstGeom>
          <a:ln w="9360">
            <a:noFill/>
          </a:ln>
        </p:spPr>
      </p:pic>
      <p:sp>
        <p:nvSpPr>
          <p:cNvPr id="82" name="CustomShape 1"/>
          <p:cNvSpPr/>
          <p:nvPr/>
        </p:nvSpPr>
        <p:spPr>
          <a:xfrm>
            <a:off x="1259640" y="5445360"/>
            <a:ext cx="669564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AU" sz="2800" b="1" strike="noStrike" spc="-1" dirty="0">
                <a:solidFill>
                  <a:srgbClr val="00B050"/>
                </a:solidFill>
                <a:uFill>
                  <a:solidFill>
                    <a:srgbClr val="FFFFFF"/>
                  </a:solidFill>
                </a:uFill>
                <a:latin typeface="Calibri"/>
                <a:ea typeface="DejaVu Sans"/>
              </a:rPr>
              <a:t>Supporting the vulnerable in our community since 1995</a:t>
            </a:r>
            <a:endParaRPr lang="en-AU" sz="2800" b="0" strike="noStrike" spc="-1" dirty="0">
              <a:solidFill>
                <a:srgbClr val="000000"/>
              </a:solidFill>
              <a:uFill>
                <a:solidFill>
                  <a:srgbClr val="FFFFFF"/>
                </a:solidFill>
              </a:uFill>
              <a:latin typeface="Arial"/>
            </a:endParaRPr>
          </a:p>
        </p:txBody>
      </p:sp>
      <p:pic>
        <p:nvPicPr>
          <p:cNvPr id="83" name="Picture 11"/>
          <p:cNvPicPr/>
          <p:nvPr/>
        </p:nvPicPr>
        <p:blipFill>
          <a:blip r:embed="rId4"/>
          <a:stretch/>
        </p:blipFill>
        <p:spPr>
          <a:xfrm>
            <a:off x="0" y="1845000"/>
            <a:ext cx="9142920" cy="3383280"/>
          </a:xfrm>
          <a:prstGeom prst="rect">
            <a:avLst/>
          </a:prstGeom>
          <a:ln w="9360">
            <a:noFill/>
          </a:ln>
        </p:spPr>
      </p:pic>
      <p:sp>
        <p:nvSpPr>
          <p:cNvPr id="84" name="CustomShape 2"/>
          <p:cNvSpPr/>
          <p:nvPr/>
        </p:nvSpPr>
        <p:spPr>
          <a:xfrm>
            <a:off x="827640" y="404640"/>
            <a:ext cx="5615640" cy="130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AU" sz="4000" b="1" strike="noStrike" spc="-1">
                <a:solidFill>
                  <a:srgbClr val="00B050"/>
                </a:solidFill>
                <a:uFill>
                  <a:solidFill>
                    <a:srgbClr val="FFFFFF"/>
                  </a:solidFill>
                </a:uFill>
                <a:latin typeface="Calibri"/>
                <a:ea typeface="DejaVu Sans"/>
              </a:rPr>
              <a:t>Eastern Emergency Relief Network (EERN)</a:t>
            </a:r>
            <a:endParaRPr lang="en-AU" sz="40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062A7-13C8-97DF-1A2A-A4562D36FCDB}"/>
              </a:ext>
            </a:extLst>
          </p:cNvPr>
          <p:cNvSpPr>
            <a:spLocks noGrp="1"/>
          </p:cNvSpPr>
          <p:nvPr>
            <p:ph type="title"/>
          </p:nvPr>
        </p:nvSpPr>
        <p:spPr/>
        <p:txBody>
          <a:bodyPr/>
          <a:lstStyle/>
          <a:p>
            <a:r>
              <a:rPr lang="en-AU" sz="2800" b="1" dirty="0">
                <a:solidFill>
                  <a:srgbClr val="00B050"/>
                </a:solidFill>
              </a:rPr>
              <a:t>How we made a difference in 2025-2026</a:t>
            </a:r>
          </a:p>
        </p:txBody>
      </p:sp>
      <p:sp>
        <p:nvSpPr>
          <p:cNvPr id="3" name="Text Placeholder 2">
            <a:extLst>
              <a:ext uri="{FF2B5EF4-FFF2-40B4-BE49-F238E27FC236}">
                <a16:creationId xmlns:a16="http://schemas.microsoft.com/office/drawing/2014/main" id="{8BA8EB78-A488-4327-DBD5-20C6F8EC0844}"/>
              </a:ext>
            </a:extLst>
          </p:cNvPr>
          <p:cNvSpPr>
            <a:spLocks noGrp="1"/>
          </p:cNvSpPr>
          <p:nvPr>
            <p:ph type="body"/>
          </p:nvPr>
        </p:nvSpPr>
        <p:spPr>
          <a:xfrm>
            <a:off x="339840" y="598714"/>
            <a:ext cx="8463960" cy="6172199"/>
          </a:xfrm>
        </p:spPr>
        <p:txBody>
          <a:bodyPr/>
          <a:lstStyle/>
          <a:p>
            <a:pPr marL="457200" indent="-457200">
              <a:buFont typeface="Arial" panose="020B0604020202020204" pitchFamily="34" charset="0"/>
              <a:buChar char="•"/>
            </a:pPr>
            <a:endParaRPr lang="en-US" sz="3200" dirty="0">
              <a:solidFill>
                <a:schemeClr val="tx2"/>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sz="3200" dirty="0">
              <a:solidFill>
                <a:schemeClr val="tx2"/>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sz="3200" dirty="0">
              <a:solidFill>
                <a:schemeClr val="tx2"/>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sz="3200" dirty="0">
              <a:solidFill>
                <a:schemeClr val="tx2"/>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sz="2800" b="1" dirty="0">
                <a:solidFill>
                  <a:schemeClr val="tx2"/>
                </a:solidFill>
                <a:cs typeface="Calibri" panose="020F0502020204030204" pitchFamily="34" charset="0"/>
              </a:rPr>
              <a:t>1941 electrical items</a:t>
            </a:r>
          </a:p>
          <a:p>
            <a:pPr marL="457200" indent="-457200">
              <a:buFont typeface="Arial" panose="020B0604020202020204" pitchFamily="34" charset="0"/>
              <a:buChar char="•"/>
            </a:pPr>
            <a:r>
              <a:rPr lang="en-US" sz="2800" b="1" dirty="0">
                <a:solidFill>
                  <a:srgbClr val="7030A0"/>
                </a:solidFill>
                <a:cs typeface="Calibri" panose="020F0502020204030204" pitchFamily="34" charset="0"/>
              </a:rPr>
              <a:t>742 mattresses &amp; beds with 794 sets of bedroom furniture</a:t>
            </a:r>
          </a:p>
          <a:p>
            <a:pPr marL="457200" indent="-457200">
              <a:buFont typeface="Arial" panose="020B0604020202020204" pitchFamily="34" charset="0"/>
              <a:buChar char="•"/>
            </a:pPr>
            <a:r>
              <a:rPr lang="en-US" sz="2800" b="1" dirty="0">
                <a:solidFill>
                  <a:srgbClr val="C00000"/>
                </a:solidFill>
                <a:cs typeface="Calibri" panose="020F0502020204030204" pitchFamily="34" charset="0"/>
              </a:rPr>
              <a:t>973 Lounge suites</a:t>
            </a:r>
          </a:p>
          <a:p>
            <a:pPr marL="457200" indent="-457200">
              <a:buFont typeface="Arial" panose="020B0604020202020204" pitchFamily="34" charset="0"/>
              <a:buChar char="•"/>
            </a:pPr>
            <a:r>
              <a:rPr lang="en-US" sz="2800" b="1" dirty="0">
                <a:cs typeface="Calibri" panose="020F0502020204030204" pitchFamily="34" charset="0"/>
              </a:rPr>
              <a:t>917 Food/toiletry and laundry packs</a:t>
            </a:r>
          </a:p>
          <a:p>
            <a:pPr marL="457200" indent="-457200">
              <a:buFont typeface="Arial" panose="020B0604020202020204" pitchFamily="34" charset="0"/>
              <a:buChar char="•"/>
            </a:pPr>
            <a:r>
              <a:rPr lang="en-US" sz="2800" b="1" dirty="0">
                <a:solidFill>
                  <a:srgbClr val="FF0000"/>
                </a:solidFill>
                <a:cs typeface="Calibri" panose="020F0502020204030204" pitchFamily="34" charset="0"/>
              </a:rPr>
              <a:t>3326 sheet sets/doonas/towels/blankets/pillows</a:t>
            </a:r>
          </a:p>
          <a:p>
            <a:pPr marL="457200" indent="-457200">
              <a:buFont typeface="Arial" panose="020B0604020202020204" pitchFamily="34" charset="0"/>
              <a:buChar char="•"/>
            </a:pPr>
            <a:r>
              <a:rPr lang="en-US" sz="2800" b="1" dirty="0">
                <a:solidFill>
                  <a:srgbClr val="00B050"/>
                </a:solidFill>
                <a:cs typeface="Calibri" panose="020F0502020204030204" pitchFamily="34" charset="0"/>
              </a:rPr>
              <a:t>2028 kitchen items</a:t>
            </a:r>
          </a:p>
          <a:p>
            <a:pPr marL="457200" indent="-457200">
              <a:buFont typeface="Arial" panose="020B0604020202020204" pitchFamily="34" charset="0"/>
              <a:buChar char="•"/>
            </a:pPr>
            <a:r>
              <a:rPr lang="en-US" sz="2800" b="1" dirty="0">
                <a:solidFill>
                  <a:srgbClr val="7030A0"/>
                </a:solidFill>
                <a:cs typeface="Calibri" panose="020F0502020204030204" pitchFamily="34" charset="0"/>
              </a:rPr>
              <a:t>1760 miscellaneous &amp; other furniture items</a:t>
            </a:r>
          </a:p>
          <a:p>
            <a:pPr marL="457200" indent="-457200">
              <a:buFont typeface="Arial" panose="020B0604020202020204" pitchFamily="34" charset="0"/>
              <a:buChar char="•"/>
            </a:pPr>
            <a:r>
              <a:rPr lang="en-US" sz="2800" b="1" dirty="0">
                <a:solidFill>
                  <a:srgbClr val="00B0F0"/>
                </a:solidFill>
                <a:cs typeface="Calibri" panose="020F0502020204030204" pitchFamily="34" charset="0"/>
              </a:rPr>
              <a:t>450 Christmas hampers and over 1500 Christmas gifts</a:t>
            </a:r>
          </a:p>
          <a:p>
            <a:pPr marL="457200" indent="-457200">
              <a:buFont typeface="Arial" panose="020B0604020202020204" pitchFamily="34" charset="0"/>
              <a:buChar char="•"/>
            </a:pPr>
            <a:endParaRPr lang="en-US" sz="3200" dirty="0">
              <a:solidFill>
                <a:srgbClr val="00B050"/>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US" sz="3200" dirty="0">
              <a:solidFill>
                <a:srgbClr val="00B050"/>
              </a:solidFill>
              <a:latin typeface="Calibri" panose="020F0502020204030204" pitchFamily="34" charset="0"/>
              <a:cs typeface="Calibri" panose="020F0502020204030204" pitchFamily="34" charset="0"/>
            </a:endParaRPr>
          </a:p>
        </p:txBody>
      </p:sp>
      <p:pic>
        <p:nvPicPr>
          <p:cNvPr id="4" name="Picture 5">
            <a:extLst>
              <a:ext uri="{FF2B5EF4-FFF2-40B4-BE49-F238E27FC236}">
                <a16:creationId xmlns:a16="http://schemas.microsoft.com/office/drawing/2014/main" id="{6D624062-A755-7393-C554-7B3573CEC9C6}"/>
              </a:ext>
            </a:extLst>
          </p:cNvPr>
          <p:cNvPicPr/>
          <p:nvPr/>
        </p:nvPicPr>
        <p:blipFill>
          <a:blip r:embed="rId2"/>
          <a:stretch/>
        </p:blipFill>
        <p:spPr>
          <a:xfrm>
            <a:off x="6871011" y="1158334"/>
            <a:ext cx="1684800" cy="1170360"/>
          </a:xfrm>
          <a:prstGeom prst="rect">
            <a:avLst/>
          </a:prstGeom>
          <a:ln w="9360">
            <a:noFill/>
          </a:ln>
        </p:spPr>
      </p:pic>
      <p:sp>
        <p:nvSpPr>
          <p:cNvPr id="5" name="TextBox 4">
            <a:extLst>
              <a:ext uri="{FF2B5EF4-FFF2-40B4-BE49-F238E27FC236}">
                <a16:creationId xmlns:a16="http://schemas.microsoft.com/office/drawing/2014/main" id="{EBE70F48-D654-85EC-B7C2-1C0EE7C28EFA}"/>
              </a:ext>
            </a:extLst>
          </p:cNvPr>
          <p:cNvSpPr txBox="1"/>
          <p:nvPr/>
        </p:nvSpPr>
        <p:spPr>
          <a:xfrm>
            <a:off x="4114800" y="2911928"/>
            <a:ext cx="914400" cy="914400"/>
          </a:xfrm>
          <a:prstGeom prst="rect">
            <a:avLst/>
          </a:prstGeom>
          <a:noFill/>
        </p:spPr>
        <p:txBody>
          <a:bodyPr wrap="square" rtlCol="0">
            <a:spAutoFit/>
          </a:bodyPr>
          <a:lstStyle/>
          <a:p>
            <a:endParaRPr lang="en-AU" dirty="0"/>
          </a:p>
        </p:txBody>
      </p:sp>
    </p:spTree>
    <p:extLst>
      <p:ext uri="{BB962C8B-B14F-4D97-AF65-F5344CB8AC3E}">
        <p14:creationId xmlns:p14="http://schemas.microsoft.com/office/powerpoint/2010/main" val="3818666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9E1DF-0AF9-3D14-5265-1ECF74CA8735}"/>
              </a:ext>
            </a:extLst>
          </p:cNvPr>
          <p:cNvSpPr>
            <a:spLocks noGrp="1"/>
          </p:cNvSpPr>
          <p:nvPr>
            <p:ph type="title"/>
          </p:nvPr>
        </p:nvSpPr>
        <p:spPr>
          <a:xfrm>
            <a:off x="457200" y="273600"/>
            <a:ext cx="8229240" cy="1002600"/>
          </a:xfrm>
        </p:spPr>
        <p:txBody>
          <a:bodyPr/>
          <a:lstStyle/>
          <a:p>
            <a:br>
              <a:rPr lang="en-AU" sz="2800" b="1" dirty="0">
                <a:solidFill>
                  <a:srgbClr val="00B050"/>
                </a:solidFill>
              </a:rPr>
            </a:br>
            <a:r>
              <a:rPr lang="en-AU" sz="2800" b="1" dirty="0">
                <a:solidFill>
                  <a:srgbClr val="00B050"/>
                </a:solidFill>
              </a:rPr>
              <a:t>Where do we get our funding?</a:t>
            </a:r>
            <a:br>
              <a:rPr lang="en-AU" sz="2800" b="1" dirty="0">
                <a:solidFill>
                  <a:srgbClr val="00B050"/>
                </a:solidFill>
              </a:rPr>
            </a:br>
            <a:endParaRPr lang="en-AU" sz="2800" b="1" dirty="0">
              <a:solidFill>
                <a:srgbClr val="00B050"/>
              </a:solidFill>
            </a:endParaRPr>
          </a:p>
        </p:txBody>
      </p:sp>
      <p:sp>
        <p:nvSpPr>
          <p:cNvPr id="3" name="Text Placeholder 2">
            <a:extLst>
              <a:ext uri="{FF2B5EF4-FFF2-40B4-BE49-F238E27FC236}">
                <a16:creationId xmlns:a16="http://schemas.microsoft.com/office/drawing/2014/main" id="{081C1267-D6AB-DD55-C0F7-3452FF8EFA23}"/>
              </a:ext>
            </a:extLst>
          </p:cNvPr>
          <p:cNvSpPr>
            <a:spLocks noGrp="1"/>
          </p:cNvSpPr>
          <p:nvPr>
            <p:ph type="body"/>
          </p:nvPr>
        </p:nvSpPr>
        <p:spPr>
          <a:xfrm>
            <a:off x="457200" y="1276200"/>
            <a:ext cx="8229240" cy="5037514"/>
          </a:xfrm>
        </p:spPr>
        <p:txBody>
          <a:bodyPr>
            <a:noAutofit/>
          </a:bodyPr>
          <a:lstStyle/>
          <a:p>
            <a:pPr marL="342900" indent="-342900">
              <a:buFont typeface="Arial" panose="020B0604020202020204" pitchFamily="34" charset="0"/>
              <a:buChar char="•"/>
            </a:pPr>
            <a:r>
              <a:rPr lang="en-AU" sz="2400" b="1" dirty="0">
                <a:latin typeface="+mj-lt"/>
              </a:rPr>
              <a:t>We own both warehouses so don’t pay rent</a:t>
            </a:r>
          </a:p>
          <a:p>
            <a:pPr marL="342900" indent="-342900">
              <a:buFont typeface="Arial" panose="020B0604020202020204" pitchFamily="34" charset="0"/>
              <a:buChar char="•"/>
            </a:pPr>
            <a:r>
              <a:rPr lang="en-AU" sz="2400" b="1" dirty="0">
                <a:latin typeface="+mj-lt"/>
              </a:rPr>
              <a:t>We charge our Member agencies based on their usage – this funds our running costs</a:t>
            </a:r>
          </a:p>
          <a:p>
            <a:pPr marL="342900" indent="-342900">
              <a:buFont typeface="Arial" panose="020B0604020202020204" pitchFamily="34" charset="0"/>
              <a:buChar char="•"/>
            </a:pPr>
            <a:r>
              <a:rPr lang="en-AU" sz="2400" b="1" dirty="0">
                <a:latin typeface="+mj-lt"/>
              </a:rPr>
              <a:t>We recycle all metal, cans &amp; bottles</a:t>
            </a:r>
          </a:p>
          <a:p>
            <a:pPr marL="342900" indent="-342900">
              <a:buFont typeface="Arial" panose="020B0604020202020204" pitchFamily="34" charset="0"/>
              <a:buChar char="•"/>
            </a:pPr>
            <a:r>
              <a:rPr lang="en-AU" sz="2400" b="1" dirty="0">
                <a:latin typeface="+mj-lt"/>
              </a:rPr>
              <a:t>We apply for grants from Councils, State and Federal Government, philanthropic organisations</a:t>
            </a:r>
          </a:p>
          <a:p>
            <a:pPr marL="342900" indent="-342900">
              <a:buFont typeface="Arial" panose="020B0604020202020204" pitchFamily="34" charset="0"/>
              <a:buChar char="•"/>
            </a:pPr>
            <a:r>
              <a:rPr lang="en-AU" sz="2400" b="1" dirty="0">
                <a:latin typeface="+mj-lt"/>
              </a:rPr>
              <a:t>We receive grants and donations from Lions, Rotary, Freemasons, Probus, the general public</a:t>
            </a:r>
          </a:p>
          <a:p>
            <a:pPr marL="342900" indent="-342900">
              <a:buFont typeface="Arial" panose="020B0604020202020204" pitchFamily="34" charset="0"/>
              <a:buChar char="•"/>
            </a:pPr>
            <a:r>
              <a:rPr lang="en-AU" sz="2400" b="1" dirty="0">
                <a:latin typeface="+mj-lt"/>
              </a:rPr>
              <a:t>Bendigo Bank- Blackburn South</a:t>
            </a:r>
          </a:p>
          <a:p>
            <a:pPr marL="342900" indent="-342900">
              <a:buFont typeface="Arial" panose="020B0604020202020204" pitchFamily="34" charset="0"/>
              <a:buChar char="•"/>
            </a:pPr>
            <a:r>
              <a:rPr lang="en-AU" sz="2400" b="1" dirty="0">
                <a:latin typeface="+mj-lt"/>
              </a:rPr>
              <a:t>We receive “in kind” donations like nonperishable food,  toys and other gifts for Christmas</a:t>
            </a:r>
          </a:p>
          <a:p>
            <a:pPr marL="342900" indent="-342900">
              <a:buFont typeface="Arial" panose="020B0604020202020204" pitchFamily="34" charset="0"/>
              <a:buChar char="•"/>
            </a:pPr>
            <a:r>
              <a:rPr lang="en-AU" sz="2400" b="1" dirty="0"/>
              <a:t>We do Bunnings BBQs twice a year!</a:t>
            </a:r>
          </a:p>
          <a:p>
            <a:pPr marL="342900" indent="-342900">
              <a:buFont typeface="Arial" panose="020B0604020202020204" pitchFamily="34" charset="0"/>
              <a:buChar char="•"/>
            </a:pPr>
            <a:r>
              <a:rPr lang="en-AU" sz="2400" b="1" dirty="0">
                <a:latin typeface="+mj-lt"/>
              </a:rPr>
              <a:t>Peoples Choice Community Lottery  </a:t>
            </a:r>
          </a:p>
        </p:txBody>
      </p:sp>
    </p:spTree>
    <p:extLst>
      <p:ext uri="{BB962C8B-B14F-4D97-AF65-F5344CB8AC3E}">
        <p14:creationId xmlns:p14="http://schemas.microsoft.com/office/powerpoint/2010/main" val="2820134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21E60-F508-687C-F2AC-B300C2533B06}"/>
              </a:ext>
            </a:extLst>
          </p:cNvPr>
          <p:cNvSpPr>
            <a:spLocks noGrp="1"/>
          </p:cNvSpPr>
          <p:nvPr>
            <p:ph type="title"/>
          </p:nvPr>
        </p:nvSpPr>
        <p:spPr/>
        <p:txBody>
          <a:bodyPr/>
          <a:lstStyle/>
          <a:p>
            <a:r>
              <a:rPr lang="en-AU" sz="2800" b="1" dirty="0">
                <a:solidFill>
                  <a:srgbClr val="00B050"/>
                </a:solidFill>
              </a:rPr>
              <a:t>Current projects and pilots</a:t>
            </a:r>
          </a:p>
        </p:txBody>
      </p:sp>
      <p:sp>
        <p:nvSpPr>
          <p:cNvPr id="3" name="Text Placeholder 2">
            <a:extLst>
              <a:ext uri="{FF2B5EF4-FFF2-40B4-BE49-F238E27FC236}">
                <a16:creationId xmlns:a16="http://schemas.microsoft.com/office/drawing/2014/main" id="{57B79B94-F4E4-66FE-A498-B8C1ADB994E0}"/>
              </a:ext>
            </a:extLst>
          </p:cNvPr>
          <p:cNvSpPr>
            <a:spLocks noGrp="1"/>
          </p:cNvSpPr>
          <p:nvPr>
            <p:ph type="body"/>
          </p:nvPr>
        </p:nvSpPr>
        <p:spPr>
          <a:xfrm>
            <a:off x="457200" y="1418400"/>
            <a:ext cx="8229240" cy="3382200"/>
          </a:xfrm>
        </p:spPr>
        <p:txBody>
          <a:bodyPr>
            <a:normAutofit/>
          </a:bodyPr>
          <a:lstStyle/>
          <a:p>
            <a:r>
              <a:rPr lang="en-AU" sz="2400" b="1" dirty="0"/>
              <a:t>Partnering with Megamile Precinct, City of Whitehorse, Australian Bedding Stewardship Council and Bendigo Bank to divert great quality mattresses from landfill via retailers.</a:t>
            </a:r>
          </a:p>
          <a:p>
            <a:r>
              <a:rPr lang="en-AU" sz="2400" b="1" dirty="0"/>
              <a:t>Pilot Partnership with Deakin University and City of Whitehorse to divert unwanted residential student furniture from landfill.</a:t>
            </a:r>
          </a:p>
          <a:p>
            <a:r>
              <a:rPr lang="en-AU" sz="2400" b="1" dirty="0"/>
              <a:t>Proposal to use a partnership with Cleanaway to pickup good quality items to deliver to EERN.</a:t>
            </a:r>
          </a:p>
        </p:txBody>
      </p:sp>
      <p:pic>
        <p:nvPicPr>
          <p:cNvPr id="5" name="Picture 4">
            <a:extLst>
              <a:ext uri="{FF2B5EF4-FFF2-40B4-BE49-F238E27FC236}">
                <a16:creationId xmlns:a16="http://schemas.microsoft.com/office/drawing/2014/main" id="{F3249472-51E4-2A68-48D9-7222F5900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2535" y="4981641"/>
            <a:ext cx="2000529" cy="1200318"/>
          </a:xfrm>
          <a:prstGeom prst="rect">
            <a:avLst/>
          </a:prstGeom>
        </p:spPr>
      </p:pic>
    </p:spTree>
    <p:extLst>
      <p:ext uri="{BB962C8B-B14F-4D97-AF65-F5344CB8AC3E}">
        <p14:creationId xmlns:p14="http://schemas.microsoft.com/office/powerpoint/2010/main" val="10834564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7B1AB9FE-36F5-4FD1-9850-DB5C5AD48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166B463-6097-79BF-9D73-DB28EC8C34A6}"/>
              </a:ext>
            </a:extLst>
          </p:cNvPr>
          <p:cNvPicPr>
            <a:picLocks noChangeAspect="1"/>
          </p:cNvPicPr>
          <p:nvPr/>
        </p:nvPicPr>
        <p:blipFill>
          <a:blip r:embed="rId2">
            <a:extLst>
              <a:ext uri="{28A0092B-C50C-407E-A947-70E740481C1C}">
                <a14:useLocalDpi xmlns:a14="http://schemas.microsoft.com/office/drawing/2010/main" val="0"/>
              </a:ext>
            </a:extLst>
          </a:blip>
          <a:srcRect t="9913" b="10087"/>
          <a:stretch>
            <a:fillRect/>
          </a:stretch>
        </p:blipFill>
        <p:spPr>
          <a:xfrm>
            <a:off x="20" y="10"/>
            <a:ext cx="9143979" cy="5486390"/>
          </a:xfrm>
          <a:prstGeom prst="rect">
            <a:avLst/>
          </a:prstGeom>
          <a:effectLst>
            <a:outerShdw blurRad="596900" dist="330200" dir="8820000" sx="87000" sy="87000" algn="ctr" rotWithShape="0">
              <a:srgbClr val="000000">
                <a:alpha val="29000"/>
              </a:srgbClr>
            </a:outerShdw>
          </a:effectLst>
        </p:spPr>
      </p:pic>
      <p:sp useBgFill="1">
        <p:nvSpPr>
          <p:cNvPr id="12" name="Rectangle 11">
            <a:extLst>
              <a:ext uri="{FF2B5EF4-FFF2-40B4-BE49-F238E27FC236}">
                <a16:creationId xmlns:a16="http://schemas.microsoft.com/office/drawing/2014/main" id="{F489C2E0-4895-4B72-85EA-7EE9FAFFD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86402"/>
            <a:ext cx="9144000" cy="1371598"/>
          </a:xfrm>
          <a:prstGeom prst="rect">
            <a:avLst/>
          </a:prstGeom>
          <a:ln>
            <a:noFill/>
          </a:ln>
          <a:effectLst>
            <a:outerShdw blurRad="254000" dist="114300" dir="20340000" sx="89000" sy="89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77FC54-8B4D-37A3-28C0-45A034058CFC}"/>
              </a:ext>
            </a:extLst>
          </p:cNvPr>
          <p:cNvSpPr>
            <a:spLocks noGrp="1"/>
          </p:cNvSpPr>
          <p:nvPr>
            <p:ph type="title"/>
          </p:nvPr>
        </p:nvSpPr>
        <p:spPr>
          <a:xfrm>
            <a:off x="442167" y="5746071"/>
            <a:ext cx="5261624" cy="852260"/>
          </a:xfrm>
        </p:spPr>
        <p:txBody>
          <a:bodyPr vert="horz" lIns="91440" tIns="45720" rIns="91440" bIns="45720" rtlCol="0" anchor="ctr">
            <a:normAutofit fontScale="90000"/>
          </a:bodyPr>
          <a:lstStyle/>
          <a:p>
            <a:r>
              <a:rPr lang="en-US" sz="3100" dirty="0"/>
              <a:t>Pilot – pick up of repurposed mattresses from Snooze</a:t>
            </a:r>
          </a:p>
        </p:txBody>
      </p:sp>
      <p:sp>
        <p:nvSpPr>
          <p:cNvPr id="3" name="Subtitle 2">
            <a:extLst>
              <a:ext uri="{FF2B5EF4-FFF2-40B4-BE49-F238E27FC236}">
                <a16:creationId xmlns:a16="http://schemas.microsoft.com/office/drawing/2014/main" id="{79BAD187-B7C3-3E2B-D0E0-01FCC056388A}"/>
              </a:ext>
            </a:extLst>
          </p:cNvPr>
          <p:cNvSpPr>
            <a:spLocks noGrp="1"/>
          </p:cNvSpPr>
          <p:nvPr>
            <p:ph type="subTitle"/>
          </p:nvPr>
        </p:nvSpPr>
        <p:spPr>
          <a:xfrm>
            <a:off x="5703792" y="5746071"/>
            <a:ext cx="3086100" cy="852260"/>
          </a:xfrm>
        </p:spPr>
        <p:txBody>
          <a:bodyPr vert="horz" lIns="91440" tIns="45720" rIns="91440" bIns="45720" rtlCol="0" anchor="ctr">
            <a:normAutofit/>
          </a:bodyPr>
          <a:lstStyle/>
          <a:p>
            <a:pPr algn="r">
              <a:spcBef>
                <a:spcPts val="1000"/>
              </a:spcBef>
            </a:pPr>
            <a:endParaRPr lang="en-US" sz="1700">
              <a:latin typeface="+mn-lt"/>
              <a:ea typeface="+mn-ea"/>
              <a:cs typeface="+mn-cs"/>
            </a:endParaRPr>
          </a:p>
        </p:txBody>
      </p:sp>
    </p:spTree>
    <p:extLst>
      <p:ext uri="{BB962C8B-B14F-4D97-AF65-F5344CB8AC3E}">
        <p14:creationId xmlns:p14="http://schemas.microsoft.com/office/powerpoint/2010/main" val="983167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Slide Background">
            <a:extLst>
              <a:ext uri="{FF2B5EF4-FFF2-40B4-BE49-F238E27FC236}">
                <a16:creationId xmlns:a16="http://schemas.microsoft.com/office/drawing/2014/main" id="{C73BBEEF-B456-4A39-B44B-5A53E698A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725D1045-9CBF-AC04-B5C6-A8D48873BC77}"/>
              </a:ext>
            </a:extLst>
          </p:cNvPr>
          <p:cNvPicPr>
            <a:picLocks noChangeAspect="1"/>
          </p:cNvPicPr>
          <p:nvPr/>
        </p:nvPicPr>
        <p:blipFill>
          <a:blip r:embed="rId2">
            <a:extLst>
              <a:ext uri="{28A0092B-C50C-407E-A947-70E740481C1C}">
                <a14:useLocalDpi xmlns:a14="http://schemas.microsoft.com/office/drawing/2010/main" val="0"/>
              </a:ext>
            </a:extLst>
          </a:blip>
          <a:srcRect r="15625"/>
          <a:stretch>
            <a:fillRect/>
          </a:stretch>
        </p:blipFill>
        <p:spPr>
          <a:xfrm rot="5400000">
            <a:off x="-1143000" y="1143000"/>
            <a:ext cx="6858000" cy="4572000"/>
          </a:xfrm>
          <a:prstGeom prst="rect">
            <a:avLst/>
          </a:prstGeom>
        </p:spPr>
      </p:pic>
      <p:sp useBgFill="1">
        <p:nvSpPr>
          <p:cNvPr id="19" name="Rectangle 18">
            <a:extLst>
              <a:ext uri="{FF2B5EF4-FFF2-40B4-BE49-F238E27FC236}">
                <a16:creationId xmlns:a16="http://schemas.microsoft.com/office/drawing/2014/main" id="{13A48C6C-3CC4-4EE5-A773-EC1EB7F59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0" y="0"/>
            <a:ext cx="4572000" cy="6858000"/>
          </a:xfrm>
          <a:prstGeom prst="rect">
            <a:avLst/>
          </a:prstGeom>
          <a:ln>
            <a:noFill/>
          </a:ln>
          <a:effectLst>
            <a:outerShdw blurRad="596900" dist="330200" dir="8820000" sx="87000" sy="87000" algn="t" rotWithShape="0">
              <a:srgbClr val="000000">
                <a:alpha val="2666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0A09D1-734E-750E-8E0F-99B0CCDE1F1A}"/>
              </a:ext>
            </a:extLst>
          </p:cNvPr>
          <p:cNvSpPr>
            <a:spLocks noGrp="1"/>
          </p:cNvSpPr>
          <p:nvPr>
            <p:ph type="title"/>
          </p:nvPr>
        </p:nvSpPr>
        <p:spPr>
          <a:xfrm>
            <a:off x="5105681" y="771099"/>
            <a:ext cx="3493582" cy="3630304"/>
          </a:xfrm>
        </p:spPr>
        <p:txBody>
          <a:bodyPr vert="horz" lIns="91440" tIns="45720" rIns="91440" bIns="45720" rtlCol="0" anchor="t">
            <a:normAutofit/>
          </a:bodyPr>
          <a:lstStyle/>
          <a:p>
            <a:r>
              <a:rPr lang="en-US" sz="2800" dirty="0"/>
              <a:t>EERN Driver Phil checking a mattress at Forty Winks Nunawading.  After giving it the all clear the mattress was loaded and taken to EERN. </a:t>
            </a:r>
            <a:br>
              <a:rPr lang="en-US" sz="2800" dirty="0"/>
            </a:br>
            <a:endParaRPr lang="en-US" sz="2800" dirty="0"/>
          </a:p>
        </p:txBody>
      </p:sp>
      <p:sp useBgFill="1">
        <p:nvSpPr>
          <p:cNvPr id="21" name="Rectangle 20">
            <a:extLst>
              <a:ext uri="{FF2B5EF4-FFF2-40B4-BE49-F238E27FC236}">
                <a16:creationId xmlns:a16="http://schemas.microsoft.com/office/drawing/2014/main" id="{F489C2E0-4895-4B72-85EA-7EE9FAFFD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0" y="5143500"/>
            <a:ext cx="4572000" cy="1714500"/>
          </a:xfrm>
          <a:prstGeom prst="rect">
            <a:avLst/>
          </a:prstGeom>
          <a:ln>
            <a:noFill/>
          </a:ln>
          <a:effectLst>
            <a:outerShdw blurRad="342900" dist="127000" dir="2400000" sx="90000" sy="90000" algn="t" rotWithShape="0">
              <a:srgbClr val="000000">
                <a:alpha val="2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F6D96A97-646D-0DEA-B674-AF0BEE20EA05}"/>
              </a:ext>
            </a:extLst>
          </p:cNvPr>
          <p:cNvSpPr>
            <a:spLocks noGrp="1"/>
          </p:cNvSpPr>
          <p:nvPr>
            <p:ph type="subTitle"/>
          </p:nvPr>
        </p:nvSpPr>
        <p:spPr>
          <a:xfrm>
            <a:off x="5105681" y="5410485"/>
            <a:ext cx="3493582" cy="1180531"/>
          </a:xfrm>
        </p:spPr>
        <p:txBody>
          <a:bodyPr vert="horz" lIns="91440" tIns="45720" rIns="91440" bIns="45720" rtlCol="0" anchor="ctr">
            <a:normAutofit/>
          </a:bodyPr>
          <a:lstStyle/>
          <a:p>
            <a:pPr>
              <a:spcBef>
                <a:spcPts val="1000"/>
              </a:spcBef>
            </a:pPr>
            <a:endParaRPr lang="en-US" sz="2400" dirty="0">
              <a:latin typeface="+mn-lt"/>
              <a:ea typeface="+mn-ea"/>
              <a:cs typeface="+mn-cs"/>
            </a:endParaRPr>
          </a:p>
        </p:txBody>
      </p:sp>
      <p:pic>
        <p:nvPicPr>
          <p:cNvPr id="7" name="Picture 6">
            <a:extLst>
              <a:ext uri="{FF2B5EF4-FFF2-40B4-BE49-F238E27FC236}">
                <a16:creationId xmlns:a16="http://schemas.microsoft.com/office/drawing/2014/main" id="{2EECFD73-9CEC-0F5B-A332-205E7987DA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3785" y="5390698"/>
            <a:ext cx="2000529" cy="1200318"/>
          </a:xfrm>
          <a:prstGeom prst="rect">
            <a:avLst/>
          </a:prstGeom>
        </p:spPr>
      </p:pic>
    </p:spTree>
    <p:extLst>
      <p:ext uri="{BB962C8B-B14F-4D97-AF65-F5344CB8AC3E}">
        <p14:creationId xmlns:p14="http://schemas.microsoft.com/office/powerpoint/2010/main" val="16055188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2" name="Rectangle 201">
            <a:extLst>
              <a:ext uri="{FF2B5EF4-FFF2-40B4-BE49-F238E27FC236}">
                <a16:creationId xmlns:a16="http://schemas.microsoft.com/office/drawing/2014/main" id="{7E6D2D34-4BB4-460B-8844-027610FB21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9322E4-FBC8-1422-74B1-2606237DE00A}"/>
              </a:ext>
            </a:extLst>
          </p:cNvPr>
          <p:cNvSpPr>
            <a:spLocks noGrp="1"/>
          </p:cNvSpPr>
          <p:nvPr>
            <p:ph type="title"/>
          </p:nvPr>
        </p:nvSpPr>
        <p:spPr>
          <a:xfrm>
            <a:off x="4570578" y="802955"/>
            <a:ext cx="3733482" cy="1455996"/>
          </a:xfrm>
        </p:spPr>
        <p:txBody>
          <a:bodyPr vert="horz" lIns="91440" tIns="45720" rIns="91440" bIns="45720" rtlCol="0" anchor="b">
            <a:normAutofit/>
          </a:bodyPr>
          <a:lstStyle/>
          <a:p>
            <a:r>
              <a:rPr lang="en-US" sz="3100" b="1" dirty="0">
                <a:solidFill>
                  <a:schemeClr val="tx2"/>
                </a:solidFill>
              </a:rPr>
              <a:t>Our sister Emergency Relief Networks</a:t>
            </a:r>
          </a:p>
        </p:txBody>
      </p:sp>
      <p:pic>
        <p:nvPicPr>
          <p:cNvPr id="4" name="Picture 3" descr="Thumbnail WERN Logo">
            <a:extLst>
              <a:ext uri="{FF2B5EF4-FFF2-40B4-BE49-F238E27FC236}">
                <a16:creationId xmlns:a16="http://schemas.microsoft.com/office/drawing/2014/main" id="{636B64BA-DE60-17F8-C1DC-54986117AE2E}"/>
              </a:ext>
            </a:extLst>
          </p:cNvPr>
          <p:cNvPicPr>
            <a:picLocks noChangeAspect="1"/>
          </p:cNvPicPr>
          <p:nvPr/>
        </p:nvPicPr>
        <p:blipFill>
          <a:blip r:embed="rId2"/>
          <a:stretch>
            <a:fillRect/>
          </a:stretch>
        </p:blipFill>
        <p:spPr>
          <a:xfrm>
            <a:off x="603503" y="634293"/>
            <a:ext cx="2819329" cy="2734537"/>
          </a:xfrm>
          <a:prstGeom prst="rect">
            <a:avLst/>
          </a:prstGeom>
        </p:spPr>
      </p:pic>
      <p:grpSp>
        <p:nvGrpSpPr>
          <p:cNvPr id="204" name="Group 203">
            <a:extLst>
              <a:ext uri="{FF2B5EF4-FFF2-40B4-BE49-F238E27FC236}">
                <a16:creationId xmlns:a16="http://schemas.microsoft.com/office/drawing/2014/main" id="{C5314570-9B06-4D37-8CBD-EDD67C2FA2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7257560" y="-4155"/>
            <a:ext cx="1886211" cy="2174333"/>
            <a:chOff x="-305" y="-4155"/>
            <a:chExt cx="2514948" cy="2174333"/>
          </a:xfrm>
        </p:grpSpPr>
        <p:sp>
          <p:nvSpPr>
            <p:cNvPr id="205" name="Freeform: Shape 204">
              <a:extLst>
                <a:ext uri="{FF2B5EF4-FFF2-40B4-BE49-F238E27FC236}">
                  <a16:creationId xmlns:a16="http://schemas.microsoft.com/office/drawing/2014/main" id="{A204F55B-358D-4FB5-9979-6724C64154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Freeform: Shape 205">
              <a:extLst>
                <a:ext uri="{FF2B5EF4-FFF2-40B4-BE49-F238E27FC236}">
                  <a16:creationId xmlns:a16="http://schemas.microsoft.com/office/drawing/2014/main" id="{C4F77C62-9DDF-48D3-A074-159A32767A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Freeform: Shape 206">
              <a:extLst>
                <a:ext uri="{FF2B5EF4-FFF2-40B4-BE49-F238E27FC236}">
                  <a16:creationId xmlns:a16="http://schemas.microsoft.com/office/drawing/2014/main" id="{DEB07022-F30B-49CA-B1DD-A826815C4A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08" name="Freeform: Shape 207">
              <a:extLst>
                <a:ext uri="{FF2B5EF4-FFF2-40B4-BE49-F238E27FC236}">
                  <a16:creationId xmlns:a16="http://schemas.microsoft.com/office/drawing/2014/main" id="{F7C47E16-167C-48BF-9FC9-08787D3489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icture 4" descr="Avada Interior Design">
            <a:extLst>
              <a:ext uri="{FF2B5EF4-FFF2-40B4-BE49-F238E27FC236}">
                <a16:creationId xmlns:a16="http://schemas.microsoft.com/office/drawing/2014/main" id="{8E10006C-83CB-7EC1-BFE3-F8236948D778}"/>
              </a:ext>
            </a:extLst>
          </p:cNvPr>
          <p:cNvPicPr>
            <a:picLocks noChangeAspect="1"/>
          </p:cNvPicPr>
          <p:nvPr/>
        </p:nvPicPr>
        <p:blipFill>
          <a:blip r:embed="rId3"/>
          <a:stretch>
            <a:fillRect/>
          </a:stretch>
        </p:blipFill>
        <p:spPr>
          <a:xfrm>
            <a:off x="690589" y="3843198"/>
            <a:ext cx="2819328" cy="1492585"/>
          </a:xfrm>
          <a:prstGeom prst="rect">
            <a:avLst/>
          </a:prstGeom>
        </p:spPr>
      </p:pic>
      <p:sp>
        <p:nvSpPr>
          <p:cNvPr id="3" name="Subtitle 2">
            <a:extLst>
              <a:ext uri="{FF2B5EF4-FFF2-40B4-BE49-F238E27FC236}">
                <a16:creationId xmlns:a16="http://schemas.microsoft.com/office/drawing/2014/main" id="{0A5130BA-63A7-3D48-1FC0-499A66C37623}"/>
              </a:ext>
            </a:extLst>
          </p:cNvPr>
          <p:cNvSpPr>
            <a:spLocks noGrp="1"/>
          </p:cNvSpPr>
          <p:nvPr>
            <p:ph type="subTitle"/>
          </p:nvPr>
        </p:nvSpPr>
        <p:spPr>
          <a:xfrm>
            <a:off x="4567930" y="2421682"/>
            <a:ext cx="3733184" cy="3639289"/>
          </a:xfrm>
        </p:spPr>
        <p:txBody>
          <a:bodyPr vert="horz" lIns="91440" tIns="45720" rIns="91440" bIns="45720" rtlCol="0" anchor="ctr">
            <a:normAutofit/>
          </a:bodyPr>
          <a:lstStyle/>
          <a:p>
            <a:pPr indent="-228600">
              <a:spcAft>
                <a:spcPts val="600"/>
              </a:spcAft>
              <a:buFont typeface="Arial" panose="020B0604020202020204" pitchFamily="34" charset="0"/>
              <a:buChar char="•"/>
            </a:pPr>
            <a:r>
              <a:rPr lang="en-US" sz="1600" dirty="0">
                <a:solidFill>
                  <a:schemeClr val="tx2"/>
                </a:solidFill>
                <a:latin typeface="+mn-lt"/>
                <a:ea typeface="+mn-ea"/>
                <a:cs typeface="+mn-cs"/>
              </a:rPr>
              <a:t>Western Emergency Relief Network (WERN)</a:t>
            </a:r>
          </a:p>
          <a:p>
            <a:pPr indent="-228600">
              <a:spcAft>
                <a:spcPts val="600"/>
              </a:spcAft>
              <a:buFont typeface="Arial" panose="020B0604020202020204" pitchFamily="34" charset="0"/>
              <a:buChar char="•"/>
            </a:pPr>
            <a:r>
              <a:rPr lang="en-US" sz="1600" dirty="0">
                <a:solidFill>
                  <a:schemeClr val="tx2"/>
                </a:solidFill>
                <a:latin typeface="+mn-lt"/>
                <a:ea typeface="+mn-ea"/>
                <a:cs typeface="+mn-cs"/>
              </a:rPr>
              <a:t>Servicing the Western Suburbs</a:t>
            </a:r>
          </a:p>
          <a:p>
            <a:pPr indent="-228600">
              <a:spcAft>
                <a:spcPts val="600"/>
              </a:spcAft>
              <a:buFont typeface="Arial" panose="020B0604020202020204" pitchFamily="34" charset="0"/>
              <a:buChar char="•"/>
            </a:pPr>
            <a:endParaRPr lang="en-US" sz="1600" dirty="0">
              <a:solidFill>
                <a:schemeClr val="tx2"/>
              </a:solidFill>
              <a:latin typeface="+mn-lt"/>
              <a:ea typeface="+mn-ea"/>
              <a:cs typeface="+mn-cs"/>
            </a:endParaRPr>
          </a:p>
          <a:p>
            <a:pPr indent="-228600">
              <a:spcAft>
                <a:spcPts val="600"/>
              </a:spcAft>
              <a:buFont typeface="Arial" panose="020B0604020202020204" pitchFamily="34" charset="0"/>
              <a:buChar char="•"/>
            </a:pPr>
            <a:r>
              <a:rPr lang="en-US" sz="1600" dirty="0">
                <a:solidFill>
                  <a:schemeClr val="tx2"/>
                </a:solidFill>
                <a:latin typeface="+mn-lt"/>
                <a:ea typeface="+mn-ea"/>
                <a:cs typeface="+mn-cs"/>
              </a:rPr>
              <a:t>Rotary Inner Melbourne Emergency Relief Network (RIMERN)</a:t>
            </a:r>
          </a:p>
          <a:p>
            <a:pPr indent="-228600">
              <a:spcAft>
                <a:spcPts val="600"/>
              </a:spcAft>
              <a:buFont typeface="Arial" panose="020B0604020202020204" pitchFamily="34" charset="0"/>
              <a:buChar char="•"/>
            </a:pPr>
            <a:r>
              <a:rPr lang="en-US" sz="1600" dirty="0">
                <a:solidFill>
                  <a:schemeClr val="tx2"/>
                </a:solidFill>
              </a:rPr>
              <a:t>Servicing Inner Melbourne</a:t>
            </a:r>
            <a:endParaRPr lang="en-US" sz="1600" dirty="0">
              <a:solidFill>
                <a:schemeClr val="tx2"/>
              </a:solidFill>
              <a:latin typeface="+mn-lt"/>
              <a:ea typeface="+mn-ea"/>
              <a:cs typeface="+mn-cs"/>
            </a:endParaRPr>
          </a:p>
        </p:txBody>
      </p:sp>
    </p:spTree>
    <p:extLst>
      <p:ext uri="{BB962C8B-B14F-4D97-AF65-F5344CB8AC3E}">
        <p14:creationId xmlns:p14="http://schemas.microsoft.com/office/powerpoint/2010/main" val="32729168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 name="Picture 5"/>
          <p:cNvPicPr/>
          <p:nvPr/>
        </p:nvPicPr>
        <p:blipFill>
          <a:blip r:embed="rId3"/>
          <a:stretch/>
        </p:blipFill>
        <p:spPr>
          <a:xfrm>
            <a:off x="1013932" y="658237"/>
            <a:ext cx="3211361" cy="2231623"/>
          </a:xfrm>
          <a:prstGeom prst="rect">
            <a:avLst/>
          </a:prstGeom>
        </p:spPr>
      </p:pic>
      <p:sp>
        <p:nvSpPr>
          <p:cNvPr id="129" name="CustomShape 1"/>
          <p:cNvSpPr/>
          <p:nvPr/>
        </p:nvSpPr>
        <p:spPr>
          <a:xfrm>
            <a:off x="4794437" y="871870"/>
            <a:ext cx="3326041" cy="5484479"/>
          </a:xfrm>
          <a:prstGeom prst="rect">
            <a:avLst/>
          </a:prstGeom>
        </p:spPr>
        <p:style>
          <a:lnRef idx="0">
            <a:scrgbClr r="0" g="0" b="0"/>
          </a:lnRef>
          <a:fillRef idx="0">
            <a:scrgbClr r="0" g="0" b="0"/>
          </a:fillRef>
          <a:effectRef idx="0">
            <a:scrgbClr r="0" g="0" b="0"/>
          </a:effectRef>
          <a:fontRef idx="minor"/>
        </p:style>
        <p:txBody>
          <a:bodyPr vert="horz" lIns="91440" tIns="45720" rIns="91440" bIns="45720" rtlCol="0" anchor="t">
            <a:normAutofit lnSpcReduction="10000"/>
          </a:bodyPr>
          <a:lstStyle/>
          <a:p>
            <a:pPr>
              <a:lnSpc>
                <a:spcPct val="100000"/>
              </a:lnSpc>
            </a:pPr>
            <a:r>
              <a:rPr lang="en-AU" sz="3600" b="1" strike="noStrike" spc="-1" dirty="0">
                <a:solidFill>
                  <a:srgbClr val="00B050"/>
                </a:solidFill>
                <a:uFill>
                  <a:solidFill>
                    <a:srgbClr val="FFFFFF"/>
                  </a:solidFill>
                </a:uFill>
                <a:latin typeface="Calibri"/>
                <a:ea typeface="DejaVu Sans"/>
              </a:rPr>
              <a:t>What can you do to help EERN?</a:t>
            </a:r>
            <a:endParaRPr lang="en-AU" sz="3600" b="0" strike="noStrike" spc="-1" dirty="0">
              <a:solidFill>
                <a:srgbClr val="000000"/>
              </a:solidFill>
              <a:uFill>
                <a:solidFill>
                  <a:srgbClr val="FFFFFF"/>
                </a:solidFill>
              </a:uFill>
              <a:latin typeface="Arial"/>
            </a:endParaRPr>
          </a:p>
          <a:p>
            <a:pPr indent="-228600">
              <a:lnSpc>
                <a:spcPct val="90000"/>
              </a:lnSpc>
              <a:spcAft>
                <a:spcPts val="600"/>
              </a:spcAft>
              <a:buFont typeface="Arial" panose="020B0604020202020204" pitchFamily="34" charset="0"/>
              <a:buChar char="•"/>
            </a:pPr>
            <a:endParaRPr lang="en-US" sz="1700" b="0" strike="noStrike" spc="-1" dirty="0">
              <a:uFill>
                <a:solidFill>
                  <a:srgbClr val="FFFFFF"/>
                </a:solidFill>
              </a:uFill>
            </a:endParaRPr>
          </a:p>
          <a:p>
            <a:pPr indent="-228600">
              <a:lnSpc>
                <a:spcPct val="90000"/>
              </a:lnSpc>
              <a:spcAft>
                <a:spcPts val="600"/>
              </a:spcAft>
              <a:buFont typeface="Arial" panose="020B0604020202020204" pitchFamily="34" charset="0"/>
              <a:buChar char="•"/>
            </a:pPr>
            <a:endParaRPr lang="en-US" sz="1700" b="0" strike="noStrike" spc="-1" dirty="0">
              <a:uFill>
                <a:solidFill>
                  <a:srgbClr val="FFFFFF"/>
                </a:solidFill>
              </a:uFill>
            </a:endParaRPr>
          </a:p>
          <a:p>
            <a:pPr indent="-228600">
              <a:lnSpc>
                <a:spcPct val="90000"/>
              </a:lnSpc>
              <a:spcAft>
                <a:spcPts val="600"/>
              </a:spcAft>
              <a:buFont typeface="Arial" panose="020B0604020202020204" pitchFamily="34" charset="0"/>
              <a:buChar char="•"/>
            </a:pPr>
            <a:r>
              <a:rPr lang="en-US" sz="2400" b="1" strike="noStrike" spc="-1" dirty="0">
                <a:solidFill>
                  <a:srgbClr val="00B050"/>
                </a:solidFill>
                <a:uFill>
                  <a:solidFill>
                    <a:srgbClr val="FFFFFF"/>
                  </a:solidFill>
                </a:uFill>
              </a:rPr>
              <a:t>Volunteer</a:t>
            </a:r>
          </a:p>
          <a:p>
            <a:pPr marL="457200" indent="-228600">
              <a:lnSpc>
                <a:spcPct val="90000"/>
              </a:lnSpc>
              <a:spcAft>
                <a:spcPts val="600"/>
              </a:spcAft>
              <a:buClr>
                <a:srgbClr val="00B050"/>
              </a:buClr>
              <a:buFont typeface="Arial" panose="020B0604020202020204" pitchFamily="34" charset="0"/>
              <a:buChar char="•"/>
            </a:pPr>
            <a:r>
              <a:rPr lang="en-US" sz="2400" b="1" strike="noStrike" spc="-1" dirty="0">
                <a:solidFill>
                  <a:srgbClr val="00B050"/>
                </a:solidFill>
                <a:uFill>
                  <a:solidFill>
                    <a:srgbClr val="FFFFFF"/>
                  </a:solidFill>
                </a:uFill>
              </a:rPr>
              <a:t>Volunteer at EERN (and it will be fun and satisfying for you) </a:t>
            </a:r>
          </a:p>
          <a:p>
            <a:pPr marL="457200" indent="-228600">
              <a:lnSpc>
                <a:spcPct val="90000"/>
              </a:lnSpc>
              <a:spcAft>
                <a:spcPts val="600"/>
              </a:spcAft>
              <a:buFont typeface="Arial" panose="020B0604020202020204" pitchFamily="34" charset="0"/>
              <a:buChar char="•"/>
            </a:pPr>
            <a:r>
              <a:rPr lang="en-US" sz="2400" b="1" strike="noStrike" spc="-1" dirty="0">
                <a:solidFill>
                  <a:srgbClr val="00B050"/>
                </a:solidFill>
                <a:uFill>
                  <a:solidFill>
                    <a:srgbClr val="FFFFFF"/>
                  </a:solidFill>
                </a:uFill>
              </a:rPr>
              <a:t>Spread the word through your networks about EERNs services.</a:t>
            </a:r>
          </a:p>
          <a:p>
            <a:pPr indent="-228600">
              <a:lnSpc>
                <a:spcPct val="90000"/>
              </a:lnSpc>
              <a:spcAft>
                <a:spcPts val="600"/>
              </a:spcAft>
              <a:buFont typeface="Arial" panose="020B0604020202020204" pitchFamily="34" charset="0"/>
              <a:buChar char="•"/>
            </a:pPr>
            <a:endParaRPr lang="en-US" sz="1700" b="0" strike="noStrike" spc="-1" dirty="0">
              <a:uFill>
                <a:solidFill>
                  <a:srgbClr val="FFFFFF"/>
                </a:solidFill>
              </a:uFill>
            </a:endParaRPr>
          </a:p>
          <a:p>
            <a:pPr indent="-228600">
              <a:lnSpc>
                <a:spcPct val="90000"/>
              </a:lnSpc>
              <a:spcAft>
                <a:spcPts val="600"/>
              </a:spcAft>
              <a:buFont typeface="Arial" panose="020B0604020202020204" pitchFamily="34" charset="0"/>
              <a:buChar char="•"/>
            </a:pPr>
            <a:endParaRPr lang="en-US" sz="1700" b="0" strike="noStrike" spc="-1" dirty="0">
              <a:uFill>
                <a:solidFill>
                  <a:srgbClr val="FFFFFF"/>
                </a:solidFill>
              </a:uFill>
            </a:endParaRPr>
          </a:p>
        </p:txBody>
      </p:sp>
      <p:pic>
        <p:nvPicPr>
          <p:cNvPr id="2" name="Picture 2">
            <a:extLst>
              <a:ext uri="{FF2B5EF4-FFF2-40B4-BE49-F238E27FC236}">
                <a16:creationId xmlns:a16="http://schemas.microsoft.com/office/drawing/2014/main" id="{93DF30EE-12C5-BB4F-7A9D-F9C7CEBEA7DA}"/>
              </a:ext>
            </a:extLst>
          </p:cNvPr>
          <p:cNvPicPr/>
          <p:nvPr/>
        </p:nvPicPr>
        <p:blipFill>
          <a:blip r:embed="rId4"/>
          <a:stretch/>
        </p:blipFill>
        <p:spPr>
          <a:xfrm>
            <a:off x="490763" y="4097964"/>
            <a:ext cx="3211361" cy="1942873"/>
          </a:xfrm>
          <a:prstGeom prst="rect">
            <a:avLst/>
          </a:prstGeom>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4"/>
          <p:cNvPicPr/>
          <p:nvPr/>
        </p:nvPicPr>
        <p:blipFill>
          <a:blip r:embed="rId3"/>
          <a:stretch/>
        </p:blipFill>
        <p:spPr>
          <a:xfrm>
            <a:off x="1144829" y="3145680"/>
            <a:ext cx="3712320" cy="3450600"/>
          </a:xfrm>
          <a:prstGeom prst="rect">
            <a:avLst/>
          </a:prstGeom>
          <a:ln>
            <a:noFill/>
          </a:ln>
        </p:spPr>
      </p:pic>
      <p:pic>
        <p:nvPicPr>
          <p:cNvPr id="104" name="Picture 5"/>
          <p:cNvPicPr/>
          <p:nvPr/>
        </p:nvPicPr>
        <p:blipFill>
          <a:blip r:embed="rId4"/>
          <a:stretch/>
        </p:blipFill>
        <p:spPr>
          <a:xfrm>
            <a:off x="7236360" y="260640"/>
            <a:ext cx="1684800" cy="1170360"/>
          </a:xfrm>
          <a:prstGeom prst="rect">
            <a:avLst/>
          </a:prstGeom>
          <a:ln w="9360">
            <a:noFill/>
          </a:ln>
        </p:spPr>
      </p:pic>
      <p:sp>
        <p:nvSpPr>
          <p:cNvPr id="105" name="CustomShape 1"/>
          <p:cNvSpPr/>
          <p:nvPr/>
        </p:nvSpPr>
        <p:spPr>
          <a:xfrm>
            <a:off x="395640" y="261720"/>
            <a:ext cx="8525520" cy="6596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lang="en-AU" sz="2800" b="0" strike="noStrike" spc="-1" dirty="0">
              <a:solidFill>
                <a:srgbClr val="000000"/>
              </a:solidFill>
              <a:uFill>
                <a:solidFill>
                  <a:srgbClr val="FFFFFF"/>
                </a:solidFill>
              </a:uFill>
              <a:latin typeface="Arial"/>
            </a:endParaRPr>
          </a:p>
          <a:p>
            <a:pPr>
              <a:lnSpc>
                <a:spcPct val="100000"/>
              </a:lnSpc>
            </a:pPr>
            <a:r>
              <a:rPr lang="en-AU" sz="2800" b="1" strike="noStrike" spc="-1" dirty="0">
                <a:solidFill>
                  <a:srgbClr val="00B050"/>
                </a:solidFill>
                <a:uFill>
                  <a:solidFill>
                    <a:srgbClr val="FFFFFF"/>
                  </a:solidFill>
                </a:uFill>
                <a:latin typeface="Calibri"/>
                <a:ea typeface="DejaVu Sans"/>
              </a:rPr>
              <a:t>EERN covers the City of                  </a:t>
            </a:r>
            <a:endParaRPr lang="en-AU" sz="2800" b="0" strike="noStrike" spc="-1" dirty="0">
              <a:solidFill>
                <a:srgbClr val="000000"/>
              </a:solidFill>
              <a:uFill>
                <a:solidFill>
                  <a:srgbClr val="FFFFFF"/>
                </a:solidFill>
              </a:uFill>
              <a:latin typeface="Arial"/>
            </a:endParaRPr>
          </a:p>
          <a:p>
            <a:pPr>
              <a:lnSpc>
                <a:spcPct val="100000"/>
              </a:lnSpc>
            </a:pPr>
            <a:r>
              <a:rPr lang="en-AU" sz="2800" b="1" strike="noStrike" spc="-1" dirty="0">
                <a:solidFill>
                  <a:srgbClr val="00B050"/>
                </a:solidFill>
                <a:uFill>
                  <a:solidFill>
                    <a:srgbClr val="FFFFFF"/>
                  </a:solidFill>
                </a:uFill>
                <a:latin typeface="Calibri"/>
                <a:ea typeface="DejaVu Sans"/>
              </a:rPr>
              <a:t>Whitehorse and adjoining local </a:t>
            </a:r>
            <a:endParaRPr lang="en-AU" sz="2800" b="0" strike="noStrike" spc="-1" dirty="0">
              <a:solidFill>
                <a:srgbClr val="000000"/>
              </a:solidFill>
              <a:uFill>
                <a:solidFill>
                  <a:srgbClr val="FFFFFF"/>
                </a:solidFill>
              </a:uFill>
              <a:latin typeface="Arial"/>
            </a:endParaRPr>
          </a:p>
          <a:p>
            <a:pPr>
              <a:lnSpc>
                <a:spcPct val="100000"/>
              </a:lnSpc>
            </a:pPr>
            <a:r>
              <a:rPr lang="en-AU" sz="2800" b="1" strike="noStrike" spc="-1" dirty="0">
                <a:solidFill>
                  <a:srgbClr val="00B050"/>
                </a:solidFill>
                <a:uFill>
                  <a:solidFill>
                    <a:srgbClr val="FFFFFF"/>
                  </a:solidFill>
                </a:uFill>
                <a:latin typeface="Calibri"/>
                <a:ea typeface="DejaVu Sans"/>
              </a:rPr>
              <a:t>government areas, a total of </a:t>
            </a:r>
            <a:endParaRPr lang="en-AU" sz="2800" b="0" strike="noStrike" spc="-1" dirty="0">
              <a:solidFill>
                <a:srgbClr val="000000"/>
              </a:solidFill>
              <a:uFill>
                <a:solidFill>
                  <a:srgbClr val="FFFFFF"/>
                </a:solidFill>
              </a:uFill>
              <a:latin typeface="Arial"/>
            </a:endParaRPr>
          </a:p>
          <a:p>
            <a:pPr>
              <a:lnSpc>
                <a:spcPct val="100000"/>
              </a:lnSpc>
            </a:pPr>
            <a:r>
              <a:rPr lang="en-AU" sz="2800" b="1" strike="noStrike" spc="-1" dirty="0">
                <a:solidFill>
                  <a:srgbClr val="00B050"/>
                </a:solidFill>
                <a:uFill>
                  <a:solidFill>
                    <a:srgbClr val="FFFFFF"/>
                  </a:solidFill>
                </a:uFill>
                <a:latin typeface="Calibri"/>
                <a:ea typeface="DejaVu Sans"/>
              </a:rPr>
              <a:t>500 km</a:t>
            </a:r>
            <a:r>
              <a:rPr lang="en-AU" sz="2800" b="1" strike="noStrike" spc="-1" baseline="30000" dirty="0">
                <a:solidFill>
                  <a:srgbClr val="00B050"/>
                </a:solidFill>
                <a:uFill>
                  <a:solidFill>
                    <a:srgbClr val="FFFFFF"/>
                  </a:solidFill>
                </a:uFill>
                <a:latin typeface="Calibri"/>
                <a:ea typeface="DejaVu Sans"/>
              </a:rPr>
              <a:t>2</a:t>
            </a:r>
            <a:r>
              <a:rPr lang="en-AU" sz="2800" b="1" strike="noStrike" spc="-1" dirty="0">
                <a:solidFill>
                  <a:srgbClr val="00B050"/>
                </a:solidFill>
                <a:uFill>
                  <a:solidFill>
                    <a:srgbClr val="FFFFFF"/>
                  </a:solidFill>
                </a:uFill>
                <a:latin typeface="Calibri"/>
                <a:ea typeface="DejaVu Sans"/>
              </a:rPr>
              <a:t>.</a:t>
            </a:r>
            <a:endParaRPr lang="en-AU" sz="2800" b="0" strike="noStrike" spc="-1" dirty="0">
              <a:solidFill>
                <a:srgbClr val="000000"/>
              </a:solidFill>
              <a:uFill>
                <a:solidFill>
                  <a:srgbClr val="FFFFFF"/>
                </a:solidFill>
              </a:uFill>
              <a:latin typeface="Arial"/>
            </a:endParaRPr>
          </a:p>
          <a:p>
            <a:pPr>
              <a:lnSpc>
                <a:spcPct val="100000"/>
              </a:lnSpc>
            </a:pPr>
            <a:endParaRPr lang="en-AU" sz="2800" b="0" strike="noStrike" spc="-1" dirty="0">
              <a:solidFill>
                <a:srgbClr val="000000"/>
              </a:solidFill>
              <a:uFill>
                <a:solidFill>
                  <a:srgbClr val="FFFFFF"/>
                </a:solidFill>
              </a:uFill>
              <a:latin typeface="Arial"/>
            </a:endParaRPr>
          </a:p>
        </p:txBody>
      </p:sp>
      <p:sp>
        <p:nvSpPr>
          <p:cNvPr id="3" name="TextBox 2">
            <a:extLst>
              <a:ext uri="{FF2B5EF4-FFF2-40B4-BE49-F238E27FC236}">
                <a16:creationId xmlns:a16="http://schemas.microsoft.com/office/drawing/2014/main" id="{5549F687-494D-DA8B-C683-50CC94124FB0}"/>
              </a:ext>
            </a:extLst>
          </p:cNvPr>
          <p:cNvSpPr txBox="1"/>
          <p:nvPr/>
        </p:nvSpPr>
        <p:spPr>
          <a:xfrm>
            <a:off x="5996763" y="1994180"/>
            <a:ext cx="2626242" cy="1815882"/>
          </a:xfrm>
          <a:prstGeom prst="rect">
            <a:avLst/>
          </a:prstGeom>
          <a:noFill/>
        </p:spPr>
        <p:txBody>
          <a:bodyPr wrap="square">
            <a:spAutoFit/>
          </a:bodyPr>
          <a:lstStyle/>
          <a:p>
            <a:pPr>
              <a:lnSpc>
                <a:spcPct val="100000"/>
              </a:lnSpc>
            </a:pPr>
            <a:r>
              <a:rPr lang="en-US" sz="2800" b="1" strike="noStrike" spc="-1" dirty="0">
                <a:solidFill>
                  <a:srgbClr val="00B050"/>
                </a:solidFill>
                <a:uFill>
                  <a:solidFill>
                    <a:srgbClr val="FFFFFF"/>
                  </a:solidFill>
                </a:uFill>
                <a:latin typeface="Calibri" panose="020F0502020204030204" pitchFamily="34" charset="0"/>
                <a:cs typeface="Calibri" panose="020F0502020204030204" pitchFamily="34" charset="0"/>
              </a:rPr>
              <a:t>Operates from 2 warehouses at 10-12 Thornton Cres, Mitcham </a:t>
            </a:r>
            <a:endParaRPr lang="en-AU" sz="2800" b="1" strike="noStrike" spc="-1" dirty="0">
              <a:solidFill>
                <a:srgbClr val="00B050"/>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 name="Picture 2"/>
          <p:cNvPicPr/>
          <p:nvPr/>
        </p:nvPicPr>
        <p:blipFill>
          <a:blip r:embed="rId3"/>
          <a:stretch/>
        </p:blipFill>
        <p:spPr>
          <a:xfrm>
            <a:off x="3420000" y="1052640"/>
            <a:ext cx="1779120" cy="2629440"/>
          </a:xfrm>
          <a:prstGeom prst="rect">
            <a:avLst/>
          </a:prstGeom>
          <a:ln>
            <a:noFill/>
          </a:ln>
        </p:spPr>
      </p:pic>
      <p:sp>
        <p:nvSpPr>
          <p:cNvPr id="109" name="CustomShape 1"/>
          <p:cNvSpPr/>
          <p:nvPr/>
        </p:nvSpPr>
        <p:spPr>
          <a:xfrm>
            <a:off x="395640" y="277560"/>
            <a:ext cx="820800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AU" sz="2800" b="1" strike="noStrike" spc="-1" dirty="0">
                <a:solidFill>
                  <a:srgbClr val="00B050"/>
                </a:solidFill>
                <a:uFill>
                  <a:solidFill>
                    <a:srgbClr val="FFFFFF"/>
                  </a:solidFill>
                </a:uFill>
                <a:latin typeface="Calibri"/>
                <a:ea typeface="DejaVu Sans"/>
              </a:rPr>
              <a:t>EERN reuses quality donated household </a:t>
            </a:r>
            <a:endParaRPr lang="en-AU" sz="2800" b="0" strike="noStrike" spc="-1" dirty="0">
              <a:solidFill>
                <a:srgbClr val="000000"/>
              </a:solidFill>
              <a:uFill>
                <a:solidFill>
                  <a:srgbClr val="FFFFFF"/>
                </a:solidFill>
              </a:uFill>
              <a:latin typeface="Arial"/>
            </a:endParaRPr>
          </a:p>
          <a:p>
            <a:pPr>
              <a:lnSpc>
                <a:spcPct val="100000"/>
              </a:lnSpc>
            </a:pPr>
            <a:r>
              <a:rPr lang="en-AU" sz="2800" b="1" strike="noStrike" spc="-1" dirty="0">
                <a:solidFill>
                  <a:srgbClr val="00B050"/>
                </a:solidFill>
                <a:uFill>
                  <a:solidFill>
                    <a:srgbClr val="FFFFFF"/>
                  </a:solidFill>
                </a:uFill>
                <a:latin typeface="Calibri"/>
                <a:ea typeface="DejaVu Sans"/>
              </a:rPr>
              <a:t>items</a:t>
            </a:r>
            <a:endParaRPr lang="en-AU" sz="2800" b="0" strike="noStrike" spc="-1" dirty="0">
              <a:solidFill>
                <a:srgbClr val="000000"/>
              </a:solidFill>
              <a:uFill>
                <a:solidFill>
                  <a:srgbClr val="FFFFFF"/>
                </a:solidFill>
              </a:uFill>
              <a:latin typeface="Arial"/>
            </a:endParaRPr>
          </a:p>
          <a:p>
            <a:pPr>
              <a:lnSpc>
                <a:spcPct val="100000"/>
              </a:lnSpc>
            </a:pPr>
            <a:r>
              <a:rPr lang="en-AU" sz="2800" b="1" strike="noStrike" spc="-1" dirty="0">
                <a:solidFill>
                  <a:srgbClr val="00B050"/>
                </a:solidFill>
                <a:uFill>
                  <a:solidFill>
                    <a:srgbClr val="FFFFFF"/>
                  </a:solidFill>
                </a:uFill>
                <a:latin typeface="Calibri"/>
                <a:ea typeface="DejaVu Sans"/>
              </a:rPr>
              <a:t> </a:t>
            </a:r>
            <a:endParaRPr lang="en-AU" sz="2800" b="0" strike="noStrike" spc="-1" dirty="0">
              <a:solidFill>
                <a:srgbClr val="000000"/>
              </a:solidFill>
              <a:uFill>
                <a:solidFill>
                  <a:srgbClr val="FFFFFF"/>
                </a:solidFill>
              </a:uFill>
              <a:latin typeface="Arial"/>
            </a:endParaRPr>
          </a:p>
        </p:txBody>
      </p:sp>
      <p:pic>
        <p:nvPicPr>
          <p:cNvPr id="110" name="Picture 5"/>
          <p:cNvPicPr/>
          <p:nvPr/>
        </p:nvPicPr>
        <p:blipFill>
          <a:blip r:embed="rId4"/>
          <a:stretch/>
        </p:blipFill>
        <p:spPr>
          <a:xfrm>
            <a:off x="7236360" y="260640"/>
            <a:ext cx="1684800" cy="1170360"/>
          </a:xfrm>
          <a:prstGeom prst="rect">
            <a:avLst/>
          </a:prstGeom>
          <a:ln w="9360">
            <a:noFill/>
          </a:ln>
        </p:spPr>
      </p:pic>
      <p:pic>
        <p:nvPicPr>
          <p:cNvPr id="111" name="Picture 2"/>
          <p:cNvPicPr/>
          <p:nvPr/>
        </p:nvPicPr>
        <p:blipFill>
          <a:blip r:embed="rId5"/>
          <a:stretch/>
        </p:blipFill>
        <p:spPr>
          <a:xfrm rot="20943600">
            <a:off x="672120" y="1288800"/>
            <a:ext cx="2722320" cy="2416320"/>
          </a:xfrm>
          <a:prstGeom prst="rect">
            <a:avLst/>
          </a:prstGeom>
          <a:ln>
            <a:noFill/>
          </a:ln>
        </p:spPr>
      </p:pic>
      <p:pic>
        <p:nvPicPr>
          <p:cNvPr id="112" name="Picture 7"/>
          <p:cNvPicPr/>
          <p:nvPr/>
        </p:nvPicPr>
        <p:blipFill>
          <a:blip r:embed="rId6"/>
          <a:stretch/>
        </p:blipFill>
        <p:spPr>
          <a:xfrm rot="21217200">
            <a:off x="466560" y="4076280"/>
            <a:ext cx="2687400" cy="2234520"/>
          </a:xfrm>
          <a:prstGeom prst="rect">
            <a:avLst/>
          </a:prstGeom>
          <a:ln>
            <a:noFill/>
          </a:ln>
        </p:spPr>
      </p:pic>
      <p:pic>
        <p:nvPicPr>
          <p:cNvPr id="113" name="Picture 11"/>
          <p:cNvPicPr/>
          <p:nvPr/>
        </p:nvPicPr>
        <p:blipFill>
          <a:blip r:embed="rId7"/>
          <a:stretch/>
        </p:blipFill>
        <p:spPr>
          <a:xfrm rot="21240000">
            <a:off x="2712240" y="3111840"/>
            <a:ext cx="2709720" cy="1592280"/>
          </a:xfrm>
          <a:prstGeom prst="rect">
            <a:avLst/>
          </a:prstGeom>
          <a:ln w="9360">
            <a:noFill/>
          </a:ln>
        </p:spPr>
      </p:pic>
      <p:pic>
        <p:nvPicPr>
          <p:cNvPr id="114" name="Picture 9"/>
          <p:cNvPicPr/>
          <p:nvPr/>
        </p:nvPicPr>
        <p:blipFill>
          <a:blip r:embed="rId8"/>
          <a:stretch/>
        </p:blipFill>
        <p:spPr>
          <a:xfrm rot="1074000">
            <a:off x="5249880" y="1289160"/>
            <a:ext cx="2854440" cy="2291040"/>
          </a:xfrm>
          <a:prstGeom prst="rect">
            <a:avLst/>
          </a:prstGeom>
          <a:ln>
            <a:noFill/>
          </a:ln>
        </p:spPr>
      </p:pic>
      <p:pic>
        <p:nvPicPr>
          <p:cNvPr id="115" name="Picture 5"/>
          <p:cNvPicPr/>
          <p:nvPr/>
        </p:nvPicPr>
        <p:blipFill>
          <a:blip r:embed="rId9"/>
          <a:stretch/>
        </p:blipFill>
        <p:spPr>
          <a:xfrm rot="333600">
            <a:off x="5308920" y="3655440"/>
            <a:ext cx="3286080" cy="2014920"/>
          </a:xfrm>
          <a:prstGeom prst="rect">
            <a:avLst/>
          </a:prstGeom>
          <a:ln>
            <a:noFill/>
          </a:ln>
        </p:spPr>
      </p:pic>
      <p:pic>
        <p:nvPicPr>
          <p:cNvPr id="116" name="Picture 10"/>
          <p:cNvPicPr/>
          <p:nvPr/>
        </p:nvPicPr>
        <p:blipFill>
          <a:blip r:embed="rId10"/>
          <a:stretch/>
        </p:blipFill>
        <p:spPr>
          <a:xfrm>
            <a:off x="2915640" y="5301360"/>
            <a:ext cx="2304720" cy="1305000"/>
          </a:xfrm>
          <a:prstGeom prst="rect">
            <a:avLst/>
          </a:prstGeom>
          <a:ln w="9360">
            <a:noFill/>
          </a:ln>
        </p:spPr>
      </p:pic>
      <p:sp>
        <p:nvSpPr>
          <p:cNvPr id="117" name="CustomShape 2"/>
          <p:cNvSpPr/>
          <p:nvPr/>
        </p:nvSpPr>
        <p:spPr>
          <a:xfrm>
            <a:off x="3420000" y="5787360"/>
            <a:ext cx="539964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r>
              <a:rPr lang="en-AU" sz="2800" b="1" strike="noStrike" spc="-1" dirty="0">
                <a:solidFill>
                  <a:srgbClr val="00B050"/>
                </a:solidFill>
                <a:uFill>
                  <a:solidFill>
                    <a:srgbClr val="FFFFFF"/>
                  </a:solidFill>
                </a:uFill>
                <a:latin typeface="Calibri"/>
                <a:ea typeface="DejaVu Sans"/>
              </a:rPr>
              <a:t>Everything needed</a:t>
            </a:r>
            <a:endParaRPr lang="en-AU" sz="2800" b="0" strike="noStrike" spc="-1" dirty="0">
              <a:solidFill>
                <a:srgbClr val="000000"/>
              </a:solidFill>
              <a:uFill>
                <a:solidFill>
                  <a:srgbClr val="FFFFFF"/>
                </a:solidFill>
              </a:uFill>
              <a:latin typeface="Arial"/>
            </a:endParaRPr>
          </a:p>
          <a:p>
            <a:pPr algn="r">
              <a:lnSpc>
                <a:spcPct val="100000"/>
              </a:lnSpc>
            </a:pPr>
            <a:r>
              <a:rPr lang="en-AU" sz="2800" b="1" strike="noStrike" spc="-1" dirty="0">
                <a:solidFill>
                  <a:srgbClr val="00B050"/>
                </a:solidFill>
                <a:uFill>
                  <a:solidFill>
                    <a:srgbClr val="FFFFFF"/>
                  </a:solidFill>
                </a:uFill>
                <a:latin typeface="Calibri"/>
                <a:ea typeface="DejaVu Sans"/>
              </a:rPr>
              <a:t>to make a home</a:t>
            </a:r>
            <a:endParaRPr lang="en-AU" sz="2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 name="Picture 4"/>
          <p:cNvPicPr/>
          <p:nvPr/>
        </p:nvPicPr>
        <p:blipFill>
          <a:blip r:embed="rId3"/>
          <a:stretch/>
        </p:blipFill>
        <p:spPr>
          <a:xfrm>
            <a:off x="4799320" y="2817360"/>
            <a:ext cx="3850920" cy="3692520"/>
          </a:xfrm>
          <a:prstGeom prst="rect">
            <a:avLst/>
          </a:prstGeom>
          <a:ln>
            <a:noFill/>
          </a:ln>
        </p:spPr>
      </p:pic>
      <p:sp>
        <p:nvSpPr>
          <p:cNvPr id="119" name="CustomShape 1"/>
          <p:cNvSpPr/>
          <p:nvPr/>
        </p:nvSpPr>
        <p:spPr>
          <a:xfrm>
            <a:off x="222840" y="260640"/>
            <a:ext cx="8698320" cy="6592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AU" sz="3200" b="1" strike="noStrike" spc="-1" dirty="0">
                <a:solidFill>
                  <a:srgbClr val="00B050"/>
                </a:solidFill>
                <a:uFill>
                  <a:solidFill>
                    <a:srgbClr val="FFFFFF"/>
                  </a:solidFill>
                </a:uFill>
                <a:latin typeface="Calibri"/>
                <a:ea typeface="DejaVu Sans"/>
              </a:rPr>
              <a:t>Who are our Clients?</a:t>
            </a:r>
            <a:endParaRPr lang="en-AU" sz="3200" b="0" strike="noStrike" spc="-1" dirty="0">
              <a:solidFill>
                <a:srgbClr val="000000"/>
              </a:solidFill>
              <a:uFill>
                <a:solidFill>
                  <a:srgbClr val="FFFFFF"/>
                </a:solidFill>
              </a:uFill>
              <a:latin typeface="Arial"/>
            </a:endParaRPr>
          </a:p>
          <a:p>
            <a:pPr>
              <a:lnSpc>
                <a:spcPct val="100000"/>
              </a:lnSpc>
            </a:pPr>
            <a:endParaRPr lang="en-AU" sz="3200" b="0" strike="noStrike" spc="-1" dirty="0">
              <a:solidFill>
                <a:srgbClr val="000000"/>
              </a:solidFill>
              <a:uFill>
                <a:solidFill>
                  <a:srgbClr val="FFFFFF"/>
                </a:solidFill>
              </a:uFill>
              <a:latin typeface="Arial"/>
            </a:endParaRPr>
          </a:p>
          <a:p>
            <a:pPr>
              <a:lnSpc>
                <a:spcPct val="100000"/>
              </a:lnSpc>
            </a:pPr>
            <a:r>
              <a:rPr lang="en-AU" sz="2800" b="1" strike="noStrike" spc="-1" dirty="0">
                <a:solidFill>
                  <a:srgbClr val="00B050"/>
                </a:solidFill>
                <a:uFill>
                  <a:solidFill>
                    <a:srgbClr val="FFFFFF"/>
                  </a:solidFill>
                </a:uFill>
                <a:latin typeface="Calibri"/>
                <a:ea typeface="DejaVu Sans"/>
              </a:rPr>
              <a:t>More than 100 community 	     			 agencies refer clients to the </a:t>
            </a:r>
          </a:p>
          <a:p>
            <a:pPr>
              <a:lnSpc>
                <a:spcPct val="100000"/>
              </a:lnSpc>
            </a:pPr>
            <a:r>
              <a:rPr lang="en-AU" sz="2800" b="1" strike="noStrike" spc="-1" dirty="0">
                <a:solidFill>
                  <a:srgbClr val="00B050"/>
                </a:solidFill>
                <a:uFill>
                  <a:solidFill>
                    <a:srgbClr val="FFFFFF"/>
                  </a:solidFill>
                </a:uFill>
                <a:latin typeface="Calibri"/>
                <a:ea typeface="DejaVu Sans"/>
              </a:rPr>
              <a:t>EERN warehouse where they </a:t>
            </a:r>
          </a:p>
          <a:p>
            <a:pPr>
              <a:lnSpc>
                <a:spcPct val="100000"/>
              </a:lnSpc>
            </a:pPr>
            <a:r>
              <a:rPr lang="en-AU" sz="2800" b="1" strike="noStrike" spc="-1" dirty="0">
                <a:solidFill>
                  <a:srgbClr val="00B050"/>
                </a:solidFill>
                <a:uFill>
                  <a:solidFill>
                    <a:srgbClr val="FFFFFF"/>
                  </a:solidFill>
                </a:uFill>
                <a:latin typeface="Calibri"/>
                <a:ea typeface="DejaVu Sans"/>
              </a:rPr>
              <a:t>choose what they need to</a:t>
            </a:r>
          </a:p>
          <a:p>
            <a:pPr>
              <a:lnSpc>
                <a:spcPct val="100000"/>
              </a:lnSpc>
            </a:pPr>
            <a:r>
              <a:rPr lang="en-AU" sz="2800" b="1" spc="-1" dirty="0">
                <a:solidFill>
                  <a:srgbClr val="00B050"/>
                </a:solidFill>
                <a:uFill>
                  <a:solidFill>
                    <a:srgbClr val="FFFFFF"/>
                  </a:solidFill>
                </a:uFill>
                <a:latin typeface="Calibri"/>
                <a:ea typeface="DejaVu Sans"/>
              </a:rPr>
              <a:t>			</a:t>
            </a:r>
            <a:r>
              <a:rPr lang="en-AU" sz="2800" b="1" strike="noStrike" spc="-1" dirty="0">
                <a:solidFill>
                  <a:srgbClr val="00B050"/>
                </a:solidFill>
                <a:uFill>
                  <a:solidFill>
                    <a:srgbClr val="FFFFFF"/>
                  </a:solidFill>
                </a:uFill>
                <a:latin typeface="Calibri"/>
                <a:ea typeface="DejaVu Sans"/>
              </a:rPr>
              <a:t> rebuild their lives.</a:t>
            </a:r>
            <a:endParaRPr lang="en-AU" sz="2800" b="0" strike="noStrike" spc="-1" dirty="0">
              <a:solidFill>
                <a:srgbClr val="000000"/>
              </a:solidFill>
              <a:uFill>
                <a:solidFill>
                  <a:srgbClr val="FFFFFF"/>
                </a:solidFill>
              </a:uFill>
              <a:latin typeface="Arial"/>
            </a:endParaRPr>
          </a:p>
          <a:p>
            <a:pPr>
              <a:lnSpc>
                <a:spcPct val="100000"/>
              </a:lnSpc>
            </a:pPr>
            <a:endParaRPr lang="en-AU" sz="2800" b="0" strike="noStrike" spc="-1" dirty="0">
              <a:solidFill>
                <a:srgbClr val="000000"/>
              </a:solidFill>
              <a:uFill>
                <a:solidFill>
                  <a:srgbClr val="FFFFFF"/>
                </a:solidFill>
              </a:uFill>
              <a:latin typeface="Arial"/>
            </a:endParaRPr>
          </a:p>
          <a:p>
            <a:pPr>
              <a:lnSpc>
                <a:spcPct val="100000"/>
              </a:lnSpc>
            </a:pPr>
            <a:endParaRPr lang="en-AU" sz="2800" b="0" strike="noStrike" spc="-1" dirty="0">
              <a:solidFill>
                <a:srgbClr val="000000"/>
              </a:solidFill>
              <a:uFill>
                <a:solidFill>
                  <a:srgbClr val="FFFFFF"/>
                </a:solidFill>
              </a:uFill>
              <a:latin typeface="Arial"/>
            </a:endParaRPr>
          </a:p>
          <a:p>
            <a:pPr>
              <a:lnSpc>
                <a:spcPct val="100000"/>
              </a:lnSpc>
            </a:pPr>
            <a:endParaRPr lang="en-AU" sz="2800" b="0" strike="noStrike" spc="-1" dirty="0">
              <a:solidFill>
                <a:srgbClr val="000000"/>
              </a:solidFill>
              <a:uFill>
                <a:solidFill>
                  <a:srgbClr val="FFFFFF"/>
                </a:solidFill>
              </a:uFill>
              <a:latin typeface="Arial"/>
            </a:endParaRPr>
          </a:p>
        </p:txBody>
      </p:sp>
      <p:pic>
        <p:nvPicPr>
          <p:cNvPr id="120" name="Picture 5"/>
          <p:cNvPicPr/>
          <p:nvPr/>
        </p:nvPicPr>
        <p:blipFill>
          <a:blip r:embed="rId4"/>
          <a:stretch/>
        </p:blipFill>
        <p:spPr>
          <a:xfrm>
            <a:off x="7236360" y="260640"/>
            <a:ext cx="1684800" cy="1170360"/>
          </a:xfrm>
          <a:prstGeom prst="rect">
            <a:avLst/>
          </a:prstGeom>
          <a:ln w="9360">
            <a:noFill/>
          </a:ln>
        </p:spPr>
      </p:pic>
      <p:pic>
        <p:nvPicPr>
          <p:cNvPr id="121" name="Picture 6"/>
          <p:cNvPicPr/>
          <p:nvPr/>
        </p:nvPicPr>
        <p:blipFill>
          <a:blip r:embed="rId5"/>
          <a:stretch/>
        </p:blipFill>
        <p:spPr>
          <a:xfrm>
            <a:off x="493760" y="3556800"/>
            <a:ext cx="2371320" cy="2697480"/>
          </a:xfrm>
          <a:prstGeom prst="rect">
            <a:avLst/>
          </a:prstGeom>
          <a:ln>
            <a:noFill/>
          </a:ln>
        </p:spPr>
      </p:pic>
      <p:pic>
        <p:nvPicPr>
          <p:cNvPr id="122" name="Picture 8"/>
          <p:cNvPicPr/>
          <p:nvPr/>
        </p:nvPicPr>
        <p:blipFill>
          <a:blip r:embed="rId6"/>
          <a:stretch/>
        </p:blipFill>
        <p:spPr>
          <a:xfrm>
            <a:off x="4678560" y="261000"/>
            <a:ext cx="2556360" cy="255636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7294C-8280-FA46-28EE-3350C609177C}"/>
              </a:ext>
            </a:extLst>
          </p:cNvPr>
          <p:cNvSpPr>
            <a:spLocks noGrp="1"/>
          </p:cNvSpPr>
          <p:nvPr>
            <p:ph type="title"/>
          </p:nvPr>
        </p:nvSpPr>
        <p:spPr/>
        <p:txBody>
          <a:bodyPr/>
          <a:lstStyle/>
          <a:p>
            <a:r>
              <a:rPr lang="en-AU" sz="3200" b="1" dirty="0">
                <a:solidFill>
                  <a:srgbClr val="00B050"/>
                </a:solidFill>
              </a:rPr>
              <a:t>Member agencies</a:t>
            </a:r>
          </a:p>
        </p:txBody>
      </p:sp>
      <p:sp>
        <p:nvSpPr>
          <p:cNvPr id="3" name="Subtitle 2">
            <a:extLst>
              <a:ext uri="{FF2B5EF4-FFF2-40B4-BE49-F238E27FC236}">
                <a16:creationId xmlns:a16="http://schemas.microsoft.com/office/drawing/2014/main" id="{83B4CA22-3A68-A09E-FC67-D8D2830D6DEE}"/>
              </a:ext>
            </a:extLst>
          </p:cNvPr>
          <p:cNvSpPr>
            <a:spLocks noGrp="1"/>
          </p:cNvSpPr>
          <p:nvPr>
            <p:ph type="subTitle"/>
          </p:nvPr>
        </p:nvSpPr>
        <p:spPr>
          <a:xfrm>
            <a:off x="457200" y="1444133"/>
            <a:ext cx="8229240" cy="4967553"/>
          </a:xfrm>
        </p:spPr>
        <p:txBody>
          <a:bodyPr>
            <a:normAutofit/>
          </a:bodyPr>
          <a:lstStyle/>
          <a:p>
            <a:pPr marL="457200" indent="-457200">
              <a:buFont typeface="Arial" panose="020B0604020202020204" pitchFamily="34" charset="0"/>
              <a:buChar char="•"/>
            </a:pPr>
            <a:r>
              <a:rPr lang="en-AU" sz="2400" b="1" dirty="0"/>
              <a:t>User pays model – EERN bills agencies once a year based on usage</a:t>
            </a:r>
          </a:p>
          <a:p>
            <a:pPr marL="457200" indent="-457200">
              <a:buFont typeface="Arial" panose="020B0604020202020204" pitchFamily="34" charset="0"/>
              <a:buChar char="•"/>
            </a:pPr>
            <a:r>
              <a:rPr lang="en-AU" sz="2400" b="1" dirty="0"/>
              <a:t>Identify and undertake assessment of client need</a:t>
            </a:r>
          </a:p>
          <a:p>
            <a:pPr marL="457200" indent="-457200">
              <a:buFont typeface="Arial" panose="020B0604020202020204" pitchFamily="34" charset="0"/>
              <a:buChar char="•"/>
            </a:pPr>
            <a:r>
              <a:rPr lang="en-AU" sz="2400" b="1" dirty="0"/>
              <a:t>Assist client/s with selection of items needed prior to attending warehouse</a:t>
            </a:r>
          </a:p>
          <a:p>
            <a:pPr marL="457200" indent="-457200">
              <a:buFont typeface="Arial" panose="020B0604020202020204" pitchFamily="34" charset="0"/>
              <a:buChar char="•"/>
            </a:pPr>
            <a:r>
              <a:rPr lang="en-AU" sz="2400" b="1" dirty="0"/>
              <a:t>Attend warehouse with client/s to assist with making selections</a:t>
            </a:r>
          </a:p>
          <a:p>
            <a:pPr marL="457200" indent="-457200">
              <a:buFont typeface="Arial" panose="020B0604020202020204" pitchFamily="34" charset="0"/>
              <a:buChar char="•"/>
            </a:pPr>
            <a:r>
              <a:rPr lang="en-AU" sz="2400" b="1" dirty="0"/>
              <a:t>Make sure a booking is make to pick up the items from our warehouse</a:t>
            </a:r>
          </a:p>
        </p:txBody>
      </p:sp>
      <p:pic>
        <p:nvPicPr>
          <p:cNvPr id="5" name="Picture 4">
            <a:extLst>
              <a:ext uri="{FF2B5EF4-FFF2-40B4-BE49-F238E27FC236}">
                <a16:creationId xmlns:a16="http://schemas.microsoft.com/office/drawing/2014/main" id="{063AE3D6-45EB-94CC-2F8D-9A585E7621C0}"/>
              </a:ext>
            </a:extLst>
          </p:cNvPr>
          <p:cNvPicPr>
            <a:picLocks noChangeAspect="1"/>
          </p:cNvPicPr>
          <p:nvPr/>
        </p:nvPicPr>
        <p:blipFill>
          <a:blip r:embed="rId2"/>
          <a:stretch>
            <a:fillRect/>
          </a:stretch>
        </p:blipFill>
        <p:spPr>
          <a:xfrm>
            <a:off x="6876651" y="273600"/>
            <a:ext cx="1682642" cy="1170533"/>
          </a:xfrm>
          <a:prstGeom prst="rect">
            <a:avLst/>
          </a:prstGeom>
        </p:spPr>
      </p:pic>
    </p:spTree>
    <p:extLst>
      <p:ext uri="{BB962C8B-B14F-4D97-AF65-F5344CB8AC3E}">
        <p14:creationId xmlns:p14="http://schemas.microsoft.com/office/powerpoint/2010/main" val="68923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a:extLst>
              <a:ext uri="{FF2B5EF4-FFF2-40B4-BE49-F238E27FC236}">
                <a16:creationId xmlns:a16="http://schemas.microsoft.com/office/drawing/2014/main" id="{BA2A49A7-7A1B-D293-E08B-2DF4037D1978}"/>
              </a:ext>
            </a:extLst>
          </p:cNvPr>
          <p:cNvPicPr/>
          <p:nvPr/>
        </p:nvPicPr>
        <p:blipFill>
          <a:blip r:embed="rId2"/>
          <a:stretch/>
        </p:blipFill>
        <p:spPr>
          <a:xfrm>
            <a:off x="7236360" y="260640"/>
            <a:ext cx="1684800" cy="1170360"/>
          </a:xfrm>
          <a:prstGeom prst="rect">
            <a:avLst/>
          </a:prstGeom>
          <a:ln w="9360">
            <a:noFill/>
          </a:ln>
        </p:spPr>
      </p:pic>
      <p:sp>
        <p:nvSpPr>
          <p:cNvPr id="3" name="Title 2">
            <a:extLst>
              <a:ext uri="{FF2B5EF4-FFF2-40B4-BE49-F238E27FC236}">
                <a16:creationId xmlns:a16="http://schemas.microsoft.com/office/drawing/2014/main" id="{D6BF3370-5B2F-AB2C-DDEE-6E4D23FFEB5B}"/>
              </a:ext>
            </a:extLst>
          </p:cNvPr>
          <p:cNvSpPr>
            <a:spLocks noGrp="1"/>
          </p:cNvSpPr>
          <p:nvPr>
            <p:ph type="title"/>
          </p:nvPr>
        </p:nvSpPr>
        <p:spPr>
          <a:xfrm>
            <a:off x="457200" y="273600"/>
            <a:ext cx="8389088" cy="1144800"/>
          </a:xfrm>
        </p:spPr>
        <p:txBody>
          <a:bodyPr/>
          <a:lstStyle/>
          <a:p>
            <a:pPr marL="0" marR="0" lvl="0" indent="0" defTabSz="914400" rtl="0" eaLnBrk="1" fontAlgn="auto" latinLnBrk="0" hangingPunct="1">
              <a:lnSpc>
                <a:spcPct val="90000"/>
              </a:lnSpc>
              <a:spcBef>
                <a:spcPct val="0"/>
              </a:spcBef>
              <a:spcAft>
                <a:spcPts val="0"/>
              </a:spcAft>
              <a:tabLst/>
              <a:defRPr/>
            </a:pPr>
            <a:r>
              <a:rPr kumimoji="0" lang="en-US" sz="3200" b="1" i="0" u="none" strike="noStrike" kern="1200" cap="none" spc="0" normalizeH="0" baseline="0" noProof="0" dirty="0">
                <a:ln>
                  <a:noFill/>
                </a:ln>
                <a:solidFill>
                  <a:srgbClr val="00B050"/>
                </a:solidFill>
                <a:effectLst/>
                <a:uLnTx/>
                <a:uFillTx/>
                <a:latin typeface="Arial"/>
              </a:rPr>
              <a:t>Our Partnerships:</a:t>
            </a:r>
            <a:br>
              <a:rPr kumimoji="0" lang="en-US" sz="3200" b="1" i="0" u="none" strike="noStrike" kern="1200" cap="none" spc="0" normalizeH="0" baseline="0" noProof="0" dirty="0">
                <a:ln>
                  <a:noFill/>
                </a:ln>
                <a:solidFill>
                  <a:srgbClr val="00B050"/>
                </a:solidFill>
                <a:effectLst/>
                <a:uLnTx/>
                <a:uFillTx/>
                <a:latin typeface="Arial"/>
              </a:rPr>
            </a:br>
            <a:endParaRPr lang="en-AU" dirty="0"/>
          </a:p>
        </p:txBody>
      </p:sp>
      <p:sp>
        <p:nvSpPr>
          <p:cNvPr id="4" name="Subtitle 3">
            <a:extLst>
              <a:ext uri="{FF2B5EF4-FFF2-40B4-BE49-F238E27FC236}">
                <a16:creationId xmlns:a16="http://schemas.microsoft.com/office/drawing/2014/main" id="{AC4E5E07-FC97-2519-DCB7-B93A2445BD45}"/>
              </a:ext>
            </a:extLst>
          </p:cNvPr>
          <p:cNvSpPr>
            <a:spLocks noGrp="1"/>
          </p:cNvSpPr>
          <p:nvPr>
            <p:ph type="subTitle"/>
          </p:nvPr>
        </p:nvSpPr>
        <p:spPr>
          <a:xfrm>
            <a:off x="457200" y="744280"/>
            <a:ext cx="8389088" cy="5943600"/>
          </a:xfrm>
        </p:spPr>
        <p:txBody>
          <a:bodyPr/>
          <a:lstStyle/>
          <a:p>
            <a:pPr marL="0" indent="0">
              <a:buNone/>
            </a:pPr>
            <a:endParaRPr lang="en-US" sz="2400" b="1" dirty="0"/>
          </a:p>
          <a:p>
            <a:pPr marL="0" indent="0">
              <a:buNone/>
            </a:pPr>
            <a:endParaRPr lang="en-US" sz="2400" b="1" dirty="0"/>
          </a:p>
          <a:p>
            <a:pPr marL="0" indent="0">
              <a:buNone/>
            </a:pPr>
            <a:endParaRPr lang="en-US" sz="2400" b="1" dirty="0"/>
          </a:p>
          <a:p>
            <a:pPr marL="0" indent="0">
              <a:buNone/>
            </a:pPr>
            <a:r>
              <a:rPr lang="en-US" sz="2400" b="1" dirty="0">
                <a:solidFill>
                  <a:srgbClr val="00B050"/>
                </a:solidFill>
              </a:rPr>
              <a:t>We have great partners – they support us to do what we do – here are just a few!</a:t>
            </a:r>
          </a:p>
          <a:p>
            <a:pPr marL="0" indent="0">
              <a:buNone/>
            </a:pPr>
            <a:endParaRPr lang="en-US" sz="2400" b="1" dirty="0"/>
          </a:p>
          <a:p>
            <a:pPr marL="342900" indent="-342900">
              <a:buFont typeface="Arial" panose="020B0604020202020204" pitchFamily="34" charset="0"/>
              <a:buChar char="•"/>
            </a:pPr>
            <a:r>
              <a:rPr lang="en-US" sz="2400" b="1" dirty="0"/>
              <a:t>Foodbank Victoria</a:t>
            </a:r>
          </a:p>
          <a:p>
            <a:pPr marL="342900" indent="-342900">
              <a:buFont typeface="Arial" panose="020B0604020202020204" pitchFamily="34" charset="0"/>
              <a:buChar char="•"/>
            </a:pPr>
            <a:r>
              <a:rPr lang="en-US" sz="2400" b="1" dirty="0"/>
              <a:t>Whitehorse Business Group</a:t>
            </a:r>
          </a:p>
          <a:p>
            <a:pPr marL="342900" indent="-342900">
              <a:buFont typeface="Arial" panose="020B0604020202020204" pitchFamily="34" charset="0"/>
              <a:buChar char="•"/>
            </a:pPr>
            <a:r>
              <a:rPr lang="en-US" sz="2400" b="1" dirty="0"/>
              <a:t>Street Smart (the Charity arm of Sheridan)</a:t>
            </a:r>
          </a:p>
          <a:p>
            <a:pPr marL="342900" indent="-342900">
              <a:buFont typeface="Arial" panose="020B0604020202020204" pitchFamily="34" charset="0"/>
              <a:buChar char="•"/>
            </a:pPr>
            <a:r>
              <a:rPr lang="en-US" sz="2400" b="1" dirty="0"/>
              <a:t>Lions and Rotary service clubs</a:t>
            </a:r>
          </a:p>
          <a:p>
            <a:pPr marL="342900" indent="-342900">
              <a:buFont typeface="Arial" panose="020B0604020202020204" pitchFamily="34" charset="0"/>
              <a:buChar char="•"/>
            </a:pPr>
            <a:r>
              <a:rPr lang="en-US" sz="2400" b="1" dirty="0"/>
              <a:t>City of Whitehorse, City of Maroondah, City of Knox</a:t>
            </a:r>
          </a:p>
          <a:p>
            <a:pPr marL="342900" indent="-342900">
              <a:buFont typeface="Arial" panose="020B0604020202020204" pitchFamily="34" charset="0"/>
              <a:buChar char="•"/>
            </a:pPr>
            <a:r>
              <a:rPr lang="en-US" sz="2400" b="1" dirty="0"/>
              <a:t>Blackburn High School &amp; Huntingtower School</a:t>
            </a:r>
          </a:p>
          <a:p>
            <a:pPr marL="342900" indent="-342900">
              <a:buFont typeface="Arial" panose="020B0604020202020204" pitchFamily="34" charset="0"/>
              <a:buChar char="•"/>
            </a:pPr>
            <a:r>
              <a:rPr lang="en-US" sz="2400" b="1" dirty="0"/>
              <a:t>Woodard's Real Estate and Philip Webb Enterprises</a:t>
            </a:r>
          </a:p>
          <a:p>
            <a:pPr marL="342900" indent="-342900">
              <a:buFont typeface="Arial" panose="020B0604020202020204" pitchFamily="34" charset="0"/>
              <a:buChar char="•"/>
            </a:pPr>
            <a:r>
              <a:rPr lang="en-US" sz="2400" b="1" dirty="0"/>
              <a:t>Local op shops, RSPCA and Animal Aid</a:t>
            </a:r>
          </a:p>
          <a:p>
            <a:pPr marL="342900" indent="-342900">
              <a:buFont typeface="Arial" panose="020B0604020202020204" pitchFamily="34" charset="0"/>
              <a:buChar char="•"/>
            </a:pPr>
            <a:r>
              <a:rPr lang="en-US" sz="2400" b="1" dirty="0"/>
              <a:t>Bendigo Bank - Blackburn South</a:t>
            </a:r>
          </a:p>
          <a:p>
            <a:pPr marL="342900" indent="-342900">
              <a:buFont typeface="Arial" panose="020B0604020202020204" pitchFamily="34" charset="0"/>
              <a:buChar char="•"/>
            </a:pPr>
            <a:r>
              <a:rPr lang="en-US" sz="2400" b="1" dirty="0" err="1"/>
              <a:t>Megamile</a:t>
            </a:r>
            <a:r>
              <a:rPr lang="en-US" sz="2400" b="1" dirty="0"/>
              <a:t> Precinct Group</a:t>
            </a:r>
          </a:p>
          <a:p>
            <a:pPr marL="342900" indent="-342900">
              <a:buFont typeface="Arial" panose="020B0604020202020204" pitchFamily="34" charset="0"/>
              <a:buChar char="•"/>
            </a:pPr>
            <a:r>
              <a:rPr lang="en-US" sz="2400" b="1" dirty="0"/>
              <a:t>Local councillors, State &amp; Federal members of Parliament </a:t>
            </a:r>
          </a:p>
          <a:p>
            <a:endParaRPr lang="en-US" sz="2400" b="1" dirty="0"/>
          </a:p>
        </p:txBody>
      </p:sp>
    </p:spTree>
    <p:extLst>
      <p:ext uri="{BB962C8B-B14F-4D97-AF65-F5344CB8AC3E}">
        <p14:creationId xmlns:p14="http://schemas.microsoft.com/office/powerpoint/2010/main" val="1056604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back of a truck&#10;&#10;Description automatically generated">
            <a:extLst>
              <a:ext uri="{FF2B5EF4-FFF2-40B4-BE49-F238E27FC236}">
                <a16:creationId xmlns:a16="http://schemas.microsoft.com/office/drawing/2014/main" id="{AD1A174E-E756-0153-FFA8-AE04D5A9ABBE}"/>
              </a:ext>
            </a:extLst>
          </p:cNvPr>
          <p:cNvPicPr>
            <a:picLocks noChangeAspect="1"/>
          </p:cNvPicPr>
          <p:nvPr/>
        </p:nvPicPr>
        <p:blipFill rotWithShape="1">
          <a:blip r:embed="rId2">
            <a:extLst>
              <a:ext uri="{28A0092B-C50C-407E-A947-70E740481C1C}">
                <a14:useLocalDpi xmlns:a14="http://schemas.microsoft.com/office/drawing/2010/main" val="0"/>
              </a:ext>
            </a:extLst>
          </a:blip>
          <a:srcRect l="4215" r="-3" b="-3"/>
          <a:stretch/>
        </p:blipFill>
        <p:spPr>
          <a:xfrm>
            <a:off x="3871539" y="3272588"/>
            <a:ext cx="4579036" cy="3585411"/>
          </a:xfrm>
          <a:prstGeom prst="rect">
            <a:avLst/>
          </a:prstGeom>
        </p:spPr>
      </p:pic>
      <p:pic>
        <p:nvPicPr>
          <p:cNvPr id="5" name="Picture 4" descr="A person standing in front of a truck&#10;&#10;Description automatically generated">
            <a:extLst>
              <a:ext uri="{FF2B5EF4-FFF2-40B4-BE49-F238E27FC236}">
                <a16:creationId xmlns:a16="http://schemas.microsoft.com/office/drawing/2014/main" id="{11DA31CA-0B1A-F45B-C61D-2A8E542C3188}"/>
              </a:ext>
            </a:extLst>
          </p:cNvPr>
          <p:cNvPicPr>
            <a:picLocks noChangeAspect="1"/>
          </p:cNvPicPr>
          <p:nvPr/>
        </p:nvPicPr>
        <p:blipFill rotWithShape="1">
          <a:blip r:embed="rId3">
            <a:extLst>
              <a:ext uri="{28A0092B-C50C-407E-A947-70E740481C1C}">
                <a14:useLocalDpi xmlns:a14="http://schemas.microsoft.com/office/drawing/2010/main" val="0"/>
              </a:ext>
            </a:extLst>
          </a:blip>
          <a:srcRect r="2" b="4876"/>
          <a:stretch/>
        </p:blipFill>
        <p:spPr>
          <a:xfrm>
            <a:off x="20" y="9"/>
            <a:ext cx="5459914" cy="3895335"/>
          </a:xfrm>
          <a:custGeom>
            <a:avLst/>
            <a:gdLst/>
            <a:ahLst/>
            <a:cxnLst/>
            <a:rect l="l" t="t" r="r" b="b"/>
            <a:pathLst>
              <a:path w="7279913" h="3895335">
                <a:moveTo>
                  <a:pt x="0" y="0"/>
                </a:moveTo>
                <a:lnTo>
                  <a:pt x="7279913" y="0"/>
                </a:lnTo>
                <a:lnTo>
                  <a:pt x="7279913" y="3116976"/>
                </a:lnTo>
                <a:lnTo>
                  <a:pt x="5011287" y="3116976"/>
                </a:lnTo>
                <a:lnTo>
                  <a:pt x="5011287" y="3895335"/>
                </a:lnTo>
                <a:lnTo>
                  <a:pt x="0" y="3895335"/>
                </a:lnTo>
                <a:close/>
              </a:path>
            </a:pathLst>
          </a:custGeom>
        </p:spPr>
      </p:pic>
      <p:sp>
        <p:nvSpPr>
          <p:cNvPr id="13" name="Rectangle 9">
            <a:extLst>
              <a:ext uri="{FF2B5EF4-FFF2-40B4-BE49-F238E27FC236}">
                <a16:creationId xmlns:a16="http://schemas.microsoft.com/office/drawing/2014/main" id="{73EDB3DA-AEF0-428A-A317-C42827E6C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93726" y="0"/>
            <a:ext cx="2856849" cy="3116984"/>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A06AD8B-0227-4FF6-AEB4-C66C5A539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69422"/>
            <a:ext cx="3750889" cy="2788578"/>
          </a:xfrm>
          <a:prstGeom prst="rect">
            <a:avLst/>
          </a:prstGeom>
          <a:solidFill>
            <a:schemeClr val="bg2">
              <a:lumMod val="9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DFACEB2-7564-4FB9-B739-C2CE339BA3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67928" y="0"/>
            <a:ext cx="576072" cy="6858000"/>
          </a:xfrm>
          <a:prstGeom prst="rect">
            <a:avLst/>
          </a:prstGeom>
          <a:solidFill>
            <a:srgbClr val="39544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999AC0E-19B3-6BF0-2B92-5A77F5632E76}"/>
              </a:ext>
            </a:extLst>
          </p:cNvPr>
          <p:cNvSpPr txBox="1"/>
          <p:nvPr/>
        </p:nvSpPr>
        <p:spPr>
          <a:xfrm>
            <a:off x="0" y="4157330"/>
            <a:ext cx="3615070" cy="2554545"/>
          </a:xfrm>
          <a:prstGeom prst="rect">
            <a:avLst/>
          </a:prstGeom>
          <a:noFill/>
        </p:spPr>
        <p:txBody>
          <a:bodyPr wrap="square" rtlCol="0">
            <a:spAutoFit/>
          </a:bodyPr>
          <a:lstStyle/>
          <a:p>
            <a:r>
              <a:rPr lang="en-US" sz="2000" b="1" dirty="0">
                <a:solidFill>
                  <a:srgbClr val="00B050"/>
                </a:solidFill>
              </a:rPr>
              <a:t>Our new truck launched in March 2023.</a:t>
            </a:r>
          </a:p>
          <a:p>
            <a:endParaRPr lang="en-US" sz="2000" b="1" dirty="0">
              <a:solidFill>
                <a:srgbClr val="00B050"/>
              </a:solidFill>
            </a:endParaRPr>
          </a:p>
          <a:p>
            <a:r>
              <a:rPr lang="en-US" sz="2000" b="1" dirty="0">
                <a:solidFill>
                  <a:srgbClr val="00B050"/>
                </a:solidFill>
              </a:rPr>
              <a:t>Several service clubs, other organisations &amp; partners contributed to raising $83,000 needed to purchase it outright.</a:t>
            </a:r>
            <a:endParaRPr lang="en-AU" sz="2000" b="1" dirty="0">
              <a:solidFill>
                <a:srgbClr val="00B050"/>
              </a:solidFill>
            </a:endParaRPr>
          </a:p>
        </p:txBody>
      </p:sp>
    </p:spTree>
    <p:extLst>
      <p:ext uri="{BB962C8B-B14F-4D97-AF65-F5344CB8AC3E}">
        <p14:creationId xmlns:p14="http://schemas.microsoft.com/office/powerpoint/2010/main" val="1097466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Picture 5"/>
          <p:cNvPicPr/>
          <p:nvPr/>
        </p:nvPicPr>
        <p:blipFill>
          <a:blip r:embed="rId3"/>
          <a:stretch/>
        </p:blipFill>
        <p:spPr>
          <a:xfrm>
            <a:off x="7236360" y="260640"/>
            <a:ext cx="1684800" cy="1170360"/>
          </a:xfrm>
          <a:prstGeom prst="rect">
            <a:avLst/>
          </a:prstGeom>
          <a:ln w="9360">
            <a:noFill/>
          </a:ln>
        </p:spPr>
      </p:pic>
      <p:sp>
        <p:nvSpPr>
          <p:cNvPr id="124" name="CustomShape 1"/>
          <p:cNvSpPr/>
          <p:nvPr/>
        </p:nvSpPr>
        <p:spPr>
          <a:xfrm>
            <a:off x="95693" y="180753"/>
            <a:ext cx="8825467" cy="6337005"/>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AU" sz="3200" b="1" strike="noStrike" spc="-1" dirty="0">
                <a:solidFill>
                  <a:srgbClr val="00B050"/>
                </a:solidFill>
                <a:uFill>
                  <a:solidFill>
                    <a:srgbClr val="FFFFFF"/>
                  </a:solidFill>
                </a:uFill>
                <a:latin typeface="Calibri"/>
                <a:ea typeface="DejaVu Sans"/>
              </a:rPr>
              <a:t>How many people has EERN supported?</a:t>
            </a:r>
            <a:endParaRPr lang="en-AU" sz="3200" b="0" strike="noStrike" spc="-1" dirty="0">
              <a:solidFill>
                <a:srgbClr val="000000"/>
              </a:solidFill>
              <a:uFill>
                <a:solidFill>
                  <a:srgbClr val="FFFFFF"/>
                </a:solidFill>
              </a:uFill>
              <a:latin typeface="Arial"/>
            </a:endParaRPr>
          </a:p>
          <a:p>
            <a:pPr>
              <a:lnSpc>
                <a:spcPct val="100000"/>
              </a:lnSpc>
            </a:pPr>
            <a:endParaRPr lang="en-AU" sz="3200" b="0" strike="noStrike" spc="-1" dirty="0">
              <a:solidFill>
                <a:srgbClr val="000000"/>
              </a:solidFill>
              <a:uFill>
                <a:solidFill>
                  <a:srgbClr val="FFFFFF"/>
                </a:solidFill>
              </a:uFill>
              <a:latin typeface="Arial"/>
            </a:endParaRPr>
          </a:p>
          <a:p>
            <a:pPr>
              <a:lnSpc>
                <a:spcPct val="100000"/>
              </a:lnSpc>
            </a:pPr>
            <a:r>
              <a:rPr lang="en-AU" sz="2800" b="1" strike="noStrike" spc="-1" dirty="0">
                <a:solidFill>
                  <a:srgbClr val="00B050"/>
                </a:solidFill>
                <a:uFill>
                  <a:solidFill>
                    <a:srgbClr val="FFFFFF"/>
                  </a:solidFill>
                </a:uFill>
                <a:latin typeface="Calibri"/>
                <a:ea typeface="DejaVu Sans"/>
              </a:rPr>
              <a:t>At last count, EERN has supported over</a:t>
            </a:r>
          </a:p>
          <a:p>
            <a:pPr>
              <a:lnSpc>
                <a:spcPct val="100000"/>
              </a:lnSpc>
            </a:pPr>
            <a:endParaRPr lang="en-AU" sz="2800" b="1" spc="-1" dirty="0">
              <a:solidFill>
                <a:srgbClr val="00B050"/>
              </a:solidFill>
              <a:uFill>
                <a:solidFill>
                  <a:srgbClr val="FFFFFF"/>
                </a:solidFill>
              </a:uFill>
              <a:latin typeface="Calibri"/>
            </a:endParaRPr>
          </a:p>
          <a:p>
            <a:pPr algn="ctr">
              <a:lnSpc>
                <a:spcPct val="100000"/>
              </a:lnSpc>
            </a:pPr>
            <a:r>
              <a:rPr lang="en-AU" sz="3200" b="1" strike="noStrike" spc="-1" dirty="0">
                <a:solidFill>
                  <a:srgbClr val="00B050"/>
                </a:solidFill>
                <a:uFill>
                  <a:solidFill>
                    <a:srgbClr val="FFFFFF"/>
                  </a:solidFill>
                </a:uFill>
                <a:latin typeface="Calibri"/>
              </a:rPr>
              <a:t>55,000 client visits</a:t>
            </a:r>
            <a:endParaRPr lang="en-AU" sz="3200" b="0" strike="noStrike" spc="-1" dirty="0">
              <a:solidFill>
                <a:srgbClr val="000000"/>
              </a:solidFill>
              <a:uFill>
                <a:solidFill>
                  <a:srgbClr val="FFFFFF"/>
                </a:solidFill>
              </a:uFill>
              <a:latin typeface="Arial"/>
            </a:endParaRPr>
          </a:p>
          <a:p>
            <a:pPr>
              <a:lnSpc>
                <a:spcPct val="100000"/>
              </a:lnSpc>
            </a:pPr>
            <a:endParaRPr lang="en-AU" sz="1050" b="0" strike="noStrike" spc="-1" dirty="0">
              <a:solidFill>
                <a:srgbClr val="000000"/>
              </a:solidFill>
              <a:uFill>
                <a:solidFill>
                  <a:srgbClr val="FFFFFF"/>
                </a:solidFill>
              </a:uFill>
              <a:latin typeface="Arial"/>
            </a:endParaRPr>
          </a:p>
          <a:p>
            <a:pPr>
              <a:lnSpc>
                <a:spcPct val="100000"/>
              </a:lnSpc>
            </a:pPr>
            <a:endParaRPr lang="en-AU" sz="1000" b="0" strike="noStrike" spc="-1" dirty="0">
              <a:solidFill>
                <a:srgbClr val="000000"/>
              </a:solidFill>
              <a:uFill>
                <a:solidFill>
                  <a:srgbClr val="FFFFFF"/>
                </a:solidFill>
              </a:uFill>
              <a:latin typeface="Arial"/>
            </a:endParaRPr>
          </a:p>
          <a:p>
            <a:pPr>
              <a:lnSpc>
                <a:spcPct val="100000"/>
              </a:lnSpc>
            </a:pPr>
            <a:r>
              <a:rPr lang="en-AU" sz="2800" b="1" strike="noStrike" spc="-1" dirty="0">
                <a:solidFill>
                  <a:srgbClr val="00B050"/>
                </a:solidFill>
                <a:uFill>
                  <a:solidFill>
                    <a:srgbClr val="FFFFFF"/>
                  </a:solidFill>
                </a:uFill>
                <a:latin typeface="Calibri"/>
                <a:ea typeface="DejaVu Sans"/>
              </a:rPr>
              <a:t>Estimated to be </a:t>
            </a:r>
            <a:endParaRPr lang="en-AU" sz="2800" b="0" strike="noStrike" spc="-1" dirty="0">
              <a:solidFill>
                <a:srgbClr val="000000"/>
              </a:solidFill>
              <a:uFill>
                <a:solidFill>
                  <a:srgbClr val="FFFFFF"/>
                </a:solidFill>
              </a:uFill>
              <a:latin typeface="Arial"/>
            </a:endParaRPr>
          </a:p>
          <a:p>
            <a:pPr>
              <a:lnSpc>
                <a:spcPct val="100000"/>
              </a:lnSpc>
            </a:pPr>
            <a:r>
              <a:rPr lang="en-AU" sz="2800" b="1" strike="noStrike" spc="-1" dirty="0">
                <a:solidFill>
                  <a:srgbClr val="00B050"/>
                </a:solidFill>
                <a:uFill>
                  <a:solidFill>
                    <a:srgbClr val="FFFFFF"/>
                  </a:solidFill>
                </a:uFill>
                <a:latin typeface="Calibri"/>
                <a:ea typeface="DejaVu Sans"/>
              </a:rPr>
              <a:t>around</a:t>
            </a:r>
            <a:endParaRPr lang="en-AU" sz="2800" b="0" strike="noStrike" spc="-1" dirty="0">
              <a:solidFill>
                <a:srgbClr val="000000"/>
              </a:solidFill>
              <a:uFill>
                <a:solidFill>
                  <a:srgbClr val="FFFFFF"/>
                </a:solidFill>
              </a:uFill>
              <a:latin typeface="Arial"/>
            </a:endParaRPr>
          </a:p>
          <a:p>
            <a:pPr>
              <a:lnSpc>
                <a:spcPct val="100000"/>
              </a:lnSpc>
            </a:pPr>
            <a:endParaRPr lang="en-AU" sz="900" b="0" strike="noStrike" spc="-1" dirty="0">
              <a:solidFill>
                <a:srgbClr val="000000"/>
              </a:solidFill>
              <a:uFill>
                <a:solidFill>
                  <a:srgbClr val="FFFFFF"/>
                </a:solidFill>
              </a:uFill>
              <a:latin typeface="Arial"/>
            </a:endParaRPr>
          </a:p>
          <a:p>
            <a:pPr>
              <a:lnSpc>
                <a:spcPct val="100000"/>
              </a:lnSpc>
            </a:pPr>
            <a:r>
              <a:rPr lang="en-AU" sz="5400" b="1" strike="noStrike" spc="-1" dirty="0">
                <a:solidFill>
                  <a:srgbClr val="00B050"/>
                </a:solidFill>
                <a:uFill>
                  <a:solidFill>
                    <a:srgbClr val="FFFFFF"/>
                  </a:solidFill>
                </a:uFill>
                <a:latin typeface="Calibri"/>
                <a:ea typeface="DejaVu Sans"/>
              </a:rPr>
              <a:t>300,000 </a:t>
            </a:r>
            <a:endParaRPr lang="en-AU" sz="5400" b="0" strike="noStrike" spc="-1" dirty="0">
              <a:solidFill>
                <a:srgbClr val="000000"/>
              </a:solidFill>
              <a:uFill>
                <a:solidFill>
                  <a:srgbClr val="FFFFFF"/>
                </a:solidFill>
              </a:uFill>
              <a:latin typeface="Arial"/>
            </a:endParaRPr>
          </a:p>
          <a:p>
            <a:pPr>
              <a:lnSpc>
                <a:spcPct val="100000"/>
              </a:lnSpc>
            </a:pPr>
            <a:r>
              <a:rPr lang="en-AU" sz="3200" b="1" strike="noStrike" spc="-1" dirty="0">
                <a:solidFill>
                  <a:srgbClr val="00B050"/>
                </a:solidFill>
                <a:uFill>
                  <a:solidFill>
                    <a:srgbClr val="FFFFFF"/>
                  </a:solidFill>
                </a:uFill>
                <a:latin typeface="Calibri"/>
                <a:ea typeface="DejaVu Sans"/>
              </a:rPr>
              <a:t>Individuals &amp; families</a:t>
            </a:r>
            <a:r>
              <a:rPr lang="en-AU" sz="5400" b="1" strike="noStrike" spc="-1" dirty="0">
                <a:solidFill>
                  <a:srgbClr val="00B050"/>
                </a:solidFill>
                <a:uFill>
                  <a:solidFill>
                    <a:srgbClr val="FFFFFF"/>
                  </a:solidFill>
                </a:uFill>
                <a:latin typeface="Calibri"/>
                <a:ea typeface="DejaVu Sans"/>
              </a:rPr>
              <a:t>  </a:t>
            </a:r>
            <a:endParaRPr lang="en-AU" sz="5400" b="0" strike="noStrike" spc="-1" dirty="0">
              <a:solidFill>
                <a:srgbClr val="000000"/>
              </a:solidFill>
              <a:uFill>
                <a:solidFill>
                  <a:srgbClr val="FFFFFF"/>
                </a:solidFill>
              </a:uFill>
              <a:latin typeface="Arial"/>
            </a:endParaRPr>
          </a:p>
        </p:txBody>
      </p:sp>
      <p:sp>
        <p:nvSpPr>
          <p:cNvPr id="125" name="CustomShape 2"/>
          <p:cNvSpPr/>
          <p:nvPr/>
        </p:nvSpPr>
        <p:spPr>
          <a:xfrm>
            <a:off x="4284000" y="5775480"/>
            <a:ext cx="427824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AU" sz="2800" b="1" strike="noStrike" spc="-1" dirty="0">
                <a:solidFill>
                  <a:srgbClr val="00B050"/>
                </a:solidFill>
                <a:uFill>
                  <a:solidFill>
                    <a:srgbClr val="FFFFFF"/>
                  </a:solidFill>
                </a:uFill>
                <a:latin typeface="Calibri"/>
                <a:ea typeface="DejaVu Sans"/>
              </a:rPr>
              <a:t>Fills the MCG 3 times!</a:t>
            </a:r>
            <a:endParaRPr lang="en-AU" sz="2800" b="0" strike="noStrike" spc="-1" dirty="0">
              <a:solidFill>
                <a:srgbClr val="000000"/>
              </a:solidFill>
              <a:uFill>
                <a:solidFill>
                  <a:srgbClr val="FFFFFF"/>
                </a:solidFill>
              </a:uFill>
              <a:latin typeface="Arial"/>
            </a:endParaRPr>
          </a:p>
        </p:txBody>
      </p:sp>
      <p:pic>
        <p:nvPicPr>
          <p:cNvPr id="126" name="Picture 2"/>
          <p:cNvPicPr/>
          <p:nvPr/>
        </p:nvPicPr>
        <p:blipFill>
          <a:blip r:embed="rId4"/>
          <a:stretch/>
        </p:blipFill>
        <p:spPr>
          <a:xfrm>
            <a:off x="3884040" y="2925000"/>
            <a:ext cx="4863600" cy="273528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062A7-13C8-97DF-1A2A-A4562D36FCDB}"/>
              </a:ext>
            </a:extLst>
          </p:cNvPr>
          <p:cNvSpPr>
            <a:spLocks noGrp="1"/>
          </p:cNvSpPr>
          <p:nvPr>
            <p:ph type="title"/>
          </p:nvPr>
        </p:nvSpPr>
        <p:spPr/>
        <p:txBody>
          <a:bodyPr/>
          <a:lstStyle/>
          <a:p>
            <a:r>
              <a:rPr lang="en-US" sz="2800" b="1" dirty="0">
                <a:solidFill>
                  <a:srgbClr val="00B050"/>
                </a:solidFill>
              </a:rPr>
              <a:t>How we made a difference in 2025/2026</a:t>
            </a:r>
            <a:endParaRPr lang="en-AU" sz="2800" b="1" dirty="0">
              <a:solidFill>
                <a:srgbClr val="00B050"/>
              </a:solidFill>
            </a:endParaRPr>
          </a:p>
        </p:txBody>
      </p:sp>
      <p:sp>
        <p:nvSpPr>
          <p:cNvPr id="3" name="Text Placeholder 2">
            <a:extLst>
              <a:ext uri="{FF2B5EF4-FFF2-40B4-BE49-F238E27FC236}">
                <a16:creationId xmlns:a16="http://schemas.microsoft.com/office/drawing/2014/main" id="{8BA8EB78-A488-4327-DBD5-20C6F8EC0844}"/>
              </a:ext>
            </a:extLst>
          </p:cNvPr>
          <p:cNvSpPr>
            <a:spLocks noGrp="1"/>
          </p:cNvSpPr>
          <p:nvPr>
            <p:ph type="body"/>
          </p:nvPr>
        </p:nvSpPr>
        <p:spPr>
          <a:xfrm>
            <a:off x="457200" y="1095153"/>
            <a:ext cx="8463960" cy="5411973"/>
          </a:xfrm>
        </p:spPr>
        <p:txBody>
          <a:bodyPr/>
          <a:lstStyle/>
          <a:p>
            <a:pPr marL="457200" indent="-457200">
              <a:buFont typeface="Arial" panose="020B0604020202020204" pitchFamily="34" charset="0"/>
              <a:buChar char="•"/>
            </a:pPr>
            <a:r>
              <a:rPr lang="en-US" sz="2800" b="1" dirty="0">
                <a:solidFill>
                  <a:srgbClr val="00B050"/>
                </a:solidFill>
                <a:cs typeface="Arial" panose="020B0604020202020204" pitchFamily="34" charset="0"/>
              </a:rPr>
              <a:t>1709 bookings for visits by member agencies</a:t>
            </a:r>
          </a:p>
          <a:p>
            <a:pPr marL="457200" indent="-457200">
              <a:buFont typeface="Arial" panose="020B0604020202020204" pitchFamily="34" charset="0"/>
              <a:buChar char="•"/>
            </a:pPr>
            <a:r>
              <a:rPr lang="en-US" sz="2800" b="1" dirty="0">
                <a:cs typeface="Arial" panose="020B0604020202020204" pitchFamily="34" charset="0"/>
              </a:rPr>
              <a:t>12814 items distributed to those in need</a:t>
            </a:r>
          </a:p>
          <a:p>
            <a:pPr marL="457200" indent="-457200">
              <a:buFont typeface="Arial" panose="020B0604020202020204" pitchFamily="34" charset="0"/>
              <a:buChar char="•"/>
            </a:pPr>
            <a:r>
              <a:rPr lang="en-US" sz="2800" b="1" dirty="0">
                <a:solidFill>
                  <a:srgbClr val="00B050"/>
                </a:solidFill>
                <a:cs typeface="Arial" panose="020B0604020202020204" pitchFamily="34" charset="0"/>
              </a:rPr>
              <a:t>1067 pickups and dropoffs of furniture and other donated items</a:t>
            </a:r>
          </a:p>
          <a:p>
            <a:pPr marL="457200" indent="-457200">
              <a:buFont typeface="Arial" panose="020B0604020202020204" pitchFamily="34" charset="0"/>
              <a:buChar char="•"/>
            </a:pPr>
            <a:r>
              <a:rPr lang="en-US" sz="2800" b="1" i="0" dirty="0">
                <a:effectLst/>
                <a:cs typeface="Arial" panose="020B0604020202020204" pitchFamily="34" charset="0"/>
              </a:rPr>
              <a:t>On average, 12 volunteers rostered each day contributing around 4 hours of their time. Over the year, a minimum of 12,000 hours donated to operate EERN.</a:t>
            </a:r>
          </a:p>
          <a:p>
            <a:pPr marL="457200" indent="-457200">
              <a:buFont typeface="Arial" panose="020B0604020202020204" pitchFamily="34" charset="0"/>
              <a:buChar char="•"/>
            </a:pPr>
            <a:r>
              <a:rPr lang="en-US" sz="2800" b="1" dirty="0">
                <a:solidFill>
                  <a:srgbClr val="00B050"/>
                </a:solidFill>
                <a:cs typeface="Arial" panose="020B0604020202020204" pitchFamily="34" charset="0"/>
              </a:rPr>
              <a:t>EERN was open for 240 days</a:t>
            </a:r>
          </a:p>
          <a:p>
            <a:pPr marL="457200" indent="-457200">
              <a:buFont typeface="Arial" panose="020B0604020202020204" pitchFamily="34" charset="0"/>
              <a:buChar char="•"/>
            </a:pPr>
            <a:r>
              <a:rPr lang="en-AU" sz="2800" b="1" dirty="0">
                <a:cs typeface="Arial" panose="020B0604020202020204" pitchFamily="34" charset="0"/>
              </a:rPr>
              <a:t>Saved over 165 tonnes going to landfil</a:t>
            </a:r>
            <a:r>
              <a:rPr lang="en-AU" sz="2800" b="1" dirty="0">
                <a:latin typeface="Arial" panose="020B0604020202020204" pitchFamily="34" charset="0"/>
                <a:cs typeface="Arial" panose="020B0604020202020204" pitchFamily="34" charset="0"/>
              </a:rPr>
              <a:t>l</a:t>
            </a:r>
          </a:p>
          <a:p>
            <a:pPr marL="457200" indent="-457200">
              <a:buFont typeface="Arial" panose="020B0604020202020204" pitchFamily="34" charset="0"/>
              <a:buChar char="•"/>
            </a:pPr>
            <a:r>
              <a:rPr lang="en-AU" sz="2800" b="1" dirty="0">
                <a:solidFill>
                  <a:srgbClr val="00B050"/>
                </a:solidFill>
                <a:latin typeface="Arial" panose="020B0604020202020204" pitchFamily="34" charset="0"/>
                <a:cs typeface="Arial" panose="020B0604020202020204" pitchFamily="34" charset="0"/>
              </a:rPr>
              <a:t>Received &amp; distributed 8131kgs of food equating to 14650 meals from Foodbank</a:t>
            </a:r>
          </a:p>
        </p:txBody>
      </p:sp>
      <p:pic>
        <p:nvPicPr>
          <p:cNvPr id="4" name="Picture 5">
            <a:extLst>
              <a:ext uri="{FF2B5EF4-FFF2-40B4-BE49-F238E27FC236}">
                <a16:creationId xmlns:a16="http://schemas.microsoft.com/office/drawing/2014/main" id="{6D624062-A755-7393-C554-7B3573CEC9C6}"/>
              </a:ext>
            </a:extLst>
          </p:cNvPr>
          <p:cNvPicPr/>
          <p:nvPr/>
        </p:nvPicPr>
        <p:blipFill>
          <a:blip r:embed="rId2"/>
          <a:stretch/>
        </p:blipFill>
        <p:spPr>
          <a:xfrm>
            <a:off x="7236360" y="260640"/>
            <a:ext cx="1684800" cy="1170360"/>
          </a:xfrm>
          <a:prstGeom prst="rect">
            <a:avLst/>
          </a:prstGeom>
          <a:ln w="9360">
            <a:noFill/>
          </a:ln>
        </p:spPr>
      </p:pic>
    </p:spTree>
    <p:extLst>
      <p:ext uri="{BB962C8B-B14F-4D97-AF65-F5344CB8AC3E}">
        <p14:creationId xmlns:p14="http://schemas.microsoft.com/office/powerpoint/2010/main" val="35728919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1760</TotalTime>
  <Words>1481</Words>
  <Application>Microsoft Office PowerPoint</Application>
  <PresentationFormat>On-screen Show (4:3)</PresentationFormat>
  <Paragraphs>153</Paragraphs>
  <Slides>16</Slides>
  <Notes>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Arial</vt:lpstr>
      <vt:lpstr>Calibri</vt:lpstr>
      <vt:lpstr>Symbol</vt:lpstr>
      <vt:lpstr>Times New Roman</vt:lpstr>
      <vt:lpstr>Wingdings</vt:lpstr>
      <vt:lpstr>Office Theme</vt:lpstr>
      <vt:lpstr>Office Theme</vt:lpstr>
      <vt:lpstr>PowerPoint Presentation</vt:lpstr>
      <vt:lpstr>PowerPoint Presentation</vt:lpstr>
      <vt:lpstr>PowerPoint Presentation</vt:lpstr>
      <vt:lpstr>PowerPoint Presentation</vt:lpstr>
      <vt:lpstr>Member agencies</vt:lpstr>
      <vt:lpstr>Our Partnerships: </vt:lpstr>
      <vt:lpstr>PowerPoint Presentation</vt:lpstr>
      <vt:lpstr>PowerPoint Presentation</vt:lpstr>
      <vt:lpstr>How we made a difference in 2025/2026</vt:lpstr>
      <vt:lpstr>How we made a difference in 2025-2026</vt:lpstr>
      <vt:lpstr> Where do we get our funding? </vt:lpstr>
      <vt:lpstr>Current projects and pilots</vt:lpstr>
      <vt:lpstr>Pilot – pick up of repurposed mattresses from Snooze</vt:lpstr>
      <vt:lpstr>EERN Driver Phil checking a mattress at Forty Winks Nunawading.  After giving it the all clear the mattress was loaded and taken to EERN.  </vt:lpstr>
      <vt:lpstr>Our sister Emergency Relief Networks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
  <dc:creator>MLambert</dc:creator>
  <dc:description/>
  <cp:lastModifiedBy>Gabby Knaepple</cp:lastModifiedBy>
  <cp:revision>141</cp:revision>
  <cp:lastPrinted>2026-08-13T07:58:02Z</cp:lastPrinted>
  <dcterms:created xsi:type="dcterms:W3CDTF">2022-06-08T02:56:38Z</dcterms:created>
  <dcterms:modified xsi:type="dcterms:W3CDTF">2026-08-13T08:03:10Z</dcterms:modified>
  <dc:language>en-AU</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12</vt:i4>
  </property>
  <property fmtid="{D5CDD505-2E9C-101B-9397-08002B2CF9AE}" pid="8" name="PresentationFormat">
    <vt:lpwstr>On-screen Show (4:3)</vt:lpwstr>
  </property>
  <property fmtid="{D5CDD505-2E9C-101B-9397-08002B2CF9AE}" pid="9" name="ScaleCrop">
    <vt:bool>false</vt:bool>
  </property>
  <property fmtid="{D5CDD505-2E9C-101B-9397-08002B2CF9AE}" pid="10" name="ShareDoc">
    <vt:bool>false</vt:bool>
  </property>
  <property fmtid="{D5CDD505-2E9C-101B-9397-08002B2CF9AE}" pid="11" name="Slides">
    <vt:i4>12</vt:i4>
  </property>
</Properties>
</file>