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Raleway" charset="1" panose="020B0503030101060003"/>
      <p:regular r:id="rId12"/>
    </p:embeddedFont>
    <p:embeddedFont>
      <p:font typeface="Alegreya" charset="1" panose="00000500000000000000"/>
      <p:regular r:id="rId13"/>
    </p:embeddedFont>
    <p:embeddedFont>
      <p:font typeface="Andasia" charset="1" panose="02000500000000000000"/>
      <p:regular r:id="rId14"/>
    </p:embeddedFont>
    <p:embeddedFont>
      <p:font typeface="Alegreya Bold" charset="1" panose="00000800000000000000"/>
      <p:regular r:id="rId15"/>
    </p:embeddedFont>
    <p:embeddedFont>
      <p:font typeface="Raleway Bold" charset="1" panose="020B0803030101060003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jpeg" Type="http://schemas.openxmlformats.org/officeDocument/2006/relationships/image"/><Relationship Id="rId4" Target="../media/image7.jpeg" Type="http://schemas.openxmlformats.org/officeDocument/2006/relationships/image"/><Relationship Id="rId5" Target="../media/image8.jpeg" Type="http://schemas.openxmlformats.org/officeDocument/2006/relationships/image"/><Relationship Id="rId6" Target="../media/image9.png" Type="http://schemas.openxmlformats.org/officeDocument/2006/relationships/image"/><Relationship Id="rId7" Target="../media/image10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1.png" Type="http://schemas.openxmlformats.org/officeDocument/2006/relationships/image"/><Relationship Id="rId4" Target="../media/image12.png" Type="http://schemas.openxmlformats.org/officeDocument/2006/relationships/image"/><Relationship Id="rId5" Target="../media/image13.png" Type="http://schemas.openxmlformats.org/officeDocument/2006/relationships/image"/><Relationship Id="rId6" Target="../media/image14.png" Type="http://schemas.openxmlformats.org/officeDocument/2006/relationships/image"/><Relationship Id="rId7" Target="../media/image15.png" Type="http://schemas.openxmlformats.org/officeDocument/2006/relationships/image"/><Relationship Id="rId8" Target="../media/image1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61C9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6606644"/>
            <a:ext cx="18288000" cy="3680356"/>
            <a:chOff x="0" y="0"/>
            <a:chExt cx="6186311" cy="12449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186311" cy="1244960"/>
            </a:xfrm>
            <a:custGeom>
              <a:avLst/>
              <a:gdLst/>
              <a:ahLst/>
              <a:cxnLst/>
              <a:rect r="r" b="b" t="t" l="l"/>
              <a:pathLst>
                <a:path h="1244960" w="6186311">
                  <a:moveTo>
                    <a:pt x="0" y="0"/>
                  </a:moveTo>
                  <a:lnTo>
                    <a:pt x="6186311" y="0"/>
                  </a:lnTo>
                  <a:lnTo>
                    <a:pt x="6186311" y="1244960"/>
                  </a:lnTo>
                  <a:lnTo>
                    <a:pt x="0" y="1244960"/>
                  </a:lnTo>
                  <a:close/>
                </a:path>
              </a:pathLst>
            </a:custGeom>
            <a:solidFill>
              <a:srgbClr val="861C91">
                <a:alpha val="32941"/>
              </a:srgbClr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382165" y="1712972"/>
            <a:ext cx="7490138" cy="6861057"/>
            <a:chOff x="0" y="0"/>
            <a:chExt cx="2533701" cy="232090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533701" cy="2320901"/>
            </a:xfrm>
            <a:custGeom>
              <a:avLst/>
              <a:gdLst/>
              <a:ahLst/>
              <a:cxnLst/>
              <a:rect r="r" b="b" t="t" l="l"/>
              <a:pathLst>
                <a:path h="2320901" w="2533701">
                  <a:moveTo>
                    <a:pt x="0" y="0"/>
                  </a:moveTo>
                  <a:lnTo>
                    <a:pt x="2533701" y="0"/>
                  </a:lnTo>
                  <a:lnTo>
                    <a:pt x="2533701" y="2320901"/>
                  </a:lnTo>
                  <a:lnTo>
                    <a:pt x="0" y="2320901"/>
                  </a:lnTo>
                  <a:close/>
                </a:path>
              </a:pathLst>
            </a:custGeom>
            <a:solidFill>
              <a:srgbClr val="F0F0F0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659184" y="2139808"/>
            <a:ext cx="1037424" cy="44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545454"/>
                </a:solidFill>
                <a:latin typeface="Raleway"/>
                <a:ea typeface="Raleway"/>
                <a:cs typeface="Raleway"/>
                <a:sym typeface="Raleway"/>
              </a:rPr>
              <a:t>2026</a:t>
            </a:r>
          </a:p>
        </p:txBody>
      </p:sp>
      <p:sp>
        <p:nvSpPr>
          <p:cNvPr name="AutoShape 7" id="7"/>
          <p:cNvSpPr/>
          <p:nvPr/>
        </p:nvSpPr>
        <p:spPr>
          <a:xfrm flipV="true">
            <a:off x="2538158" y="2393808"/>
            <a:ext cx="5862913" cy="19050"/>
          </a:xfrm>
          <a:prstGeom prst="line">
            <a:avLst/>
          </a:prstGeom>
          <a:ln cap="rnd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8" id="8"/>
          <p:cNvGrpSpPr/>
          <p:nvPr/>
        </p:nvGrpSpPr>
        <p:grpSpPr>
          <a:xfrm rot="0">
            <a:off x="15964496" y="7410714"/>
            <a:ext cx="876181" cy="876181"/>
            <a:chOff x="0" y="0"/>
            <a:chExt cx="6350000" cy="635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3F1EE"/>
            </a:solid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15340689" y="301116"/>
            <a:ext cx="1247615" cy="1212959"/>
          </a:xfrm>
          <a:custGeom>
            <a:avLst/>
            <a:gdLst/>
            <a:ahLst/>
            <a:cxnLst/>
            <a:rect r="r" b="b" t="t" l="l"/>
            <a:pathLst>
              <a:path h="1212959" w="1247615">
                <a:moveTo>
                  <a:pt x="0" y="0"/>
                </a:moveTo>
                <a:lnTo>
                  <a:pt x="1247615" y="0"/>
                </a:lnTo>
                <a:lnTo>
                  <a:pt x="1247615" y="1212959"/>
                </a:lnTo>
                <a:lnTo>
                  <a:pt x="0" y="12129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8872303" y="1712972"/>
            <a:ext cx="8208798" cy="6861057"/>
            <a:chOff x="0" y="0"/>
            <a:chExt cx="2161988" cy="180702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161988" cy="1807027"/>
            </a:xfrm>
            <a:custGeom>
              <a:avLst/>
              <a:gdLst/>
              <a:ahLst/>
              <a:cxnLst/>
              <a:rect r="r" b="b" t="t" l="l"/>
              <a:pathLst>
                <a:path h="1807027" w="2161988">
                  <a:moveTo>
                    <a:pt x="0" y="0"/>
                  </a:moveTo>
                  <a:lnTo>
                    <a:pt x="2161988" y="0"/>
                  </a:lnTo>
                  <a:lnTo>
                    <a:pt x="2161988" y="1807027"/>
                  </a:lnTo>
                  <a:lnTo>
                    <a:pt x="0" y="1807027"/>
                  </a:ln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2161988" cy="18737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AutoShape 14" id="14"/>
          <p:cNvSpPr/>
          <p:nvPr/>
        </p:nvSpPr>
        <p:spPr>
          <a:xfrm>
            <a:off x="1659184" y="7848805"/>
            <a:ext cx="14305312" cy="0"/>
          </a:xfrm>
          <a:prstGeom prst="line">
            <a:avLst/>
          </a:prstGeom>
          <a:ln cap="rnd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5" id="15"/>
          <p:cNvSpPr txBox="true"/>
          <p:nvPr/>
        </p:nvSpPr>
        <p:spPr>
          <a:xfrm rot="0">
            <a:off x="1879822" y="4287607"/>
            <a:ext cx="7859867" cy="946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00"/>
              </a:lnSpc>
              <a:spcBef>
                <a:spcPct val="0"/>
              </a:spcBef>
            </a:pPr>
            <a:r>
              <a:rPr lang="en-US" sz="5500">
                <a:solidFill>
                  <a:srgbClr val="545454"/>
                </a:solidFill>
                <a:latin typeface="Alegreya"/>
                <a:ea typeface="Alegreya"/>
                <a:cs typeface="Alegreya"/>
                <a:sym typeface="Alegreya"/>
              </a:rPr>
              <a:t>Karuna Dawn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79822" y="5328062"/>
            <a:ext cx="7859867" cy="44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545454"/>
                </a:solidFill>
                <a:latin typeface="Raleway"/>
                <a:ea typeface="Raleway"/>
                <a:cs typeface="Raleway"/>
                <a:sym typeface="Raleway"/>
              </a:rPr>
              <a:t>People &amp; Planet First Certified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879822" y="6191354"/>
            <a:ext cx="7859867" cy="358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545454"/>
                </a:solidFill>
                <a:latin typeface="Raleway"/>
                <a:ea typeface="Raleway"/>
                <a:cs typeface="Raleway"/>
                <a:sym typeface="Raleway"/>
              </a:rPr>
              <a:t>Sustainable - Ethical - Vegan - Cruelty Free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8872303" y="1712972"/>
            <a:ext cx="8208798" cy="6126308"/>
          </a:xfrm>
          <a:custGeom>
            <a:avLst/>
            <a:gdLst/>
            <a:ahLst/>
            <a:cxnLst/>
            <a:rect r="r" b="b" t="t" l="l"/>
            <a:pathLst>
              <a:path h="6126308" w="8208798">
                <a:moveTo>
                  <a:pt x="0" y="0"/>
                </a:moveTo>
                <a:lnTo>
                  <a:pt x="8208798" y="0"/>
                </a:lnTo>
                <a:lnTo>
                  <a:pt x="8208798" y="6126308"/>
                </a:lnTo>
                <a:lnTo>
                  <a:pt x="0" y="61263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38" t="-59937" r="0" b="-44625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899529" y="3212821"/>
            <a:ext cx="5349685" cy="4289168"/>
          </a:xfrm>
          <a:custGeom>
            <a:avLst/>
            <a:gdLst/>
            <a:ahLst/>
            <a:cxnLst/>
            <a:rect r="r" b="b" t="t" l="l"/>
            <a:pathLst>
              <a:path h="4289168" w="5349685">
                <a:moveTo>
                  <a:pt x="0" y="0"/>
                </a:moveTo>
                <a:lnTo>
                  <a:pt x="5349684" y="0"/>
                </a:lnTo>
                <a:lnTo>
                  <a:pt x="5349684" y="4289168"/>
                </a:lnTo>
                <a:lnTo>
                  <a:pt x="0" y="42891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010" t="-17745" r="-36013" b="-18299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6073418" y="7585280"/>
            <a:ext cx="658337" cy="44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545454"/>
                </a:solidFill>
                <a:latin typeface="Raleway"/>
                <a:ea typeface="Raleway"/>
                <a:cs typeface="Raleway"/>
                <a:sym typeface="Raleway"/>
              </a:rPr>
              <a:t>01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61C9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8500595" cy="10287000"/>
            <a:chOff x="0" y="0"/>
            <a:chExt cx="11334126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4543" r="0" b="4543"/>
            <a:stretch>
              <a:fillRect/>
            </a:stretch>
          </p:blipFill>
          <p:spPr>
            <a:xfrm flipH="false" flipV="false">
              <a:off x="0" y="0"/>
              <a:ext cx="11334126" cy="13716000"/>
            </a:xfrm>
            <a:prstGeom prst="rect">
              <a:avLst/>
            </a:prstGeom>
          </p:spPr>
        </p:pic>
      </p:grpSp>
      <p:sp>
        <p:nvSpPr>
          <p:cNvPr name="AutoShape 4" id="4"/>
          <p:cNvSpPr/>
          <p:nvPr/>
        </p:nvSpPr>
        <p:spPr>
          <a:xfrm flipV="true">
            <a:off x="8951561" y="9557127"/>
            <a:ext cx="7012936" cy="9525"/>
          </a:xfrm>
          <a:prstGeom prst="line">
            <a:avLst/>
          </a:prstGeom>
          <a:ln cap="rnd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/>
          <p:nvPr/>
        </p:nvGrpSpPr>
        <p:grpSpPr>
          <a:xfrm rot="0">
            <a:off x="16429278" y="9128562"/>
            <a:ext cx="876181" cy="876181"/>
            <a:chOff x="0" y="0"/>
            <a:chExt cx="6350000" cy="6350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6336960" y="9293603"/>
            <a:ext cx="968499" cy="44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545454"/>
                </a:solidFill>
                <a:latin typeface="Raleway"/>
                <a:ea typeface="Raleway"/>
                <a:cs typeface="Raleway"/>
                <a:sym typeface="Raleway"/>
              </a:rPr>
              <a:t>02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877284" y="2231952"/>
            <a:ext cx="6990085" cy="4399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We are inspired to live a more compassionate, sustainable and conscious life where we aspire not just to make a living, but, to make a difference. </a:t>
            </a:r>
          </a:p>
          <a:p>
            <a:pPr algn="l">
              <a:lnSpc>
                <a:spcPts val="3220"/>
              </a:lnSpc>
            </a:pPr>
          </a:p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We believe our shared compassion has the power to move mountains and transform lives. </a:t>
            </a:r>
          </a:p>
          <a:p>
            <a:pPr algn="l">
              <a:lnSpc>
                <a:spcPts val="3220"/>
              </a:lnSpc>
            </a:pPr>
          </a:p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We collaborate for change and don't think in terms of competition but in terms of partnership in order to deliver positive impact.</a:t>
            </a:r>
          </a:p>
          <a:p>
            <a:pPr algn="l">
              <a:lnSpc>
                <a:spcPts val="3220"/>
              </a:lnSpc>
              <a:spcBef>
                <a:spcPct val="0"/>
              </a:spcBef>
            </a:pPr>
          </a:p>
        </p:txBody>
      </p:sp>
      <p:sp>
        <p:nvSpPr>
          <p:cNvPr name="AutoShape 9" id="9"/>
          <p:cNvSpPr/>
          <p:nvPr/>
        </p:nvSpPr>
        <p:spPr>
          <a:xfrm>
            <a:off x="14992766" y="7337038"/>
            <a:ext cx="1943461" cy="0"/>
          </a:xfrm>
          <a:prstGeom prst="line">
            <a:avLst/>
          </a:prstGeom>
          <a:ln cap="rnd" w="47625">
            <a:solidFill>
              <a:srgbClr val="9E977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>
            <a:off x="9173699" y="1951727"/>
            <a:ext cx="1943461" cy="0"/>
          </a:xfrm>
          <a:prstGeom prst="line">
            <a:avLst/>
          </a:prstGeom>
          <a:ln cap="rnd" w="47625">
            <a:solidFill>
              <a:srgbClr val="9E977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1" id="11"/>
          <p:cNvSpPr/>
          <p:nvPr/>
        </p:nvSpPr>
        <p:spPr>
          <a:xfrm flipH="false" flipV="false" rot="0">
            <a:off x="15849570" y="235476"/>
            <a:ext cx="1247615" cy="1212959"/>
          </a:xfrm>
          <a:custGeom>
            <a:avLst/>
            <a:gdLst/>
            <a:ahLst/>
            <a:cxnLst/>
            <a:rect r="r" b="b" t="t" l="l"/>
            <a:pathLst>
              <a:path h="1212959" w="1247615">
                <a:moveTo>
                  <a:pt x="0" y="0"/>
                </a:moveTo>
                <a:lnTo>
                  <a:pt x="1247615" y="0"/>
                </a:lnTo>
                <a:lnTo>
                  <a:pt x="1247615" y="1212959"/>
                </a:lnTo>
                <a:lnTo>
                  <a:pt x="0" y="12129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-326141">
            <a:off x="12633943" y="6544304"/>
            <a:ext cx="5439301" cy="512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39"/>
              </a:lnSpc>
              <a:spcBef>
                <a:spcPct val="0"/>
              </a:spcBef>
            </a:pPr>
            <a:r>
              <a:rPr lang="en-US" sz="3999">
                <a:solidFill>
                  <a:srgbClr val="FFFFFF"/>
                </a:solidFill>
                <a:latin typeface="Andasia"/>
                <a:ea typeface="Andasia"/>
                <a:cs typeface="Andasia"/>
                <a:sym typeface="Andasia"/>
              </a:rPr>
              <a:t>Sri &amp; Scott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2178" y="4863480"/>
            <a:ext cx="9256178" cy="1955721"/>
            <a:chOff x="0" y="0"/>
            <a:chExt cx="3131102" cy="66156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31102" cy="661565"/>
            </a:xfrm>
            <a:custGeom>
              <a:avLst/>
              <a:gdLst/>
              <a:ahLst/>
              <a:cxnLst/>
              <a:rect r="r" b="b" t="t" l="l"/>
              <a:pathLst>
                <a:path h="661565" w="3131102">
                  <a:moveTo>
                    <a:pt x="0" y="0"/>
                  </a:moveTo>
                  <a:lnTo>
                    <a:pt x="3131102" y="0"/>
                  </a:lnTo>
                  <a:lnTo>
                    <a:pt x="3131102" y="661565"/>
                  </a:lnTo>
                  <a:lnTo>
                    <a:pt x="0" y="661565"/>
                  </a:lnTo>
                  <a:close/>
                </a:path>
              </a:pathLst>
            </a:custGeom>
            <a:solidFill>
              <a:srgbClr val="F3F1EE">
                <a:alpha val="67843"/>
              </a:srgbClr>
            </a:solidFill>
          </p:spPr>
        </p:sp>
      </p:grpSp>
      <p:sp>
        <p:nvSpPr>
          <p:cNvPr name="AutoShape 4" id="4"/>
          <p:cNvSpPr/>
          <p:nvPr/>
        </p:nvSpPr>
        <p:spPr>
          <a:xfrm>
            <a:off x="1028700" y="9938189"/>
            <a:ext cx="14935796" cy="0"/>
          </a:xfrm>
          <a:prstGeom prst="line">
            <a:avLst/>
          </a:prstGeom>
          <a:ln cap="rnd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772244" y="587375"/>
            <a:ext cx="1037424" cy="44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2022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9144000" cy="10287000"/>
            <a:chOff x="0" y="0"/>
            <a:chExt cx="2408296" cy="270933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08296" cy="2709333"/>
            </a:xfrm>
            <a:custGeom>
              <a:avLst/>
              <a:gdLst/>
              <a:ahLst/>
              <a:cxnLst/>
              <a:rect r="r" b="b" t="t" l="l"/>
              <a:pathLst>
                <a:path h="2709333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61C91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6279928" y="9410819"/>
            <a:ext cx="1106349" cy="876181"/>
            <a:chOff x="0" y="0"/>
            <a:chExt cx="1475132" cy="1168241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153445" y="0"/>
              <a:ext cx="1168241" cy="1168241"/>
              <a:chOff x="0" y="0"/>
              <a:chExt cx="6350000" cy="6350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0" y="254979"/>
              <a:ext cx="1475132" cy="5662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545454"/>
                  </a:solidFill>
                  <a:latin typeface="Raleway"/>
                  <a:ea typeface="Raleway"/>
                  <a:cs typeface="Raleway"/>
                  <a:sym typeface="Raleway"/>
                </a:rPr>
                <a:t>03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9902259" y="411163"/>
            <a:ext cx="7357041" cy="1111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0"/>
              </a:lnSpc>
              <a:spcBef>
                <a:spcPct val="0"/>
              </a:spcBef>
            </a:pPr>
            <a:r>
              <a:rPr lang="en-US" sz="650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The Mecca Customer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9144000" y="0"/>
            <a:ext cx="9144000" cy="6861057"/>
            <a:chOff x="0" y="0"/>
            <a:chExt cx="2408296" cy="180702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08296" cy="1807027"/>
            </a:xfrm>
            <a:custGeom>
              <a:avLst/>
              <a:gdLst/>
              <a:ahLst/>
              <a:cxnLst/>
              <a:rect r="r" b="b" t="t" l="l"/>
              <a:pathLst>
                <a:path h="1807027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1807027"/>
                  </a:lnTo>
                  <a:lnTo>
                    <a:pt x="0" y="1807027"/>
                  </a:ln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66675"/>
              <a:ext cx="2408296" cy="18737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r">
                <a:lnSpc>
                  <a:spcPts val="3500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0" y="0"/>
            <a:ext cx="2765758" cy="2074318"/>
          </a:xfrm>
          <a:custGeom>
            <a:avLst/>
            <a:gdLst/>
            <a:ahLst/>
            <a:cxnLst/>
            <a:rect r="r" b="b" t="t" l="l"/>
            <a:pathLst>
              <a:path h="2074318" w="2765758">
                <a:moveTo>
                  <a:pt x="0" y="0"/>
                </a:moveTo>
                <a:lnTo>
                  <a:pt x="2765758" y="0"/>
                </a:lnTo>
                <a:lnTo>
                  <a:pt x="2765758" y="2074318"/>
                </a:lnTo>
                <a:lnTo>
                  <a:pt x="0" y="20743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69213" y="1882735"/>
            <a:ext cx="3483707" cy="2486904"/>
          </a:xfrm>
          <a:custGeom>
            <a:avLst/>
            <a:gdLst/>
            <a:ahLst/>
            <a:cxnLst/>
            <a:rect r="r" b="b" t="t" l="l"/>
            <a:pathLst>
              <a:path h="2486904" w="3483707">
                <a:moveTo>
                  <a:pt x="0" y="0"/>
                </a:moveTo>
                <a:lnTo>
                  <a:pt x="3483707" y="0"/>
                </a:lnTo>
                <a:lnTo>
                  <a:pt x="3483707" y="2486904"/>
                </a:lnTo>
                <a:lnTo>
                  <a:pt x="0" y="24869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3188455" y="3823183"/>
            <a:ext cx="4043704" cy="3434621"/>
          </a:xfrm>
          <a:custGeom>
            <a:avLst/>
            <a:gdLst/>
            <a:ahLst/>
            <a:cxnLst/>
            <a:rect r="r" b="b" t="t" l="l"/>
            <a:pathLst>
              <a:path h="3434621" w="4043704">
                <a:moveTo>
                  <a:pt x="0" y="0"/>
                </a:moveTo>
                <a:lnTo>
                  <a:pt x="4043704" y="0"/>
                </a:lnTo>
                <a:lnTo>
                  <a:pt x="4043704" y="3434621"/>
                </a:lnTo>
                <a:lnTo>
                  <a:pt x="0" y="34346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20" id="20"/>
          <p:cNvGrpSpPr>
            <a:grpSpLocks noChangeAspect="true"/>
          </p:cNvGrpSpPr>
          <p:nvPr/>
        </p:nvGrpSpPr>
        <p:grpSpPr>
          <a:xfrm rot="0">
            <a:off x="5413257" y="6601570"/>
            <a:ext cx="3637805" cy="3637805"/>
            <a:chOff x="0" y="0"/>
            <a:chExt cx="5615940" cy="561594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16510" y="16510"/>
              <a:ext cx="5584190" cy="5584190"/>
            </a:xfrm>
            <a:custGeom>
              <a:avLst/>
              <a:gdLst/>
              <a:ahLst/>
              <a:cxnLst/>
              <a:rect r="r" b="b" t="t" l="l"/>
              <a:pathLst>
                <a:path h="5584190" w="5584190">
                  <a:moveTo>
                    <a:pt x="5584190" y="5584190"/>
                  </a:moveTo>
                  <a:lnTo>
                    <a:pt x="1143000" y="5584190"/>
                  </a:lnTo>
                  <a:cubicBezTo>
                    <a:pt x="511810" y="5584190"/>
                    <a:pt x="0" y="5072380"/>
                    <a:pt x="0" y="4441190"/>
                  </a:cubicBezTo>
                  <a:lnTo>
                    <a:pt x="0" y="0"/>
                  </a:lnTo>
                  <a:lnTo>
                    <a:pt x="4441190" y="0"/>
                  </a:lnTo>
                  <a:cubicBezTo>
                    <a:pt x="5072380" y="0"/>
                    <a:pt x="5584190" y="511810"/>
                    <a:pt x="5584190" y="1143000"/>
                  </a:cubicBezTo>
                  <a:lnTo>
                    <a:pt x="5584190" y="5584190"/>
                  </a:lnTo>
                  <a:close/>
                </a:path>
              </a:pathLst>
            </a:custGeom>
            <a:blipFill>
              <a:blip r:embed="rId5"/>
              <a:stretch>
                <a:fillRect l="0" t="-52201" r="0" b="-64331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5615940" cy="5615940"/>
            </a:xfrm>
            <a:custGeom>
              <a:avLst/>
              <a:gdLst/>
              <a:ahLst/>
              <a:cxnLst/>
              <a:rect r="r" b="b" t="t" l="l"/>
              <a:pathLst>
                <a:path h="5615940" w="5615940">
                  <a:moveTo>
                    <a:pt x="5615940" y="5615940"/>
                  </a:moveTo>
                  <a:lnTo>
                    <a:pt x="1158240" y="5615940"/>
                  </a:lnTo>
                  <a:cubicBezTo>
                    <a:pt x="519430" y="5615940"/>
                    <a:pt x="0" y="5096510"/>
                    <a:pt x="0" y="4457700"/>
                  </a:cubicBezTo>
                  <a:lnTo>
                    <a:pt x="0" y="0"/>
                  </a:lnTo>
                  <a:lnTo>
                    <a:pt x="4457700" y="0"/>
                  </a:lnTo>
                  <a:cubicBezTo>
                    <a:pt x="5096510" y="0"/>
                    <a:pt x="5615940" y="519430"/>
                    <a:pt x="5615940" y="1158240"/>
                  </a:cubicBezTo>
                  <a:lnTo>
                    <a:pt x="5615940" y="5615940"/>
                  </a:lnTo>
                  <a:close/>
                  <a:moveTo>
                    <a:pt x="31750" y="31750"/>
                  </a:moveTo>
                  <a:lnTo>
                    <a:pt x="31750" y="4457700"/>
                  </a:lnTo>
                  <a:cubicBezTo>
                    <a:pt x="31750" y="5078730"/>
                    <a:pt x="537210" y="5585460"/>
                    <a:pt x="1159510" y="5585460"/>
                  </a:cubicBezTo>
                  <a:lnTo>
                    <a:pt x="5585460" y="5585460"/>
                  </a:lnTo>
                  <a:lnTo>
                    <a:pt x="5585460" y="1158240"/>
                  </a:lnTo>
                  <a:cubicBezTo>
                    <a:pt x="5585460" y="537210"/>
                    <a:pt x="5080000" y="30480"/>
                    <a:pt x="4457700" y="30480"/>
                  </a:cubicBezTo>
                  <a:lnTo>
                    <a:pt x="31750" y="30480"/>
                  </a:lnTo>
                  <a:lnTo>
                    <a:pt x="31750" y="3175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23" id="23"/>
          <p:cNvSpPr/>
          <p:nvPr/>
        </p:nvSpPr>
        <p:spPr>
          <a:xfrm flipH="false" flipV="false" rot="0">
            <a:off x="-1651053" y="5226889"/>
            <a:ext cx="8025062" cy="5350041"/>
          </a:xfrm>
          <a:custGeom>
            <a:avLst/>
            <a:gdLst/>
            <a:ahLst/>
            <a:cxnLst/>
            <a:rect r="r" b="b" t="t" l="l"/>
            <a:pathLst>
              <a:path h="5350041" w="8025062">
                <a:moveTo>
                  <a:pt x="0" y="0"/>
                </a:moveTo>
                <a:lnTo>
                  <a:pt x="8025061" y="0"/>
                </a:lnTo>
                <a:lnTo>
                  <a:pt x="8025061" y="5350042"/>
                </a:lnTo>
                <a:lnTo>
                  <a:pt x="0" y="53500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4269726" y="241842"/>
            <a:ext cx="4874950" cy="2884346"/>
          </a:xfrm>
          <a:custGeom>
            <a:avLst/>
            <a:gdLst/>
            <a:ahLst/>
            <a:cxnLst/>
            <a:rect r="r" b="b" t="t" l="l"/>
            <a:pathLst>
              <a:path h="2884346" w="4874950">
                <a:moveTo>
                  <a:pt x="0" y="0"/>
                </a:moveTo>
                <a:lnTo>
                  <a:pt x="4874951" y="0"/>
                </a:lnTo>
                <a:lnTo>
                  <a:pt x="4874951" y="2884345"/>
                </a:lnTo>
                <a:lnTo>
                  <a:pt x="0" y="28843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9144677" y="1417637"/>
            <a:ext cx="9144000" cy="896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What is Leaf Leather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481882" y="2812315"/>
            <a:ext cx="8964265" cy="568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Unique Premium Plant Based Material</a:t>
            </a:r>
          </a:p>
          <a:p>
            <a:pPr algn="l">
              <a:lnSpc>
                <a:spcPts val="3499"/>
              </a:lnSpc>
            </a:pPr>
          </a:p>
          <a:p>
            <a:pPr algn="l" marL="539746" indent="-269873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Leaves are gathered from the forest floor</a:t>
            </a:r>
          </a:p>
          <a:p>
            <a:pPr algn="l">
              <a:lnSpc>
                <a:spcPts val="3499"/>
              </a:lnSpc>
            </a:pPr>
          </a:p>
          <a:p>
            <a:pPr algn="l" marL="539746" indent="-269873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Soaked, dyed &amp; steamed</a:t>
            </a:r>
          </a:p>
          <a:p>
            <a:pPr algn="l">
              <a:lnSpc>
                <a:spcPts val="3499"/>
              </a:lnSpc>
            </a:pPr>
          </a:p>
          <a:p>
            <a:pPr algn="l" marL="539746" indent="-269873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Heat compressed &amp; bonded onto non-woven fabric</a:t>
            </a:r>
          </a:p>
          <a:p>
            <a:pPr algn="l">
              <a:lnSpc>
                <a:spcPts val="3499"/>
              </a:lnSpc>
            </a:pPr>
          </a:p>
          <a:p>
            <a:pPr algn="l" marL="539746" indent="-269873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The sheet of leaves is ready to cut into different shapes and stitched together</a:t>
            </a:r>
          </a:p>
          <a:p>
            <a:pPr algn="l">
              <a:lnSpc>
                <a:spcPts val="3499"/>
              </a:lnSpc>
            </a:pPr>
          </a:p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Light Weight, Softens over time &amp; Ages beautifully</a:t>
            </a:r>
          </a:p>
          <a:p>
            <a:pPr algn="l">
              <a:lnSpc>
                <a:spcPts val="3499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2178" y="4863480"/>
            <a:ext cx="9256178" cy="1955721"/>
            <a:chOff x="0" y="0"/>
            <a:chExt cx="3131102" cy="66156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31102" cy="661565"/>
            </a:xfrm>
            <a:custGeom>
              <a:avLst/>
              <a:gdLst/>
              <a:ahLst/>
              <a:cxnLst/>
              <a:rect r="r" b="b" t="t" l="l"/>
              <a:pathLst>
                <a:path h="661565" w="3131102">
                  <a:moveTo>
                    <a:pt x="0" y="0"/>
                  </a:moveTo>
                  <a:lnTo>
                    <a:pt x="3131102" y="0"/>
                  </a:lnTo>
                  <a:lnTo>
                    <a:pt x="3131102" y="661565"/>
                  </a:lnTo>
                  <a:lnTo>
                    <a:pt x="0" y="661565"/>
                  </a:lnTo>
                  <a:close/>
                </a:path>
              </a:pathLst>
            </a:custGeom>
            <a:solidFill>
              <a:srgbClr val="F3F1EE">
                <a:alpha val="67843"/>
              </a:srgbClr>
            </a:solidFill>
          </p:spPr>
        </p:sp>
      </p:grpSp>
      <p:sp>
        <p:nvSpPr>
          <p:cNvPr name="AutoShape 4" id="4"/>
          <p:cNvSpPr/>
          <p:nvPr/>
        </p:nvSpPr>
        <p:spPr>
          <a:xfrm rot="0">
            <a:off x="1028700" y="9481048"/>
            <a:ext cx="14935796" cy="0"/>
          </a:xfrm>
          <a:prstGeom prst="line">
            <a:avLst/>
          </a:prstGeom>
          <a:ln cap="rnd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/>
          <p:nvPr/>
        </p:nvGrpSpPr>
        <p:grpSpPr>
          <a:xfrm rot="0">
            <a:off x="16383119" y="9071533"/>
            <a:ext cx="876181" cy="876181"/>
            <a:chOff x="0" y="0"/>
            <a:chExt cx="6350000" cy="6350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772244" y="587375"/>
            <a:ext cx="1037424" cy="44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2022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0" y="0"/>
            <a:ext cx="9144000" cy="10287000"/>
            <a:chOff x="0" y="0"/>
            <a:chExt cx="2408296" cy="27093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8296" cy="2709333"/>
            </a:xfrm>
            <a:custGeom>
              <a:avLst/>
              <a:gdLst/>
              <a:ahLst/>
              <a:cxnLst/>
              <a:rect r="r" b="b" t="t" l="l"/>
              <a:pathLst>
                <a:path h="2709333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61C9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228469" y="1701866"/>
            <a:ext cx="2809844" cy="3676482"/>
          </a:xfrm>
          <a:custGeom>
            <a:avLst/>
            <a:gdLst/>
            <a:ahLst/>
            <a:cxnLst/>
            <a:rect r="r" b="b" t="t" l="l"/>
            <a:pathLst>
              <a:path h="3676482" w="2809844">
                <a:moveTo>
                  <a:pt x="0" y="0"/>
                </a:moveTo>
                <a:lnTo>
                  <a:pt x="2809845" y="0"/>
                </a:lnTo>
                <a:lnTo>
                  <a:pt x="2809845" y="3676482"/>
                </a:lnTo>
                <a:lnTo>
                  <a:pt x="0" y="36764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307168" y="208131"/>
            <a:ext cx="1247615" cy="1212959"/>
          </a:xfrm>
          <a:custGeom>
            <a:avLst/>
            <a:gdLst/>
            <a:ahLst/>
            <a:cxnLst/>
            <a:rect r="r" b="b" t="t" l="l"/>
            <a:pathLst>
              <a:path h="1212959" w="1247615">
                <a:moveTo>
                  <a:pt x="0" y="0"/>
                </a:moveTo>
                <a:lnTo>
                  <a:pt x="1247615" y="0"/>
                </a:lnTo>
                <a:lnTo>
                  <a:pt x="1247615" y="1212960"/>
                </a:lnTo>
                <a:lnTo>
                  <a:pt x="0" y="12129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495366" y="920575"/>
            <a:ext cx="2619532" cy="2619532"/>
          </a:xfrm>
          <a:custGeom>
            <a:avLst/>
            <a:gdLst/>
            <a:ahLst/>
            <a:cxnLst/>
            <a:rect r="r" b="b" t="t" l="l"/>
            <a:pathLst>
              <a:path h="2619532" w="2619532">
                <a:moveTo>
                  <a:pt x="0" y="0"/>
                </a:moveTo>
                <a:lnTo>
                  <a:pt x="2619533" y="0"/>
                </a:lnTo>
                <a:lnTo>
                  <a:pt x="2619533" y="2619532"/>
                </a:lnTo>
                <a:lnTo>
                  <a:pt x="0" y="26195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3918122" y="4064981"/>
            <a:ext cx="2818264" cy="2232065"/>
          </a:xfrm>
          <a:custGeom>
            <a:avLst/>
            <a:gdLst/>
            <a:ahLst/>
            <a:cxnLst/>
            <a:rect r="r" b="b" t="t" l="l"/>
            <a:pathLst>
              <a:path h="2232065" w="2818264">
                <a:moveTo>
                  <a:pt x="0" y="0"/>
                </a:moveTo>
                <a:lnTo>
                  <a:pt x="2818264" y="0"/>
                </a:lnTo>
                <a:lnTo>
                  <a:pt x="2818264" y="2232065"/>
                </a:lnTo>
                <a:lnTo>
                  <a:pt x="0" y="22320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495899" y="1028700"/>
            <a:ext cx="2265389" cy="2265389"/>
          </a:xfrm>
          <a:custGeom>
            <a:avLst/>
            <a:gdLst/>
            <a:ahLst/>
            <a:cxnLst/>
            <a:rect r="r" b="b" t="t" l="l"/>
            <a:pathLst>
              <a:path h="2265389" w="2265389">
                <a:moveTo>
                  <a:pt x="0" y="0"/>
                </a:moveTo>
                <a:lnTo>
                  <a:pt x="2265389" y="0"/>
                </a:lnTo>
                <a:lnTo>
                  <a:pt x="2265389" y="2265389"/>
                </a:lnTo>
                <a:lnTo>
                  <a:pt x="0" y="22653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930976" y="6119694"/>
            <a:ext cx="2403479" cy="2620008"/>
          </a:xfrm>
          <a:custGeom>
            <a:avLst/>
            <a:gdLst/>
            <a:ahLst/>
            <a:cxnLst/>
            <a:rect r="r" b="b" t="t" l="l"/>
            <a:pathLst>
              <a:path h="2620008" w="2403479">
                <a:moveTo>
                  <a:pt x="0" y="0"/>
                </a:moveTo>
                <a:lnTo>
                  <a:pt x="2403478" y="0"/>
                </a:lnTo>
                <a:lnTo>
                  <a:pt x="2403478" y="2620008"/>
                </a:lnTo>
                <a:lnTo>
                  <a:pt x="0" y="26200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4680327" y="7114475"/>
            <a:ext cx="3631144" cy="2080768"/>
          </a:xfrm>
          <a:custGeom>
            <a:avLst/>
            <a:gdLst/>
            <a:ahLst/>
            <a:cxnLst/>
            <a:rect r="r" b="b" t="t" l="l"/>
            <a:pathLst>
              <a:path h="2080768" w="3631144">
                <a:moveTo>
                  <a:pt x="0" y="0"/>
                </a:moveTo>
                <a:lnTo>
                  <a:pt x="3631143" y="0"/>
                </a:lnTo>
                <a:lnTo>
                  <a:pt x="3631143" y="2080768"/>
                </a:lnTo>
                <a:lnTo>
                  <a:pt x="0" y="20807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9534030" y="1373466"/>
            <a:ext cx="898555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99"/>
              </a:lnSpc>
              <a:spcBef>
                <a:spcPct val="0"/>
              </a:spcBef>
            </a:pPr>
            <a:r>
              <a:rPr lang="en-US" b="true" sz="2499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Empower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6268035" y="9246098"/>
            <a:ext cx="1106349" cy="44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545454"/>
                </a:solidFill>
                <a:latin typeface="Raleway"/>
                <a:ea typeface="Raleway"/>
                <a:cs typeface="Raleway"/>
                <a:sym typeface="Raleway"/>
              </a:rPr>
              <a:t>04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144000" y="367752"/>
            <a:ext cx="9144000" cy="896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Our Values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245974" y="6249421"/>
            <a:ext cx="8940052" cy="3010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To transform and uplift as many lives as possible - breaking cycles of poverty through education, training, employment and opportunity. </a:t>
            </a:r>
          </a:p>
          <a:p>
            <a:pPr algn="ctr">
              <a:lnSpc>
                <a:spcPts val="2380"/>
              </a:lnSpc>
            </a:pPr>
          </a:p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Our approach to production is overarching, recognising that a sustainable future has to take into account workers' conditions, fairness of deals with suppliers, impacts to communities, the environment and the empowerment of women, workers and artisans.</a:t>
            </a:r>
          </a:p>
          <a:p>
            <a:pPr algn="ctr">
              <a:lnSpc>
                <a:spcPts val="2380"/>
              </a:lnSpc>
            </a:pPr>
          </a:p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Our Purpose is to create beautiful, unique, high quality products that forward and support </a:t>
            </a:r>
          </a:p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 sustainable future. </a:t>
            </a:r>
          </a:p>
          <a:p>
            <a:pPr algn="ctr">
              <a:lnSpc>
                <a:spcPts val="2380"/>
              </a:lnSpc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9967247" y="1844635"/>
            <a:ext cx="6099975" cy="826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Free</a:t>
            </a:r>
            <a:r>
              <a:rPr lang="en-US" sz="15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dom through fair trade</a:t>
            </a:r>
          </a:p>
          <a:p>
            <a:pPr algn="just"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Conscious choices through compassionate designs</a:t>
            </a:r>
          </a:p>
          <a:p>
            <a:pPr algn="just">
              <a:lnSpc>
                <a:spcPts val="2239"/>
              </a:lnSpc>
            </a:pPr>
          </a:p>
        </p:txBody>
      </p:sp>
      <p:sp>
        <p:nvSpPr>
          <p:cNvPr name="TextBox 23" id="23"/>
          <p:cNvSpPr txBox="true"/>
          <p:nvPr/>
        </p:nvSpPr>
        <p:spPr>
          <a:xfrm rot="0">
            <a:off x="9534030" y="2525878"/>
            <a:ext cx="898555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99"/>
              </a:lnSpc>
              <a:spcBef>
                <a:spcPct val="0"/>
              </a:spcBef>
            </a:pPr>
            <a:r>
              <a:rPr lang="en-US" b="true" sz="2499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Enrich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967247" y="2997048"/>
            <a:ext cx="6099975" cy="826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The lives of workers</a:t>
            </a:r>
          </a:p>
          <a:p>
            <a:pPr algn="just"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The choices of our consumers</a:t>
            </a:r>
          </a:p>
          <a:p>
            <a:pPr algn="just">
              <a:lnSpc>
                <a:spcPts val="2239"/>
              </a:lnSpc>
            </a:pPr>
          </a:p>
        </p:txBody>
      </p:sp>
      <p:sp>
        <p:nvSpPr>
          <p:cNvPr name="TextBox 25" id="25"/>
          <p:cNvSpPr txBox="true"/>
          <p:nvPr/>
        </p:nvSpPr>
        <p:spPr>
          <a:xfrm rot="0">
            <a:off x="9534030" y="3748253"/>
            <a:ext cx="898555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99"/>
              </a:lnSpc>
              <a:spcBef>
                <a:spcPct val="0"/>
              </a:spcBef>
            </a:pPr>
            <a:r>
              <a:rPr lang="en-US" b="true" sz="2499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Elevate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967247" y="4219423"/>
            <a:ext cx="6099975" cy="826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Compassionate and conscious living</a:t>
            </a:r>
          </a:p>
          <a:p>
            <a:pPr algn="just" marL="345439" indent="-172720" lvl="1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Sustainable, cruelty-free, vegan designs</a:t>
            </a:r>
          </a:p>
          <a:p>
            <a:pPr algn="just">
              <a:lnSpc>
                <a:spcPts val="2239"/>
              </a:lnSpc>
            </a:pPr>
          </a:p>
        </p:txBody>
      </p:sp>
      <p:sp>
        <p:nvSpPr>
          <p:cNvPr name="TextBox 27" id="27"/>
          <p:cNvSpPr txBox="true"/>
          <p:nvPr/>
        </p:nvSpPr>
        <p:spPr>
          <a:xfrm rot="0">
            <a:off x="9144000" y="5171826"/>
            <a:ext cx="9144000" cy="896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Our Mission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F0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9481048"/>
            <a:ext cx="14935796" cy="0"/>
          </a:xfrm>
          <a:prstGeom prst="line">
            <a:avLst/>
          </a:prstGeom>
          <a:ln cap="rnd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16383119" y="9071533"/>
            <a:ext cx="876181" cy="876181"/>
            <a:chOff x="0" y="0"/>
            <a:chExt cx="6350000" cy="635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709211" y="2742242"/>
            <a:ext cx="9415707" cy="6570531"/>
            <a:chOff x="0" y="0"/>
            <a:chExt cx="12554276" cy="8760708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12554276" cy="8760708"/>
              <a:chOff x="0" y="0"/>
              <a:chExt cx="1937388" cy="1351961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937388" cy="1351961"/>
              </a:xfrm>
              <a:custGeom>
                <a:avLst/>
                <a:gdLst/>
                <a:ahLst/>
                <a:cxnLst/>
                <a:rect r="r" b="b" t="t" l="l"/>
                <a:pathLst>
                  <a:path h="1351961" w="1937388">
                    <a:moveTo>
                      <a:pt x="16059" y="0"/>
                    </a:moveTo>
                    <a:lnTo>
                      <a:pt x="1921329" y="0"/>
                    </a:lnTo>
                    <a:cubicBezTo>
                      <a:pt x="1930198" y="0"/>
                      <a:pt x="1937388" y="7190"/>
                      <a:pt x="1937388" y="16059"/>
                    </a:cubicBezTo>
                    <a:lnTo>
                      <a:pt x="1937388" y="1335902"/>
                    </a:lnTo>
                    <a:cubicBezTo>
                      <a:pt x="1937388" y="1340161"/>
                      <a:pt x="1935696" y="1344246"/>
                      <a:pt x="1932685" y="1347257"/>
                    </a:cubicBezTo>
                    <a:cubicBezTo>
                      <a:pt x="1929673" y="1350269"/>
                      <a:pt x="1925588" y="1351961"/>
                      <a:pt x="1921329" y="1351961"/>
                    </a:cubicBezTo>
                    <a:lnTo>
                      <a:pt x="16059" y="1351961"/>
                    </a:lnTo>
                    <a:cubicBezTo>
                      <a:pt x="7190" y="1351961"/>
                      <a:pt x="0" y="1344771"/>
                      <a:pt x="0" y="1335902"/>
                    </a:cubicBezTo>
                    <a:lnTo>
                      <a:pt x="0" y="16059"/>
                    </a:lnTo>
                    <a:cubicBezTo>
                      <a:pt x="0" y="7190"/>
                      <a:pt x="7190" y="0"/>
                      <a:pt x="16059" y="0"/>
                    </a:cubicBezTo>
                    <a:close/>
                  </a:path>
                </a:pathLst>
              </a:custGeom>
              <a:solidFill>
                <a:srgbClr val="861C91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66675"/>
                <a:ext cx="1937388" cy="141863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500"/>
                  </a:lnSpc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307910" y="109998"/>
              <a:ext cx="12030243" cy="82725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00"/>
                </a:lnSpc>
                <a:spcBef>
                  <a:spcPct val="0"/>
                </a:spcBef>
              </a:pPr>
              <a:r>
                <a:rPr lang="en-US" b="true" sz="2500" u="sng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How the Pilot Works</a:t>
              </a:r>
            </a:p>
            <a:p>
              <a:pPr algn="l">
                <a:lnSpc>
                  <a:spcPts val="3500"/>
                </a:lnSpc>
                <a:spcBef>
                  <a:spcPct val="0"/>
                </a:spcBef>
              </a:pPr>
            </a:p>
            <a:p>
              <a:pPr algn="l">
                <a:lnSpc>
                  <a:spcPts val="2660"/>
                </a:lnSpc>
              </a:pPr>
              <a:r>
                <a:rPr lang="en-US" b="true" sz="1900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Dedicated Rotary Link</a:t>
              </a:r>
            </a:p>
            <a:p>
              <a:pPr algn="l" marL="410216" indent="-205108" lvl="1">
                <a:lnSpc>
                  <a:spcPts val="2660"/>
                </a:lnSpc>
                <a:buFont typeface="Arial"/>
                <a:buChar char="•"/>
              </a:pPr>
              <a:r>
                <a:rPr lang="en-US" sz="19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A unique Rotary Nunawading link will be created and shared with members and supporters. </a:t>
              </a:r>
            </a:p>
            <a:p>
              <a:pPr algn="l">
                <a:lnSpc>
                  <a:spcPts val="2660"/>
                </a:lnSpc>
              </a:pPr>
            </a:p>
            <a:p>
              <a:pPr algn="l">
                <a:lnSpc>
                  <a:spcPts val="2660"/>
                </a:lnSpc>
              </a:pPr>
              <a:r>
                <a:rPr lang="en-US" b="true" sz="1900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Supporters access full range of Karuna Dawn products. </a:t>
              </a:r>
            </a:p>
            <a:p>
              <a:pPr algn="l" marL="410216" indent="-205108" lvl="1">
                <a:lnSpc>
                  <a:spcPts val="2660"/>
                </a:lnSpc>
                <a:buFont typeface="Arial"/>
                <a:buChar char="•"/>
              </a:pPr>
              <a:r>
                <a:rPr lang="en-US" sz="19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Supporters shop online as usual. No codes or additional steps required. </a:t>
              </a:r>
            </a:p>
            <a:p>
              <a:pPr algn="l">
                <a:lnSpc>
                  <a:spcPts val="2660"/>
                </a:lnSpc>
              </a:pPr>
            </a:p>
            <a:p>
              <a:pPr algn="l">
                <a:lnSpc>
                  <a:spcPts val="2660"/>
                </a:lnSpc>
              </a:pPr>
              <a:r>
                <a:rPr lang="en-US" b="true" sz="1900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Automatic Tracking</a:t>
              </a:r>
            </a:p>
            <a:p>
              <a:pPr algn="l" marL="410216" indent="-205108" lvl="1">
                <a:lnSpc>
                  <a:spcPts val="2660"/>
                </a:lnSpc>
                <a:buFont typeface="Arial"/>
                <a:buChar char="•"/>
              </a:pPr>
              <a:r>
                <a:rPr lang="en-US" sz="19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All purchases made through the Rotary link are automatically tracked. </a:t>
              </a:r>
            </a:p>
            <a:p>
              <a:pPr algn="l">
                <a:lnSpc>
                  <a:spcPts val="2660"/>
                </a:lnSpc>
              </a:pPr>
            </a:p>
            <a:p>
              <a:pPr algn="l">
                <a:lnSpc>
                  <a:spcPts val="2660"/>
                </a:lnSpc>
              </a:pPr>
              <a:r>
                <a:rPr lang="en-US" b="true" sz="1900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Funds Generated</a:t>
              </a:r>
            </a:p>
            <a:p>
              <a:pPr algn="l" marL="410216" indent="-205108" lvl="1">
                <a:lnSpc>
                  <a:spcPts val="2660"/>
                </a:lnSpc>
                <a:buFont typeface="Arial"/>
                <a:buChar char="•"/>
              </a:pPr>
              <a:r>
                <a:rPr lang="en-US" sz="19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Rotary Nunawading receives 25% of each product sale generated through the pilot. </a:t>
              </a:r>
            </a:p>
            <a:p>
              <a:pPr algn="l">
                <a:lnSpc>
                  <a:spcPts val="2660"/>
                </a:lnSpc>
              </a:pPr>
            </a:p>
            <a:p>
              <a:pPr algn="l">
                <a:lnSpc>
                  <a:spcPts val="2660"/>
                </a:lnSpc>
              </a:pPr>
              <a:r>
                <a:rPr lang="en-US" b="true" sz="1900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Fulfilment Managed</a:t>
              </a:r>
            </a:p>
            <a:p>
              <a:pPr algn="l" marL="410216" indent="-205108" lvl="1">
                <a:lnSpc>
                  <a:spcPts val="2660"/>
                </a:lnSpc>
                <a:buFont typeface="Arial"/>
                <a:buChar char="•"/>
              </a:pPr>
              <a:r>
                <a:rPr lang="en-US" sz="19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Karuna Dawn handles all ordering, shipping, and customer service.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6268035" y="9246098"/>
            <a:ext cx="1106349" cy="44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545454"/>
                </a:solidFill>
                <a:latin typeface="Raleway"/>
                <a:ea typeface="Raleway"/>
                <a:cs typeface="Raleway"/>
                <a:sym typeface="Raleway"/>
              </a:rPr>
              <a:t>05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596343" y="145753"/>
            <a:ext cx="9144000" cy="896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Karuna Dawn x Rotary Proposal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569367" y="2832602"/>
            <a:ext cx="6805017" cy="175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53" indent="-269876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 fully managed, online fundraising model </a:t>
            </a:r>
          </a:p>
          <a:p>
            <a:pPr algn="l" marL="539753" indent="-269876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No need for stock, handling, logistics </a:t>
            </a:r>
          </a:p>
          <a:p>
            <a:pPr algn="l" marL="539753" indent="-269876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Zero risk for Rotary</a:t>
            </a:r>
          </a:p>
          <a:p>
            <a:pPr algn="l" marL="539753" indent="-269876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Rotary to receive 25% commission 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547657" y="1143995"/>
            <a:ext cx="9144000" cy="896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Pilot Fundraising Model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0731139" y="4816796"/>
            <a:ext cx="6643245" cy="4267558"/>
            <a:chOff x="0" y="0"/>
            <a:chExt cx="8857660" cy="5690077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8857660" cy="5690077"/>
              <a:chOff x="0" y="0"/>
              <a:chExt cx="1937388" cy="124456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1937388" cy="1244560"/>
              </a:xfrm>
              <a:custGeom>
                <a:avLst/>
                <a:gdLst/>
                <a:ahLst/>
                <a:cxnLst/>
                <a:rect r="r" b="b" t="t" l="l"/>
                <a:pathLst>
                  <a:path h="1244560" w="1937388">
                    <a:moveTo>
                      <a:pt x="16059" y="0"/>
                    </a:moveTo>
                    <a:lnTo>
                      <a:pt x="1921329" y="0"/>
                    </a:lnTo>
                    <a:cubicBezTo>
                      <a:pt x="1930198" y="0"/>
                      <a:pt x="1937388" y="7190"/>
                      <a:pt x="1937388" y="16059"/>
                    </a:cubicBezTo>
                    <a:lnTo>
                      <a:pt x="1937388" y="1228501"/>
                    </a:lnTo>
                    <a:cubicBezTo>
                      <a:pt x="1937388" y="1237370"/>
                      <a:pt x="1930198" y="1244560"/>
                      <a:pt x="1921329" y="1244560"/>
                    </a:cubicBezTo>
                    <a:lnTo>
                      <a:pt x="16059" y="1244560"/>
                    </a:lnTo>
                    <a:cubicBezTo>
                      <a:pt x="7190" y="1244560"/>
                      <a:pt x="0" y="1237370"/>
                      <a:pt x="0" y="1228501"/>
                    </a:cubicBezTo>
                    <a:lnTo>
                      <a:pt x="0" y="16059"/>
                    </a:lnTo>
                    <a:cubicBezTo>
                      <a:pt x="0" y="7190"/>
                      <a:pt x="7190" y="0"/>
                      <a:pt x="16059" y="0"/>
                    </a:cubicBezTo>
                    <a:close/>
                  </a:path>
                </a:pathLst>
              </a:custGeom>
              <a:solidFill>
                <a:srgbClr val="861C91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66675"/>
                <a:ext cx="1937388" cy="131123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500"/>
                  </a:lnSpc>
                </a:pPr>
              </a:p>
            </p:txBody>
          </p:sp>
        </p:grpSp>
        <p:sp>
          <p:nvSpPr>
            <p:cNvPr name="TextBox 18" id="18"/>
            <p:cNvSpPr txBox="true"/>
            <p:nvPr/>
          </p:nvSpPr>
          <p:spPr>
            <a:xfrm rot="0">
              <a:off x="217246" y="86551"/>
              <a:ext cx="8487929" cy="53367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469"/>
                </a:lnSpc>
              </a:pPr>
              <a:r>
                <a:rPr lang="en-US" sz="1763" b="true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L</a:t>
              </a:r>
              <a:r>
                <a:rPr lang="en-US" sz="1763" b="true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aunch in time for Christmas</a:t>
              </a:r>
            </a:p>
            <a:p>
              <a:pPr algn="l">
                <a:lnSpc>
                  <a:spcPts val="2469"/>
                </a:lnSpc>
              </a:pPr>
              <a:r>
                <a:rPr lang="en-US" sz="1763" b="true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10 -12 week period (Oct - Dec)</a:t>
              </a:r>
            </a:p>
            <a:p>
              <a:pPr algn="l">
                <a:lnSpc>
                  <a:spcPts val="2469"/>
                </a:lnSpc>
              </a:pPr>
            </a:p>
            <a:p>
              <a:pPr algn="l">
                <a:lnSpc>
                  <a:spcPts val="2469"/>
                </a:lnSpc>
              </a:pPr>
              <a:r>
                <a:rPr lang="en-US" sz="1763" b="true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Rotary Nunawading to share the Karuna Dawn Rotary Nunawading link via: </a:t>
              </a:r>
            </a:p>
            <a:p>
              <a:pPr algn="l" marL="761644" indent="-253881" lvl="2">
                <a:lnSpc>
                  <a:spcPts val="2469"/>
                </a:lnSpc>
                <a:buFont typeface="Arial"/>
                <a:buChar char="⚬"/>
              </a:pPr>
              <a:r>
                <a:rPr lang="en-US" b="true" sz="1763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Member newsletters </a:t>
              </a:r>
            </a:p>
            <a:p>
              <a:pPr algn="l" marL="761644" indent="-253881" lvl="2">
                <a:lnSpc>
                  <a:spcPts val="2469"/>
                </a:lnSpc>
                <a:buFont typeface="Arial"/>
                <a:buChar char="⚬"/>
              </a:pPr>
              <a:r>
                <a:rPr lang="en-US" b="true" sz="1763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E</a:t>
              </a:r>
              <a:r>
                <a:rPr lang="en-US" b="true" sz="1763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mail communications </a:t>
              </a:r>
            </a:p>
            <a:p>
              <a:pPr algn="l" marL="761644" indent="-253881" lvl="2">
                <a:lnSpc>
                  <a:spcPts val="2469"/>
                </a:lnSpc>
                <a:buFont typeface="Arial"/>
                <a:buChar char="⚬"/>
              </a:pPr>
              <a:r>
                <a:rPr lang="en-US" b="true" sz="1763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S</a:t>
              </a:r>
              <a:r>
                <a:rPr lang="en-US" b="true" sz="1763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ocial channels </a:t>
              </a:r>
            </a:p>
            <a:p>
              <a:pPr algn="l">
                <a:lnSpc>
                  <a:spcPts val="2469"/>
                </a:lnSpc>
              </a:pPr>
            </a:p>
            <a:p>
              <a:pPr algn="l">
                <a:lnSpc>
                  <a:spcPts val="2469"/>
                </a:lnSpc>
              </a:pPr>
              <a:r>
                <a:rPr lang="en-US" sz="1763" b="true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No financial or operation outlay by Rotary</a:t>
              </a:r>
            </a:p>
            <a:p>
              <a:pPr algn="l">
                <a:lnSpc>
                  <a:spcPts val="2469"/>
                </a:lnSpc>
              </a:pPr>
            </a:p>
            <a:p>
              <a:pPr algn="l">
                <a:lnSpc>
                  <a:spcPts val="2469"/>
                </a:lnSpc>
              </a:pPr>
              <a:r>
                <a:rPr lang="en-US" sz="1763" b="true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No obligation to continue post Pilot</a:t>
              </a:r>
            </a:p>
            <a:p>
              <a:pPr algn="l">
                <a:lnSpc>
                  <a:spcPts val="2469"/>
                </a:lnSpc>
              </a:pP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2178" y="4863480"/>
            <a:ext cx="9256178" cy="1955721"/>
            <a:chOff x="0" y="0"/>
            <a:chExt cx="3131102" cy="66156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31102" cy="661565"/>
            </a:xfrm>
            <a:custGeom>
              <a:avLst/>
              <a:gdLst/>
              <a:ahLst/>
              <a:cxnLst/>
              <a:rect r="r" b="b" t="t" l="l"/>
              <a:pathLst>
                <a:path h="661565" w="3131102">
                  <a:moveTo>
                    <a:pt x="0" y="0"/>
                  </a:moveTo>
                  <a:lnTo>
                    <a:pt x="3131102" y="0"/>
                  </a:lnTo>
                  <a:lnTo>
                    <a:pt x="3131102" y="661565"/>
                  </a:lnTo>
                  <a:lnTo>
                    <a:pt x="0" y="661565"/>
                  </a:lnTo>
                  <a:close/>
                </a:path>
              </a:pathLst>
            </a:custGeom>
            <a:solidFill>
              <a:srgbClr val="F3F1EE">
                <a:alpha val="67843"/>
              </a:srgbClr>
            </a:solidFill>
          </p:spPr>
        </p:sp>
      </p:grpSp>
      <p:sp>
        <p:nvSpPr>
          <p:cNvPr name="AutoShape 4" id="4"/>
          <p:cNvSpPr/>
          <p:nvPr/>
        </p:nvSpPr>
        <p:spPr>
          <a:xfrm rot="0">
            <a:off x="1028700" y="9481048"/>
            <a:ext cx="14935796" cy="0"/>
          </a:xfrm>
          <a:prstGeom prst="line">
            <a:avLst/>
          </a:prstGeom>
          <a:ln cap="rnd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/>
          <p:nvPr/>
        </p:nvGrpSpPr>
        <p:grpSpPr>
          <a:xfrm rot="0">
            <a:off x="16383119" y="9071533"/>
            <a:ext cx="876181" cy="876181"/>
            <a:chOff x="0" y="0"/>
            <a:chExt cx="6350000" cy="6350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772244" y="587375"/>
            <a:ext cx="1037424" cy="44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2022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61C9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4816593" cy="2776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0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352998" y="918864"/>
            <a:ext cx="5582004" cy="3944616"/>
          </a:xfrm>
          <a:custGeom>
            <a:avLst/>
            <a:gdLst/>
            <a:ahLst/>
            <a:cxnLst/>
            <a:rect r="r" b="b" t="t" l="l"/>
            <a:pathLst>
              <a:path h="3944616" w="5582004">
                <a:moveTo>
                  <a:pt x="0" y="0"/>
                </a:moveTo>
                <a:lnTo>
                  <a:pt x="5582004" y="0"/>
                </a:lnTo>
                <a:lnTo>
                  <a:pt x="5582004" y="3944616"/>
                </a:lnTo>
                <a:lnTo>
                  <a:pt x="0" y="39446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6268035" y="9246098"/>
            <a:ext cx="1106349" cy="44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545454"/>
                </a:solidFill>
                <a:latin typeface="Raleway"/>
                <a:ea typeface="Raleway"/>
                <a:cs typeface="Raleway"/>
                <a:sym typeface="Raleway"/>
              </a:rPr>
              <a:t>6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243509" y="5143500"/>
            <a:ext cx="7800981" cy="1668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770"/>
              </a:lnSpc>
            </a:pPr>
            <a:r>
              <a:rPr lang="en-US" sz="9836">
                <a:solidFill>
                  <a:srgbClr val="FFFFFF"/>
                </a:solidFill>
                <a:latin typeface="Alegreya"/>
                <a:ea typeface="Alegreya"/>
                <a:cs typeface="Alegreya"/>
                <a:sym typeface="Alegreya"/>
              </a:rPr>
              <a:t>Any Questions?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DAHUridkvmg</dc:identifier>
  <dcterms:modified xsi:type="dcterms:W3CDTF">2011-08-01T06:04:30Z</dcterms:modified>
  <cp:revision>1</cp:revision>
  <dc:title>Karuna Dawn x Rotary</dc:title>
</cp:coreProperties>
</file>