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66" y="14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234440"/>
            <a:ext cx="8537594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rPr dirty="0"/>
              <a:t> Membership</a:t>
            </a:r>
            <a:r>
              <a:rPr lang="en-AU" dirty="0"/>
              <a:t> and New Clubs</a:t>
            </a:r>
          </a:p>
          <a:p>
            <a:pPr>
              <a:defRPr sz="3800" b="1">
                <a:solidFill>
                  <a:srgbClr val="FFFFFF"/>
                </a:solidFill>
              </a:defRPr>
            </a:pPr>
            <a:br>
              <a:rPr dirty="0"/>
            </a:br>
            <a:r>
              <a:rPr dirty="0"/>
              <a:t>Building Strong and Thriving Rotary Clubs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525780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</a:defRPr>
            </a:pPr>
            <a:r>
              <a:t>7 October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C0877E-2A5A-1A07-E0A4-DBC24026C2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865" y="6126099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Why We Need to Change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t>Re-vitalise Clubs and move away from traditional Rotary models where meetings can take over from service and impact.</a:t>
            </a:r>
          </a:p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t>Focus on great Club experience and meaningful service.</a:t>
            </a:r>
          </a:p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t>Membership growth is improving, but the long-term trend remains challenging.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A4381C-4F45-4168-32C0-0D518E08B9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Membership Snapshot – District 9815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2377440" cy="13258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007EBA"/>
                </a:solidFill>
              </a:defRPr>
            </a:pPr>
            <a:r>
              <a:t>1,814</a:t>
            </a:r>
          </a:p>
          <a:p>
            <a:pPr algn="ctr">
              <a:defRPr sz="1200">
                <a:solidFill>
                  <a:srgbClr val="232D37"/>
                </a:solidFill>
              </a:defRPr>
            </a:pPr>
            <a:r>
              <a:t>September membership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46120" y="1325880"/>
            <a:ext cx="2377440" cy="13258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007EBA"/>
                </a:solidFill>
              </a:defRPr>
            </a:pPr>
            <a:r>
              <a:t>+18</a:t>
            </a:r>
          </a:p>
          <a:p>
            <a:pPr algn="ctr">
              <a:defRPr sz="1200">
                <a:solidFill>
                  <a:srgbClr val="232D37"/>
                </a:solidFill>
              </a:defRPr>
            </a:pPr>
            <a:r>
              <a:t>Net growth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52160" y="1325880"/>
            <a:ext cx="2377440" cy="13258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007EBA"/>
                </a:solidFill>
              </a:defRPr>
            </a:pPr>
            <a:r>
              <a:t>45</a:t>
            </a:r>
          </a:p>
          <a:p>
            <a:pPr algn="ctr">
              <a:defRPr sz="1200">
                <a:solidFill>
                  <a:srgbClr val="232D37"/>
                </a:solidFill>
              </a:defRPr>
            </a:pPr>
            <a:r>
              <a:t>Nunawading members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58200" y="1325880"/>
            <a:ext cx="2377440" cy="13258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007EBA"/>
                </a:solidFill>
              </a:defRPr>
            </a:pPr>
            <a:r>
              <a:t>+1</a:t>
            </a:r>
          </a:p>
          <a:p>
            <a:pPr algn="ctr">
              <a:defRPr sz="1200">
                <a:solidFill>
                  <a:srgbClr val="232D37"/>
                </a:solidFill>
              </a:defRPr>
            </a:pPr>
            <a:r>
              <a:t>Nunawading growth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971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Last Rotary year: 1,796 Rotarians, down from 1,860 the previous year – a net loss of 64 (about 3.5%).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189 people joined and 253 left.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Of 76 Clubs, 23 grew, 10 stayed the same and 43 declined.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Across the Zone, membership also declined by about 3.5%.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04AC54-F062-EBFC-1FB6-07A901C4EF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New Clubs Are an Important Membership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Grows Rotary quicker than adding one member at a time.</a:t>
            </a:r>
          </a:p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Retains members longer, especially when a new Club is tied to a cause people are passionate about.</a:t>
            </a:r>
          </a:p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Attracts younger members because they can design a Club around their needs and schedule.</a:t>
            </a:r>
          </a:p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Reaches further into the community and increases partnership opportunities – especially for cause-based Clubs.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9A8660-4AE3-AAA8-BD29-62351F8AB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704447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rPr lang="en-AU" dirty="0"/>
              <a:t>RI President Yinka Babalola’s</a:t>
            </a:r>
          </a:p>
          <a:p>
            <a:pPr>
              <a:defRPr sz="2800" b="1">
                <a:solidFill>
                  <a:srgbClr val="003366"/>
                </a:solidFill>
              </a:defRPr>
            </a:pPr>
            <a:r>
              <a:rPr dirty="0"/>
              <a:t>Five Growth Strategies for Every Club</a:t>
            </a:r>
          </a:p>
        </p:txBody>
      </p:sp>
      <p:sp>
        <p:nvSpPr>
          <p:cNvPr id="3" name="Oval 2"/>
          <p:cNvSpPr/>
          <p:nvPr/>
        </p:nvSpPr>
        <p:spPr>
          <a:xfrm>
            <a:off x="685800" y="1234440"/>
            <a:ext cx="502920" cy="502920"/>
          </a:xfrm>
          <a:prstGeom prst="ellipse">
            <a:avLst/>
          </a:prstGeom>
          <a:solidFill>
            <a:srgbClr val="00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1207008"/>
            <a:ext cx="9875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366"/>
                </a:solidFill>
              </a:defRPr>
            </a:pPr>
            <a:r>
              <a:t>Grow membership</a:t>
            </a:r>
          </a:p>
          <a:p>
            <a:pPr>
              <a:defRPr sz="1400">
                <a:solidFill>
                  <a:srgbClr val="232D37"/>
                </a:solidFill>
              </a:defRPr>
            </a:pPr>
            <a:r>
              <a:t>Invite people who reflect the diversity of the communities Rotary serves.</a:t>
            </a:r>
          </a:p>
        </p:txBody>
      </p:sp>
      <p:sp>
        <p:nvSpPr>
          <p:cNvPr id="5" name="Oval 4"/>
          <p:cNvSpPr/>
          <p:nvPr/>
        </p:nvSpPr>
        <p:spPr>
          <a:xfrm>
            <a:off x="685800" y="2194560"/>
            <a:ext cx="502920" cy="502920"/>
          </a:xfrm>
          <a:prstGeom prst="ellipse">
            <a:avLst/>
          </a:prstGeom>
          <a:solidFill>
            <a:srgbClr val="00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167128"/>
            <a:ext cx="9875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366"/>
                </a:solidFill>
              </a:defRPr>
            </a:pPr>
            <a:r>
              <a:t>Build vibrant, flexible Clubs</a:t>
            </a:r>
          </a:p>
          <a:p>
            <a:pPr>
              <a:defRPr sz="1400">
                <a:solidFill>
                  <a:srgbClr val="232D37"/>
                </a:solidFill>
              </a:defRPr>
            </a:pPr>
            <a:r>
              <a:t>Offer meaningful service, fellowship, networking and leadership opportunities.</a:t>
            </a:r>
          </a:p>
        </p:txBody>
      </p:sp>
      <p:sp>
        <p:nvSpPr>
          <p:cNvPr id="7" name="Oval 6"/>
          <p:cNvSpPr/>
          <p:nvPr/>
        </p:nvSpPr>
        <p:spPr>
          <a:xfrm>
            <a:off x="685800" y="3154680"/>
            <a:ext cx="502920" cy="502920"/>
          </a:xfrm>
          <a:prstGeom prst="ellipse">
            <a:avLst/>
          </a:prstGeom>
          <a:solidFill>
            <a:srgbClr val="00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3127248"/>
            <a:ext cx="9875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366"/>
                </a:solidFill>
              </a:defRPr>
            </a:pPr>
            <a:r>
              <a:t>Expand the Rotary family</a:t>
            </a:r>
          </a:p>
          <a:p>
            <a:pPr>
              <a:defRPr sz="1400">
                <a:solidFill>
                  <a:srgbClr val="232D37"/>
                </a:solidFill>
              </a:defRPr>
            </a:pPr>
            <a:r>
              <a:t>Support Rotaract, satellite Clubs and innovative Club models.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4114800"/>
            <a:ext cx="502920" cy="502920"/>
          </a:xfrm>
          <a:prstGeom prst="ellipse">
            <a:avLst/>
          </a:prstGeom>
          <a:solidFill>
            <a:srgbClr val="00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4087368"/>
            <a:ext cx="9875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366"/>
                </a:solidFill>
              </a:defRPr>
            </a:pPr>
            <a:r>
              <a:t>Make every member an ambassador</a:t>
            </a:r>
          </a:p>
          <a:p>
            <a:pPr>
              <a:defRPr sz="1400">
                <a:solidFill>
                  <a:srgbClr val="232D37"/>
                </a:solidFill>
              </a:defRPr>
            </a:pPr>
            <a:r>
              <a:t>Invite friends, colleagues and community leaders to experience Rotary.</a:t>
            </a:r>
          </a:p>
        </p:txBody>
      </p:sp>
      <p:sp>
        <p:nvSpPr>
          <p:cNvPr id="11" name="Oval 10"/>
          <p:cNvSpPr/>
          <p:nvPr/>
        </p:nvSpPr>
        <p:spPr>
          <a:xfrm>
            <a:off x="685800" y="5074920"/>
            <a:ext cx="502920" cy="502920"/>
          </a:xfrm>
          <a:prstGeom prst="ellipse">
            <a:avLst/>
          </a:prstGeom>
          <a:solidFill>
            <a:srgbClr val="00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5047488"/>
            <a:ext cx="9875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366"/>
                </a:solidFill>
              </a:defRPr>
            </a:pPr>
            <a:r>
              <a:t>Focus on impact</a:t>
            </a:r>
          </a:p>
          <a:p>
            <a:pPr>
              <a:defRPr sz="1400">
                <a:solidFill>
                  <a:srgbClr val="232D37"/>
                </a:solidFill>
              </a:defRPr>
            </a:pPr>
            <a:r>
              <a:t>Prioritise purpose, belonging and long-term engagement – not numbers alone.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A2E626-CAA1-1D81-8282-E239F72F9C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Club Experience Is Critical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The biggest reason Rotarians leave is poor Club experience and unmet expectations.</a:t>
            </a:r>
          </a:p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More than 10% of new members leave within one year.</a:t>
            </a:r>
          </a:p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50% of all terminations are members with less than three years' membership.</a:t>
            </a:r>
          </a:p>
          <a:p>
            <a:pPr>
              <a:spcAft>
                <a:spcPts val="1000"/>
              </a:spcAft>
              <a:defRPr sz="2100" b="0">
                <a:solidFill>
                  <a:srgbClr val="232D37"/>
                </a:solidFill>
              </a:defRPr>
            </a:pPr>
            <a:r>
              <a:t>Every Club needs a welcoming culture and a strong member experience.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88322E-8802-40AB-CDD7-F661307AFA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What Makes a Great Club Experience?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234440"/>
            <a:ext cx="10149840" cy="6400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>
                <a:solidFill>
                  <a:srgbClr val="232D37"/>
                </a:solidFill>
              </a:defRPr>
            </a:pPr>
            <a:r>
              <a:t>Do members feel they belong?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148840"/>
            <a:ext cx="10149840" cy="6400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>
                <a:solidFill>
                  <a:srgbClr val="232D37"/>
                </a:solidFill>
              </a:defRPr>
            </a:pPr>
            <a:r>
              <a:t>Do members make a difference?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063240"/>
            <a:ext cx="10149840" cy="6400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>
                <a:solidFill>
                  <a:srgbClr val="232D37"/>
                </a:solidFill>
              </a:defRPr>
            </a:pPr>
            <a:r>
              <a:t>Do members have fun?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977639"/>
            <a:ext cx="10149840" cy="6400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>
                <a:solidFill>
                  <a:srgbClr val="232D37"/>
                </a:solidFill>
              </a:defRPr>
            </a:pPr>
            <a:r>
              <a:t>Do members grow as leaders?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4892040"/>
            <a:ext cx="10149840" cy="6400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>
                <a:solidFill>
                  <a:srgbClr val="232D37"/>
                </a:solidFill>
              </a:defRPr>
            </a:pPr>
            <a:r>
              <a:t>Would members enthusiastically invite a friend to join?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7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E0D5B7-1443-A5C7-DDBA-3B2107F1FF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Rotary’s 2030 Membership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32D37"/>
                </a:solidFill>
              </a:defRPr>
            </a:pPr>
            <a:r>
              <a:t>Align membership efforts with Rotary’s 2030 membership goal rather than setting only a numerical target for 2026–27.</a:t>
            </a:r>
          </a:p>
          <a:p>
            <a:pPr>
              <a:spcAft>
                <a:spcPts val="1000"/>
              </a:spcAft>
              <a:defRPr sz="1900" b="0">
                <a:solidFill>
                  <a:srgbClr val="232D37"/>
                </a:solidFill>
              </a:defRPr>
            </a:pPr>
            <a:r>
              <a:t>Goal: 1.25 million Rotarians worldwide by Rotary’s 125th anniversary in 2030.</a:t>
            </a:r>
          </a:p>
          <a:p>
            <a:pPr>
              <a:spcAft>
                <a:spcPts val="1000"/>
              </a:spcAft>
              <a:defRPr sz="1900" b="0">
                <a:solidFill>
                  <a:srgbClr val="232D37"/>
                </a:solidFill>
              </a:defRPr>
            </a:pPr>
            <a:r>
              <a:t>Current figure cited in the presentation: 1.17 million Rotarians and 150,000 Rotaractors.</a:t>
            </a:r>
          </a:p>
          <a:p>
            <a:pPr>
              <a:spcAft>
                <a:spcPts val="1000"/>
              </a:spcAft>
              <a:defRPr sz="1900" b="0">
                <a:solidFill>
                  <a:srgbClr val="232D37"/>
                </a:solidFill>
              </a:defRPr>
            </a:pPr>
            <a:r>
              <a:t>Challenge to Clubs and Districts: “Do better than your best.”</a:t>
            </a:r>
          </a:p>
          <a:p>
            <a:pPr>
              <a:spcAft>
                <a:spcPts val="1000"/>
              </a:spcAft>
              <a:defRPr sz="1900" b="0">
                <a:solidFill>
                  <a:srgbClr val="232D37"/>
                </a:solidFill>
              </a:defRPr>
            </a:pPr>
            <a:r>
              <a:t>Look back over the last 5–7 years, identify your best membership-growth year, and exceed that performance.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AD2D2A-9E7C-8FF4-ED11-70CBFFDF0F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New Club Facts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325880"/>
            <a:ext cx="2377440" cy="13258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007EBA"/>
                </a:solidFill>
              </a:defRPr>
            </a:pPr>
            <a:r>
              <a:t>15</a:t>
            </a:r>
          </a:p>
          <a:p>
            <a:pPr algn="ctr">
              <a:defRPr sz="1200">
                <a:solidFill>
                  <a:srgbClr val="232D37"/>
                </a:solidFill>
              </a:defRPr>
            </a:pPr>
            <a:r>
              <a:t>Minimum for a new Rotary Club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92040" y="1325880"/>
            <a:ext cx="2377440" cy="13258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007EBA"/>
                </a:solidFill>
              </a:defRPr>
            </a:pPr>
            <a:r>
              <a:t>12</a:t>
            </a:r>
          </a:p>
          <a:p>
            <a:pPr algn="ctr">
              <a:defRPr sz="1200">
                <a:solidFill>
                  <a:srgbClr val="232D37"/>
                </a:solidFill>
              </a:defRPr>
            </a:pPr>
            <a:r>
              <a:t>Minimum for a Rotaract Club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869680" y="1325880"/>
            <a:ext cx="2377440" cy="1325880"/>
          </a:xfrm>
          <a:prstGeom prst="roundRect">
            <a:avLst/>
          </a:prstGeom>
          <a:solidFill>
            <a:srgbClr val="F5F8FA"/>
          </a:solidFill>
          <a:ln>
            <a:solidFill>
              <a:srgbClr val="00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007EBA"/>
                </a:solidFill>
              </a:defRPr>
            </a:pPr>
            <a:r>
              <a:t>8</a:t>
            </a:r>
          </a:p>
          <a:p>
            <a:pPr algn="ctr">
              <a:defRPr sz="1200">
                <a:solidFill>
                  <a:srgbClr val="232D37"/>
                </a:solidFill>
              </a:defRPr>
            </a:pPr>
            <a:r>
              <a:t>Minimum for a Satellite Club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5468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32D37"/>
                </a:solidFill>
              </a:defRPr>
            </a:pPr>
            <a:r>
              <a:t>From 1 July 2025, the minimum number for a new Rotary Club is 15, reduced from 20.</a:t>
            </a:r>
          </a:p>
          <a:p>
            <a:pPr>
              <a:spcAft>
                <a:spcPts val="1000"/>
              </a:spcAft>
              <a:defRPr sz="1900" b="0">
                <a:solidFill>
                  <a:srgbClr val="232D37"/>
                </a:solidFill>
              </a:defRPr>
            </a:pPr>
            <a:r>
              <a:t>People increasingly want to volunteer without attending dinner-based meetings.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F3A648-C236-101F-CE88-3000AE8E88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Satellite Clubs – A Flexible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Often formed by current members who want a different Club experience.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Easy to establish – minimum 8 members.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Flexible meeting times and locations.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Focus on service rather than meetings.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Can have a different Club culture and a distinct value proposition.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Must have a Host Club, which provides the overheads and administration.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The Satellite Chair sits on the Host Club Board.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5506FA-F95D-855C-BE98-71613F2A20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Possible Satellite &amp; New Club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t>Cause-based – focused on a specific community need or cause.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t>Interest-based – for example, professional development.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t>Corporate-based.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t>Alumni-based – such as RYLA alumni.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t>Language or cultural inclusion-based.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t>International project-based – for example, modern slavery.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t>Other examples cited: wildlife protection, homelessness, empowering women and girls, music makers and e-Clubs.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11C40C-D082-E6C1-387A-A9BB8EF984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Examples of New Club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Rotary E-Club of Change Makers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Rotary Club of Auckland Korean – cultural inclusion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Rotary Satellite of Hervey Bay City Z Bus – homelessness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Rotary Club of Suva Central – Fiji and Timor-Leste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Rotary Club of Empowering Women and Girls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Rotary E-Club of Melbourne Manila – cultural inclusion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Rotary Club SE Queensland – Wildlife Protection</a:t>
            </a:r>
          </a:p>
          <a:p>
            <a:pPr>
              <a:spcAft>
                <a:spcPts val="1000"/>
              </a:spcAft>
              <a:defRPr sz="1700" b="0">
                <a:solidFill>
                  <a:srgbClr val="232D37"/>
                </a:solidFill>
              </a:defRPr>
            </a:pPr>
            <a:r>
              <a:t>Music Makers Satellite Club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5DB518-CDA7-97B3-3F31-478DD4CAB9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District 9815 – Building the Pipeline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District 9815 already has a growing pipeline of potential new Clubs.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lang="en-AU" dirty="0"/>
              <a:t>In 2024/2025</a:t>
            </a:r>
            <a:r>
              <a:rPr dirty="0"/>
              <a:t> the Zone recorded 23 new Clubs: 7 Rotary Clubs, 6 Rotaract Clubs and 10 Satellite Clubs.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The District had 2 Satellite Clubs, adding 20 new members.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District 9815 has 26 Interact Clubs, 4 Rotaract Clubs and 2 Satellite Clubs, with additional Rotaract opportunities being explored.</a:t>
            </a:r>
          </a:p>
          <a:p>
            <a:pPr>
              <a:spcAft>
                <a:spcPts val="1000"/>
              </a:spcAft>
              <a:defRPr sz="1800" b="0">
                <a:solidFill>
                  <a:srgbClr val="232D37"/>
                </a:solidFill>
              </a:defRPr>
            </a:pPr>
            <a:r>
              <a:rPr dirty="0"/>
              <a:t>New Clubs and flexible Club models can complement existing Clubs rather than compete with them.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rPr dirty="0"/>
              <a:t>Membership is everyone’s responsibility.</a:t>
            </a:r>
          </a:p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rPr dirty="0"/>
              <a:t>Great Club experience is central to retention.</a:t>
            </a:r>
          </a:p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rPr dirty="0"/>
              <a:t>Flexible Club models create new pathways into Rotary.</a:t>
            </a:r>
          </a:p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rPr dirty="0"/>
              <a:t>New Clubs can grow Rotary faster and reach new communities.</a:t>
            </a:r>
          </a:p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rPr dirty="0"/>
              <a:t>Build around causes, interests, culture, flexibility and impact.</a:t>
            </a:r>
          </a:p>
          <a:p>
            <a:pPr>
              <a:spcAft>
                <a:spcPts val="1000"/>
              </a:spcAft>
              <a:defRPr sz="2200" b="0">
                <a:solidFill>
                  <a:srgbClr val="232D37"/>
                </a:solidFill>
              </a:defRPr>
            </a:pPr>
            <a:r>
              <a:rPr dirty="0"/>
              <a:t>Challenge: do better than your best.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661111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882</Words>
  <Application>Microsoft Office PowerPoint</Application>
  <PresentationFormat>Widescreen</PresentationFormat>
  <Paragraphs>120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colin byron</dc:creator>
  <cp:keywords/>
  <dc:description>generated using python-pptx</dc:description>
  <cp:lastModifiedBy>colin byron</cp:lastModifiedBy>
  <cp:revision>4</cp:revision>
  <dcterms:created xsi:type="dcterms:W3CDTF">2013-01-27T09:14:16Z</dcterms:created>
  <dcterms:modified xsi:type="dcterms:W3CDTF">2026-10-05T23:19:55Z</dcterms:modified>
  <cp:category/>
</cp:coreProperties>
</file>